
<file path=[Content_Types].xml><?xml version="1.0" encoding="utf-8"?>
<Types xmlns="http://schemas.openxmlformats.org/package/2006/content-types">
  <Default Extension="bin" ContentType="application/vnd.ms-office.activeX"/>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ctiveX/activeX1.xml" ContentType="application/vnd.ms-office.activeX+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ctiveX/activeX2.xml" ContentType="application/vnd.ms-office.activeX+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activeX/activeX3.xml" ContentType="application/vnd.ms-office.activeX+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embeddings/oleObject3.bin" ContentType="application/vnd.openxmlformats-officedocument.oleObject"/>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9"/>
  </p:notesMasterIdLst>
  <p:sldIdLst>
    <p:sldId id="732" r:id="rId2"/>
    <p:sldId id="731"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3"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524" r:id="rId272"/>
    <p:sldId id="525" r:id="rId273"/>
    <p:sldId id="526" r:id="rId274"/>
    <p:sldId id="527" r:id="rId275"/>
    <p:sldId id="528" r:id="rId276"/>
    <p:sldId id="529" r:id="rId277"/>
    <p:sldId id="530" r:id="rId278"/>
    <p:sldId id="531" r:id="rId279"/>
    <p:sldId id="532" r:id="rId280"/>
    <p:sldId id="533" r:id="rId281"/>
    <p:sldId id="534" r:id="rId282"/>
    <p:sldId id="535" r:id="rId283"/>
    <p:sldId id="536" r:id="rId284"/>
    <p:sldId id="537" r:id="rId285"/>
    <p:sldId id="538" r:id="rId286"/>
    <p:sldId id="539" r:id="rId287"/>
    <p:sldId id="540" r:id="rId288"/>
    <p:sldId id="541" r:id="rId289"/>
    <p:sldId id="542" r:id="rId290"/>
    <p:sldId id="543" r:id="rId291"/>
    <p:sldId id="544" r:id="rId292"/>
    <p:sldId id="545" r:id="rId293"/>
    <p:sldId id="546" r:id="rId294"/>
    <p:sldId id="547" r:id="rId295"/>
    <p:sldId id="548" r:id="rId296"/>
    <p:sldId id="549" r:id="rId297"/>
    <p:sldId id="550" r:id="rId298"/>
    <p:sldId id="551" r:id="rId299"/>
    <p:sldId id="552" r:id="rId300"/>
    <p:sldId id="553" r:id="rId301"/>
    <p:sldId id="554" r:id="rId302"/>
    <p:sldId id="555" r:id="rId303"/>
    <p:sldId id="556" r:id="rId304"/>
    <p:sldId id="557" r:id="rId305"/>
    <p:sldId id="558" r:id="rId306"/>
    <p:sldId id="559" r:id="rId307"/>
    <p:sldId id="560" r:id="rId308"/>
    <p:sldId id="561" r:id="rId309"/>
    <p:sldId id="562" r:id="rId310"/>
    <p:sldId id="563" r:id="rId311"/>
    <p:sldId id="564" r:id="rId312"/>
    <p:sldId id="565" r:id="rId313"/>
    <p:sldId id="566" r:id="rId314"/>
    <p:sldId id="567" r:id="rId315"/>
    <p:sldId id="568" r:id="rId316"/>
    <p:sldId id="569" r:id="rId317"/>
    <p:sldId id="570" r:id="rId318"/>
    <p:sldId id="571" r:id="rId319"/>
    <p:sldId id="572" r:id="rId320"/>
    <p:sldId id="573" r:id="rId321"/>
    <p:sldId id="574" r:id="rId322"/>
    <p:sldId id="575" r:id="rId323"/>
    <p:sldId id="576" r:id="rId324"/>
    <p:sldId id="577" r:id="rId325"/>
    <p:sldId id="578" r:id="rId326"/>
    <p:sldId id="579" r:id="rId327"/>
    <p:sldId id="580" r:id="rId328"/>
    <p:sldId id="581" r:id="rId329"/>
    <p:sldId id="582" r:id="rId330"/>
    <p:sldId id="583" r:id="rId331"/>
    <p:sldId id="584" r:id="rId332"/>
    <p:sldId id="585" r:id="rId333"/>
    <p:sldId id="586" r:id="rId334"/>
    <p:sldId id="587" r:id="rId335"/>
    <p:sldId id="588" r:id="rId336"/>
    <p:sldId id="589" r:id="rId337"/>
    <p:sldId id="590" r:id="rId338"/>
    <p:sldId id="591" r:id="rId339"/>
    <p:sldId id="592" r:id="rId340"/>
    <p:sldId id="593" r:id="rId341"/>
    <p:sldId id="594" r:id="rId342"/>
    <p:sldId id="595" r:id="rId343"/>
    <p:sldId id="596" r:id="rId344"/>
    <p:sldId id="597" r:id="rId345"/>
    <p:sldId id="598" r:id="rId346"/>
    <p:sldId id="599" r:id="rId347"/>
    <p:sldId id="600" r:id="rId348"/>
    <p:sldId id="601" r:id="rId349"/>
    <p:sldId id="602" r:id="rId350"/>
    <p:sldId id="603" r:id="rId351"/>
    <p:sldId id="604" r:id="rId352"/>
    <p:sldId id="605" r:id="rId353"/>
    <p:sldId id="606" r:id="rId354"/>
    <p:sldId id="607" r:id="rId355"/>
    <p:sldId id="608" r:id="rId356"/>
    <p:sldId id="609" r:id="rId357"/>
    <p:sldId id="610" r:id="rId358"/>
    <p:sldId id="611" r:id="rId359"/>
    <p:sldId id="612" r:id="rId360"/>
    <p:sldId id="613" r:id="rId361"/>
    <p:sldId id="614" r:id="rId362"/>
    <p:sldId id="615" r:id="rId363"/>
    <p:sldId id="616" r:id="rId364"/>
    <p:sldId id="617" r:id="rId365"/>
    <p:sldId id="618" r:id="rId366"/>
    <p:sldId id="619" r:id="rId367"/>
    <p:sldId id="620" r:id="rId368"/>
    <p:sldId id="621" r:id="rId369"/>
    <p:sldId id="622" r:id="rId370"/>
    <p:sldId id="623" r:id="rId371"/>
    <p:sldId id="624" r:id="rId372"/>
    <p:sldId id="625" r:id="rId373"/>
    <p:sldId id="626" r:id="rId374"/>
    <p:sldId id="627" r:id="rId375"/>
    <p:sldId id="628" r:id="rId376"/>
    <p:sldId id="629" r:id="rId377"/>
    <p:sldId id="630" r:id="rId378"/>
    <p:sldId id="631" r:id="rId379"/>
    <p:sldId id="632" r:id="rId380"/>
    <p:sldId id="633" r:id="rId381"/>
    <p:sldId id="634" r:id="rId382"/>
    <p:sldId id="635" r:id="rId383"/>
    <p:sldId id="636" r:id="rId384"/>
    <p:sldId id="637" r:id="rId385"/>
    <p:sldId id="638" r:id="rId386"/>
    <p:sldId id="639" r:id="rId387"/>
    <p:sldId id="640" r:id="rId388"/>
    <p:sldId id="641" r:id="rId389"/>
    <p:sldId id="642" r:id="rId390"/>
    <p:sldId id="643" r:id="rId391"/>
    <p:sldId id="644" r:id="rId392"/>
    <p:sldId id="645" r:id="rId393"/>
    <p:sldId id="646" r:id="rId394"/>
    <p:sldId id="647" r:id="rId395"/>
    <p:sldId id="648" r:id="rId396"/>
    <p:sldId id="649" r:id="rId397"/>
    <p:sldId id="650" r:id="rId398"/>
    <p:sldId id="651" r:id="rId399"/>
    <p:sldId id="652" r:id="rId400"/>
    <p:sldId id="653" r:id="rId401"/>
    <p:sldId id="654" r:id="rId402"/>
    <p:sldId id="655" r:id="rId403"/>
    <p:sldId id="656" r:id="rId404"/>
    <p:sldId id="657" r:id="rId405"/>
    <p:sldId id="658" r:id="rId406"/>
    <p:sldId id="659" r:id="rId407"/>
    <p:sldId id="660" r:id="rId408"/>
    <p:sldId id="661" r:id="rId409"/>
    <p:sldId id="662" r:id="rId410"/>
    <p:sldId id="663" r:id="rId411"/>
    <p:sldId id="664" r:id="rId412"/>
    <p:sldId id="665" r:id="rId413"/>
    <p:sldId id="666" r:id="rId414"/>
    <p:sldId id="667" r:id="rId415"/>
    <p:sldId id="668" r:id="rId416"/>
    <p:sldId id="669" r:id="rId417"/>
    <p:sldId id="670" r:id="rId418"/>
    <p:sldId id="671" r:id="rId419"/>
    <p:sldId id="672" r:id="rId420"/>
    <p:sldId id="673" r:id="rId421"/>
    <p:sldId id="674" r:id="rId422"/>
    <p:sldId id="675" r:id="rId423"/>
    <p:sldId id="676" r:id="rId424"/>
    <p:sldId id="677" r:id="rId425"/>
    <p:sldId id="678" r:id="rId426"/>
    <p:sldId id="679" r:id="rId427"/>
    <p:sldId id="680" r:id="rId428"/>
    <p:sldId id="681" r:id="rId429"/>
    <p:sldId id="682" r:id="rId430"/>
    <p:sldId id="683" r:id="rId431"/>
    <p:sldId id="684" r:id="rId432"/>
    <p:sldId id="685" r:id="rId433"/>
    <p:sldId id="686" r:id="rId434"/>
    <p:sldId id="687" r:id="rId435"/>
    <p:sldId id="688" r:id="rId436"/>
    <p:sldId id="689" r:id="rId437"/>
    <p:sldId id="690" r:id="rId438"/>
    <p:sldId id="691" r:id="rId439"/>
    <p:sldId id="692" r:id="rId440"/>
    <p:sldId id="693" r:id="rId441"/>
    <p:sldId id="694" r:id="rId442"/>
    <p:sldId id="695" r:id="rId443"/>
    <p:sldId id="696" r:id="rId444"/>
    <p:sldId id="697" r:id="rId445"/>
    <p:sldId id="698" r:id="rId446"/>
    <p:sldId id="699" r:id="rId447"/>
    <p:sldId id="700" r:id="rId448"/>
    <p:sldId id="701" r:id="rId449"/>
    <p:sldId id="702" r:id="rId450"/>
    <p:sldId id="703" r:id="rId451"/>
    <p:sldId id="704" r:id="rId452"/>
    <p:sldId id="705" r:id="rId453"/>
    <p:sldId id="706" r:id="rId454"/>
    <p:sldId id="707" r:id="rId455"/>
    <p:sldId id="708" r:id="rId456"/>
    <p:sldId id="709" r:id="rId457"/>
    <p:sldId id="710" r:id="rId458"/>
    <p:sldId id="711" r:id="rId459"/>
    <p:sldId id="712" r:id="rId460"/>
    <p:sldId id="713" r:id="rId461"/>
    <p:sldId id="714" r:id="rId462"/>
    <p:sldId id="715" r:id="rId463"/>
    <p:sldId id="716" r:id="rId464"/>
    <p:sldId id="717" r:id="rId465"/>
    <p:sldId id="718" r:id="rId466"/>
    <p:sldId id="719" r:id="rId467"/>
    <p:sldId id="720" r:id="rId468"/>
    <p:sldId id="721" r:id="rId469"/>
    <p:sldId id="722" r:id="rId470"/>
    <p:sldId id="723" r:id="rId471"/>
    <p:sldId id="724" r:id="rId472"/>
    <p:sldId id="725" r:id="rId473"/>
    <p:sldId id="726" r:id="rId474"/>
    <p:sldId id="727" r:id="rId475"/>
    <p:sldId id="728" r:id="rId476"/>
    <p:sldId id="729" r:id="rId477"/>
    <p:sldId id="730" r:id="rId478"/>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6049" autoAdjust="0"/>
  </p:normalViewPr>
  <p:slideViewPr>
    <p:cSldViewPr>
      <p:cViewPr varScale="1">
        <p:scale>
          <a:sx n="98" d="100"/>
          <a:sy n="98" d="100"/>
        </p:scale>
        <p:origin x="1632" y="90"/>
      </p:cViewPr>
      <p:guideLst>
        <p:guide orient="horz" pos="2160"/>
        <p:guide pos="3840"/>
      </p:guideLst>
    </p:cSldViewPr>
  </p:slideViewPr>
  <p:outlineViewPr>
    <p:cViewPr>
      <p:scale>
        <a:sx n="33" d="100"/>
        <a:sy n="33" d="100"/>
      </p:scale>
      <p:origin x="0" y="2822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image" Target="../media/image40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ED1B1E-1329-40CB-818A-D95EB4161B1D}" type="datetimeFigureOut">
              <a:rPr lang="zh-CN" altLang="en-US" smtClean="0"/>
              <a:pPr/>
              <a:t>2019/11/6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71265B-86D0-497F-A5A4-4245D864ED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3</a:t>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118</a:t>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53249"/>
          <p:cNvSpPr>
            <a:spLocks noGrp="1" noRot="1" noChangeAspect="1" noTextEdit="1"/>
          </p:cNvSpPr>
          <p:nvPr>
            <p:ph type="sldImg"/>
          </p:nvPr>
        </p:nvSpPr>
        <p:spPr>
          <a:xfrm>
            <a:off x="3429000" y="2400300"/>
            <a:ext cx="0" cy="0"/>
          </a:xfrm>
        </p:spPr>
      </p:sp>
      <p:sp>
        <p:nvSpPr>
          <p:cNvPr id="53251" name="文本占位符 53250"/>
          <p:cNvSpPr>
            <a:spLocks noGrp="1"/>
          </p:cNvSpPr>
          <p:nvPr>
            <p:ph type="body" idx="1"/>
          </p:nvPr>
        </p:nvSpPr>
        <p:spPr>
          <a:xfrm>
            <a:off x="914400" y="4343400"/>
            <a:ext cx="42863" cy="182563"/>
          </a:xfrm>
        </p:spPr>
        <p:txBody>
          <a:bodyPr>
            <a:normAutofit fontScale="55000" lnSpcReduction="20000"/>
          </a:bodyPr>
          <a:lstStyle/>
          <a:p>
            <a:pPr lvl="0"/>
            <a:r>
              <a:rPr lang="en-US" altLang="zh-CN" dirty="0"/>
              <a:t>\</a:t>
            </a:r>
          </a:p>
        </p:txBody>
      </p:sp>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pPr lvl="0" algn="r"/>
              <a:t>123</a:t>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151</a:t>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152</a:t>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A5CFD87-1A36-4F7F-A310-5CC2477561A8}" type="slidenum">
              <a:rPr kumimoji="1" lang="en-US" altLang="zh-CN" smtClean="0">
                <a:latin typeface="Tahoma" panose="020B0604030504040204" pitchFamily="34" charset="0"/>
              </a:rPr>
              <a:pPr>
                <a:spcBef>
                  <a:spcPct val="0"/>
                </a:spcBef>
                <a:buFontTx/>
                <a:buNone/>
              </a:pPr>
              <a:t>158</a:t>
            </a:fld>
            <a:endParaRPr kumimoji="1" lang="en-US" altLang="zh-CN">
              <a:latin typeface="Tahoma" panose="020B060403050404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5B4A38E-2A28-4592-BA0D-C83402C348A2}" type="slidenum">
              <a:rPr kumimoji="1" lang="en-US" altLang="zh-CN" smtClean="0">
                <a:latin typeface="Tahoma" panose="020B0604030504040204" pitchFamily="34" charset="0"/>
              </a:rPr>
              <a:pPr>
                <a:spcBef>
                  <a:spcPct val="0"/>
                </a:spcBef>
                <a:buFontTx/>
                <a:buNone/>
              </a:pPr>
              <a:t>159</a:t>
            </a:fld>
            <a:endParaRPr kumimoji="1" lang="en-US" altLang="zh-CN">
              <a:latin typeface="Tahoma" panose="020B060403050404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3A810F9-F7B0-4F1C-B9B7-E0D95B6218C5}" type="slidenum">
              <a:rPr kumimoji="1" lang="en-US" altLang="zh-CN" smtClean="0">
                <a:latin typeface="Tahoma" panose="020B0604030504040204" pitchFamily="34" charset="0"/>
              </a:rPr>
              <a:pPr>
                <a:spcBef>
                  <a:spcPct val="0"/>
                </a:spcBef>
                <a:buFontTx/>
                <a:buNone/>
              </a:pPr>
              <a:t>160</a:t>
            </a:fld>
            <a:endParaRPr kumimoji="1" lang="en-US" altLang="zh-CN">
              <a:latin typeface="Tahoma" panose="020B060403050404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F4CE06F-EB49-4437-8F09-92B43B233F48}" type="slidenum">
              <a:rPr kumimoji="1" lang="en-US" altLang="zh-CN" smtClean="0">
                <a:latin typeface="Tahoma" panose="020B0604030504040204" pitchFamily="34" charset="0"/>
              </a:rPr>
              <a:pPr>
                <a:spcBef>
                  <a:spcPct val="0"/>
                </a:spcBef>
                <a:buFontTx/>
                <a:buNone/>
              </a:pPr>
              <a:t>162</a:t>
            </a:fld>
            <a:endParaRPr kumimoji="1" lang="en-US" altLang="zh-CN">
              <a:latin typeface="Tahoma" panose="020B060403050404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5F038BA-1898-4C6E-8207-3CB369C373E2}" type="slidenum">
              <a:rPr kumimoji="1" lang="en-US" altLang="zh-CN" smtClean="0">
                <a:latin typeface="Tahoma" panose="020B0604030504040204" pitchFamily="34" charset="0"/>
              </a:rPr>
              <a:pPr>
                <a:spcBef>
                  <a:spcPct val="0"/>
                </a:spcBef>
                <a:buFontTx/>
                <a:buNone/>
              </a:pPr>
              <a:t>163</a:t>
            </a:fld>
            <a:endParaRPr kumimoji="1" lang="en-US" altLang="zh-CN">
              <a:latin typeface="Tahoma" panose="020B060403050404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39985845-7862-4426-863C-2E85BED4926C}" type="slidenum">
              <a:rPr kumimoji="1" lang="zh-CN" altLang="en-US" smtClean="0">
                <a:latin typeface="Times New Roman" panose="02020603050405020304" pitchFamily="18" charset="0"/>
              </a:rPr>
              <a:pPr>
                <a:spcBef>
                  <a:spcPct val="0"/>
                </a:spcBef>
                <a:buFontTx/>
                <a:buNone/>
              </a:pPr>
              <a:t>165</a:t>
            </a:fld>
            <a:endParaRPr kumimoji="1" lang="zh-CN"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27</a:t>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3C8E70D-8F34-4ED5-8466-717195414898}" type="slidenum">
              <a:rPr kumimoji="1" lang="zh-CN" altLang="en-US" smtClean="0">
                <a:latin typeface="Times New Roman" panose="02020603050405020304" pitchFamily="18" charset="0"/>
              </a:rPr>
              <a:pPr>
                <a:spcBef>
                  <a:spcPct val="0"/>
                </a:spcBef>
                <a:buFontTx/>
                <a:buNone/>
              </a:pPr>
              <a:t>166</a:t>
            </a:fld>
            <a:endParaRPr kumimoji="1" lang="zh-CN"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084CDC6-745C-4180-8BB9-BE6C6734296A}" type="slidenum">
              <a:rPr kumimoji="1" lang="en-US" altLang="zh-CN" smtClean="0">
                <a:latin typeface="Tahoma" panose="020B0604030504040204" pitchFamily="34" charset="0"/>
              </a:rPr>
              <a:pPr>
                <a:spcBef>
                  <a:spcPct val="0"/>
                </a:spcBef>
                <a:buFontTx/>
                <a:buNone/>
              </a:pPr>
              <a:t>167</a:t>
            </a:fld>
            <a:endParaRPr kumimoji="1" lang="en-US" altLang="zh-CN">
              <a:latin typeface="Tahoma" panose="020B060403050404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2715D26-AAF2-4525-A6E8-6DB65BD62677}" type="slidenum">
              <a:rPr kumimoji="1" lang="en-US" altLang="zh-CN" smtClean="0">
                <a:latin typeface="Tahoma" panose="020B0604030504040204" pitchFamily="34" charset="0"/>
              </a:rPr>
              <a:pPr>
                <a:spcBef>
                  <a:spcPct val="0"/>
                </a:spcBef>
                <a:buFontTx/>
                <a:buNone/>
              </a:pPr>
              <a:t>168</a:t>
            </a:fld>
            <a:endParaRPr kumimoji="1" lang="en-US" altLang="zh-CN">
              <a:latin typeface="Tahoma" panose="020B060403050404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B584B55-6644-430E-BCB1-05D9F8FF6D68}" type="slidenum">
              <a:rPr kumimoji="1" lang="en-US" altLang="zh-CN" smtClean="0">
                <a:latin typeface="Tahoma" panose="020B0604030504040204" pitchFamily="34" charset="0"/>
              </a:rPr>
              <a:pPr>
                <a:spcBef>
                  <a:spcPct val="0"/>
                </a:spcBef>
                <a:buFontTx/>
                <a:buNone/>
              </a:pPr>
              <a:t>169</a:t>
            </a:fld>
            <a:endParaRPr kumimoji="1" lang="en-US" altLang="zh-CN">
              <a:latin typeface="Tahoma" panose="020B060403050404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54753A4-2A8F-4268-8F4B-AB90B0E9272B}" type="slidenum">
              <a:rPr kumimoji="1" lang="zh-CN" altLang="en-US" smtClean="0">
                <a:latin typeface="Times New Roman" panose="02020603050405020304" pitchFamily="18" charset="0"/>
              </a:rPr>
              <a:pPr>
                <a:spcBef>
                  <a:spcPct val="0"/>
                </a:spcBef>
                <a:buFontTx/>
                <a:buNone/>
              </a:pPr>
              <a:t>170</a:t>
            </a:fld>
            <a:endParaRPr kumimoji="1" lang="zh-CN"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F235C8D-ED12-429C-8F9B-4C99AB439919}" type="slidenum">
              <a:rPr kumimoji="1" lang="zh-CN" altLang="en-US" smtClean="0">
                <a:latin typeface="Times New Roman" panose="02020603050405020304" pitchFamily="18" charset="0"/>
              </a:rPr>
              <a:pPr>
                <a:spcBef>
                  <a:spcPct val="0"/>
                </a:spcBef>
                <a:buFontTx/>
                <a:buNone/>
              </a:pPr>
              <a:t>171</a:t>
            </a:fld>
            <a:endParaRPr kumimoji="1" lang="zh-CN"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9295D44E-02FA-4B17-BA81-25277CE417D1}" type="slidenum">
              <a:rPr kumimoji="1" lang="en-US" altLang="zh-CN" smtClean="0">
                <a:latin typeface="Tahoma" panose="020B0604030504040204" pitchFamily="34" charset="0"/>
              </a:rPr>
              <a:pPr>
                <a:spcBef>
                  <a:spcPct val="0"/>
                </a:spcBef>
                <a:buFontTx/>
                <a:buNone/>
              </a:pPr>
              <a:t>173</a:t>
            </a:fld>
            <a:endParaRPr kumimoji="1" lang="en-US" altLang="zh-CN">
              <a:latin typeface="Tahoma" panose="020B060403050404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1664967-2418-4A07-BD09-F47BEF2C5D7A}" type="slidenum">
              <a:rPr kumimoji="1" lang="en-US" altLang="zh-CN" smtClean="0">
                <a:latin typeface="Tahoma" panose="020B0604030504040204" pitchFamily="34" charset="0"/>
              </a:rPr>
              <a:pPr>
                <a:spcBef>
                  <a:spcPct val="0"/>
                </a:spcBef>
                <a:buFontTx/>
                <a:buNone/>
              </a:pPr>
              <a:t>174</a:t>
            </a:fld>
            <a:endParaRPr kumimoji="1" lang="en-US" altLang="zh-CN">
              <a:latin typeface="Tahoma" panose="020B060403050404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35E462AE-36BD-4410-A4DE-73669797AAE4}" type="slidenum">
              <a:rPr kumimoji="1" lang="zh-CN" altLang="en-US" smtClean="0">
                <a:latin typeface="Times New Roman" panose="02020603050405020304" pitchFamily="18" charset="0"/>
              </a:rPr>
              <a:pPr>
                <a:spcBef>
                  <a:spcPct val="0"/>
                </a:spcBef>
                <a:buFontTx/>
                <a:buNone/>
              </a:pPr>
              <a:t>175</a:t>
            </a:fld>
            <a:endParaRPr kumimoji="1" lang="zh-CN"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3A2F412E-0877-4B74-836D-755ABFA08481}" type="slidenum">
              <a:rPr kumimoji="1" lang="zh-CN" altLang="en-US" smtClean="0">
                <a:latin typeface="Times New Roman" panose="02020603050405020304" pitchFamily="18" charset="0"/>
              </a:rPr>
              <a:pPr>
                <a:spcBef>
                  <a:spcPct val="0"/>
                </a:spcBef>
                <a:buFontTx/>
                <a:buNone/>
              </a:pPr>
              <a:t>176</a:t>
            </a:fld>
            <a:endParaRPr kumimoji="1" lang="zh-CN"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28</a:t>
            </a:fld>
            <a:endParaRPr lang="zh-CN"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28138BE4-A852-4A6B-BFE9-FD1B8E708343}" type="slidenum">
              <a:rPr kumimoji="1" lang="zh-CN" altLang="en-US" smtClean="0">
                <a:latin typeface="Times New Roman" panose="02020603050405020304" pitchFamily="18" charset="0"/>
              </a:rPr>
              <a:pPr>
                <a:spcBef>
                  <a:spcPct val="0"/>
                </a:spcBef>
                <a:buFontTx/>
                <a:buNone/>
              </a:pPr>
              <a:t>177</a:t>
            </a:fld>
            <a:endParaRPr kumimoji="1" lang="zh-CN"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B58EEF5-2D61-4283-8A7D-68BC2277BA57}" type="slidenum">
              <a:rPr kumimoji="1" lang="zh-CN" altLang="en-US" smtClean="0">
                <a:latin typeface="Times New Roman" panose="02020603050405020304" pitchFamily="18" charset="0"/>
              </a:rPr>
              <a:pPr>
                <a:spcBef>
                  <a:spcPct val="0"/>
                </a:spcBef>
                <a:buFontTx/>
                <a:buNone/>
              </a:pPr>
              <a:t>178</a:t>
            </a:fld>
            <a:endParaRPr kumimoji="1" lang="zh-CN"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5AA8631-5407-4734-B89D-59D18ED7002E}" type="slidenum">
              <a:rPr kumimoji="1" lang="zh-CN" altLang="en-US" smtClean="0">
                <a:latin typeface="Times New Roman" panose="02020603050405020304" pitchFamily="18" charset="0"/>
              </a:rPr>
              <a:pPr>
                <a:spcBef>
                  <a:spcPct val="0"/>
                </a:spcBef>
                <a:buFontTx/>
                <a:buNone/>
              </a:pPr>
              <a:t>179</a:t>
            </a:fld>
            <a:endParaRPr kumimoji="1" lang="zh-CN"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2B47481-6B01-4E03-BECE-17F2287A17B9}" type="slidenum">
              <a:rPr kumimoji="1" lang="zh-CN" altLang="en-US" smtClean="0">
                <a:latin typeface="Times New Roman" panose="02020603050405020304" pitchFamily="18" charset="0"/>
              </a:rPr>
              <a:pPr>
                <a:spcBef>
                  <a:spcPct val="0"/>
                </a:spcBef>
                <a:buFontTx/>
                <a:buNone/>
              </a:pPr>
              <a:t>180</a:t>
            </a:fld>
            <a:endParaRPr kumimoji="1" lang="zh-CN"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184</a:t>
            </a:fld>
            <a:endParaRPr lang="zh-CN"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185</a:t>
            </a:fld>
            <a:endParaRPr lang="zh-CN"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222</a:t>
            </a:fld>
            <a:endParaRPr lang="zh-CN"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223</a:t>
            </a:fld>
            <a:endParaRPr lang="zh-CN"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249</a:t>
            </a:fld>
            <a:endParaRPr lang="zh-CN"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250</a:t>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55</a:t>
            </a:fld>
            <a:endParaRPr lang="zh-CN" alt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274</a:t>
            </a:fld>
            <a:endParaRPr lang="zh-CN"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275</a:t>
            </a:fld>
            <a:endParaRPr lang="zh-CN"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301</a:t>
            </a:fld>
            <a:endParaRPr lang="zh-CN"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302</a:t>
            </a:fld>
            <a:endParaRPr lang="zh-CN"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330</a:t>
            </a:fld>
            <a:endParaRPr lang="zh-CN"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331</a:t>
            </a:fld>
            <a:endParaRPr lang="zh-CN"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360</a:t>
            </a:fld>
            <a:endParaRPr lang="zh-CN"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361</a:t>
            </a:fld>
            <a:endParaRPr lang="zh-CN"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387</a:t>
            </a:fld>
            <a:endParaRPr lang="zh-CN"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388</a:t>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38916" name="灯片编号占位符 3"/>
          <p:cNvSpPr>
            <a:spLocks noGrp="1"/>
          </p:cNvSpPr>
          <p:nvPr>
            <p:ph type="sldNum" sz="quarter" idx="5"/>
          </p:nvPr>
        </p:nvSpPr>
        <p:spPr bwMode="auto">
          <a:noFill/>
          <a:ln>
            <a:miter lim="800000"/>
            <a:headEnd/>
            <a:tailEnd/>
          </a:ln>
        </p:spPr>
        <p:txBody>
          <a:bodyPr/>
          <a:lstStyle/>
          <a:p>
            <a:fld id="{9966F7C5-DB64-4429-9453-7D404CA68F42}" type="slidenum">
              <a:rPr lang="zh-CN" altLang="en-US" smtClean="0">
                <a:latin typeface="Arial" charset="0"/>
              </a:rPr>
              <a:pPr/>
              <a:t>56</a:t>
            </a:fld>
            <a:endParaRPr lang="zh-CN" altLang="en-US">
              <a:latin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wrap="square" lIns="91440" tIns="45720" rIns="91440" bIns="45720" anchor="ctr"/>
          <a:lstStyle/>
          <a:p>
            <a:pPr lvl="0" eaLnBrk="1" hangingPunct="1"/>
            <a:r>
              <a:rPr lang="zh-CN" altLang="en-US" dirty="0"/>
              <a:t>四幅图</a:t>
            </a:r>
          </a:p>
        </p:txBody>
      </p:sp>
    </p:spTree>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418</a:t>
            </a:fld>
            <a:endParaRPr lang="zh-CN" alt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419</a:t>
            </a:fld>
            <a:endParaRPr lang="zh-CN" alt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450</a:t>
            </a:fld>
            <a:endParaRPr lang="zh-CN" altLang="en-US" sz="12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451</a:t>
            </a:fld>
            <a:endParaRPr lang="zh-CN" altLang="en-US" sz="12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664970">
              <a:defRPr sz="1600">
                <a:solidFill>
                  <a:schemeClr val="tx1"/>
                </a:solidFill>
                <a:latin typeface="Calibri" panose="020F0502020204030204" pitchFamily="34" charset="0"/>
                <a:ea typeface="宋体" panose="02010600030101010101" pitchFamily="2" charset="-122"/>
              </a:defRPr>
            </a:lvl1pPr>
            <a:lvl2pPr marL="742950" indent="-285750" defTabSz="1664970">
              <a:defRPr sz="1600">
                <a:solidFill>
                  <a:schemeClr val="tx1"/>
                </a:solidFill>
                <a:latin typeface="Calibri" panose="020F0502020204030204" pitchFamily="34" charset="0"/>
                <a:ea typeface="宋体" panose="02010600030101010101" pitchFamily="2" charset="-122"/>
              </a:defRPr>
            </a:lvl2pPr>
            <a:lvl3pPr marL="1143000" indent="-228600" defTabSz="1664970">
              <a:defRPr sz="1600">
                <a:solidFill>
                  <a:schemeClr val="tx1"/>
                </a:solidFill>
                <a:latin typeface="Calibri" panose="020F0502020204030204" pitchFamily="34" charset="0"/>
                <a:ea typeface="宋体" panose="02010600030101010101" pitchFamily="2" charset="-122"/>
              </a:defRPr>
            </a:lvl3pPr>
            <a:lvl4pPr marL="1600200" indent="-228600" defTabSz="1664970">
              <a:defRPr sz="1600">
                <a:solidFill>
                  <a:schemeClr val="tx1"/>
                </a:solidFill>
                <a:latin typeface="Calibri" panose="020F0502020204030204" pitchFamily="34" charset="0"/>
                <a:ea typeface="宋体" panose="02010600030101010101" pitchFamily="2" charset="-122"/>
              </a:defRPr>
            </a:lvl4pPr>
            <a:lvl5pPr marL="2057400" indent="-228600" defTabSz="1664970">
              <a:defRPr sz="1600">
                <a:solidFill>
                  <a:schemeClr val="tx1"/>
                </a:solidFill>
                <a:latin typeface="Calibri" panose="020F0502020204030204" pitchFamily="34" charset="0"/>
                <a:ea typeface="宋体" panose="02010600030101010101" pitchFamily="2" charset="-122"/>
              </a:defRPr>
            </a:lvl5pPr>
            <a:lvl6pPr marL="2514600" indent="-228600" defTabSz="166497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defTabSz="166497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defTabSz="166497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defTabSz="166497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9pPr>
          </a:lstStyle>
          <a:p>
            <a:fld id="{186EF80C-45E7-4057-BB55-8158BA790AF8}" type="slidenum">
              <a:rPr lang="zh-CN" altLang="en-US" sz="1200">
                <a:latin typeface="等线" pitchFamily="2" charset="-122"/>
                <a:ea typeface="等线" pitchFamily="2" charset="-122"/>
              </a:rPr>
              <a:pPr/>
              <a:t>452</a:t>
            </a:fld>
            <a:endParaRPr lang="zh-CN" altLang="en-US" sz="1200">
              <a:latin typeface="等线" pitchFamily="2" charset="-122"/>
              <a:ea typeface="等线"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DEF92B-0E0C-49C5-8084-D3416621C27A}" type="slidenum">
              <a:rPr lang="zh-CN" altLang="en-US" smtClean="0"/>
              <a:pPr/>
              <a:t>457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477</a:t>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p:spPr>
      </p:sp>
      <p:sp>
        <p:nvSpPr>
          <p:cNvPr id="399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994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41C7524-54BD-4948-920B-E3E7AF3DF129}" type="slidenum">
              <a:rPr lang="zh-CN" altLang="en-US" sz="1200">
                <a:latin typeface="Tahoma" pitchFamily="34" charset="0"/>
              </a:rPr>
              <a:pPr algn="r"/>
              <a:t>84</a:t>
            </a:fld>
            <a:endParaRPr lang="en-US" altLang="zh-CN" sz="1200">
              <a:latin typeface="Tahoma"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p:spPr>
      </p:sp>
      <p:sp>
        <p:nvSpPr>
          <p:cNvPr id="409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ln>
            <a:miter lim="800000"/>
            <a:headEnd/>
            <a:tailEnd/>
          </a:ln>
        </p:spPr>
        <p:txBody>
          <a:bodyPr/>
          <a:lstStyle/>
          <a:p>
            <a:fld id="{18BF3657-1EE9-4A35-8BCA-169E9CFC83F4}" type="slidenum">
              <a:rPr lang="zh-CN" altLang="en-US" smtClean="0">
                <a:latin typeface="Arial" charset="0"/>
              </a:rPr>
              <a:pPr/>
              <a:t>87</a:t>
            </a:fld>
            <a:endParaRPr lang="zh-CN" alt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88</a:t>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117</a:t>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a:t>单击此处编辑母版标题样式</a:t>
            </a:r>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091" y="6356351"/>
            <a:ext cx="2742843" cy="365125"/>
          </a:xfrm>
          <a:prstGeom prst="rect">
            <a:avLst/>
          </a:prstGeom>
        </p:spPr>
        <p:txBody>
          <a:bodyPr/>
          <a:lstStyle/>
          <a:p>
            <a:fld id="{82F288E0-7875-42C4-84C8-98DBBD3BF4D2}" type="datetimeFigureOut">
              <a:rPr lang="zh-CN" altLang="en-US" smtClean="0"/>
              <a:pPr/>
              <a:t>2019/11/6</a:t>
            </a:fld>
            <a:endParaRPr lang="zh-CN" altLang="en-US"/>
          </a:p>
        </p:txBody>
      </p:sp>
      <p:sp>
        <p:nvSpPr>
          <p:cNvPr id="5" name="页脚占位符 4"/>
          <p:cNvSpPr>
            <a:spLocks noGrp="1"/>
          </p:cNvSpPr>
          <p:nvPr>
            <p:ph type="ftr" sz="quarter" idx="11"/>
          </p:nvPr>
        </p:nvSpPr>
        <p:spPr>
          <a:xfrm>
            <a:off x="4038075" y="6356351"/>
            <a:ext cx="4114264"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09479" y="6356351"/>
            <a:ext cx="2742843" cy="365125"/>
          </a:xfrm>
          <a:prstGeom prst="rect">
            <a:avLst/>
          </a:prstGeom>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lvl1pPr>
              <a:defRPr>
                <a:ea typeface="微软雅黑" panose="020B0503020204020204" pitchFamily="34" charset="-122"/>
              </a:defRPr>
            </a:lvl1pPr>
          </a:lstStyle>
          <a:p>
            <a:r>
              <a:rPr lang="zh-CN" altLang="en-US"/>
              <a:t>单击此处编辑母版标题样式</a:t>
            </a:r>
          </a:p>
        </p:txBody>
      </p:sp>
      <p:sp>
        <p:nvSpPr>
          <p:cNvPr id="3" name="SmartArt 占位符 2"/>
          <p:cNvSpPr>
            <a:spLocks noGrp="1"/>
          </p:cNvSpPr>
          <p:nvPr>
            <p:ph type="pic" idx="1"/>
          </p:nvPr>
        </p:nvSpPr>
        <p:spPr>
          <a:xfrm>
            <a:off x="609521" y="1600201"/>
            <a:ext cx="10971372" cy="45259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a:xfrm>
            <a:off x="609521" y="6245225"/>
            <a:ext cx="2844430" cy="476250"/>
          </a:xfrm>
        </p:spPr>
        <p:txBody>
          <a:bodyPr/>
          <a:lstStyle>
            <a:lvl1pPr>
              <a:defRPr>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cs typeface="+mn-cs"/>
            </a:endParaRPr>
          </a:p>
        </p:txBody>
      </p:sp>
      <p:sp>
        <p:nvSpPr>
          <p:cNvPr id="5" name="页脚占位符 4"/>
          <p:cNvSpPr>
            <a:spLocks noGrp="1"/>
          </p:cNvSpPr>
          <p:nvPr>
            <p:ph type="ftr" sz="quarter" idx="11"/>
          </p:nvPr>
        </p:nvSpPr>
        <p:spPr>
          <a:xfrm>
            <a:off x="4165058" y="6245225"/>
            <a:ext cx="3860297" cy="476250"/>
          </a:xfrm>
        </p:spPr>
        <p:txBody>
          <a:bodyPr/>
          <a:lstStyle>
            <a:lvl1pPr>
              <a:defRPr>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cs typeface="+mn-cs"/>
            </a:endParaRPr>
          </a:p>
        </p:txBody>
      </p:sp>
      <p:sp>
        <p:nvSpPr>
          <p:cNvPr id="6" name="灯片编号占位符 5"/>
          <p:cNvSpPr>
            <a:spLocks noGrp="1"/>
          </p:cNvSpPr>
          <p:nvPr>
            <p:ph type="sldNum" sz="quarter" idx="12"/>
          </p:nvPr>
        </p:nvSpPr>
        <p:spPr>
          <a:xfrm>
            <a:off x="8736463" y="6245225"/>
            <a:ext cx="2844430" cy="476250"/>
          </a:xfrm>
        </p:spPr>
        <p:txBody>
          <a:bodyPr/>
          <a:lstStyle>
            <a:lvl1pPr>
              <a:defRPr>
                <a:ea typeface="微软雅黑" panose="020B0503020204020204" pitchFamily="34" charset="-122"/>
              </a:defRPr>
            </a:lvl1pPr>
          </a:lstStyle>
          <a:p>
            <a:pPr lvl="0" eaLnBrk="1" hangingPunct="1"/>
            <a:fld id="{9A0DB2DC-4C9A-4742-B13C-FB6460FD3503}" type="slidenum">
              <a:rPr lang="en-US" altLang="zh-CN" dirty="0"/>
              <a:pPr lvl="0" eaLnBrk="1" hangingPunct="1"/>
              <a:t>‹#›</a:t>
            </a:fld>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7" name="矩形 8"/>
          <p:cNvSpPr>
            <a:spLocks noChangeArrowheads="1"/>
          </p:cNvSpPr>
          <p:nvPr userDrawn="1"/>
        </p:nvSpPr>
        <p:spPr bwMode="auto">
          <a:xfrm>
            <a:off x="2646019" y="2373314"/>
            <a:ext cx="7769800" cy="92392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5400" b="1" spc="600" dirty="0">
                <a:solidFill>
                  <a:schemeClr val="tx1">
                    <a:lumMod val="75000"/>
                    <a:lumOff val="25000"/>
                  </a:schemeClr>
                </a:solidFill>
                <a:latin typeface="微软雅黑" panose="020B0503020204020204" pitchFamily="34" charset="-122"/>
                <a:ea typeface="微软雅黑" panose="020B0503020204020204" pitchFamily="34" charset="-122"/>
              </a:rPr>
              <a:t>谢谢！</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lvl1pPr>
              <a:defRPr>
                <a:ea typeface="微软雅黑" panose="020B0503020204020204" pitchFamily="34" charset="-122"/>
              </a:defRPr>
            </a:lvl1pPr>
          </a:lstStyle>
          <a:p>
            <a:r>
              <a:rPr lang="zh-CN" altLang="en-US"/>
              <a:t>单击此处编辑母版标题样式</a:t>
            </a:r>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a:xfrm>
            <a:off x="609521" y="6245225"/>
            <a:ext cx="2844430" cy="476250"/>
          </a:xfrm>
        </p:spPr>
        <p:txBody>
          <a:bodyPr/>
          <a:lstStyle>
            <a:lvl1pPr>
              <a:defRPr>
                <a:ea typeface="微软雅黑" panose="020B0503020204020204" pitchFamily="34" charset="-122"/>
              </a:defRPr>
            </a:lvl1p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a:xfrm>
            <a:off x="4165058" y="6245225"/>
            <a:ext cx="3860297" cy="476250"/>
          </a:xfrm>
        </p:spPr>
        <p:txBody>
          <a:bodyPr/>
          <a:lstStyle>
            <a:lvl1pPr>
              <a:defRPr>
                <a:ea typeface="微软雅黑" panose="020B0503020204020204" pitchFamily="34" charset="-122"/>
              </a:defRPr>
            </a:lvl1p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a:xfrm>
            <a:off x="8736463" y="6245225"/>
            <a:ext cx="2844430" cy="476250"/>
          </a:xfrm>
        </p:spPr>
        <p:txBody>
          <a:bodyPr/>
          <a:lstStyle/>
          <a:p>
            <a:pPr lvl="0"/>
            <a:fld id="{9A0DB2DC-4C9A-4742-B13C-FB6460FD3503}" type="slidenum">
              <a:rPr lang="zh-CN" altLang="en-US" dirty="0">
                <a:latin typeface="Arial" panose="020B0604020202020204" pitchFamily="34" charset="0"/>
              </a:rPr>
              <a:pPr lvl="0"/>
              <a:t>‹#›</a:t>
            </a:fld>
            <a:endParaRPr lang="zh-CN" altLang="en-US"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521" y="274639"/>
            <a:ext cx="10971372" cy="5851525"/>
          </a:xfr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609521" y="6245225"/>
            <a:ext cx="2844430" cy="476250"/>
          </a:xfrm>
        </p:spPr>
        <p:txBody>
          <a:bodyPr/>
          <a:lstStyle>
            <a:lvl1pPr>
              <a:defRPr>
                <a:ea typeface="微软雅黑" panose="020B0503020204020204" pitchFamily="34" charset="-122"/>
              </a:defRPr>
            </a:lvl1p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a:xfrm>
            <a:off x="4165058" y="6245225"/>
            <a:ext cx="3860297" cy="476250"/>
          </a:xfrm>
        </p:spPr>
        <p:txBody>
          <a:bodyPr/>
          <a:lstStyle>
            <a:lvl1pPr>
              <a:defRPr>
                <a:ea typeface="微软雅黑" panose="020B0503020204020204" pitchFamily="34" charset="-122"/>
              </a:defRPr>
            </a:lvl1p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a:xfrm>
            <a:off x="8736463" y="6245225"/>
            <a:ext cx="2844430" cy="476250"/>
          </a:xfrm>
        </p:spPr>
        <p:txBody>
          <a:bodyPr/>
          <a:lstStyle/>
          <a:p>
            <a:pPr lvl="0"/>
            <a:fld id="{9A0DB2DC-4C9A-4742-B13C-FB6460FD3503}" type="slidenum">
              <a:rPr lang="zh-CN" altLang="en-US" dirty="0">
                <a:latin typeface="Arial" panose="020B0604020202020204" pitchFamily="34" charset="0"/>
              </a:rPr>
              <a:pPr lvl="0"/>
              <a:t>‹#›</a:t>
            </a:fld>
            <a:endParaRPr lang="zh-CN" altLang="en-US"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比较">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比较">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比较">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比较">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比较">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比较">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比较">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比较">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比较">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2_比较">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9"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2019/11/6</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0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slide" Target="slide8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slide" Target="slide9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slide" Target="slide8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8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127.jpeg"/><Relationship Id="rId3" Type="http://schemas.openxmlformats.org/officeDocument/2006/relationships/image" Target="../media/image120.jpeg"/><Relationship Id="rId7" Type="http://schemas.openxmlformats.org/officeDocument/2006/relationships/image" Target="../media/image122.jpeg"/><Relationship Id="rId12" Type="http://schemas.openxmlformats.org/officeDocument/2006/relationships/image" Target="../media/image126.jpeg"/><Relationship Id="rId2" Type="http://schemas.openxmlformats.org/officeDocument/2006/relationships/slide" Target="slide84.xml"/><Relationship Id="rId1" Type="http://schemas.openxmlformats.org/officeDocument/2006/relationships/slideLayout" Target="../slideLayouts/slideLayout7.xml"/><Relationship Id="rId6" Type="http://schemas.openxmlformats.org/officeDocument/2006/relationships/slide" Target="slide95.xml"/><Relationship Id="rId11" Type="http://schemas.openxmlformats.org/officeDocument/2006/relationships/image" Target="../media/image125.jpeg"/><Relationship Id="rId5" Type="http://schemas.openxmlformats.org/officeDocument/2006/relationships/image" Target="../media/image121.jpeg"/><Relationship Id="rId10" Type="http://schemas.openxmlformats.org/officeDocument/2006/relationships/slide" Target="slide97.xml"/><Relationship Id="rId4" Type="http://schemas.openxmlformats.org/officeDocument/2006/relationships/slide" Target="slide96.xml"/><Relationship Id="rId9" Type="http://schemas.openxmlformats.org/officeDocument/2006/relationships/image" Target="../media/image124.jpeg"/></Relationships>
</file>

<file path=ppt/slides/_rels/slide10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slide" Target="slide83.xml"/><Relationship Id="rId1" Type="http://schemas.openxmlformats.org/officeDocument/2006/relationships/slideLayout" Target="../slideLayouts/slideLayout1.xml"/><Relationship Id="rId4" Type="http://schemas.openxmlformats.org/officeDocument/2006/relationships/image" Target="../media/image130.jpeg"/></Relationships>
</file>

<file path=ppt/slides/_rels/slide10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 Id="rId4" Type="http://schemas.openxmlformats.org/officeDocument/2006/relationships/image" Target="../media/image146.jpeg"/></Relationships>
</file>

<file path=ppt/slides/_rels/slide122.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slide" Target="slide92.xml"/><Relationship Id="rId7" Type="http://schemas.openxmlformats.org/officeDocument/2006/relationships/slide" Target="slide93.xml"/><Relationship Id="rId12" Type="http://schemas.openxmlformats.org/officeDocument/2006/relationships/image" Target="../media/image151.jpeg"/><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48.jpeg"/><Relationship Id="rId11" Type="http://schemas.openxmlformats.org/officeDocument/2006/relationships/slide" Target="slide98.xml"/><Relationship Id="rId5" Type="http://schemas.openxmlformats.org/officeDocument/2006/relationships/slide" Target="slide27.xml"/><Relationship Id="rId10" Type="http://schemas.openxmlformats.org/officeDocument/2006/relationships/image" Target="../media/image150.jpeg"/><Relationship Id="rId4" Type="http://schemas.openxmlformats.org/officeDocument/2006/relationships/image" Target="../media/image147.jpeg"/><Relationship Id="rId9" Type="http://schemas.openxmlformats.org/officeDocument/2006/relationships/audio" Target="../media/audio3.wav"/></Relationships>
</file>

<file path=ppt/slides/_rels/slide123.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audio" Target="../media/audio4.wav"/><Relationship Id="rId7" Type="http://schemas.openxmlformats.org/officeDocument/2006/relationships/image" Target="../media/image143.jpeg"/><Relationship Id="rId12" Type="http://schemas.openxmlformats.org/officeDocument/2006/relationships/image" Target="../media/image15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2.jpeg"/><Relationship Id="rId11" Type="http://schemas.openxmlformats.org/officeDocument/2006/relationships/image" Target="../media/image156.jpeg"/><Relationship Id="rId5" Type="http://schemas.openxmlformats.org/officeDocument/2006/relationships/image" Target="../media/image142.jpeg"/><Relationship Id="rId10" Type="http://schemas.openxmlformats.org/officeDocument/2006/relationships/image" Target="../media/image155.jpeg"/><Relationship Id="rId4" Type="http://schemas.openxmlformats.org/officeDocument/2006/relationships/audio" Target="../media/audio5.wav"/><Relationship Id="rId9" Type="http://schemas.openxmlformats.org/officeDocument/2006/relationships/image" Target="../media/image154.jpeg"/></Relationships>
</file>

<file path=ppt/slides/_rels/slide124.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7.xml"/><Relationship Id="rId6" Type="http://schemas.openxmlformats.org/officeDocument/2006/relationships/image" Target="../media/image162.jpeg"/><Relationship Id="rId5" Type="http://schemas.openxmlformats.org/officeDocument/2006/relationships/image" Target="../media/image145.jpeg"/><Relationship Id="rId4" Type="http://schemas.openxmlformats.org/officeDocument/2006/relationships/image" Target="../media/image161.jpeg"/></Relationships>
</file>

<file path=ppt/slides/_rels/slide12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audio" Target="../media/audio6.wav"/><Relationship Id="rId1" Type="http://schemas.openxmlformats.org/officeDocument/2006/relationships/slideLayout" Target="../slideLayouts/slideLayout17.xml"/><Relationship Id="rId4" Type="http://schemas.openxmlformats.org/officeDocument/2006/relationships/image" Target="../media/image16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audio" Target="../media/audio6.wav"/><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28.xml.rels><?xml version="1.0" encoding="UTF-8" standalone="yes"?>
<Relationships xmlns="http://schemas.openxmlformats.org/package/2006/relationships"><Relationship Id="rId2" Type="http://schemas.openxmlformats.org/officeDocument/2006/relationships/audio" Target="../media/audio6.wav"/><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audio" Target="../media/audio7.wav"/><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75.gi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76.gi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7.gi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15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7.xml"/><Relationship Id="rId5" Type="http://schemas.openxmlformats.org/officeDocument/2006/relationships/image" Target="../media/image189.jpeg"/><Relationship Id="rId4" Type="http://schemas.openxmlformats.org/officeDocument/2006/relationships/image" Target="../media/image188.jpeg"/></Relationships>
</file>

<file path=ppt/slides/_rels/slide155.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5.jpeg"/><Relationship Id="rId4" Type="http://schemas.openxmlformats.org/officeDocument/2006/relationships/image" Target="../media/image194.jpeg"/></Relationships>
</file>

<file path=ppt/slides/_rels/slide159.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7.jpe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60.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7.xml"/><Relationship Id="rId4" Type="http://schemas.openxmlformats.org/officeDocument/2006/relationships/image" Target="../media/image201.jpeg"/></Relationships>
</file>

<file path=ppt/slides/_rels/slide162.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8" Type="http://schemas.openxmlformats.org/officeDocument/2006/relationships/image" Target="../media/image212.gif"/><Relationship Id="rId3" Type="http://schemas.openxmlformats.org/officeDocument/2006/relationships/image" Target="../media/image207.jpeg"/><Relationship Id="rId7" Type="http://schemas.openxmlformats.org/officeDocument/2006/relationships/image" Target="../media/image211.gi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0.gif"/><Relationship Id="rId5" Type="http://schemas.openxmlformats.org/officeDocument/2006/relationships/image" Target="../media/image209.gif"/><Relationship Id="rId4" Type="http://schemas.openxmlformats.org/officeDocument/2006/relationships/image" Target="../media/image208.gif"/><Relationship Id="rId9" Type="http://schemas.openxmlformats.org/officeDocument/2006/relationships/image" Target="../media/image213.gif"/></Relationships>
</file>

<file path=ppt/slides/_rels/slide168.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70.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image" Target="../media/image209.gif"/><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08.gif"/><Relationship Id="rId4" Type="http://schemas.openxmlformats.org/officeDocument/2006/relationships/image" Target="../media/image209.gif"/></Relationships>
</file>

<file path=ppt/slides/_rels/slide175.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20.jpeg"/><Relationship Id="rId4" Type="http://schemas.openxmlformats.org/officeDocument/2006/relationships/image" Target="../media/image219.jpeg"/></Relationships>
</file>

<file path=ppt/slides/_rels/slide17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4.jpeg"/></Relationships>
</file>

<file path=ppt/slides/_rels/slide180.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233.jpeg"/><Relationship Id="rId4" Type="http://schemas.openxmlformats.org/officeDocument/2006/relationships/image" Target="../media/image232.jpeg"/></Relationships>
</file>

<file path=ppt/slides/_rels/slide188.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gi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audio" Target="../media/audio6.wav"/><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2.vml"/><Relationship Id="rId4" Type="http://schemas.openxmlformats.org/officeDocument/2006/relationships/image" Target="../media/image243.png"/></Relationships>
</file>

<file path=ppt/slides/_rels/slide199.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85.xml"/><Relationship Id="rId13" Type="http://schemas.openxmlformats.org/officeDocument/2006/relationships/slide" Target="slide331.xml"/><Relationship Id="rId3" Type="http://schemas.openxmlformats.org/officeDocument/2006/relationships/slide" Target="slide28.xml"/><Relationship Id="rId7" Type="http://schemas.openxmlformats.org/officeDocument/2006/relationships/slide" Target="slide152.xml"/><Relationship Id="rId12" Type="http://schemas.openxmlformats.org/officeDocument/2006/relationships/slide" Target="slide302.xml"/><Relationship Id="rId17" Type="http://schemas.openxmlformats.org/officeDocument/2006/relationships/slide" Target="slide451.xml"/><Relationship Id="rId2" Type="http://schemas.openxmlformats.org/officeDocument/2006/relationships/slide" Target="slide3.xml"/><Relationship Id="rId16" Type="http://schemas.openxmlformats.org/officeDocument/2006/relationships/slide" Target="slide41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275.xml"/><Relationship Id="rId5" Type="http://schemas.openxmlformats.org/officeDocument/2006/relationships/slide" Target="slide88.xml"/><Relationship Id="rId15" Type="http://schemas.openxmlformats.org/officeDocument/2006/relationships/slide" Target="slide388.xml"/><Relationship Id="rId10" Type="http://schemas.openxmlformats.org/officeDocument/2006/relationships/slide" Target="slide250.xml"/><Relationship Id="rId4" Type="http://schemas.openxmlformats.org/officeDocument/2006/relationships/slide" Target="slide56.xml"/><Relationship Id="rId9" Type="http://schemas.openxmlformats.org/officeDocument/2006/relationships/slide" Target="slide223.xml"/><Relationship Id="rId14" Type="http://schemas.openxmlformats.org/officeDocument/2006/relationships/slide" Target="slide361.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7.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251.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image" Target="../media/image25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8" Type="http://schemas.openxmlformats.org/officeDocument/2006/relationships/image" Target="../media/image261.jpeg"/><Relationship Id="rId3" Type="http://schemas.openxmlformats.org/officeDocument/2006/relationships/image" Target="../media/image256.jpeg"/><Relationship Id="rId7" Type="http://schemas.openxmlformats.org/officeDocument/2006/relationships/image" Target="../media/image260.jpeg"/><Relationship Id="rId2" Type="http://schemas.openxmlformats.org/officeDocument/2006/relationships/image" Target="../media/image255.jpeg"/><Relationship Id="rId1" Type="http://schemas.openxmlformats.org/officeDocument/2006/relationships/slideLayout" Target="../slideLayouts/slideLayout2.xml"/><Relationship Id="rId6" Type="http://schemas.openxmlformats.org/officeDocument/2006/relationships/image" Target="../media/image259.jpeg"/><Relationship Id="rId5" Type="http://schemas.openxmlformats.org/officeDocument/2006/relationships/image" Target="../media/image258.jpeg"/><Relationship Id="rId4" Type="http://schemas.openxmlformats.org/officeDocument/2006/relationships/image" Target="../media/image257.jpeg"/></Relationships>
</file>

<file path=ppt/slides/_rels/slide211.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image" Target="../media/image262.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image" Target="../media/image266.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image" Target="../media/image268.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image" Target="../media/image270.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image" Target="../media/image272.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74.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image" Target="../media/image27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220.xml.rels><?xml version="1.0" encoding="UTF-8" standalone="yes"?>
<Relationships xmlns="http://schemas.openxmlformats.org/package/2006/relationships"><Relationship Id="rId3" Type="http://schemas.openxmlformats.org/officeDocument/2006/relationships/image" Target="../media/image277.gif"/><Relationship Id="rId2" Type="http://schemas.openxmlformats.org/officeDocument/2006/relationships/audio" Target="../media/audio6.wav"/><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2" Type="http://schemas.openxmlformats.org/officeDocument/2006/relationships/image" Target="../media/image278.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225.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image" Target="../media/image283.jpeg"/><Relationship Id="rId1" Type="http://schemas.openxmlformats.org/officeDocument/2006/relationships/slideLayout" Target="../slideLayouts/slideLayout7.xml"/><Relationship Id="rId4" Type="http://schemas.openxmlformats.org/officeDocument/2006/relationships/image" Target="../media/image285.jpeg"/></Relationships>
</file>

<file path=ppt/slides/_rels/slide226.xml.rels><?xml version="1.0" encoding="UTF-8" standalone="yes"?>
<Relationships xmlns="http://schemas.openxmlformats.org/package/2006/relationships"><Relationship Id="rId2" Type="http://schemas.openxmlformats.org/officeDocument/2006/relationships/image" Target="../media/image286.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287.jpeg"/><Relationship Id="rId2" Type="http://schemas.openxmlformats.org/officeDocument/2006/relationships/audio" Target="../media/audio3.wav"/><Relationship Id="rId1" Type="http://schemas.openxmlformats.org/officeDocument/2006/relationships/slideLayout" Target="../slideLayouts/slideLayout2.xml"/><Relationship Id="rId5" Type="http://schemas.openxmlformats.org/officeDocument/2006/relationships/image" Target="../media/image289.jpeg"/><Relationship Id="rId4" Type="http://schemas.openxmlformats.org/officeDocument/2006/relationships/image" Target="../media/image288.jpeg"/></Relationships>
</file>

<file path=ppt/slides/_rels/slide228.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image" Target="../media/image290.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30.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audio" Target="../media/audio3.wav"/><Relationship Id="rId1" Type="http://schemas.openxmlformats.org/officeDocument/2006/relationships/slideLayout" Target="../slideLayouts/slideLayout2.xml"/><Relationship Id="rId5" Type="http://schemas.openxmlformats.org/officeDocument/2006/relationships/image" Target="../media/image296.jpeg"/><Relationship Id="rId4" Type="http://schemas.openxmlformats.org/officeDocument/2006/relationships/image" Target="../media/image295.jpeg"/></Relationships>
</file>

<file path=ppt/slides/_rels/slide232.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image" Target="../media/image297.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image" Target="../media/image299.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84.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301.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302.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jpe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08.jpeg"/><Relationship Id="rId2" Type="http://schemas.openxmlformats.org/officeDocument/2006/relationships/image" Target="../media/image307.jpeg"/><Relationship Id="rId1" Type="http://schemas.openxmlformats.org/officeDocument/2006/relationships/slideLayout" Target="../slideLayouts/slideLayout2.xml"/><Relationship Id="rId5" Type="http://schemas.openxmlformats.org/officeDocument/2006/relationships/image" Target="../media/image310.jpeg"/><Relationship Id="rId4" Type="http://schemas.openxmlformats.org/officeDocument/2006/relationships/image" Target="../media/image309.jpeg"/></Relationships>
</file>

<file path=ppt/slides/_rels/slide242.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image" Target="../media/image311.jpeg"/><Relationship Id="rId1" Type="http://schemas.openxmlformats.org/officeDocument/2006/relationships/slideLayout" Target="../slideLayouts/slideLayout7.xml"/><Relationship Id="rId5" Type="http://schemas.openxmlformats.org/officeDocument/2006/relationships/image" Target="../media/image314.jpeg"/><Relationship Id="rId4" Type="http://schemas.openxmlformats.org/officeDocument/2006/relationships/image" Target="../media/image313.jpeg"/></Relationships>
</file>

<file path=ppt/slides/_rels/slide243.xml.rels><?xml version="1.0" encoding="UTF-8" standalone="yes"?>
<Relationships xmlns="http://schemas.openxmlformats.org/package/2006/relationships"><Relationship Id="rId3" Type="http://schemas.openxmlformats.org/officeDocument/2006/relationships/image" Target="../media/image316.wmf"/><Relationship Id="rId2" Type="http://schemas.openxmlformats.org/officeDocument/2006/relationships/image" Target="../media/image315.jpeg"/><Relationship Id="rId1" Type="http://schemas.openxmlformats.org/officeDocument/2006/relationships/slideLayout" Target="../slideLayouts/slideLayout7.xml"/><Relationship Id="rId4" Type="http://schemas.openxmlformats.org/officeDocument/2006/relationships/image" Target="../media/image317.jpeg"/></Relationships>
</file>

<file path=ppt/slides/_rels/slide244.xml.rels><?xml version="1.0" encoding="UTF-8" standalone="yes"?>
<Relationships xmlns="http://schemas.openxmlformats.org/package/2006/relationships"><Relationship Id="rId3" Type="http://schemas.openxmlformats.org/officeDocument/2006/relationships/image" Target="../media/image319.gif"/><Relationship Id="rId2" Type="http://schemas.openxmlformats.org/officeDocument/2006/relationships/image" Target="../media/image318.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image" Target="../media/image320.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323.jpeg"/><Relationship Id="rId2" Type="http://schemas.openxmlformats.org/officeDocument/2006/relationships/image" Target="../media/image322.jpeg"/><Relationship Id="rId1" Type="http://schemas.openxmlformats.org/officeDocument/2006/relationships/slideLayout" Target="../slideLayouts/slideLayout2.xml"/><Relationship Id="rId4" Type="http://schemas.openxmlformats.org/officeDocument/2006/relationships/image" Target="../media/image324.jpe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3" Type="http://schemas.openxmlformats.org/officeDocument/2006/relationships/image" Target="../media/image326.jpeg"/><Relationship Id="rId2" Type="http://schemas.openxmlformats.org/officeDocument/2006/relationships/image" Target="../media/image32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327.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328.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329.jpeg"/><Relationship Id="rId2" Type="http://schemas.openxmlformats.org/officeDocument/2006/relationships/hyperlink" Target="&#32032;&#26448;/&#12304;&#32032;&#26448;&#12305;&#12298;&#19990;&#30028;&#30340;&#35821;&#35328;&#19982;&#23447;&#25945;&#12299;&#35748;&#35782;&#35821;&#35328;&#65288;&#28248;&#25945;&#65289;.swf"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329.jpeg"/><Relationship Id="rId1" Type="http://schemas.openxmlformats.org/officeDocument/2006/relationships/slideLayout" Target="../slideLayouts/slideLayout17.xml"/><Relationship Id="rId4" Type="http://schemas.openxmlformats.org/officeDocument/2006/relationships/image" Target="../media/image330.jpeg"/></Relationships>
</file>

<file path=ppt/slides/_rels/slide256.xml.rels><?xml version="1.0" encoding="UTF-8" standalone="yes"?>
<Relationships xmlns="http://schemas.openxmlformats.org/package/2006/relationships"><Relationship Id="rId3" Type="http://schemas.openxmlformats.org/officeDocument/2006/relationships/image" Target="../media/image329.jpeg"/><Relationship Id="rId2" Type="http://schemas.openxmlformats.org/officeDocument/2006/relationships/image" Target="../media/image328.jpeg"/><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329.jpeg"/><Relationship Id="rId2" Type="http://schemas.openxmlformats.org/officeDocument/2006/relationships/image" Target="../media/image328.jpeg"/><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329.jpeg"/><Relationship Id="rId1" Type="http://schemas.openxmlformats.org/officeDocument/2006/relationships/slideLayout" Target="../slideLayouts/slideLayout17.xml"/></Relationships>
</file>

<file path=ppt/slides/_rels/slide259.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329.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329.jpeg"/><Relationship Id="rId1" Type="http://schemas.openxmlformats.org/officeDocument/2006/relationships/slideLayout" Target="../slideLayouts/slideLayout17.xml"/></Relationships>
</file>

<file path=ppt/slides/_rels/slide26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333.jpeg"/><Relationship Id="rId2" Type="http://schemas.openxmlformats.org/officeDocument/2006/relationships/image" Target="../media/image332.jpeg"/><Relationship Id="rId1" Type="http://schemas.openxmlformats.org/officeDocument/2006/relationships/slideLayout" Target="../slideLayouts/slideLayout18.xml"/><Relationship Id="rId4" Type="http://schemas.openxmlformats.org/officeDocument/2006/relationships/image" Target="../media/image334.jpeg"/></Relationships>
</file>

<file path=ppt/slides/_rels/slide264.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slideLayout" Target="../slideLayouts/slideLayout2.xml"/><Relationship Id="rId1" Type="http://schemas.openxmlformats.org/officeDocument/2006/relationships/video" Target="file:///H:\&#28248;&#25945;&#29256;&#19971;&#24180;&#32423;&#22320;&#29702;&#19978;&#20876;\&#22320;&#29702;&#28248;&#25945;&#19971;&#24180;&#32423;&#19978;&#20876;\&#31532;&#19977;&#31456;\&#31532;&#19977;&#31456;&#19990;&#30028;&#30340;&#23621;&#27665;&#31532;&#19977;&#33410;%20&#19990;&#30028;&#30340;&#35821;&#35328;&#21644;&#23447;&#25945;\&#32032;&#26448;\&#12304;&#32032;&#26448;&#12305;&#12298;&#19990;&#30028;&#30340;&#35821;&#35328;&#19982;&#23447;&#25945;&#12299;&#19990;&#30028;&#19977;&#22823;&#23447;&#25945;&#65288;&#28248;&#25945;&#65289;.mpg" TargetMode="External"/><Relationship Id="rId4" Type="http://schemas.openxmlformats.org/officeDocument/2006/relationships/image" Target="../media/image336.jpeg"/></Relationships>
</file>

<file path=ppt/slides/_rels/slide265.xml.rels><?xml version="1.0" encoding="UTF-8" standalone="yes"?>
<Relationships xmlns="http://schemas.openxmlformats.org/package/2006/relationships"><Relationship Id="rId2" Type="http://schemas.openxmlformats.org/officeDocument/2006/relationships/image" Target="../media/image335.jpe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35.jpe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335.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338.jpeg"/><Relationship Id="rId2" Type="http://schemas.openxmlformats.org/officeDocument/2006/relationships/image" Target="../media/image337.jpeg"/><Relationship Id="rId1" Type="http://schemas.openxmlformats.org/officeDocument/2006/relationships/slideLayout" Target="../slideLayouts/slideLayout2.xml"/><Relationship Id="rId4" Type="http://schemas.openxmlformats.org/officeDocument/2006/relationships/image" Target="../media/image33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3" Type="http://schemas.openxmlformats.org/officeDocument/2006/relationships/image" Target="../media/image341.jpeg"/><Relationship Id="rId2" Type="http://schemas.openxmlformats.org/officeDocument/2006/relationships/image" Target="../media/image340.jpeg"/><Relationship Id="rId1" Type="http://schemas.openxmlformats.org/officeDocument/2006/relationships/slideLayout" Target="../slideLayouts/slideLayout20.xml"/><Relationship Id="rId4" Type="http://schemas.openxmlformats.org/officeDocument/2006/relationships/image" Target="../media/image342.jpe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image" Target="../media/image343.jpeg"/><Relationship Id="rId1" Type="http://schemas.openxmlformats.org/officeDocument/2006/relationships/slideLayout" Target="../slideLayouts/slideLayout7.xml"/><Relationship Id="rId5" Type="http://schemas.openxmlformats.org/officeDocument/2006/relationships/image" Target="../media/image346.jpeg"/><Relationship Id="rId4" Type="http://schemas.openxmlformats.org/officeDocument/2006/relationships/image" Target="../media/image345.jpe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347.jpeg"/><Relationship Id="rId1" Type="http://schemas.openxmlformats.org/officeDocument/2006/relationships/slideLayout" Target="../slideLayouts/slideLayout21.xml"/></Relationships>
</file>

<file path=ppt/slides/_rels/slide277.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image" Target="../media/image349.jpeg"/><Relationship Id="rId1" Type="http://schemas.openxmlformats.org/officeDocument/2006/relationships/slideLayout" Target="../slideLayouts/slideLayout22.xml"/></Relationships>
</file>

<file path=ppt/slides/_rels/slide278.xml.rels><?xml version="1.0" encoding="UTF-8" standalone="yes"?>
<Relationships xmlns="http://schemas.openxmlformats.org/package/2006/relationships"><Relationship Id="rId3" Type="http://schemas.openxmlformats.org/officeDocument/2006/relationships/image" Target="../media/image352.jpeg"/><Relationship Id="rId2" Type="http://schemas.openxmlformats.org/officeDocument/2006/relationships/image" Target="../media/image351.jpeg"/><Relationship Id="rId1" Type="http://schemas.openxmlformats.org/officeDocument/2006/relationships/slideLayout" Target="../slideLayouts/slideLayout7.xml"/><Relationship Id="rId5" Type="http://schemas.openxmlformats.org/officeDocument/2006/relationships/image" Target="../media/image354.jpeg"/><Relationship Id="rId4" Type="http://schemas.openxmlformats.org/officeDocument/2006/relationships/image" Target="../media/image353.jpeg"/></Relationships>
</file>

<file path=ppt/slides/_rels/slide279.xml.rels><?xml version="1.0" encoding="UTF-8" standalone="yes"?>
<Relationships xmlns="http://schemas.openxmlformats.org/package/2006/relationships"><Relationship Id="rId3" Type="http://schemas.openxmlformats.org/officeDocument/2006/relationships/image" Target="../media/image356.jpeg"/><Relationship Id="rId2" Type="http://schemas.openxmlformats.org/officeDocument/2006/relationships/image" Target="../media/image35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3" Type="http://schemas.openxmlformats.org/officeDocument/2006/relationships/image" Target="../media/image358.jpeg"/><Relationship Id="rId2" Type="http://schemas.openxmlformats.org/officeDocument/2006/relationships/image" Target="../media/image357.jpe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60.jpeg"/><Relationship Id="rId2" Type="http://schemas.openxmlformats.org/officeDocument/2006/relationships/image" Target="../media/image359.jpeg"/><Relationship Id="rId1" Type="http://schemas.openxmlformats.org/officeDocument/2006/relationships/slideLayout" Target="../slideLayouts/slideLayout18.xml"/><Relationship Id="rId5" Type="http://schemas.openxmlformats.org/officeDocument/2006/relationships/image" Target="../media/image362.jpeg"/><Relationship Id="rId4" Type="http://schemas.openxmlformats.org/officeDocument/2006/relationships/image" Target="../media/image361.jpeg"/></Relationships>
</file>

<file path=ppt/slides/_rels/slide282.xml.rels><?xml version="1.0" encoding="UTF-8" standalone="yes"?>
<Relationships xmlns="http://schemas.openxmlformats.org/package/2006/relationships"><Relationship Id="rId3" Type="http://schemas.openxmlformats.org/officeDocument/2006/relationships/image" Target="../media/image364.jpeg"/><Relationship Id="rId2" Type="http://schemas.openxmlformats.org/officeDocument/2006/relationships/image" Target="../media/image363.jpeg"/><Relationship Id="rId1" Type="http://schemas.openxmlformats.org/officeDocument/2006/relationships/slideLayout" Target="../slideLayouts/slideLayout7.xml"/><Relationship Id="rId5" Type="http://schemas.openxmlformats.org/officeDocument/2006/relationships/image" Target="../media/image366.jpeg"/><Relationship Id="rId4" Type="http://schemas.openxmlformats.org/officeDocument/2006/relationships/image" Target="../media/image365.jpe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68.jpeg"/><Relationship Id="rId2" Type="http://schemas.openxmlformats.org/officeDocument/2006/relationships/image" Target="../media/image367.jpeg"/><Relationship Id="rId1" Type="http://schemas.openxmlformats.org/officeDocument/2006/relationships/slideLayout" Target="../slideLayouts/slideLayout2.xml"/><Relationship Id="rId5" Type="http://schemas.openxmlformats.org/officeDocument/2006/relationships/image" Target="../media/image370.jpeg"/><Relationship Id="rId4" Type="http://schemas.openxmlformats.org/officeDocument/2006/relationships/image" Target="../media/image369.jpeg"/></Relationships>
</file>

<file path=ppt/slides/_rels/slide285.xml.rels><?xml version="1.0" encoding="UTF-8" standalone="yes"?>
<Relationships xmlns="http://schemas.openxmlformats.org/package/2006/relationships"><Relationship Id="rId3" Type="http://schemas.openxmlformats.org/officeDocument/2006/relationships/image" Target="../media/image372.jpeg"/><Relationship Id="rId2" Type="http://schemas.openxmlformats.org/officeDocument/2006/relationships/image" Target="../media/image371.jpeg"/><Relationship Id="rId1" Type="http://schemas.openxmlformats.org/officeDocument/2006/relationships/slideLayout" Target="../slideLayouts/slideLayout2.xml"/><Relationship Id="rId5" Type="http://schemas.openxmlformats.org/officeDocument/2006/relationships/image" Target="../media/image374.jpeg"/><Relationship Id="rId4" Type="http://schemas.openxmlformats.org/officeDocument/2006/relationships/image" Target="../media/image373.jpeg"/></Relationships>
</file>

<file path=ppt/slides/_rels/slide286.xml.rels><?xml version="1.0" encoding="UTF-8" standalone="yes"?>
<Relationships xmlns="http://schemas.openxmlformats.org/package/2006/relationships"><Relationship Id="rId3" Type="http://schemas.openxmlformats.org/officeDocument/2006/relationships/image" Target="../media/image376.jpeg"/><Relationship Id="rId7" Type="http://schemas.openxmlformats.org/officeDocument/2006/relationships/image" Target="../media/image380.jpeg"/><Relationship Id="rId2" Type="http://schemas.openxmlformats.org/officeDocument/2006/relationships/image" Target="../media/image375.jpeg"/><Relationship Id="rId1" Type="http://schemas.openxmlformats.org/officeDocument/2006/relationships/slideLayout" Target="../slideLayouts/slideLayout17.xml"/><Relationship Id="rId6" Type="http://schemas.openxmlformats.org/officeDocument/2006/relationships/image" Target="../media/image379.jpeg"/><Relationship Id="rId5" Type="http://schemas.openxmlformats.org/officeDocument/2006/relationships/image" Target="../media/image378.jpeg"/><Relationship Id="rId4" Type="http://schemas.openxmlformats.org/officeDocument/2006/relationships/image" Target="../media/image377.jpeg"/></Relationships>
</file>

<file path=ppt/slides/_rels/slide287.xml.rels><?xml version="1.0" encoding="UTF-8" standalone="yes"?>
<Relationships xmlns="http://schemas.openxmlformats.org/package/2006/relationships"><Relationship Id="rId2" Type="http://schemas.openxmlformats.org/officeDocument/2006/relationships/image" Target="../media/image38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382.jpe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384.jpeg"/><Relationship Id="rId2" Type="http://schemas.openxmlformats.org/officeDocument/2006/relationships/image" Target="../media/image38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86.jpeg"/><Relationship Id="rId2" Type="http://schemas.openxmlformats.org/officeDocument/2006/relationships/image" Target="../media/image385.jpe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88.jpeg"/><Relationship Id="rId2" Type="http://schemas.openxmlformats.org/officeDocument/2006/relationships/image" Target="../media/image387.jpe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390.jpeg"/><Relationship Id="rId2" Type="http://schemas.openxmlformats.org/officeDocument/2006/relationships/image" Target="../media/image389.jpeg"/><Relationship Id="rId1" Type="http://schemas.openxmlformats.org/officeDocument/2006/relationships/slideLayout" Target="../slideLayouts/slideLayout2.xml"/><Relationship Id="rId5" Type="http://schemas.openxmlformats.org/officeDocument/2006/relationships/image" Target="../media/image392.jpeg"/><Relationship Id="rId4" Type="http://schemas.openxmlformats.org/officeDocument/2006/relationships/image" Target="../media/image391.jpeg"/></Relationships>
</file>

<file path=ppt/slides/_rels/slide293.xml.rels><?xml version="1.0" encoding="UTF-8" standalone="yes"?>
<Relationships xmlns="http://schemas.openxmlformats.org/package/2006/relationships"><Relationship Id="rId3" Type="http://schemas.openxmlformats.org/officeDocument/2006/relationships/image" Target="../media/image394.jpeg"/><Relationship Id="rId2" Type="http://schemas.openxmlformats.org/officeDocument/2006/relationships/image" Target="../media/image393.jpe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96.jpeg"/><Relationship Id="rId2" Type="http://schemas.openxmlformats.org/officeDocument/2006/relationships/image" Target="../media/image395.jpe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image" Target="../media/image397.jpeg"/><Relationship Id="rId1" Type="http://schemas.openxmlformats.org/officeDocument/2006/relationships/slideLayout" Target="../slideLayouts/slideLayout23.xml"/><Relationship Id="rId5" Type="http://schemas.openxmlformats.org/officeDocument/2006/relationships/image" Target="../media/image400.jpeg"/><Relationship Id="rId4" Type="http://schemas.openxmlformats.org/officeDocument/2006/relationships/image" Target="../media/image399.jpe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40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3" Type="http://schemas.openxmlformats.org/officeDocument/2006/relationships/image" Target="../media/image403.jpeg"/><Relationship Id="rId2" Type="http://schemas.openxmlformats.org/officeDocument/2006/relationships/image" Target="../media/image40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8" Type="http://schemas.openxmlformats.org/officeDocument/2006/relationships/image" Target="../media/image409.jpeg"/><Relationship Id="rId3" Type="http://schemas.openxmlformats.org/officeDocument/2006/relationships/oleObject" Target="../embeddings/oleObject1.bin"/><Relationship Id="rId7" Type="http://schemas.openxmlformats.org/officeDocument/2006/relationships/image" Target="../media/image408.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07.jpeg"/><Relationship Id="rId5" Type="http://schemas.openxmlformats.org/officeDocument/2006/relationships/image" Target="../media/image406.jpeg"/><Relationship Id="rId10" Type="http://schemas.openxmlformats.org/officeDocument/2006/relationships/image" Target="../media/image405.png"/><Relationship Id="rId4" Type="http://schemas.openxmlformats.org/officeDocument/2006/relationships/image" Target="../media/image404.png"/><Relationship Id="rId9" Type="http://schemas.openxmlformats.org/officeDocument/2006/relationships/oleObject" Target="../embeddings/oleObject2.bin"/></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411.jpeg"/><Relationship Id="rId7" Type="http://schemas.openxmlformats.org/officeDocument/2006/relationships/image" Target="../media/image415.png"/><Relationship Id="rId2" Type="http://schemas.openxmlformats.org/officeDocument/2006/relationships/image" Target="../media/image410.jpeg"/><Relationship Id="rId1" Type="http://schemas.openxmlformats.org/officeDocument/2006/relationships/slideLayout" Target="../slideLayouts/slideLayout24.xml"/><Relationship Id="rId6" Type="http://schemas.openxmlformats.org/officeDocument/2006/relationships/image" Target="../media/image414.jpeg"/><Relationship Id="rId5" Type="http://schemas.openxmlformats.org/officeDocument/2006/relationships/image" Target="../media/image413.jpeg"/><Relationship Id="rId4" Type="http://schemas.openxmlformats.org/officeDocument/2006/relationships/image" Target="../media/image412.jpe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2.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6.xml"/></Relationships>
</file>

<file path=ppt/slides/_rels/slide313.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jpeg"/><Relationship Id="rId1" Type="http://schemas.openxmlformats.org/officeDocument/2006/relationships/slideLayout" Target="../slideLayouts/slideLayout27.xml"/></Relationships>
</file>

<file path=ppt/slides/_rels/slide314.xml.rels><?xml version="1.0" encoding="UTF-8" standalone="yes"?>
<Relationships xmlns="http://schemas.openxmlformats.org/package/2006/relationships"><Relationship Id="rId2" Type="http://schemas.openxmlformats.org/officeDocument/2006/relationships/image" Target="../media/image419.jpeg"/><Relationship Id="rId1" Type="http://schemas.openxmlformats.org/officeDocument/2006/relationships/slideLayout" Target="../slideLayouts/slideLayout2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6.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image" Target="../media/image420.jpeg"/><Relationship Id="rId1" Type="http://schemas.openxmlformats.org/officeDocument/2006/relationships/slideLayout" Target="../slideLayouts/slideLayout30.xml"/><Relationship Id="rId4" Type="http://schemas.openxmlformats.org/officeDocument/2006/relationships/image" Target="../media/image422.jpeg"/></Relationships>
</file>

<file path=ppt/slides/_rels/slide317.xml.rels><?xml version="1.0" encoding="UTF-8" standalone="yes"?>
<Relationships xmlns="http://schemas.openxmlformats.org/package/2006/relationships"><Relationship Id="rId3" Type="http://schemas.openxmlformats.org/officeDocument/2006/relationships/image" Target="../media/image424.jpeg"/><Relationship Id="rId7" Type="http://schemas.openxmlformats.org/officeDocument/2006/relationships/image" Target="../media/image428.jpeg"/><Relationship Id="rId2" Type="http://schemas.openxmlformats.org/officeDocument/2006/relationships/image" Target="../media/image423.jpeg"/><Relationship Id="rId1" Type="http://schemas.openxmlformats.org/officeDocument/2006/relationships/slideLayout" Target="../slideLayouts/slideLayout31.xml"/><Relationship Id="rId6" Type="http://schemas.openxmlformats.org/officeDocument/2006/relationships/image" Target="../media/image427.jpeg"/><Relationship Id="rId5" Type="http://schemas.openxmlformats.org/officeDocument/2006/relationships/image" Target="../media/image426.jpeg"/><Relationship Id="rId4" Type="http://schemas.openxmlformats.org/officeDocument/2006/relationships/image" Target="../media/image425.jpeg"/></Relationships>
</file>

<file path=ppt/slides/_rels/slide318.xml.rels><?xml version="1.0" encoding="UTF-8" standalone="yes"?>
<Relationships xmlns="http://schemas.openxmlformats.org/package/2006/relationships"><Relationship Id="rId8" Type="http://schemas.openxmlformats.org/officeDocument/2006/relationships/image" Target="../media/image435.jpeg"/><Relationship Id="rId3" Type="http://schemas.openxmlformats.org/officeDocument/2006/relationships/image" Target="../media/image430.jpeg"/><Relationship Id="rId7" Type="http://schemas.openxmlformats.org/officeDocument/2006/relationships/image" Target="../media/image434.jpeg"/><Relationship Id="rId2" Type="http://schemas.openxmlformats.org/officeDocument/2006/relationships/image" Target="../media/image429.jpeg"/><Relationship Id="rId1" Type="http://schemas.openxmlformats.org/officeDocument/2006/relationships/slideLayout" Target="../slideLayouts/slideLayout32.xml"/><Relationship Id="rId6" Type="http://schemas.openxmlformats.org/officeDocument/2006/relationships/image" Target="../media/image433.jpeg"/><Relationship Id="rId5" Type="http://schemas.openxmlformats.org/officeDocument/2006/relationships/image" Target="../media/image432.jpeg"/><Relationship Id="rId4" Type="http://schemas.openxmlformats.org/officeDocument/2006/relationships/image" Target="../media/image431.jpeg"/><Relationship Id="rId9" Type="http://schemas.openxmlformats.org/officeDocument/2006/relationships/image" Target="../media/image436.jpeg"/></Relationships>
</file>

<file path=ppt/slides/_rels/slide319.xml.rels><?xml version="1.0" encoding="UTF-8" standalone="yes"?>
<Relationships xmlns="http://schemas.openxmlformats.org/package/2006/relationships"><Relationship Id="rId8" Type="http://schemas.openxmlformats.org/officeDocument/2006/relationships/image" Target="../media/image443.jpeg"/><Relationship Id="rId3" Type="http://schemas.openxmlformats.org/officeDocument/2006/relationships/image" Target="../media/image438.png"/><Relationship Id="rId7" Type="http://schemas.openxmlformats.org/officeDocument/2006/relationships/image" Target="../media/image442.png"/><Relationship Id="rId2" Type="http://schemas.openxmlformats.org/officeDocument/2006/relationships/image" Target="../media/image437.jpeg"/><Relationship Id="rId1" Type="http://schemas.openxmlformats.org/officeDocument/2006/relationships/slideLayout" Target="../slideLayouts/slideLayout2.xml"/><Relationship Id="rId6" Type="http://schemas.openxmlformats.org/officeDocument/2006/relationships/image" Target="../media/image441.jpeg"/><Relationship Id="rId5" Type="http://schemas.openxmlformats.org/officeDocument/2006/relationships/image" Target="../media/image440.png"/><Relationship Id="rId4" Type="http://schemas.openxmlformats.org/officeDocument/2006/relationships/image" Target="../media/image439.jpeg"/><Relationship Id="rId9" Type="http://schemas.openxmlformats.org/officeDocument/2006/relationships/image" Target="../media/image4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445.jpeg"/><Relationship Id="rId1" Type="http://schemas.openxmlformats.org/officeDocument/2006/relationships/slideLayout" Target="../slideLayouts/slideLayout33.xml"/></Relationships>
</file>

<file path=ppt/slides/_rels/slide321.xml.rels><?xml version="1.0" encoding="UTF-8" standalone="yes"?>
<Relationships xmlns="http://schemas.openxmlformats.org/package/2006/relationships"><Relationship Id="rId2" Type="http://schemas.openxmlformats.org/officeDocument/2006/relationships/image" Target="../media/image446.jpeg"/><Relationship Id="rId1" Type="http://schemas.openxmlformats.org/officeDocument/2006/relationships/slideLayout" Target="../slideLayouts/slideLayout34.xml"/></Relationships>
</file>

<file path=ppt/slides/_rels/slide322.xml.rels><?xml version="1.0" encoding="UTF-8" standalone="yes"?>
<Relationships xmlns="http://schemas.openxmlformats.org/package/2006/relationships"><Relationship Id="rId3" Type="http://schemas.openxmlformats.org/officeDocument/2006/relationships/image" Target="../media/image448.jpeg"/><Relationship Id="rId2" Type="http://schemas.openxmlformats.org/officeDocument/2006/relationships/image" Target="../media/image447.jpeg"/><Relationship Id="rId1" Type="http://schemas.openxmlformats.org/officeDocument/2006/relationships/slideLayout" Target="../slideLayouts/slideLayout35.xml"/></Relationships>
</file>

<file path=ppt/slides/_rels/slide3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gif"/><Relationship Id="rId1" Type="http://schemas.openxmlformats.org/officeDocument/2006/relationships/slideLayout" Target="../slideLayouts/slideLayout2.xml"/><Relationship Id="rId5" Type="http://schemas.openxmlformats.org/officeDocument/2006/relationships/image" Target="../media/image452.png"/><Relationship Id="rId4" Type="http://schemas.openxmlformats.org/officeDocument/2006/relationships/image" Target="../media/image451.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454.jpeg"/><Relationship Id="rId2" Type="http://schemas.openxmlformats.org/officeDocument/2006/relationships/image" Target="../media/image453.jpeg"/><Relationship Id="rId1" Type="http://schemas.openxmlformats.org/officeDocument/2006/relationships/slideLayout" Target="../slideLayouts/slideLayout2.xml"/><Relationship Id="rId5" Type="http://schemas.openxmlformats.org/officeDocument/2006/relationships/image" Target="../media/image456.jpeg"/><Relationship Id="rId4" Type="http://schemas.openxmlformats.org/officeDocument/2006/relationships/image" Target="../media/image455.jpe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3" Type="http://schemas.openxmlformats.org/officeDocument/2006/relationships/image" Target="../media/image458.jpeg"/><Relationship Id="rId2" Type="http://schemas.openxmlformats.org/officeDocument/2006/relationships/image" Target="../media/image457.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459.jpe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460.jpeg"/><Relationship Id="rId2" Type="http://schemas.openxmlformats.org/officeDocument/2006/relationships/audio" Target="../media/audio3.wav"/><Relationship Id="rId1" Type="http://schemas.openxmlformats.org/officeDocument/2006/relationships/slideLayout" Target="../slideLayouts/slideLayout2.xml"/><Relationship Id="rId6" Type="http://schemas.openxmlformats.org/officeDocument/2006/relationships/image" Target="../media/image463.jpeg"/><Relationship Id="rId5" Type="http://schemas.openxmlformats.org/officeDocument/2006/relationships/image" Target="../media/image462.jpeg"/><Relationship Id="rId4" Type="http://schemas.openxmlformats.org/officeDocument/2006/relationships/image" Target="../media/image461.jpeg"/></Relationships>
</file>

<file path=ppt/slides/_rels/slide335.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465.jpe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467.jpeg"/><Relationship Id="rId2" Type="http://schemas.openxmlformats.org/officeDocument/2006/relationships/image" Target="../media/image466.jpe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46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469.jpe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6.wav"/><Relationship Id="rId1" Type="http://schemas.openxmlformats.org/officeDocument/2006/relationships/slideLayout" Target="../slideLayouts/slideLayout7.xml"/><Relationship Id="rId4" Type="http://schemas.openxmlformats.org/officeDocument/2006/relationships/audio" Target="../media/audio8.wav"/></Relationships>
</file>

<file path=ppt/slides/_rels/slide343.xml.rels><?xml version="1.0" encoding="UTF-8" standalone="yes"?>
<Relationships xmlns="http://schemas.openxmlformats.org/package/2006/relationships"><Relationship Id="rId2" Type="http://schemas.openxmlformats.org/officeDocument/2006/relationships/image" Target="../media/image47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47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472.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473.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474.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slideLayout" Target="../slideLayouts/slideLayout7.xml"/><Relationship Id="rId1" Type="http://schemas.openxmlformats.org/officeDocument/2006/relationships/video" Target="file:///E:\&#22320;&#29702;&#35838;&#20214;\&#22823;&#27668;&#38477;&#27700;\&#36196;&#36947;1-B.AVI" TargetMode="External"/><Relationship Id="rId4" Type="http://schemas.openxmlformats.org/officeDocument/2006/relationships/image" Target="../media/image475.jpeg"/></Relationships>
</file>

<file path=ppt/slides/_rels/slide349.xml.rels><?xml version="1.0" encoding="UTF-8" standalone="yes"?>
<Relationships xmlns="http://schemas.openxmlformats.org/package/2006/relationships"><Relationship Id="rId3" Type="http://schemas.openxmlformats.org/officeDocument/2006/relationships/audio" Target="../media/audio9.wav"/><Relationship Id="rId2" Type="http://schemas.openxmlformats.org/officeDocument/2006/relationships/slideLayout" Target="../slideLayouts/slideLayout7.xml"/><Relationship Id="rId1" Type="http://schemas.openxmlformats.org/officeDocument/2006/relationships/video" Target="file:///E:\&#22320;&#29702;&#35838;&#20214;\&#22823;&#27668;&#38477;&#27700;\&#20004;&#26497;1-B.AVI" TargetMode="External"/><Relationship Id="rId4" Type="http://schemas.openxmlformats.org/officeDocument/2006/relationships/image" Target="../media/image475.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50.xml.rels><?xml version="1.0" encoding="UTF-8" standalone="yes"?>
<Relationships xmlns="http://schemas.openxmlformats.org/package/2006/relationships"><Relationship Id="rId2" Type="http://schemas.openxmlformats.org/officeDocument/2006/relationships/audio" Target="../media/audio10.wav"/><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477.jpeg"/><Relationship Id="rId2" Type="http://schemas.openxmlformats.org/officeDocument/2006/relationships/image" Target="../media/image476.jpeg"/><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479.jpeg"/><Relationship Id="rId2" Type="http://schemas.openxmlformats.org/officeDocument/2006/relationships/image" Target="../media/image478.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1.wav"/><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1.wav"/><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3" Type="http://schemas.openxmlformats.org/officeDocument/2006/relationships/image" Target="../media/image481.jpeg"/><Relationship Id="rId2" Type="http://schemas.openxmlformats.org/officeDocument/2006/relationships/image" Target="../media/image480.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483.jpeg"/><Relationship Id="rId2" Type="http://schemas.openxmlformats.org/officeDocument/2006/relationships/image" Target="../media/image482.jpeg"/><Relationship Id="rId1" Type="http://schemas.openxmlformats.org/officeDocument/2006/relationships/slideLayout" Target="../slideLayouts/slideLayout7.xml"/><Relationship Id="rId5" Type="http://schemas.openxmlformats.org/officeDocument/2006/relationships/image" Target="../media/image485.jpeg"/><Relationship Id="rId4" Type="http://schemas.openxmlformats.org/officeDocument/2006/relationships/image" Target="../media/image484.jpeg"/></Relationships>
</file>

<file path=ppt/slides/_rels/slide364.xml.rels><?xml version="1.0" encoding="UTF-8" standalone="yes"?>
<Relationships xmlns="http://schemas.openxmlformats.org/package/2006/relationships"><Relationship Id="rId2" Type="http://schemas.openxmlformats.org/officeDocument/2006/relationships/image" Target="../media/image486.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487.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slideLayout" Target="../slideLayouts/slideLayout7.xml"/><Relationship Id="rId1" Type="http://schemas.openxmlformats.org/officeDocument/2006/relationships/video" Target="file:///E:\&#25945;&#24072;&#35838;&#20214;&#25171;&#21253;\4\46a\&#22826;&#38451;&#36752;&#23556;&#35282;&#24230;.avi" TargetMode="Externa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70.xml.rels><?xml version="1.0" encoding="UTF-8" standalone="yes"?>
<Relationships xmlns="http://schemas.openxmlformats.org/package/2006/relationships"><Relationship Id="rId2" Type="http://schemas.openxmlformats.org/officeDocument/2006/relationships/image" Target="../media/image489.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3.xml"/><Relationship Id="rId1" Type="http://schemas.openxmlformats.org/officeDocument/2006/relationships/vmlDrawing" Target="../drawings/vmlDrawing4.vml"/><Relationship Id="rId4" Type="http://schemas.openxmlformats.org/officeDocument/2006/relationships/image" Target="../media/image490.png"/></Relationships>
</file>

<file path=ppt/slides/_rels/slide372.xml.rels><?xml version="1.0" encoding="UTF-8" standalone="yes"?>
<Relationships xmlns="http://schemas.openxmlformats.org/package/2006/relationships"><Relationship Id="rId3" Type="http://schemas.openxmlformats.org/officeDocument/2006/relationships/image" Target="../media/image492.jpeg"/><Relationship Id="rId2" Type="http://schemas.openxmlformats.org/officeDocument/2006/relationships/image" Target="../media/image49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493.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494.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495.jpeg"/><Relationship Id="rId1" Type="http://schemas.openxmlformats.org/officeDocument/2006/relationships/slideLayout" Target="../slideLayouts/slideLayout1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496.jpe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498.jpeg"/><Relationship Id="rId2" Type="http://schemas.openxmlformats.org/officeDocument/2006/relationships/image" Target="../media/image497.jpeg"/><Relationship Id="rId1" Type="http://schemas.openxmlformats.org/officeDocument/2006/relationships/slideLayout" Target="../slideLayouts/slideLayout7.xml"/><Relationship Id="rId4" Type="http://schemas.openxmlformats.org/officeDocument/2006/relationships/image" Target="../media/image499.jpeg"/></Relationships>
</file>

<file path=ppt/slides/_rels/slide383.xml.rels><?xml version="1.0" encoding="UTF-8" standalone="yes"?>
<Relationships xmlns="http://schemas.openxmlformats.org/package/2006/relationships"><Relationship Id="rId2" Type="http://schemas.openxmlformats.org/officeDocument/2006/relationships/image" Target="../media/image500.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50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3" Type="http://schemas.openxmlformats.org/officeDocument/2006/relationships/image" Target="../media/image505.jpeg"/><Relationship Id="rId2" Type="http://schemas.openxmlformats.org/officeDocument/2006/relationships/image" Target="../media/image504.jpeg"/><Relationship Id="rId1" Type="http://schemas.openxmlformats.org/officeDocument/2006/relationships/slideLayout" Target="../slideLayouts/slideLayout1.xml"/><Relationship Id="rId4" Type="http://schemas.openxmlformats.org/officeDocument/2006/relationships/image" Target="../media/image506.jpeg"/></Relationships>
</file>

<file path=ppt/slides/_rels/slide3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507.jpeg"/><Relationship Id="rId7" Type="http://schemas.openxmlformats.org/officeDocument/2006/relationships/image" Target="../media/image510.jpe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09.jpeg"/><Relationship Id="rId5" Type="http://schemas.openxmlformats.org/officeDocument/2006/relationships/slide" Target="slide27.xml"/><Relationship Id="rId4" Type="http://schemas.openxmlformats.org/officeDocument/2006/relationships/image" Target="../media/image508.jpe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512.jpeg"/><Relationship Id="rId2" Type="http://schemas.openxmlformats.org/officeDocument/2006/relationships/image" Target="../media/image51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513.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515.jpeg"/><Relationship Id="rId2" Type="http://schemas.openxmlformats.org/officeDocument/2006/relationships/image" Target="../media/image514.png"/><Relationship Id="rId1" Type="http://schemas.openxmlformats.org/officeDocument/2006/relationships/slideLayout" Target="../slideLayouts/slideLayout7.xml"/><Relationship Id="rId6" Type="http://schemas.openxmlformats.org/officeDocument/2006/relationships/image" Target="../media/image518.jpeg"/><Relationship Id="rId5" Type="http://schemas.openxmlformats.org/officeDocument/2006/relationships/image" Target="../media/image517.jpeg"/><Relationship Id="rId4" Type="http://schemas.openxmlformats.org/officeDocument/2006/relationships/image" Target="../media/image516.jpeg"/></Relationships>
</file>

<file path=ppt/slides/_rels/slide399.xml.rels><?xml version="1.0" encoding="UTF-8" standalone="yes"?>
<Relationships xmlns="http://schemas.openxmlformats.org/package/2006/relationships"><Relationship Id="rId3" Type="http://schemas.openxmlformats.org/officeDocument/2006/relationships/image" Target="../media/image520.jpeg"/><Relationship Id="rId2" Type="http://schemas.openxmlformats.org/officeDocument/2006/relationships/image" Target="../media/image519.jpeg"/><Relationship Id="rId1" Type="http://schemas.openxmlformats.org/officeDocument/2006/relationships/slideLayout" Target="../slideLayouts/slideLayout7.xml"/><Relationship Id="rId4" Type="http://schemas.openxmlformats.org/officeDocument/2006/relationships/image" Target="../media/image521.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513.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522.jpeg"/><Relationship Id="rId2" Type="http://schemas.openxmlformats.org/officeDocument/2006/relationships/hyperlink" Target="http://news.tom.com/piclib/pic48_12.html" TargetMode="External"/><Relationship Id="rId1" Type="http://schemas.openxmlformats.org/officeDocument/2006/relationships/slideLayout" Target="../slideLayouts/slideLayout7.xml"/><Relationship Id="rId4" Type="http://schemas.openxmlformats.org/officeDocument/2006/relationships/image" Target="../media/image523.jpeg"/></Relationships>
</file>

<file path=ppt/slides/_rels/slide405.xml.rels><?xml version="1.0" encoding="UTF-8" standalone="yes"?>
<Relationships xmlns="http://schemas.openxmlformats.org/package/2006/relationships"><Relationship Id="rId3" Type="http://schemas.openxmlformats.org/officeDocument/2006/relationships/image" Target="../media/image525.jpeg"/><Relationship Id="rId2" Type="http://schemas.openxmlformats.org/officeDocument/2006/relationships/image" Target="../media/image524.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527.jpeg"/><Relationship Id="rId2" Type="http://schemas.openxmlformats.org/officeDocument/2006/relationships/image" Target="../media/image526.jpeg"/><Relationship Id="rId1" Type="http://schemas.openxmlformats.org/officeDocument/2006/relationships/slideLayout" Target="../slideLayouts/slideLayout7.xml"/><Relationship Id="rId4" Type="http://schemas.openxmlformats.org/officeDocument/2006/relationships/image" Target="../media/image528.jpeg"/></Relationships>
</file>

<file path=ppt/slides/_rels/slide407.xml.rels><?xml version="1.0" encoding="UTF-8" standalone="yes"?>
<Relationships xmlns="http://schemas.openxmlformats.org/package/2006/relationships"><Relationship Id="rId2" Type="http://schemas.openxmlformats.org/officeDocument/2006/relationships/image" Target="../media/image529.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530.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53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532.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533.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534.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536.png"/><Relationship Id="rId7" Type="http://schemas.openxmlformats.org/officeDocument/2006/relationships/image" Target="../media/image540.png"/><Relationship Id="rId2" Type="http://schemas.openxmlformats.org/officeDocument/2006/relationships/image" Target="../media/image535.png"/><Relationship Id="rId1" Type="http://schemas.openxmlformats.org/officeDocument/2006/relationships/slideLayout" Target="../slideLayouts/slideLayout7.xml"/><Relationship Id="rId6" Type="http://schemas.openxmlformats.org/officeDocument/2006/relationships/image" Target="../media/image539.png"/><Relationship Id="rId5" Type="http://schemas.openxmlformats.org/officeDocument/2006/relationships/image" Target="../media/image538.png"/><Relationship Id="rId4" Type="http://schemas.openxmlformats.org/officeDocument/2006/relationships/image" Target="../media/image537.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541.png"/></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543.jpeg"/><Relationship Id="rId2" Type="http://schemas.openxmlformats.org/officeDocument/2006/relationships/image" Target="../media/image542.png"/><Relationship Id="rId1" Type="http://schemas.openxmlformats.org/officeDocument/2006/relationships/slideLayout" Target="../slideLayouts/slideLayout2.xml"/><Relationship Id="rId4" Type="http://schemas.openxmlformats.org/officeDocument/2006/relationships/image" Target="../media/image544.jpeg"/></Relationships>
</file>

<file path=ppt/slides/_rels/slide421.xml.rels><?xml version="1.0" encoding="UTF-8" standalone="yes"?>
<Relationships xmlns="http://schemas.openxmlformats.org/package/2006/relationships"><Relationship Id="rId3" Type="http://schemas.openxmlformats.org/officeDocument/2006/relationships/image" Target="../media/image546.jpeg"/><Relationship Id="rId2" Type="http://schemas.openxmlformats.org/officeDocument/2006/relationships/image" Target="../media/image545.jpeg"/><Relationship Id="rId1" Type="http://schemas.openxmlformats.org/officeDocument/2006/relationships/slideLayout" Target="../slideLayouts/slideLayout7.xml"/><Relationship Id="rId5" Type="http://schemas.openxmlformats.org/officeDocument/2006/relationships/image" Target="../media/image547.jpeg"/><Relationship Id="rId4" Type="http://schemas.openxmlformats.org/officeDocument/2006/relationships/image" Target="../media/image542.png"/></Relationships>
</file>

<file path=ppt/slides/_rels/slide422.xml.rels><?xml version="1.0" encoding="UTF-8" standalone="yes"?>
<Relationships xmlns="http://schemas.openxmlformats.org/package/2006/relationships"><Relationship Id="rId3" Type="http://schemas.openxmlformats.org/officeDocument/2006/relationships/image" Target="../media/image548.jpeg"/><Relationship Id="rId2" Type="http://schemas.openxmlformats.org/officeDocument/2006/relationships/image" Target="../media/image542.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550.jpeg"/><Relationship Id="rId2" Type="http://schemas.openxmlformats.org/officeDocument/2006/relationships/image" Target="../media/image549.jpe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552.jpeg"/><Relationship Id="rId2" Type="http://schemas.openxmlformats.org/officeDocument/2006/relationships/image" Target="../media/image55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554.jpeg"/><Relationship Id="rId2" Type="http://schemas.openxmlformats.org/officeDocument/2006/relationships/image" Target="../media/image553.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556.jpeg"/><Relationship Id="rId2" Type="http://schemas.openxmlformats.org/officeDocument/2006/relationships/image" Target="../media/image555.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jpe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60.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62.jpeg"/><Relationship Id="rId1" Type="http://schemas.openxmlformats.org/officeDocument/2006/relationships/slideLayout" Target="../slideLayouts/slideLayout7.xml"/><Relationship Id="rId4" Type="http://schemas.openxmlformats.org/officeDocument/2006/relationships/image" Target="../media/image563.jpeg"/></Relationships>
</file>

<file path=ppt/slides/_rels/slide432.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64.jpeg"/><Relationship Id="rId1" Type="http://schemas.openxmlformats.org/officeDocument/2006/relationships/slideLayout" Target="../slideLayouts/slideLayout7.xml"/><Relationship Id="rId4" Type="http://schemas.openxmlformats.org/officeDocument/2006/relationships/image" Target="../media/image565.jpeg"/></Relationships>
</file>

<file path=ppt/slides/_rels/slide433.xml.rels><?xml version="1.0" encoding="UTF-8" standalone="yes"?>
<Relationships xmlns="http://schemas.openxmlformats.org/package/2006/relationships"><Relationship Id="rId3" Type="http://schemas.openxmlformats.org/officeDocument/2006/relationships/image" Target="../media/image567.jpeg"/><Relationship Id="rId2" Type="http://schemas.openxmlformats.org/officeDocument/2006/relationships/image" Target="../media/image566.jpeg"/><Relationship Id="rId1" Type="http://schemas.openxmlformats.org/officeDocument/2006/relationships/slideLayout" Target="../slideLayouts/slideLayout2.xml"/><Relationship Id="rId5" Type="http://schemas.openxmlformats.org/officeDocument/2006/relationships/image" Target="../media/image569.jpeg"/><Relationship Id="rId4" Type="http://schemas.openxmlformats.org/officeDocument/2006/relationships/image" Target="../media/image568.jpeg"/></Relationships>
</file>

<file path=ppt/slides/_rels/slide434.xml.rels><?xml version="1.0" encoding="UTF-8" standalone="yes"?>
<Relationships xmlns="http://schemas.openxmlformats.org/package/2006/relationships"><Relationship Id="rId2" Type="http://schemas.openxmlformats.org/officeDocument/2006/relationships/image" Target="../media/image570.jpe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573.jpeg"/><Relationship Id="rId2" Type="http://schemas.openxmlformats.org/officeDocument/2006/relationships/image" Target="../media/image572.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575.jpeg"/><Relationship Id="rId2" Type="http://schemas.openxmlformats.org/officeDocument/2006/relationships/image" Target="../media/image574.jpeg"/><Relationship Id="rId1" Type="http://schemas.openxmlformats.org/officeDocument/2006/relationships/slideLayout" Target="../slideLayouts/slideLayout7.xml"/><Relationship Id="rId4" Type="http://schemas.openxmlformats.org/officeDocument/2006/relationships/image" Target="../media/image542.png"/></Relationships>
</file>

<file path=ppt/slides/_rels/slide438.xml.rels><?xml version="1.0" encoding="UTF-8" standalone="yes"?>
<Relationships xmlns="http://schemas.openxmlformats.org/package/2006/relationships"><Relationship Id="rId3" Type="http://schemas.openxmlformats.org/officeDocument/2006/relationships/image" Target="../media/image576.jpeg"/><Relationship Id="rId2" Type="http://schemas.openxmlformats.org/officeDocument/2006/relationships/image" Target="../media/image542.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77.jpeg"/><Relationship Id="rId1" Type="http://schemas.openxmlformats.org/officeDocument/2006/relationships/slideLayout" Target="../slideLayouts/slideLayout2.xml"/><Relationship Id="rId4" Type="http://schemas.openxmlformats.org/officeDocument/2006/relationships/image" Target="../media/image578.jpe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580.jpeg"/><Relationship Id="rId2" Type="http://schemas.openxmlformats.org/officeDocument/2006/relationships/image" Target="../media/image579.jpeg"/><Relationship Id="rId1" Type="http://schemas.openxmlformats.org/officeDocument/2006/relationships/slideLayout" Target="../slideLayouts/slideLayout2.xml"/><Relationship Id="rId5" Type="http://schemas.openxmlformats.org/officeDocument/2006/relationships/image" Target="../media/image542.png"/><Relationship Id="rId4" Type="http://schemas.openxmlformats.org/officeDocument/2006/relationships/image" Target="../media/image581.jpeg"/></Relationships>
</file>

<file path=ppt/slides/_rels/slide441.xml.rels><?xml version="1.0" encoding="UTF-8" standalone="yes"?>
<Relationships xmlns="http://schemas.openxmlformats.org/package/2006/relationships"><Relationship Id="rId2" Type="http://schemas.openxmlformats.org/officeDocument/2006/relationships/image" Target="../media/image54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58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583.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58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585.jpe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587.jpeg"/><Relationship Id="rId2" Type="http://schemas.openxmlformats.org/officeDocument/2006/relationships/image" Target="../media/image586.jpeg"/><Relationship Id="rId1" Type="http://schemas.openxmlformats.org/officeDocument/2006/relationships/slideLayout" Target="../slideLayouts/slideLayout2.xml"/><Relationship Id="rId5" Type="http://schemas.openxmlformats.org/officeDocument/2006/relationships/image" Target="../media/image589.jpeg"/><Relationship Id="rId4" Type="http://schemas.openxmlformats.org/officeDocument/2006/relationships/image" Target="../media/image588.jpeg"/></Relationships>
</file>

<file path=ppt/slides/_rels/slide449.xml.rels><?xml version="1.0" encoding="UTF-8" standalone="yes"?>
<Relationships xmlns="http://schemas.openxmlformats.org/package/2006/relationships"><Relationship Id="rId2" Type="http://schemas.openxmlformats.org/officeDocument/2006/relationships/image" Target="../media/image59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453.xml.rels><?xml version="1.0" encoding="UTF-8" standalone="yes"?>
<Relationships xmlns="http://schemas.openxmlformats.org/package/2006/relationships"><Relationship Id="rId2" Type="http://schemas.openxmlformats.org/officeDocument/2006/relationships/image" Target="../media/image592.jpeg"/><Relationship Id="rId1" Type="http://schemas.openxmlformats.org/officeDocument/2006/relationships/slideLayout" Target="../slideLayouts/slideLayout37.xml"/></Relationships>
</file>

<file path=ppt/slides/_rels/slide454.xml.rels><?xml version="1.0" encoding="UTF-8" standalone="yes"?>
<Relationships xmlns="http://schemas.openxmlformats.org/package/2006/relationships"><Relationship Id="rId2" Type="http://schemas.openxmlformats.org/officeDocument/2006/relationships/image" Target="../media/image593.png"/><Relationship Id="rId1" Type="http://schemas.openxmlformats.org/officeDocument/2006/relationships/slideLayout" Target="../slideLayouts/slideLayout38.xml"/></Relationships>
</file>

<file path=ppt/slides/_rels/slide455.xml.rels><?xml version="1.0" encoding="UTF-8" standalone="yes"?>
<Relationships xmlns="http://schemas.openxmlformats.org/package/2006/relationships"><Relationship Id="rId2" Type="http://schemas.openxmlformats.org/officeDocument/2006/relationships/image" Target="../media/image594.jpeg"/><Relationship Id="rId1" Type="http://schemas.openxmlformats.org/officeDocument/2006/relationships/slideLayout" Target="../slideLayouts/slideLayout39.xml"/></Relationships>
</file>

<file path=ppt/slides/_rels/slide456.xml.rels><?xml version="1.0" encoding="UTF-8" standalone="yes"?>
<Relationships xmlns="http://schemas.openxmlformats.org/package/2006/relationships"><Relationship Id="rId2" Type="http://schemas.openxmlformats.org/officeDocument/2006/relationships/image" Target="../media/image595.jpeg"/><Relationship Id="rId1" Type="http://schemas.openxmlformats.org/officeDocument/2006/relationships/slideLayout" Target="../slideLayouts/slideLayout40.xml"/></Relationships>
</file>

<file path=ppt/slides/_rels/slide457.xml.rels><?xml version="1.0" encoding="UTF-8" standalone="yes"?>
<Relationships xmlns="http://schemas.openxmlformats.org/package/2006/relationships"><Relationship Id="rId3" Type="http://schemas.openxmlformats.org/officeDocument/2006/relationships/image" Target="../media/image596.png"/><Relationship Id="rId2" Type="http://schemas.openxmlformats.org/officeDocument/2006/relationships/notesSlide" Target="../notesSlides/notesSlide57.xml"/><Relationship Id="rId1" Type="http://schemas.openxmlformats.org/officeDocument/2006/relationships/slideLayout" Target="../slideLayouts/slideLayout41.xml"/><Relationship Id="rId4" Type="http://schemas.openxmlformats.org/officeDocument/2006/relationships/image" Target="../media/image597.jpeg"/></Relationships>
</file>

<file path=ppt/slides/_rels/slide458.xml.rels><?xml version="1.0" encoding="UTF-8" standalone="yes"?>
<Relationships xmlns="http://schemas.openxmlformats.org/package/2006/relationships"><Relationship Id="rId2" Type="http://schemas.openxmlformats.org/officeDocument/2006/relationships/image" Target="../media/image598.jpeg"/><Relationship Id="rId1" Type="http://schemas.openxmlformats.org/officeDocument/2006/relationships/slideLayout" Target="../slideLayouts/slideLayout42.xml"/></Relationships>
</file>

<file path=ppt/slides/_rels/slide459.xml.rels><?xml version="1.0" encoding="UTF-8" standalone="yes"?>
<Relationships xmlns="http://schemas.openxmlformats.org/package/2006/relationships"><Relationship Id="rId2" Type="http://schemas.openxmlformats.org/officeDocument/2006/relationships/image" Target="../media/image599.jpe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slide" Target="slide165.xml"/><Relationship Id="rId1" Type="http://schemas.openxmlformats.org/officeDocument/2006/relationships/slideLayout" Target="../slideLayouts/slideLayout44.xml"/></Relationships>
</file>

<file path=ppt/slides/_rels/slide461.xml.rels><?xml version="1.0" encoding="UTF-8" standalone="yes"?>
<Relationships xmlns="http://schemas.openxmlformats.org/package/2006/relationships"><Relationship Id="rId3" Type="http://schemas.openxmlformats.org/officeDocument/2006/relationships/image" Target="../media/image601.jpeg"/><Relationship Id="rId2" Type="http://schemas.openxmlformats.org/officeDocument/2006/relationships/slide" Target="slide166.xml"/><Relationship Id="rId1" Type="http://schemas.openxmlformats.org/officeDocument/2006/relationships/slideLayout" Target="../slideLayouts/slideLayout44.xml"/></Relationships>
</file>

<file path=ppt/slides/_rels/slide462.xml.rels><?xml version="1.0" encoding="UTF-8" standalone="yes"?>
<Relationships xmlns="http://schemas.openxmlformats.org/package/2006/relationships"><Relationship Id="rId2" Type="http://schemas.openxmlformats.org/officeDocument/2006/relationships/image" Target="../media/image602.jpeg"/><Relationship Id="rId1" Type="http://schemas.openxmlformats.org/officeDocument/2006/relationships/slideLayout" Target="../slideLayouts/slideLayout44.xml"/></Relationships>
</file>

<file path=ppt/slides/_rels/slide463.xml.rels><?xml version="1.0" encoding="UTF-8" standalone="yes"?>
<Relationships xmlns="http://schemas.openxmlformats.org/package/2006/relationships"><Relationship Id="rId2" Type="http://schemas.openxmlformats.org/officeDocument/2006/relationships/image" Target="../media/image603.jpeg"/><Relationship Id="rId1" Type="http://schemas.openxmlformats.org/officeDocument/2006/relationships/slideLayout" Target="../slideLayouts/slideLayout44.xml"/></Relationships>
</file>

<file path=ppt/slides/_rels/slide464.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604.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606.jpeg"/><Relationship Id="rId2" Type="http://schemas.openxmlformats.org/officeDocument/2006/relationships/image" Target="../media/image605.jpe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67.xml.rels><?xml version="1.0" encoding="UTF-8" standalone="yes"?>
<Relationships xmlns="http://schemas.openxmlformats.org/package/2006/relationships"><Relationship Id="rId2" Type="http://schemas.openxmlformats.org/officeDocument/2006/relationships/image" Target="../media/image607.jpe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608.jpe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609.jpeg"/><Relationship Id="rId1" Type="http://schemas.openxmlformats.org/officeDocument/2006/relationships/slideLayout" Target="../slideLayouts/slideLayout40.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610.jpeg"/><Relationship Id="rId1" Type="http://schemas.openxmlformats.org/officeDocument/2006/relationships/slideLayout" Target="../slideLayouts/slideLayout40.xml"/></Relationships>
</file>

<file path=ppt/slides/_rels/slide474.xml.rels><?xml version="1.0" encoding="UTF-8" standalone="yes"?>
<Relationships xmlns="http://schemas.openxmlformats.org/package/2006/relationships"><Relationship Id="rId2" Type="http://schemas.openxmlformats.org/officeDocument/2006/relationships/image" Target="../media/image611.emf"/><Relationship Id="rId1" Type="http://schemas.openxmlformats.org/officeDocument/2006/relationships/slideLayout" Target="../slideLayouts/slideLayout45.xml"/></Relationships>
</file>

<file path=ppt/slides/_rels/slide475.xml.rels><?xml version="1.0" encoding="UTF-8" standalone="yes"?>
<Relationships xmlns="http://schemas.openxmlformats.org/package/2006/relationships"><Relationship Id="rId3" Type="http://schemas.openxmlformats.org/officeDocument/2006/relationships/image" Target="../media/image612.jpeg"/><Relationship Id="rId2" Type="http://schemas.openxmlformats.org/officeDocument/2006/relationships/image" Target="../media/image611.emf"/><Relationship Id="rId1" Type="http://schemas.openxmlformats.org/officeDocument/2006/relationships/slideLayout" Target="../slideLayouts/slideLayout46.xml"/></Relationships>
</file>

<file path=ppt/slides/_rels/slide476.xml.rels><?xml version="1.0" encoding="UTF-8" standalone="yes"?>
<Relationships xmlns="http://schemas.openxmlformats.org/package/2006/relationships"><Relationship Id="rId2" Type="http://schemas.openxmlformats.org/officeDocument/2006/relationships/image" Target="../media/image611.emf"/><Relationship Id="rId1" Type="http://schemas.openxmlformats.org/officeDocument/2006/relationships/slideLayout" Target="../slideLayouts/slideLayout4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image.baidu.com/i?ct=503316480&amp;z=0&amp;tn=baiduimagedetail&amp;word=%B5%D8%C7%F2%D2%C7&amp;in=18168&amp;cl=2&amp;cm=1&amp;sc=0&amp;lm=-1&amp;pn=93&amp;rn=1&amp;di=1431625856&amp;ln=2000" TargetMode="External"/><Relationship Id="rId1" Type="http://schemas.openxmlformats.org/officeDocument/2006/relationships/slideLayout" Target="../slideLayouts/slideLayout15.xml"/><Relationship Id="rId5" Type="http://schemas.openxmlformats.org/officeDocument/2006/relationships/image" Target="../media/image95.gif"/><Relationship Id="rId4" Type="http://schemas.openxmlformats.org/officeDocument/2006/relationships/image" Target="../media/image94.gif"/></Relationships>
</file>

<file path=ppt/slides/_rels/slide5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BA%D3%C4%CF%CA%A1%C4%DA%CF%E7%CF%D8&amp;in=10990&amp;cl=2&amp;cm=1&amp;sc=0&amp;lm=-1&amp;pn=11&amp;rn=1&amp;di=1270969640&amp;ln=230" TargetMode="External"/><Relationship Id="rId2" Type="http://schemas.openxmlformats.org/officeDocument/2006/relationships/image" Target="../media/image101.jpeg"/><Relationship Id="rId1" Type="http://schemas.openxmlformats.org/officeDocument/2006/relationships/slideLayout" Target="../slideLayouts/slideLayout15.xml"/><Relationship Id="rId4" Type="http://schemas.openxmlformats.org/officeDocument/2006/relationships/image" Target="../media/image10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06.jpeg"/><Relationship Id="rId4" Type="http://schemas.openxmlformats.org/officeDocument/2006/relationships/slide" Target="slide3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29.xml"/><Relationship Id="rId7" Type="http://schemas.openxmlformats.org/officeDocument/2006/relationships/slide" Target="slide36.xml"/><Relationship Id="rId2" Type="http://schemas.openxmlformats.org/officeDocument/2006/relationships/slide" Target="slide56.xml"/><Relationship Id="rId1" Type="http://schemas.openxmlformats.org/officeDocument/2006/relationships/slideLayout" Target="../slideLayouts/slideLayout15.xml"/><Relationship Id="rId6" Type="http://schemas.openxmlformats.org/officeDocument/2006/relationships/slide" Target="slide34.xml"/><Relationship Id="rId5" Type="http://schemas.openxmlformats.org/officeDocument/2006/relationships/slide" Target="slide59.xml"/><Relationship Id="rId10" Type="http://schemas.openxmlformats.org/officeDocument/2006/relationships/slide" Target="slide31.xml"/><Relationship Id="rId4" Type="http://schemas.openxmlformats.org/officeDocument/2006/relationships/slide" Target="slide33.xml"/><Relationship Id="rId9" Type="http://schemas.openxmlformats.org/officeDocument/2006/relationships/slide" Target="slide4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slide" Target="slide88.xml"/><Relationship Id="rId2" Type="http://schemas.openxmlformats.org/officeDocument/2006/relationships/image" Target="../media/image113.jpeg"/><Relationship Id="rId1" Type="http://schemas.openxmlformats.org/officeDocument/2006/relationships/slideLayout" Target="../slideLayouts/slideLayout7.xml"/><Relationship Id="rId6" Type="http://schemas.openxmlformats.org/officeDocument/2006/relationships/slide" Target="slide92.xml"/><Relationship Id="rId5" Type="http://schemas.openxmlformats.org/officeDocument/2006/relationships/slide" Target="slide15.xml"/><Relationship Id="rId4" Type="http://schemas.openxmlformats.org/officeDocument/2006/relationships/slide" Target="slide84.xml"/></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 Target="slide8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image" Target="../media/image1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84358" y="1124744"/>
            <a:ext cx="6981398" cy="2123658"/>
          </a:xfrm>
          <a:prstGeom prst="rect">
            <a:avLst/>
          </a:prstGeom>
          <a:noFill/>
        </p:spPr>
        <p:txBody>
          <a:bodyPr wrap="none" lIns="91440" tIns="45720" rIns="91440" bIns="45720">
            <a:spAutoFit/>
          </a:bodyPr>
          <a:lstStyle/>
          <a:p>
            <a:pPr algn="ctr"/>
            <a:r>
              <a:rPr lang="zh-CN" altLang="en-US" sz="66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湘教版七年级地理</a:t>
            </a:r>
            <a:endParaRPr lang="en-US" altLang="zh-CN" sz="66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a:p>
            <a:pPr algn="ctr"/>
            <a:r>
              <a:rPr lang="zh-CN" altLang="en-US" sz="66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上册全册课件</a:t>
            </a:r>
          </a:p>
        </p:txBody>
      </p:sp>
      <p:sp>
        <p:nvSpPr>
          <p:cNvPr id="5" name="副标题 2"/>
          <p:cNvSpPr txBox="1">
            <a:spLocks/>
          </p:cNvSpPr>
          <p:nvPr/>
        </p:nvSpPr>
        <p:spPr>
          <a:xfrm>
            <a:off x="4068526" y="4077072"/>
            <a:ext cx="4608512" cy="766762"/>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4000" b="1" i="0" u="none" strike="noStrike" kern="1200" cap="none" spc="0" normalizeH="0" baseline="0" noProof="0" dirty="0">
                <a:ln>
                  <a:noFill/>
                </a:ln>
                <a:solidFill>
                  <a:srgbClr val="FF0000"/>
                </a:solidFill>
                <a:effectLst/>
                <a:uLnTx/>
                <a:uFillTx/>
                <a:latin typeface="+mn-lt"/>
                <a:ea typeface="+mn-ea"/>
                <a:cs typeface="+mn-cs"/>
              </a:rPr>
              <a:t>点击标题自由选课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5"/>
          <p:cNvSpPr txBox="1"/>
          <p:nvPr/>
        </p:nvSpPr>
        <p:spPr>
          <a:xfrm>
            <a:off x="5380925" y="642938"/>
            <a:ext cx="2071418" cy="521970"/>
          </a:xfrm>
          <a:prstGeom prst="rect">
            <a:avLst/>
          </a:prstGeom>
          <a:noFill/>
          <a:ln w="9525">
            <a:noFill/>
          </a:ln>
        </p:spPr>
        <p:txBody>
          <a:bodyPr>
            <a:spAutoFit/>
          </a:bodyPr>
          <a:lstStyle/>
          <a:p>
            <a:r>
              <a:rPr lang="zh-CN" altLang="en-US" sz="2800" b="1" dirty="0">
                <a:solidFill>
                  <a:srgbClr val="3333FF"/>
                </a:solidFill>
                <a:latin typeface="微软雅黑" panose="020B0503020204020204" pitchFamily="34" charset="-122"/>
                <a:ea typeface="微软雅黑" panose="020B0503020204020204" pitchFamily="34" charset="-122"/>
              </a:rPr>
              <a:t>地理与服装</a:t>
            </a:r>
          </a:p>
        </p:txBody>
      </p:sp>
      <p:pic>
        <p:nvPicPr>
          <p:cNvPr id="29697" name="Picture 1"/>
          <p:cNvPicPr>
            <a:picLocks noChangeAspect="1"/>
          </p:cNvPicPr>
          <p:nvPr/>
        </p:nvPicPr>
        <p:blipFill>
          <a:blip r:embed="rId2" cstate="print"/>
          <a:stretch>
            <a:fillRect/>
          </a:stretch>
        </p:blipFill>
        <p:spPr>
          <a:xfrm>
            <a:off x="1617453" y="2714626"/>
            <a:ext cx="3977757" cy="3019425"/>
          </a:xfrm>
          <a:prstGeom prst="rect">
            <a:avLst/>
          </a:prstGeom>
          <a:noFill/>
          <a:ln w="9525">
            <a:noFill/>
          </a:ln>
        </p:spPr>
      </p:pic>
      <p:pic>
        <p:nvPicPr>
          <p:cNvPr id="29701" name="Picture 5" descr="http://image30.360doc.com/DownloadImg/2011/05/2920/12219726_6.jpg"/>
          <p:cNvPicPr>
            <a:picLocks noChangeAspect="1"/>
          </p:cNvPicPr>
          <p:nvPr/>
        </p:nvPicPr>
        <p:blipFill>
          <a:blip r:embed="rId3" cstate="print"/>
          <a:stretch>
            <a:fillRect/>
          </a:stretch>
        </p:blipFill>
        <p:spPr>
          <a:xfrm>
            <a:off x="6595204" y="2714625"/>
            <a:ext cx="3428554" cy="2560638"/>
          </a:xfrm>
          <a:prstGeom prst="rect">
            <a:avLst/>
          </a:prstGeom>
          <a:noFill/>
          <a:ln w="9525">
            <a:noFill/>
          </a:ln>
        </p:spPr>
      </p:pic>
      <p:grpSp>
        <p:nvGrpSpPr>
          <p:cNvPr id="2" name="组合 8"/>
          <p:cNvGrpSpPr/>
          <p:nvPr/>
        </p:nvGrpSpPr>
        <p:grpSpPr>
          <a:xfrm>
            <a:off x="1523802" y="1928814"/>
            <a:ext cx="9142810" cy="714375"/>
            <a:chOff x="1214414" y="1643050"/>
            <a:chExt cx="6254300" cy="1214446"/>
          </a:xfrm>
        </p:grpSpPr>
        <p:sp>
          <p:nvSpPr>
            <p:cNvPr id="8" name="矩形 4"/>
            <p:cNvSpPr/>
            <p:nvPr/>
          </p:nvSpPr>
          <p:spPr>
            <a:xfrm>
              <a:off x="1214414" y="1643050"/>
              <a:ext cx="6254300" cy="1214446"/>
            </a:xfrm>
            <a:custGeom>
              <a:avLst/>
              <a:gdLst/>
              <a:ahLst/>
              <a:cxnLst/>
              <a:rect l="l" t="t" r="r" b="b"/>
              <a:pathLst>
                <a:path w="6254300" h="1008112">
                  <a:moveTo>
                    <a:pt x="0" y="0"/>
                  </a:moveTo>
                  <a:lnTo>
                    <a:pt x="5979024" y="0"/>
                  </a:lnTo>
                  <a:lnTo>
                    <a:pt x="6254300" y="1008112"/>
                  </a:lnTo>
                  <a:lnTo>
                    <a:pt x="275276" y="1008112"/>
                  </a:lnTo>
                  <a:close/>
                </a:path>
              </a:pathLst>
            </a:custGeom>
            <a:gradFill flip="none" rotWithShape="1">
              <a:gsLst>
                <a:gs pos="0">
                  <a:srgbClr val="BE8246">
                    <a:shade val="67500"/>
                    <a:satMod val="115000"/>
                  </a:srgbClr>
                </a:gs>
                <a:gs pos="9000">
                  <a:srgbClr val="BE8246">
                    <a:shade val="100000"/>
                    <a:satMod val="115000"/>
                  </a:srgbClr>
                </a:gs>
              </a:gsLst>
              <a:lin ang="16200000" scaled="1"/>
              <a:tileRect/>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9476" name="TextBox 10"/>
            <p:cNvSpPr txBox="1"/>
            <p:nvPr/>
          </p:nvSpPr>
          <p:spPr>
            <a:xfrm>
              <a:off x="1368966" y="1643050"/>
              <a:ext cx="6050908" cy="1096780"/>
            </a:xfrm>
            <a:prstGeom prst="rect">
              <a:avLst/>
            </a:prstGeom>
            <a:noFill/>
            <a:ln w="9525">
              <a:noFill/>
            </a:ln>
          </p:spPr>
          <p:txBody>
            <a:bodyP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我国藏族人民的藏袍和阿拉伯人的长袍与地理环境有什么关系？</a:t>
              </a:r>
            </a:p>
          </p:txBody>
        </p:sp>
      </p:grpSp>
      <p:grpSp>
        <p:nvGrpSpPr>
          <p:cNvPr id="3" name="组合 12"/>
          <p:cNvGrpSpPr/>
          <p:nvPr/>
        </p:nvGrpSpPr>
        <p:grpSpPr>
          <a:xfrm>
            <a:off x="8095197" y="642938"/>
            <a:ext cx="1939672" cy="1117600"/>
            <a:chOff x="6858016" y="1643050"/>
            <a:chExt cx="1940450" cy="1118352"/>
          </a:xfrm>
        </p:grpSpPr>
        <p:pic>
          <p:nvPicPr>
            <p:cNvPr id="19473" name="Picture 2" descr="http://www.wzfzl.com.cn/upimg/userup/1108/200624209211.jpg"/>
            <p:cNvPicPr>
              <a:picLocks noChangeAspect="1"/>
            </p:cNvPicPr>
            <p:nvPr/>
          </p:nvPicPr>
          <p:blipFill>
            <a:blip r:embed="rId4" cstate="print"/>
            <a:stretch>
              <a:fillRect/>
            </a:stretch>
          </p:blipFill>
          <p:spPr>
            <a:xfrm rot="-434741">
              <a:off x="6858016" y="2214554"/>
              <a:ext cx="1940450" cy="546848"/>
            </a:xfrm>
            <a:prstGeom prst="rect">
              <a:avLst/>
            </a:prstGeom>
            <a:noFill/>
            <a:ln w="9525">
              <a:noFill/>
            </a:ln>
          </p:spPr>
        </p:pic>
        <p:sp>
          <p:nvSpPr>
            <p:cNvPr id="19474" name="TextBox 11"/>
            <p:cNvSpPr txBox="1"/>
            <p:nvPr/>
          </p:nvSpPr>
          <p:spPr>
            <a:xfrm>
              <a:off x="7072330" y="1643050"/>
              <a:ext cx="1571636" cy="491821"/>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小组探究</a:t>
              </a:r>
            </a:p>
          </p:txBody>
        </p:sp>
      </p:grpSp>
      <p:grpSp>
        <p:nvGrpSpPr>
          <p:cNvPr id="4" name="组合 15"/>
          <p:cNvGrpSpPr/>
          <p:nvPr/>
        </p:nvGrpSpPr>
        <p:grpSpPr>
          <a:xfrm>
            <a:off x="4238074" y="1214439"/>
            <a:ext cx="1571420" cy="642937"/>
            <a:chOff x="2714612" y="1357298"/>
            <a:chExt cx="1571636" cy="642942"/>
          </a:xfrm>
        </p:grpSpPr>
        <p:sp>
          <p:nvSpPr>
            <p:cNvPr id="15" name="Freeform 10"/>
            <p:cNvSpPr/>
            <p:nvPr/>
          </p:nvSpPr>
          <p:spPr bwMode="auto">
            <a:xfrm>
              <a:off x="2714612" y="1357298"/>
              <a:ext cx="1571636" cy="642942"/>
            </a:xfrm>
            <a:custGeom>
              <a:avLst/>
              <a:gdLst/>
              <a:ahLst/>
              <a:cxnLst>
                <a:cxn ang="0">
                  <a:pos x="256" y="0"/>
                </a:cxn>
                <a:cxn ang="0">
                  <a:pos x="0" y="120"/>
                </a:cxn>
                <a:cxn ang="0">
                  <a:pos x="0" y="122"/>
                </a:cxn>
                <a:cxn ang="0">
                  <a:pos x="1" y="132"/>
                </a:cxn>
                <a:cxn ang="0">
                  <a:pos x="256" y="239"/>
                </a:cxn>
                <a:cxn ang="0">
                  <a:pos x="511" y="132"/>
                </a:cxn>
                <a:cxn ang="0">
                  <a:pos x="512" y="122"/>
                </a:cxn>
                <a:cxn ang="0">
                  <a:pos x="512" y="120"/>
                </a:cxn>
                <a:cxn ang="0">
                  <a:pos x="256" y="0"/>
                </a:cxn>
              </a:cxnLst>
              <a:rect l="0" t="0" r="r" b="b"/>
              <a:pathLst>
                <a:path w="512" h="239">
                  <a:moveTo>
                    <a:pt x="256" y="0"/>
                  </a:moveTo>
                  <a:cubicBezTo>
                    <a:pt x="115" y="0"/>
                    <a:pt x="0" y="54"/>
                    <a:pt x="0" y="120"/>
                  </a:cubicBezTo>
                  <a:cubicBezTo>
                    <a:pt x="0" y="121"/>
                    <a:pt x="0" y="121"/>
                    <a:pt x="0" y="122"/>
                  </a:cubicBezTo>
                  <a:cubicBezTo>
                    <a:pt x="0" y="126"/>
                    <a:pt x="1" y="129"/>
                    <a:pt x="1" y="132"/>
                  </a:cubicBezTo>
                  <a:cubicBezTo>
                    <a:pt x="15" y="192"/>
                    <a:pt x="124" y="239"/>
                    <a:pt x="256" y="239"/>
                  </a:cubicBezTo>
                  <a:cubicBezTo>
                    <a:pt x="388" y="239"/>
                    <a:pt x="497" y="192"/>
                    <a:pt x="511" y="132"/>
                  </a:cubicBezTo>
                  <a:cubicBezTo>
                    <a:pt x="511" y="129"/>
                    <a:pt x="512" y="126"/>
                    <a:pt x="512" y="122"/>
                  </a:cubicBezTo>
                  <a:cubicBezTo>
                    <a:pt x="512" y="121"/>
                    <a:pt x="512" y="121"/>
                    <a:pt x="512" y="120"/>
                  </a:cubicBezTo>
                  <a:cubicBezTo>
                    <a:pt x="512" y="54"/>
                    <a:pt x="397" y="0"/>
                    <a:pt x="256" y="0"/>
                  </a:cubicBezTo>
                  <a:close/>
                </a:path>
              </a:pathLst>
            </a:custGeom>
            <a:gradFill>
              <a:gsLst>
                <a:gs pos="22000">
                  <a:srgbClr val="00B0F0">
                    <a:alpha val="32000"/>
                  </a:srgbClr>
                </a:gs>
                <a:gs pos="80000">
                  <a:srgbClr val="0070C0">
                    <a:lumMod val="75000"/>
                  </a:srgbClr>
                </a:gs>
              </a:gsLst>
              <a:lin ang="3600000" scaled="0"/>
            </a:gradFill>
            <a:ln w="9525">
              <a:solidFill>
                <a:srgbClr val="00B0F0"/>
              </a:solidFill>
              <a:round/>
            </a:ln>
            <a:effectLst>
              <a:innerShdw blurRad="63500">
                <a:srgbClr val="00B0F0"/>
              </a:inn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9472" name="TextBox 13"/>
            <p:cNvSpPr txBox="1"/>
            <p:nvPr/>
          </p:nvSpPr>
          <p:spPr>
            <a:xfrm>
              <a:off x="2857488" y="1428736"/>
              <a:ext cx="1357322" cy="491494"/>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第一组</a:t>
              </a:r>
            </a:p>
          </p:txBody>
        </p:sp>
      </p:grpSp>
      <p:sp>
        <p:nvSpPr>
          <p:cNvPr id="21" name="流程图: 可选过程 20"/>
          <p:cNvSpPr/>
          <p:nvPr/>
        </p:nvSpPr>
        <p:spPr>
          <a:xfrm>
            <a:off x="1749197" y="5808664"/>
            <a:ext cx="3855536" cy="57626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为了适应青藏高原温差大的特点</a:t>
            </a:r>
          </a:p>
        </p:txBody>
      </p:sp>
      <p:sp>
        <p:nvSpPr>
          <p:cNvPr id="22" name="流程图: 可选过程 21"/>
          <p:cNvSpPr/>
          <p:nvPr/>
        </p:nvSpPr>
        <p:spPr>
          <a:xfrm>
            <a:off x="6237747" y="4822190"/>
            <a:ext cx="4428548" cy="17272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阿拉伯人主要居住在西亚和北非，那里气候炎热少雨，以沙漠为主。头巾和长袍可以挡住风沙对身体的袭击；宽松的白色长袍透气且能反射阳光。</a:t>
            </a:r>
          </a:p>
        </p:txBody>
      </p:sp>
      <p:sp>
        <p:nvSpPr>
          <p:cNvPr id="13" name="矩形 12"/>
          <p:cNvSpPr/>
          <p:nvPr/>
        </p:nvSpPr>
        <p:spPr>
          <a:xfrm>
            <a:off x="313332" y="8858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697"/>
                                        </p:tgtEl>
                                        <p:attrNameLst>
                                          <p:attrName>style.visibility</p:attrName>
                                        </p:attrNameLst>
                                      </p:cBhvr>
                                      <p:to>
                                        <p:strVal val="visible"/>
                                      </p:to>
                                    </p:set>
                                    <p:animEffect transition="in" filter="fade">
                                      <p:cBhvr>
                                        <p:cTn id="7" dur="1000"/>
                                        <p:tgtEl>
                                          <p:spTgt spid="29697"/>
                                        </p:tgtEl>
                                      </p:cBhvr>
                                    </p:animEffect>
                                    <p:anim calcmode="lin" valueType="num">
                                      <p:cBhvr>
                                        <p:cTn id="8" dur="1000" fill="hold"/>
                                        <p:tgtEl>
                                          <p:spTgt spid="29697"/>
                                        </p:tgtEl>
                                        <p:attrNameLst>
                                          <p:attrName>ppt_x</p:attrName>
                                        </p:attrNameLst>
                                      </p:cBhvr>
                                      <p:tavLst>
                                        <p:tav tm="0">
                                          <p:val>
                                            <p:strVal val="#ppt_x"/>
                                          </p:val>
                                        </p:tav>
                                        <p:tav tm="100000">
                                          <p:val>
                                            <p:strVal val="#ppt_x"/>
                                          </p:val>
                                        </p:tav>
                                      </p:tavLst>
                                    </p:anim>
                                    <p:anim calcmode="lin" valueType="num">
                                      <p:cBhvr>
                                        <p:cTn id="9" dur="1000" fill="hold"/>
                                        <p:tgtEl>
                                          <p:spTgt spid="2969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9701"/>
                                        </p:tgtEl>
                                        <p:attrNameLst>
                                          <p:attrName>style.visibility</p:attrName>
                                        </p:attrNameLst>
                                      </p:cBhvr>
                                      <p:to>
                                        <p:strVal val="visible"/>
                                      </p:to>
                                    </p:set>
                                    <p:animEffect transition="in" filter="barn(inVertical)">
                                      <p:cBhvr>
                                        <p:cTn id="14" dur="500"/>
                                        <p:tgtEl>
                                          <p:spTgt spid="2970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60_5">
            <a:hlinkClick r:id="rId2" action="ppaction://hlinksldjump"/>
          </p:cNvPr>
          <p:cNvPicPr>
            <a:picLocks noChangeAspect="1" noChangeArrowheads="1"/>
          </p:cNvPicPr>
          <p:nvPr/>
        </p:nvPicPr>
        <p:blipFill>
          <a:blip r:embed="rId3" cstate="print"/>
          <a:srcRect/>
          <a:stretch>
            <a:fillRect/>
          </a:stretch>
        </p:blipFill>
        <p:spPr bwMode="auto">
          <a:xfrm>
            <a:off x="1201899" y="888365"/>
            <a:ext cx="10546612" cy="5209540"/>
          </a:xfrm>
          <a:prstGeom prst="rect">
            <a:avLst/>
          </a:prstGeom>
          <a:noFill/>
          <a:ln w="9525">
            <a:noFill/>
            <a:miter lim="800000"/>
            <a:headEnd/>
            <a:tailEnd/>
          </a:ln>
        </p:spPr>
      </p:pic>
      <p:sp>
        <p:nvSpPr>
          <p:cNvPr id="23555" name="Text Box 3"/>
          <p:cNvSpPr txBox="1">
            <a:spLocks noChangeArrowheads="1"/>
          </p:cNvSpPr>
          <p:nvPr/>
        </p:nvSpPr>
        <p:spPr bwMode="auto">
          <a:xfrm>
            <a:off x="3024325" y="6165851"/>
            <a:ext cx="7487792" cy="584775"/>
          </a:xfrm>
          <a:prstGeom prst="rect">
            <a:avLst/>
          </a:prstGeom>
          <a:noFill/>
          <a:ln w="9525">
            <a:noFill/>
            <a:miter lim="800000"/>
          </a:ln>
        </p:spPr>
        <p:txBody>
          <a:bodyPr>
            <a:spAutoFit/>
          </a:bodyPr>
          <a:lstStyle/>
          <a:p>
            <a:pPr>
              <a:spcBef>
                <a:spcPct val="50000"/>
              </a:spcBef>
            </a:pPr>
            <a:r>
              <a:rPr lang="zh-CN" altLang="en-US" sz="3200" b="1" dirty="0">
                <a:latin typeface="微软雅黑" panose="020B0503020204020204" pitchFamily="34" charset="-122"/>
                <a:ea typeface="微软雅黑" panose="020B0503020204020204" pitchFamily="34" charset="-122"/>
              </a:rPr>
              <a:t>亚洲与北美洲的分界线</a:t>
            </a:r>
          </a:p>
        </p:txBody>
      </p:sp>
      <p:sp>
        <p:nvSpPr>
          <p:cNvPr id="23557" name="Text Box 5"/>
          <p:cNvSpPr txBox="1">
            <a:spLocks noChangeArrowheads="1"/>
          </p:cNvSpPr>
          <p:nvPr/>
        </p:nvSpPr>
        <p:spPr bwMode="auto">
          <a:xfrm>
            <a:off x="3407391" y="4365625"/>
            <a:ext cx="4704739" cy="579438"/>
          </a:xfrm>
          <a:prstGeom prst="rect">
            <a:avLst/>
          </a:prstGeom>
          <a:noFill/>
          <a:ln w="9525">
            <a:noFill/>
            <a:miter lim="800000"/>
          </a:ln>
        </p:spPr>
        <p:txBody>
          <a:bodyPr>
            <a:spAutoFit/>
          </a:bodyPr>
          <a:lstStyle/>
          <a:p>
            <a:pPr>
              <a:spcBef>
                <a:spcPct val="50000"/>
              </a:spcBef>
            </a:pPr>
            <a:r>
              <a:rPr lang="zh-CN" altLang="en-US" sz="3200" b="1">
                <a:solidFill>
                  <a:srgbClr val="000000"/>
                </a:solidFill>
              </a:rPr>
              <a:t>太      平      洋</a:t>
            </a:r>
          </a:p>
        </p:txBody>
      </p:sp>
      <p:sp>
        <p:nvSpPr>
          <p:cNvPr id="7" name="矩形 6"/>
          <p:cNvSpPr/>
          <p:nvPr/>
        </p:nvSpPr>
        <p:spPr>
          <a:xfrm>
            <a:off x="198412" y="85153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西半球">
            <a:hlinkClick r:id="rId2" action="ppaction://hlinksldjump"/>
          </p:cNvPr>
          <p:cNvPicPr>
            <a:picLocks noChangeAspect="1" noChangeArrowheads="1"/>
          </p:cNvPicPr>
          <p:nvPr/>
        </p:nvPicPr>
        <p:blipFill>
          <a:blip r:embed="rId3" cstate="print"/>
          <a:srcRect l="45999" t="30083" r="16000" b="44196"/>
          <a:stretch>
            <a:fillRect/>
          </a:stretch>
        </p:blipFill>
        <p:spPr bwMode="auto">
          <a:xfrm>
            <a:off x="838091" y="1312416"/>
            <a:ext cx="11017086" cy="5311271"/>
          </a:xfrm>
          <a:prstGeom prst="rect">
            <a:avLst/>
          </a:prstGeom>
          <a:noFill/>
          <a:ln w="9525">
            <a:noFill/>
            <a:miter lim="800000"/>
            <a:headEnd/>
            <a:tailEnd/>
          </a:ln>
        </p:spPr>
      </p:pic>
      <p:sp>
        <p:nvSpPr>
          <p:cNvPr id="24579" name="Text Box 3"/>
          <p:cNvSpPr txBox="1">
            <a:spLocks noChangeArrowheads="1"/>
          </p:cNvSpPr>
          <p:nvPr/>
        </p:nvSpPr>
        <p:spPr bwMode="auto">
          <a:xfrm>
            <a:off x="2256075" y="5949950"/>
            <a:ext cx="7583030" cy="641350"/>
          </a:xfrm>
          <a:prstGeom prst="rect">
            <a:avLst/>
          </a:prstGeom>
          <a:noFill/>
          <a:ln w="9525">
            <a:noFill/>
            <a:miter lim="800000"/>
          </a:ln>
        </p:spPr>
        <p:txBody>
          <a:bodyPr>
            <a:spAutoFit/>
          </a:bodyPr>
          <a:lstStyle/>
          <a:p>
            <a:pPr>
              <a:spcBef>
                <a:spcPct val="50000"/>
              </a:spcBef>
            </a:pPr>
            <a:r>
              <a:rPr lang="zh-CN" altLang="en-US" sz="3600" b="1">
                <a:solidFill>
                  <a:srgbClr val="FFFF00"/>
                </a:solidFill>
              </a:rPr>
              <a:t>北美洲与南美洲的分界线</a:t>
            </a:r>
          </a:p>
        </p:txBody>
      </p:sp>
      <p:grpSp>
        <p:nvGrpSpPr>
          <p:cNvPr id="2" name="Group 7"/>
          <p:cNvGrpSpPr/>
          <p:nvPr/>
        </p:nvGrpSpPr>
        <p:grpSpPr bwMode="auto">
          <a:xfrm>
            <a:off x="319576" y="731838"/>
            <a:ext cx="13847547" cy="4084638"/>
            <a:chOff x="151" y="461"/>
            <a:chExt cx="6543" cy="2573"/>
          </a:xfrm>
        </p:grpSpPr>
        <p:sp>
          <p:nvSpPr>
            <p:cNvPr id="24581" name="Text Box 5"/>
            <p:cNvSpPr txBox="1">
              <a:spLocks noChangeArrowheads="1"/>
            </p:cNvSpPr>
            <p:nvPr/>
          </p:nvSpPr>
          <p:spPr bwMode="auto">
            <a:xfrm>
              <a:off x="151" y="1391"/>
              <a:ext cx="1633" cy="1643"/>
            </a:xfrm>
            <a:prstGeom prst="rect">
              <a:avLst/>
            </a:prstGeom>
            <a:noFill/>
            <a:ln w="9525">
              <a:noFill/>
              <a:miter lim="800000"/>
            </a:ln>
          </p:spPr>
          <p:txBody>
            <a:bodyPr>
              <a:spAutoFit/>
            </a:bodyPr>
            <a:lstStyle/>
            <a:p>
              <a:pPr>
                <a:spcBef>
                  <a:spcPct val="50000"/>
                </a:spcBef>
              </a:pPr>
              <a:r>
                <a:rPr lang="zh-CN" altLang="en-US" sz="6600" b="1" dirty="0">
                  <a:solidFill>
                    <a:srgbClr val="000000"/>
                  </a:solidFill>
                </a:rPr>
                <a:t>太             </a:t>
              </a:r>
            </a:p>
            <a:p>
              <a:pPr>
                <a:spcBef>
                  <a:spcPct val="50000"/>
                </a:spcBef>
              </a:pPr>
              <a:r>
                <a:rPr lang="zh-CN" altLang="en-US" sz="6600" b="1" dirty="0">
                  <a:solidFill>
                    <a:srgbClr val="000000"/>
                  </a:solidFill>
                </a:rPr>
                <a:t>      平</a:t>
              </a:r>
            </a:p>
          </p:txBody>
        </p:sp>
        <p:sp>
          <p:nvSpPr>
            <p:cNvPr id="24582" name="Text Box 6"/>
            <p:cNvSpPr txBox="1">
              <a:spLocks noChangeArrowheads="1"/>
            </p:cNvSpPr>
            <p:nvPr/>
          </p:nvSpPr>
          <p:spPr bwMode="auto">
            <a:xfrm>
              <a:off x="3745" y="461"/>
              <a:ext cx="2949" cy="1988"/>
            </a:xfrm>
            <a:prstGeom prst="rect">
              <a:avLst/>
            </a:prstGeom>
            <a:noFill/>
            <a:ln w="9525">
              <a:noFill/>
              <a:miter lim="800000"/>
            </a:ln>
          </p:spPr>
          <p:txBody>
            <a:bodyPr>
              <a:spAutoFit/>
            </a:bodyPr>
            <a:lstStyle/>
            <a:p>
              <a:pPr>
                <a:spcBef>
                  <a:spcPct val="50000"/>
                </a:spcBef>
              </a:pPr>
              <a:r>
                <a:rPr lang="zh-CN" altLang="en-US" sz="4800" b="1" dirty="0">
                  <a:solidFill>
                    <a:srgbClr val="000000"/>
                  </a:solidFill>
                </a:rPr>
                <a:t>大</a:t>
              </a:r>
            </a:p>
            <a:p>
              <a:pPr>
                <a:spcBef>
                  <a:spcPct val="50000"/>
                </a:spcBef>
              </a:pPr>
              <a:r>
                <a:rPr lang="zh-CN" altLang="en-US" sz="4800" b="1" dirty="0">
                  <a:solidFill>
                    <a:srgbClr val="000000"/>
                  </a:solidFill>
                </a:rPr>
                <a:t>     西    </a:t>
              </a:r>
            </a:p>
            <a:p>
              <a:pPr>
                <a:spcBef>
                  <a:spcPct val="50000"/>
                </a:spcBef>
              </a:pPr>
              <a:r>
                <a:rPr lang="zh-CN" altLang="en-US" sz="4800" b="1" dirty="0">
                  <a:solidFill>
                    <a:srgbClr val="000000"/>
                  </a:solidFill>
                </a:rPr>
                <a:t>         </a:t>
              </a:r>
              <a:r>
                <a:rPr lang="zh-CN" altLang="en-US" sz="5400" b="1" dirty="0">
                  <a:solidFill>
                    <a:srgbClr val="000000"/>
                  </a:solidFill>
                </a:rPr>
                <a:t>洋</a:t>
              </a:r>
            </a:p>
          </p:txBody>
        </p:sp>
      </p:grpSp>
      <p:sp>
        <p:nvSpPr>
          <p:cNvPr id="7" name="矩形 6"/>
          <p:cNvSpPr/>
          <p:nvPr/>
        </p:nvSpPr>
        <p:spPr>
          <a:xfrm>
            <a:off x="198412" y="85153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145">
            <a:hlinkClick r:id="rId2" action="ppaction://hlinksldjump"/>
          </p:cNvPr>
          <p:cNvPicPr>
            <a:picLocks noChangeAspect="1" noChangeArrowheads="1"/>
          </p:cNvPicPr>
          <p:nvPr/>
        </p:nvPicPr>
        <p:blipFill>
          <a:blip r:embed="rId3" cstate="print"/>
          <a:srcRect/>
          <a:stretch>
            <a:fillRect/>
          </a:stretch>
        </p:blipFill>
        <p:spPr bwMode="auto">
          <a:xfrm>
            <a:off x="1417136" y="908686"/>
            <a:ext cx="10575183" cy="5949315"/>
          </a:xfrm>
          <a:prstGeom prst="rect">
            <a:avLst/>
          </a:prstGeom>
          <a:noFill/>
          <a:ln w="9525">
            <a:noFill/>
            <a:miter lim="800000"/>
            <a:headEnd/>
            <a:tailEnd/>
          </a:ln>
        </p:spPr>
      </p:pic>
      <p:sp>
        <p:nvSpPr>
          <p:cNvPr id="25603" name="Text Box 3"/>
          <p:cNvSpPr txBox="1">
            <a:spLocks noChangeArrowheads="1"/>
          </p:cNvSpPr>
          <p:nvPr/>
        </p:nvSpPr>
        <p:spPr bwMode="auto">
          <a:xfrm>
            <a:off x="776430" y="1417956"/>
            <a:ext cx="677108" cy="5043805"/>
          </a:xfrm>
          <a:prstGeom prst="rect">
            <a:avLst/>
          </a:prstGeom>
          <a:noFill/>
          <a:ln w="9525">
            <a:noFill/>
            <a:miter lim="800000"/>
          </a:ln>
        </p:spPr>
        <p:txBody>
          <a:bodyPr vert="eaVert" wrap="square">
            <a:spAutoFit/>
          </a:bodyPr>
          <a:lstStyle/>
          <a:p>
            <a:pPr>
              <a:spcBef>
                <a:spcPct val="50000"/>
              </a:spcBef>
            </a:pPr>
            <a:r>
              <a:rPr lang="zh-CN" altLang="en-US" sz="3200" dirty="0">
                <a:latin typeface="微软雅黑" panose="020B0503020204020204" pitchFamily="34" charset="-122"/>
                <a:ea typeface="微软雅黑" panose="020B0503020204020204" pitchFamily="34" charset="-122"/>
              </a:rPr>
              <a:t>北美洲与南美洲的分界线</a:t>
            </a:r>
          </a:p>
        </p:txBody>
      </p:sp>
      <p:sp>
        <p:nvSpPr>
          <p:cNvPr id="7" name="矩形 6"/>
          <p:cNvSpPr/>
          <p:nvPr/>
        </p:nvSpPr>
        <p:spPr>
          <a:xfrm>
            <a:off x="198412" y="85153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047">
            <a:hlinkClick r:id="rId2" action="ppaction://hlinksldjump"/>
          </p:cNvPr>
          <p:cNvPicPr>
            <a:picLocks noChangeAspect="1" noChangeArrowheads="1"/>
          </p:cNvPicPr>
          <p:nvPr/>
        </p:nvPicPr>
        <p:blipFill>
          <a:blip r:embed="rId3" cstate="print"/>
          <a:srcRect/>
          <a:stretch>
            <a:fillRect/>
          </a:stretch>
        </p:blipFill>
        <p:spPr bwMode="auto">
          <a:xfrm>
            <a:off x="3123793" y="1133474"/>
            <a:ext cx="8380909" cy="5434965"/>
          </a:xfrm>
          <a:prstGeom prst="rect">
            <a:avLst/>
          </a:prstGeom>
          <a:solidFill>
            <a:schemeClr val="accent1"/>
          </a:solidFill>
          <a:ln w="9525">
            <a:noFill/>
            <a:miter lim="800000"/>
            <a:headEnd/>
            <a:tailEnd/>
          </a:ln>
        </p:spPr>
      </p:pic>
      <p:sp>
        <p:nvSpPr>
          <p:cNvPr id="26627" name="Text Box 3"/>
          <p:cNvSpPr txBox="1">
            <a:spLocks noChangeArrowheads="1"/>
          </p:cNvSpPr>
          <p:nvPr/>
        </p:nvSpPr>
        <p:spPr bwMode="auto">
          <a:xfrm>
            <a:off x="2311418" y="1255397"/>
            <a:ext cx="615553" cy="4968875"/>
          </a:xfrm>
          <a:prstGeom prst="rect">
            <a:avLst/>
          </a:prstGeom>
          <a:noFill/>
          <a:ln w="9525">
            <a:noFill/>
            <a:miter lim="800000"/>
          </a:ln>
        </p:spPr>
        <p:txBody>
          <a:bodyPr vert="eaVert">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亚洲与非洲的分界线</a:t>
            </a:r>
          </a:p>
        </p:txBody>
      </p:sp>
      <p:sp>
        <p:nvSpPr>
          <p:cNvPr id="26629" name="Rectangle 6"/>
          <p:cNvSpPr>
            <a:spLocks noChangeArrowheads="1"/>
          </p:cNvSpPr>
          <p:nvPr/>
        </p:nvSpPr>
        <p:spPr bwMode="auto">
          <a:xfrm>
            <a:off x="7151287" y="2852739"/>
            <a:ext cx="493982" cy="1569660"/>
          </a:xfrm>
          <a:prstGeom prst="rect">
            <a:avLst/>
          </a:prstGeom>
          <a:noFill/>
          <a:ln w="9525">
            <a:noFill/>
            <a:miter lim="800000"/>
          </a:ln>
        </p:spPr>
        <p:txBody>
          <a:bodyPr wrap="none">
            <a:spAutoFit/>
          </a:bodyPr>
          <a:lstStyle/>
          <a:p>
            <a:r>
              <a:rPr lang="zh-CN" altLang="en-US" sz="2400" b="1">
                <a:solidFill>
                  <a:srgbClr val="000000"/>
                </a:solidFill>
              </a:rPr>
              <a:t>亚</a:t>
            </a:r>
          </a:p>
          <a:p>
            <a:endParaRPr lang="zh-CN" altLang="en-US" sz="2400" b="1">
              <a:solidFill>
                <a:srgbClr val="000000"/>
              </a:solidFill>
            </a:endParaRPr>
          </a:p>
          <a:p>
            <a:endParaRPr lang="zh-CN" altLang="en-US" sz="2400" b="1">
              <a:solidFill>
                <a:srgbClr val="000000"/>
              </a:solidFill>
            </a:endParaRPr>
          </a:p>
          <a:p>
            <a:r>
              <a:rPr lang="zh-CN" altLang="en-US" sz="2400" b="1">
                <a:solidFill>
                  <a:srgbClr val="000000"/>
                </a:solidFill>
              </a:rPr>
              <a:t>洲</a:t>
            </a:r>
          </a:p>
        </p:txBody>
      </p:sp>
      <p:sp>
        <p:nvSpPr>
          <p:cNvPr id="26630" name="Text Box 7"/>
          <p:cNvSpPr txBox="1">
            <a:spLocks noChangeArrowheads="1"/>
          </p:cNvSpPr>
          <p:nvPr/>
        </p:nvSpPr>
        <p:spPr bwMode="auto">
          <a:xfrm>
            <a:off x="4485131" y="2708275"/>
            <a:ext cx="553998" cy="1944688"/>
          </a:xfrm>
          <a:prstGeom prst="rect">
            <a:avLst/>
          </a:prstGeom>
          <a:noFill/>
          <a:ln w="9525">
            <a:noFill/>
            <a:miter lim="800000"/>
          </a:ln>
        </p:spPr>
        <p:txBody>
          <a:bodyPr vert="eaVert">
            <a:spAutoFit/>
          </a:bodyPr>
          <a:lstStyle/>
          <a:p>
            <a:pPr>
              <a:spcBef>
                <a:spcPct val="50000"/>
              </a:spcBef>
            </a:pPr>
            <a:r>
              <a:rPr lang="zh-CN" altLang="en-US" sz="2400" b="1">
                <a:solidFill>
                  <a:srgbClr val="000000"/>
                </a:solidFill>
              </a:rPr>
              <a:t>非         洲</a:t>
            </a:r>
          </a:p>
        </p:txBody>
      </p:sp>
      <p:sp>
        <p:nvSpPr>
          <p:cNvPr id="7" name="矩形 6"/>
          <p:cNvSpPr/>
          <p:nvPr/>
        </p:nvSpPr>
        <p:spPr>
          <a:xfrm>
            <a:off x="198412" y="85153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4637436" y="2987041"/>
            <a:ext cx="1869197" cy="584775"/>
          </a:xfrm>
          <a:prstGeom prst="rect">
            <a:avLst/>
          </a:prstGeom>
          <a:noFill/>
          <a:ln w="9525">
            <a:noFill/>
            <a:miter lim="800000"/>
          </a:ln>
          <a:effectLst/>
        </p:spPr>
        <p:txBody>
          <a:bodyPr wrap="square">
            <a:spAutoFit/>
          </a:bodyPr>
          <a:lstStyle/>
          <a:p>
            <a:r>
              <a:rPr lang="zh-CN" altLang="en-US" sz="3200" b="1" dirty="0">
                <a:latin typeface="微软雅黑" panose="020B0503020204020204" pitchFamily="34" charset="-122"/>
                <a:ea typeface="微软雅黑" panose="020B0503020204020204" pitchFamily="34" charset="-122"/>
              </a:rPr>
              <a:t>四大洋</a:t>
            </a:r>
          </a:p>
        </p:txBody>
      </p:sp>
      <p:sp>
        <p:nvSpPr>
          <p:cNvPr id="37891" name="Line 3"/>
          <p:cNvSpPr>
            <a:spLocks noChangeShapeType="1"/>
          </p:cNvSpPr>
          <p:nvPr/>
        </p:nvSpPr>
        <p:spPr bwMode="auto">
          <a:xfrm flipV="1">
            <a:off x="5485686" y="2514600"/>
            <a:ext cx="0" cy="533400"/>
          </a:xfrm>
          <a:prstGeom prst="line">
            <a:avLst/>
          </a:prstGeom>
          <a:noFill/>
          <a:ln w="57150" cmpd="sng">
            <a:solidFill>
              <a:srgbClr val="6600CC"/>
            </a:solidFill>
            <a:round/>
            <a:tailEnd type="triangle" w="med" len="med"/>
          </a:ln>
          <a:effectLst/>
        </p:spPr>
        <p:txBody>
          <a:bodyPr wrap="none"/>
          <a:lstStyle/>
          <a:p>
            <a:endParaRPr lang="zh-CN" altLang="en-US"/>
          </a:p>
        </p:txBody>
      </p:sp>
      <p:sp>
        <p:nvSpPr>
          <p:cNvPr id="37892" name="Line 4"/>
          <p:cNvSpPr>
            <a:spLocks noChangeShapeType="1"/>
          </p:cNvSpPr>
          <p:nvPr/>
        </p:nvSpPr>
        <p:spPr bwMode="auto">
          <a:xfrm rot="5502896" flipH="1" flipV="1">
            <a:off x="7137792" y="2790637"/>
            <a:ext cx="26988" cy="1151317"/>
          </a:xfrm>
          <a:prstGeom prst="line">
            <a:avLst/>
          </a:prstGeom>
          <a:noFill/>
          <a:ln w="57150" cmpd="sng">
            <a:solidFill>
              <a:srgbClr val="6600CC"/>
            </a:solidFill>
            <a:round/>
            <a:tailEnd type="triangle" w="med" len="med"/>
          </a:ln>
          <a:effectLst/>
        </p:spPr>
        <p:txBody>
          <a:bodyPr wrap="none"/>
          <a:lstStyle/>
          <a:p>
            <a:endParaRPr lang="zh-CN" altLang="en-US"/>
          </a:p>
        </p:txBody>
      </p:sp>
      <p:sp>
        <p:nvSpPr>
          <p:cNvPr id="37893" name="Line 5"/>
          <p:cNvSpPr>
            <a:spLocks noChangeShapeType="1"/>
          </p:cNvSpPr>
          <p:nvPr/>
        </p:nvSpPr>
        <p:spPr bwMode="auto">
          <a:xfrm rot="10824370" flipV="1">
            <a:off x="5485686" y="3579813"/>
            <a:ext cx="0" cy="609600"/>
          </a:xfrm>
          <a:prstGeom prst="line">
            <a:avLst/>
          </a:prstGeom>
          <a:noFill/>
          <a:ln w="57150" cmpd="sng">
            <a:solidFill>
              <a:srgbClr val="6600CC"/>
            </a:solidFill>
            <a:round/>
            <a:tailEnd type="triangle" w="med" len="med"/>
          </a:ln>
          <a:effectLst/>
        </p:spPr>
        <p:txBody>
          <a:bodyPr wrap="none"/>
          <a:lstStyle/>
          <a:p>
            <a:endParaRPr lang="zh-CN" altLang="en-US"/>
          </a:p>
        </p:txBody>
      </p:sp>
      <p:sp>
        <p:nvSpPr>
          <p:cNvPr id="37894" name="Line 6"/>
          <p:cNvSpPr>
            <a:spLocks noChangeShapeType="1"/>
          </p:cNvSpPr>
          <p:nvPr/>
        </p:nvSpPr>
        <p:spPr bwMode="auto">
          <a:xfrm rot="15954863" flipV="1">
            <a:off x="3676698" y="2793014"/>
            <a:ext cx="60325" cy="1094174"/>
          </a:xfrm>
          <a:prstGeom prst="line">
            <a:avLst/>
          </a:prstGeom>
          <a:noFill/>
          <a:ln w="57150" cmpd="sng">
            <a:solidFill>
              <a:srgbClr val="6600CC"/>
            </a:solidFill>
            <a:round/>
            <a:tailEnd type="triangle" w="med" len="med"/>
          </a:ln>
          <a:effectLst/>
        </p:spPr>
        <p:txBody>
          <a:bodyPr wrap="none"/>
          <a:lstStyle/>
          <a:p>
            <a:endParaRPr lang="zh-CN" altLang="en-US"/>
          </a:p>
        </p:txBody>
      </p:sp>
      <p:sp>
        <p:nvSpPr>
          <p:cNvPr id="37895" name="Text Box 7"/>
          <p:cNvSpPr txBox="1">
            <a:spLocks noChangeArrowheads="1"/>
          </p:cNvSpPr>
          <p:nvPr/>
        </p:nvSpPr>
        <p:spPr bwMode="auto">
          <a:xfrm>
            <a:off x="8132021" y="2574926"/>
            <a:ext cx="1015868" cy="1569660"/>
          </a:xfrm>
          <a:prstGeom prst="rect">
            <a:avLst/>
          </a:prstGeom>
          <a:noFill/>
          <a:ln w="9525">
            <a:noFill/>
            <a:miter lim="800000"/>
          </a:ln>
          <a:effectLst/>
        </p:spPr>
        <p:txBody>
          <a:bodyPr>
            <a:spAutoFit/>
          </a:bodyPr>
          <a:lstStyle/>
          <a:p>
            <a:pPr>
              <a:spcBef>
                <a:spcPct val="50000"/>
              </a:spcBef>
            </a:pPr>
            <a:r>
              <a:rPr lang="zh-CN" altLang="en-US" sz="2400" dirty="0">
                <a:effectLst>
                  <a:outerShdw blurRad="38100" dist="38100" dir="2700000" algn="tl">
                    <a:srgbClr val="000000"/>
                  </a:outerShdw>
                </a:effectLst>
                <a:latin typeface="微软雅黑" panose="020B0503020204020204" pitchFamily="34" charset="-122"/>
                <a:ea typeface="微软雅黑" panose="020B0503020204020204" pitchFamily="34" charset="-122"/>
              </a:rPr>
              <a:t>太</a:t>
            </a:r>
          </a:p>
          <a:p>
            <a:pPr>
              <a:spcBef>
                <a:spcPct val="50000"/>
              </a:spcBef>
            </a:pPr>
            <a:r>
              <a:rPr lang="zh-CN" altLang="en-US" sz="2400" dirty="0">
                <a:effectLst>
                  <a:outerShdw blurRad="38100" dist="38100" dir="2700000" algn="tl">
                    <a:srgbClr val="000000"/>
                  </a:outerShdw>
                </a:effectLst>
                <a:latin typeface="微软雅黑" panose="020B0503020204020204" pitchFamily="34" charset="-122"/>
                <a:ea typeface="微软雅黑" panose="020B0503020204020204" pitchFamily="34" charset="-122"/>
              </a:rPr>
              <a:t>平</a:t>
            </a:r>
          </a:p>
          <a:p>
            <a:pPr>
              <a:spcBef>
                <a:spcPct val="50000"/>
              </a:spcBef>
            </a:pPr>
            <a:r>
              <a:rPr lang="zh-CN" altLang="en-US" sz="2400" dirty="0">
                <a:effectLst>
                  <a:outerShdw blurRad="38100" dist="38100" dir="2700000" algn="tl">
                    <a:srgbClr val="000000"/>
                  </a:outerShdw>
                </a:effectLst>
                <a:latin typeface="微软雅黑" panose="020B0503020204020204" pitchFamily="34" charset="-122"/>
                <a:ea typeface="微软雅黑" panose="020B0503020204020204" pitchFamily="34" charset="-122"/>
              </a:rPr>
              <a:t>洋</a:t>
            </a:r>
            <a:r>
              <a:rPr lang="zh-CN" altLang="en-US" sz="2400" dirty="0">
                <a:latin typeface="Times New Roman" panose="02020603050405020304" pitchFamily="18" charset="0"/>
              </a:rPr>
              <a:t> </a:t>
            </a:r>
          </a:p>
        </p:txBody>
      </p:sp>
      <p:sp>
        <p:nvSpPr>
          <p:cNvPr id="37896" name="Text Box 8"/>
          <p:cNvSpPr txBox="1">
            <a:spLocks noChangeArrowheads="1"/>
          </p:cNvSpPr>
          <p:nvPr/>
        </p:nvSpPr>
        <p:spPr bwMode="auto">
          <a:xfrm>
            <a:off x="5470448" y="4632327"/>
            <a:ext cx="2641256" cy="461665"/>
          </a:xfrm>
          <a:prstGeom prst="rect">
            <a:avLst/>
          </a:prstGeom>
          <a:noFill/>
          <a:ln w="9525">
            <a:noFill/>
            <a:miter lim="800000"/>
          </a:ln>
          <a:effectLst/>
        </p:spPr>
        <p:txBody>
          <a:bodyPr>
            <a:spAutoFit/>
          </a:bodyPr>
          <a:lstStyle/>
          <a:p>
            <a:pPr>
              <a:spcBef>
                <a:spcPct val="50000"/>
              </a:spcBef>
            </a:pPr>
            <a:r>
              <a:rPr lang="zh-CN" altLang="en-US" sz="2400" dirty="0">
                <a:effectLst>
                  <a:outerShdw blurRad="38100" dist="38100" dir="2700000" algn="tl">
                    <a:srgbClr val="000000"/>
                  </a:outerShdw>
                </a:effectLst>
                <a:latin typeface="微软雅黑" panose="020B0503020204020204" pitchFamily="34" charset="-122"/>
                <a:ea typeface="微软雅黑" panose="020B0503020204020204" pitchFamily="34" charset="-122"/>
              </a:rPr>
              <a:t>印度洋 </a:t>
            </a:r>
          </a:p>
        </p:txBody>
      </p:sp>
      <p:sp>
        <p:nvSpPr>
          <p:cNvPr id="37897" name="Text Box 9"/>
          <p:cNvSpPr txBox="1">
            <a:spLocks noChangeArrowheads="1"/>
          </p:cNvSpPr>
          <p:nvPr/>
        </p:nvSpPr>
        <p:spPr bwMode="auto">
          <a:xfrm>
            <a:off x="4977752" y="1874522"/>
            <a:ext cx="1285073" cy="461665"/>
          </a:xfrm>
          <a:prstGeom prst="rect">
            <a:avLst/>
          </a:prstGeom>
          <a:noFill/>
          <a:ln w="9525">
            <a:noFill/>
            <a:miter lim="800000"/>
          </a:ln>
          <a:effectLst/>
        </p:spPr>
        <p:txBody>
          <a:bodyPr wrap="square">
            <a:spAutoFit/>
          </a:bodyPr>
          <a:lstStyle/>
          <a:p>
            <a:pPr>
              <a:spcBef>
                <a:spcPct val="50000"/>
              </a:spcBef>
            </a:pPr>
            <a:r>
              <a:rPr lang="zh-CN" altLang="en-US" sz="2400" dirty="0">
                <a:effectLst>
                  <a:outerShdw blurRad="38100" dist="38100" dir="2700000" algn="tl">
                    <a:srgbClr val="000000"/>
                  </a:outerShdw>
                </a:effectLst>
                <a:latin typeface="微软雅黑" panose="020B0503020204020204" pitchFamily="34" charset="-122"/>
                <a:ea typeface="微软雅黑" panose="020B0503020204020204" pitchFamily="34" charset="-122"/>
              </a:rPr>
              <a:t>北冰洋</a:t>
            </a:r>
            <a:r>
              <a:rPr lang="zh-CN" altLang="en-US" sz="2400" dirty="0">
                <a:latin typeface="微软雅黑" panose="020B0503020204020204" pitchFamily="34" charset="-122"/>
                <a:ea typeface="微软雅黑" panose="020B0503020204020204" pitchFamily="34" charset="-122"/>
              </a:rPr>
              <a:t> </a:t>
            </a:r>
          </a:p>
        </p:txBody>
      </p:sp>
      <p:sp>
        <p:nvSpPr>
          <p:cNvPr id="37898" name="Text Box 10"/>
          <p:cNvSpPr txBox="1">
            <a:spLocks noChangeArrowheads="1"/>
          </p:cNvSpPr>
          <p:nvPr/>
        </p:nvSpPr>
        <p:spPr bwMode="auto">
          <a:xfrm>
            <a:off x="2225597" y="2426336"/>
            <a:ext cx="1015868" cy="1569660"/>
          </a:xfrm>
          <a:prstGeom prst="rect">
            <a:avLst/>
          </a:prstGeom>
          <a:noFill/>
          <a:ln w="9525">
            <a:noFill/>
            <a:miter lim="800000"/>
          </a:ln>
          <a:effectLst/>
        </p:spPr>
        <p:txBody>
          <a:bodyPr>
            <a:spAutoFit/>
          </a:bodyPr>
          <a:lstStyle/>
          <a:p>
            <a:pPr>
              <a:spcBef>
                <a:spcPct val="50000"/>
              </a:spcBef>
            </a:pPr>
            <a:r>
              <a:rPr lang="zh-CN" altLang="en-US" sz="2400" dirty="0">
                <a:effectLst>
                  <a:outerShdw blurRad="38100" dist="38100" dir="2700000" algn="tl">
                    <a:srgbClr val="000000"/>
                  </a:outerShdw>
                </a:effectLst>
                <a:latin typeface="微软雅黑" panose="020B0503020204020204" pitchFamily="34" charset="-122"/>
                <a:ea typeface="微软雅黑" panose="020B0503020204020204" pitchFamily="34" charset="-122"/>
              </a:rPr>
              <a:t>大</a:t>
            </a:r>
          </a:p>
          <a:p>
            <a:pPr>
              <a:spcBef>
                <a:spcPct val="50000"/>
              </a:spcBef>
            </a:pPr>
            <a:r>
              <a:rPr lang="zh-CN" altLang="en-US" sz="2400" dirty="0">
                <a:effectLst>
                  <a:outerShdw blurRad="38100" dist="38100" dir="2700000" algn="tl">
                    <a:srgbClr val="000000"/>
                  </a:outerShdw>
                </a:effectLst>
                <a:latin typeface="微软雅黑" panose="020B0503020204020204" pitchFamily="34" charset="-122"/>
                <a:ea typeface="微软雅黑" panose="020B0503020204020204" pitchFamily="34" charset="-122"/>
              </a:rPr>
              <a:t>西</a:t>
            </a:r>
          </a:p>
          <a:p>
            <a:pPr>
              <a:spcBef>
                <a:spcPct val="50000"/>
              </a:spcBef>
            </a:pPr>
            <a:r>
              <a:rPr lang="zh-CN" altLang="en-US" sz="2400" dirty="0">
                <a:effectLst>
                  <a:outerShdw blurRad="38100" dist="38100" dir="2700000" algn="tl">
                    <a:srgbClr val="000000"/>
                  </a:outerShdw>
                </a:effectLst>
                <a:latin typeface="微软雅黑" panose="020B0503020204020204" pitchFamily="34" charset="-122"/>
                <a:ea typeface="微软雅黑" panose="020B0503020204020204" pitchFamily="34" charset="-122"/>
              </a:rPr>
              <a:t>洋</a:t>
            </a:r>
            <a:r>
              <a:rPr lang="zh-CN" altLang="en-US" sz="2400" dirty="0">
                <a:latin typeface="Times New Roman" panose="02020603050405020304" pitchFamily="18" charset="0"/>
              </a:rPr>
              <a:t> </a:t>
            </a:r>
          </a:p>
        </p:txBody>
      </p:sp>
      <p:pic>
        <p:nvPicPr>
          <p:cNvPr id="37899" name="Picture 11" descr="太平洋位置">
            <a:hlinkClick r:id="rId2" action="ppaction://hlinksldjump"/>
          </p:cNvPr>
          <p:cNvPicPr>
            <a:picLocks noChangeAspect="1" noChangeArrowheads="1"/>
          </p:cNvPicPr>
          <p:nvPr/>
        </p:nvPicPr>
        <p:blipFill>
          <a:blip r:embed="rId3" cstate="print"/>
          <a:srcRect/>
          <a:stretch>
            <a:fillRect/>
          </a:stretch>
        </p:blipFill>
        <p:spPr bwMode="auto">
          <a:xfrm>
            <a:off x="8838050" y="1981201"/>
            <a:ext cx="2632790" cy="1476375"/>
          </a:xfrm>
          <a:prstGeom prst="rect">
            <a:avLst/>
          </a:prstGeom>
          <a:noFill/>
          <a:ln w="9525">
            <a:noFill/>
            <a:miter lim="800000"/>
            <a:headEnd/>
            <a:tailEnd/>
          </a:ln>
        </p:spPr>
      </p:pic>
      <p:pic>
        <p:nvPicPr>
          <p:cNvPr id="37900" name="Picture 12" descr="塞舌尔群岛(印度洋)">
            <a:hlinkClick r:id="rId4" action="ppaction://hlinksldjump"/>
          </p:cNvPr>
          <p:cNvPicPr>
            <a:picLocks noChangeAspect="1" noChangeArrowheads="1"/>
          </p:cNvPicPr>
          <p:nvPr/>
        </p:nvPicPr>
        <p:blipFill>
          <a:blip r:embed="rId5" cstate="print"/>
          <a:srcRect/>
          <a:stretch>
            <a:fillRect/>
          </a:stretch>
        </p:blipFill>
        <p:spPr bwMode="auto">
          <a:xfrm>
            <a:off x="3555537" y="5029200"/>
            <a:ext cx="2133322" cy="1531938"/>
          </a:xfrm>
          <a:prstGeom prst="rect">
            <a:avLst/>
          </a:prstGeom>
          <a:noFill/>
          <a:ln w="9525">
            <a:noFill/>
            <a:miter lim="800000"/>
            <a:headEnd/>
            <a:tailEnd/>
          </a:ln>
        </p:spPr>
      </p:pic>
      <p:pic>
        <p:nvPicPr>
          <p:cNvPr id="37901" name="Picture 13" descr="大西洋位置示意图">
            <a:hlinkClick r:id="rId6" action="ppaction://hlinksldjump"/>
          </p:cNvPr>
          <p:cNvPicPr>
            <a:picLocks noChangeAspect="1" noChangeArrowheads="1"/>
          </p:cNvPicPr>
          <p:nvPr/>
        </p:nvPicPr>
        <p:blipFill>
          <a:blip r:embed="rId7" cstate="print"/>
          <a:srcRect/>
          <a:stretch>
            <a:fillRect/>
          </a:stretch>
        </p:blipFill>
        <p:spPr bwMode="auto">
          <a:xfrm>
            <a:off x="0" y="1981200"/>
            <a:ext cx="2336496" cy="1157288"/>
          </a:xfrm>
          <a:prstGeom prst="rect">
            <a:avLst/>
          </a:prstGeom>
          <a:noFill/>
          <a:ln w="9525">
            <a:noFill/>
            <a:miter lim="800000"/>
            <a:headEnd/>
            <a:tailEnd/>
          </a:ln>
        </p:spPr>
      </p:pic>
      <p:pic>
        <p:nvPicPr>
          <p:cNvPr id="37902" name="Picture 14" descr="大西洋东岸的多岛城市斯德哥尔摩">
            <a:hlinkClick r:id="rId6" action="ppaction://hlinksldjump"/>
          </p:cNvPr>
          <p:cNvPicPr>
            <a:picLocks noChangeAspect="1" noChangeArrowheads="1"/>
          </p:cNvPicPr>
          <p:nvPr/>
        </p:nvPicPr>
        <p:blipFill>
          <a:blip r:embed="rId8" cstate="print"/>
          <a:srcRect/>
          <a:stretch>
            <a:fillRect/>
          </a:stretch>
        </p:blipFill>
        <p:spPr bwMode="auto">
          <a:xfrm>
            <a:off x="101587" y="3124200"/>
            <a:ext cx="2234909" cy="1219200"/>
          </a:xfrm>
          <a:prstGeom prst="rect">
            <a:avLst/>
          </a:prstGeom>
          <a:noFill/>
          <a:ln w="9525">
            <a:noFill/>
            <a:miter lim="800000"/>
            <a:headEnd/>
            <a:tailEnd/>
          </a:ln>
        </p:spPr>
      </p:pic>
      <p:pic>
        <p:nvPicPr>
          <p:cNvPr id="37903" name="Picture 15" descr="印度洋位置示意图">
            <a:hlinkClick r:id="rId4" action="ppaction://hlinksldjump"/>
          </p:cNvPr>
          <p:cNvPicPr>
            <a:picLocks noChangeAspect="1" noChangeArrowheads="1"/>
          </p:cNvPicPr>
          <p:nvPr/>
        </p:nvPicPr>
        <p:blipFill>
          <a:blip r:embed="rId9" cstate="print"/>
          <a:srcRect/>
          <a:stretch>
            <a:fillRect/>
          </a:stretch>
        </p:blipFill>
        <p:spPr bwMode="auto">
          <a:xfrm>
            <a:off x="5892033" y="5029200"/>
            <a:ext cx="2539669" cy="1398588"/>
          </a:xfrm>
          <a:prstGeom prst="rect">
            <a:avLst/>
          </a:prstGeom>
          <a:noFill/>
          <a:ln w="9525">
            <a:noFill/>
            <a:miter lim="800000"/>
            <a:headEnd/>
            <a:tailEnd/>
          </a:ln>
        </p:spPr>
      </p:pic>
      <p:pic>
        <p:nvPicPr>
          <p:cNvPr id="37904" name="Picture 16" descr="北极府视图">
            <a:hlinkClick r:id="rId10" action="ppaction://hlinksldjump"/>
          </p:cNvPr>
          <p:cNvPicPr>
            <a:picLocks noChangeAspect="1" noChangeArrowheads="1"/>
          </p:cNvPicPr>
          <p:nvPr/>
        </p:nvPicPr>
        <p:blipFill>
          <a:blip r:embed="rId11" cstate="print"/>
          <a:srcRect/>
          <a:stretch>
            <a:fillRect/>
          </a:stretch>
        </p:blipFill>
        <p:spPr bwMode="auto">
          <a:xfrm>
            <a:off x="2874906" y="762000"/>
            <a:ext cx="2084646" cy="1341120"/>
          </a:xfrm>
          <a:prstGeom prst="rect">
            <a:avLst/>
          </a:prstGeom>
          <a:noFill/>
          <a:ln w="9525">
            <a:noFill/>
            <a:miter lim="800000"/>
            <a:headEnd/>
            <a:tailEnd/>
          </a:ln>
        </p:spPr>
      </p:pic>
      <p:pic>
        <p:nvPicPr>
          <p:cNvPr id="37905" name="Picture 17" descr="dabaojiao">
            <a:hlinkClick r:id="rId2" action="ppaction://hlinksldjump"/>
          </p:cNvPr>
          <p:cNvPicPr>
            <a:picLocks noChangeAspect="1" noChangeArrowheads="1"/>
          </p:cNvPicPr>
          <p:nvPr/>
        </p:nvPicPr>
        <p:blipFill>
          <a:blip r:embed="rId12" cstate="print"/>
          <a:srcRect/>
          <a:stretch>
            <a:fillRect/>
          </a:stretch>
        </p:blipFill>
        <p:spPr bwMode="auto">
          <a:xfrm>
            <a:off x="8816887" y="3733802"/>
            <a:ext cx="2357660" cy="1325563"/>
          </a:xfrm>
          <a:prstGeom prst="rect">
            <a:avLst/>
          </a:prstGeom>
          <a:noFill/>
          <a:ln w="9525">
            <a:noFill/>
            <a:miter lim="800000"/>
            <a:headEnd/>
            <a:tailEnd/>
          </a:ln>
        </p:spPr>
      </p:pic>
      <p:pic>
        <p:nvPicPr>
          <p:cNvPr id="37906" name="Picture 18" descr="北冰洋的岛屿">
            <a:hlinkClick r:id="rId10" action="ppaction://hlinksldjump"/>
          </p:cNvPr>
          <p:cNvPicPr>
            <a:picLocks noChangeAspect="1" noChangeArrowheads="1"/>
          </p:cNvPicPr>
          <p:nvPr/>
        </p:nvPicPr>
        <p:blipFill>
          <a:blip r:embed="rId13" cstate="print"/>
          <a:srcRect/>
          <a:stretch>
            <a:fillRect/>
          </a:stretch>
        </p:blipFill>
        <p:spPr bwMode="auto">
          <a:xfrm>
            <a:off x="5968223" y="701040"/>
            <a:ext cx="2031736" cy="1225550"/>
          </a:xfrm>
          <a:prstGeom prst="rect">
            <a:avLst/>
          </a:prstGeom>
          <a:noFill/>
          <a:ln w="9525">
            <a:noFill/>
            <a:miter lim="800000"/>
            <a:headEnd/>
            <a:tailEnd/>
          </a:ln>
        </p:spPr>
      </p:pic>
      <p:sp>
        <p:nvSpPr>
          <p:cNvPr id="20" name="矩形 19"/>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anim calcmode="lin" valueType="num">
                                      <p:cBhvr additive="base">
                                        <p:cTn id="7" dur="500" fill="hold"/>
                                        <p:tgtEl>
                                          <p:spTgt spid="37890"/>
                                        </p:tgtEl>
                                        <p:attrNameLst>
                                          <p:attrName>ppt_x</p:attrName>
                                        </p:attrNameLst>
                                      </p:cBhvr>
                                      <p:tavLst>
                                        <p:tav tm="0">
                                          <p:val>
                                            <p:strVal val="0-#ppt_w/2"/>
                                          </p:val>
                                        </p:tav>
                                        <p:tav tm="100000">
                                          <p:val>
                                            <p:strVal val="#ppt_x"/>
                                          </p:val>
                                        </p:tav>
                                      </p:tavLst>
                                    </p:anim>
                                    <p:anim calcmode="lin" valueType="num">
                                      <p:cBhvr additive="base">
                                        <p:cTn id="8" dur="500" fill="hold"/>
                                        <p:tgtEl>
                                          <p:spTgt spid="378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1"/>
                                        </p:tgtEl>
                                        <p:attrNameLst>
                                          <p:attrName>style.visibility</p:attrName>
                                        </p:attrNameLst>
                                      </p:cBhvr>
                                      <p:to>
                                        <p:strVal val="visible"/>
                                      </p:to>
                                    </p:set>
                                    <p:anim calcmode="lin" valueType="num">
                                      <p:cBhvr additive="base">
                                        <p:cTn id="13" dur="500" fill="hold"/>
                                        <p:tgtEl>
                                          <p:spTgt spid="37891"/>
                                        </p:tgtEl>
                                        <p:attrNameLst>
                                          <p:attrName>ppt_x</p:attrName>
                                        </p:attrNameLst>
                                      </p:cBhvr>
                                      <p:tavLst>
                                        <p:tav tm="0">
                                          <p:val>
                                            <p:strVal val="0-#ppt_w/2"/>
                                          </p:val>
                                        </p:tav>
                                        <p:tav tm="100000">
                                          <p:val>
                                            <p:strVal val="#ppt_x"/>
                                          </p:val>
                                        </p:tav>
                                      </p:tavLst>
                                    </p:anim>
                                    <p:anim calcmode="lin" valueType="num">
                                      <p:cBhvr additive="base">
                                        <p:cTn id="14" dur="500" fill="hold"/>
                                        <p:tgtEl>
                                          <p:spTgt spid="3789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897"/>
                                        </p:tgtEl>
                                        <p:attrNameLst>
                                          <p:attrName>style.visibility</p:attrName>
                                        </p:attrNameLst>
                                      </p:cBhvr>
                                      <p:to>
                                        <p:strVal val="visible"/>
                                      </p:to>
                                    </p:set>
                                    <p:anim calcmode="lin" valueType="num">
                                      <p:cBhvr additive="base">
                                        <p:cTn id="19" dur="500" fill="hold"/>
                                        <p:tgtEl>
                                          <p:spTgt spid="37897"/>
                                        </p:tgtEl>
                                        <p:attrNameLst>
                                          <p:attrName>ppt_x</p:attrName>
                                        </p:attrNameLst>
                                      </p:cBhvr>
                                      <p:tavLst>
                                        <p:tav tm="0">
                                          <p:val>
                                            <p:strVal val="0-#ppt_w/2"/>
                                          </p:val>
                                        </p:tav>
                                        <p:tav tm="100000">
                                          <p:val>
                                            <p:strVal val="#ppt_x"/>
                                          </p:val>
                                        </p:tav>
                                      </p:tavLst>
                                    </p:anim>
                                    <p:anim calcmode="lin" valueType="num">
                                      <p:cBhvr additive="base">
                                        <p:cTn id="20" dur="500" fill="hold"/>
                                        <p:tgtEl>
                                          <p:spTgt spid="3789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7904"/>
                                        </p:tgtEl>
                                        <p:attrNameLst>
                                          <p:attrName>style.visibility</p:attrName>
                                        </p:attrNameLst>
                                      </p:cBhvr>
                                      <p:to>
                                        <p:strVal val="visible"/>
                                      </p:to>
                                    </p:set>
                                    <p:animEffect transition="in" filter="wipe(up)">
                                      <p:cBhvr>
                                        <p:cTn id="25" dur="500"/>
                                        <p:tgtEl>
                                          <p:spTgt spid="37904"/>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37906"/>
                                        </p:tgtEl>
                                        <p:attrNameLst>
                                          <p:attrName>style.visibility</p:attrName>
                                        </p:attrNameLst>
                                      </p:cBhvr>
                                      <p:to>
                                        <p:strVal val="visible"/>
                                      </p:to>
                                    </p:set>
                                    <p:anim calcmode="lin" valueType="num">
                                      <p:cBhvr>
                                        <p:cTn id="30" dur="500" fill="hold"/>
                                        <p:tgtEl>
                                          <p:spTgt spid="37906"/>
                                        </p:tgtEl>
                                        <p:attrNameLst>
                                          <p:attrName>ppt_w</p:attrName>
                                        </p:attrNameLst>
                                      </p:cBhvr>
                                      <p:tavLst>
                                        <p:tav tm="0">
                                          <p:val>
                                            <p:fltVal val="0"/>
                                          </p:val>
                                        </p:tav>
                                        <p:tav tm="100000">
                                          <p:val>
                                            <p:strVal val="#ppt_w"/>
                                          </p:val>
                                        </p:tav>
                                      </p:tavLst>
                                    </p:anim>
                                    <p:anim calcmode="lin" valueType="num">
                                      <p:cBhvr>
                                        <p:cTn id="31" dur="500" fill="hold"/>
                                        <p:tgtEl>
                                          <p:spTgt spid="37906"/>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7892"/>
                                        </p:tgtEl>
                                        <p:attrNameLst>
                                          <p:attrName>style.visibility</p:attrName>
                                        </p:attrNameLst>
                                      </p:cBhvr>
                                      <p:to>
                                        <p:strVal val="visible"/>
                                      </p:to>
                                    </p:set>
                                    <p:anim calcmode="lin" valueType="num">
                                      <p:cBhvr additive="base">
                                        <p:cTn id="36" dur="500" fill="hold"/>
                                        <p:tgtEl>
                                          <p:spTgt spid="37892"/>
                                        </p:tgtEl>
                                        <p:attrNameLst>
                                          <p:attrName>ppt_x</p:attrName>
                                        </p:attrNameLst>
                                      </p:cBhvr>
                                      <p:tavLst>
                                        <p:tav tm="0">
                                          <p:val>
                                            <p:strVal val="0-#ppt_w/2"/>
                                          </p:val>
                                        </p:tav>
                                        <p:tav tm="100000">
                                          <p:val>
                                            <p:strVal val="#ppt_x"/>
                                          </p:val>
                                        </p:tav>
                                      </p:tavLst>
                                    </p:anim>
                                    <p:anim calcmode="lin" valueType="num">
                                      <p:cBhvr additive="base">
                                        <p:cTn id="37" dur="500" fill="hold"/>
                                        <p:tgtEl>
                                          <p:spTgt spid="3789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7895"/>
                                        </p:tgtEl>
                                        <p:attrNameLst>
                                          <p:attrName>style.visibility</p:attrName>
                                        </p:attrNameLst>
                                      </p:cBhvr>
                                      <p:to>
                                        <p:strVal val="visible"/>
                                      </p:to>
                                    </p:set>
                                    <p:anim calcmode="lin" valueType="num">
                                      <p:cBhvr additive="base">
                                        <p:cTn id="42" dur="500" fill="hold"/>
                                        <p:tgtEl>
                                          <p:spTgt spid="37895"/>
                                        </p:tgtEl>
                                        <p:attrNameLst>
                                          <p:attrName>ppt_x</p:attrName>
                                        </p:attrNameLst>
                                      </p:cBhvr>
                                      <p:tavLst>
                                        <p:tav tm="0">
                                          <p:val>
                                            <p:strVal val="0-#ppt_w/2"/>
                                          </p:val>
                                        </p:tav>
                                        <p:tav tm="100000">
                                          <p:val>
                                            <p:strVal val="#ppt_x"/>
                                          </p:val>
                                        </p:tav>
                                      </p:tavLst>
                                    </p:anim>
                                    <p:anim calcmode="lin" valueType="num">
                                      <p:cBhvr additive="base">
                                        <p:cTn id="43" dur="500" fill="hold"/>
                                        <p:tgtEl>
                                          <p:spTgt spid="37895"/>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42" fill="hold" nodeType="clickEffect">
                                  <p:stCondLst>
                                    <p:cond delay="0"/>
                                  </p:stCondLst>
                                  <p:childTnLst>
                                    <p:set>
                                      <p:cBhvr>
                                        <p:cTn id="47" dur="1" fill="hold">
                                          <p:stCondLst>
                                            <p:cond delay="0"/>
                                          </p:stCondLst>
                                        </p:cTn>
                                        <p:tgtEl>
                                          <p:spTgt spid="37899"/>
                                        </p:tgtEl>
                                        <p:attrNameLst>
                                          <p:attrName>style.visibility</p:attrName>
                                        </p:attrNameLst>
                                      </p:cBhvr>
                                      <p:to>
                                        <p:strVal val="visible"/>
                                      </p:to>
                                    </p:set>
                                    <p:animEffect transition="in" filter="barn(outHorizontal)">
                                      <p:cBhvr>
                                        <p:cTn id="48" dur="500"/>
                                        <p:tgtEl>
                                          <p:spTgt spid="37899"/>
                                        </p:tgtEl>
                                      </p:cBhvr>
                                    </p:animEffect>
                                  </p:childTnLst>
                                </p:cTn>
                              </p:par>
                            </p:childTnLst>
                          </p:cTn>
                        </p:par>
                      </p:childTnLst>
                    </p:cTn>
                  </p:par>
                  <p:par>
                    <p:cTn id="49" fill="hold">
                      <p:stCondLst>
                        <p:cond delay="indefinite"/>
                      </p:stCondLst>
                      <p:childTnLst>
                        <p:par>
                          <p:cTn id="50" fill="hold">
                            <p:stCondLst>
                              <p:cond delay="0"/>
                            </p:stCondLst>
                            <p:childTnLst>
                              <p:par>
                                <p:cTn id="51" presetID="15" presetClass="entr" presetSubtype="0" fill="hold" nodeType="clickEffect">
                                  <p:stCondLst>
                                    <p:cond delay="0"/>
                                  </p:stCondLst>
                                  <p:childTnLst>
                                    <p:set>
                                      <p:cBhvr>
                                        <p:cTn id="52" dur="1" fill="hold">
                                          <p:stCondLst>
                                            <p:cond delay="0"/>
                                          </p:stCondLst>
                                        </p:cTn>
                                        <p:tgtEl>
                                          <p:spTgt spid="37905"/>
                                        </p:tgtEl>
                                        <p:attrNameLst>
                                          <p:attrName>style.visibility</p:attrName>
                                        </p:attrNameLst>
                                      </p:cBhvr>
                                      <p:to>
                                        <p:strVal val="visible"/>
                                      </p:to>
                                    </p:set>
                                    <p:anim calcmode="lin" valueType="num">
                                      <p:cBhvr>
                                        <p:cTn id="53" dur="1000" fill="hold"/>
                                        <p:tgtEl>
                                          <p:spTgt spid="37905"/>
                                        </p:tgtEl>
                                        <p:attrNameLst>
                                          <p:attrName>ppt_w</p:attrName>
                                        </p:attrNameLst>
                                      </p:cBhvr>
                                      <p:tavLst>
                                        <p:tav tm="0">
                                          <p:val>
                                            <p:fltVal val="0"/>
                                          </p:val>
                                        </p:tav>
                                        <p:tav tm="100000">
                                          <p:val>
                                            <p:strVal val="#ppt_w"/>
                                          </p:val>
                                        </p:tav>
                                      </p:tavLst>
                                    </p:anim>
                                    <p:anim calcmode="lin" valueType="num">
                                      <p:cBhvr>
                                        <p:cTn id="54" dur="1000" fill="hold"/>
                                        <p:tgtEl>
                                          <p:spTgt spid="37905"/>
                                        </p:tgtEl>
                                        <p:attrNameLst>
                                          <p:attrName>ppt_h</p:attrName>
                                        </p:attrNameLst>
                                      </p:cBhvr>
                                      <p:tavLst>
                                        <p:tav tm="0">
                                          <p:val>
                                            <p:fltVal val="0"/>
                                          </p:val>
                                        </p:tav>
                                        <p:tav tm="100000">
                                          <p:val>
                                            <p:strVal val="#ppt_h"/>
                                          </p:val>
                                        </p:tav>
                                      </p:tavLst>
                                    </p:anim>
                                    <p:anim calcmode="lin" valueType="num">
                                      <p:cBhvr>
                                        <p:cTn id="55" dur="1000" fill="hold"/>
                                        <p:tgtEl>
                                          <p:spTgt spid="37905"/>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3790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7893"/>
                                        </p:tgtEl>
                                        <p:attrNameLst>
                                          <p:attrName>style.visibility</p:attrName>
                                        </p:attrNameLst>
                                      </p:cBhvr>
                                      <p:to>
                                        <p:strVal val="visible"/>
                                      </p:to>
                                    </p:set>
                                    <p:anim calcmode="lin" valueType="num">
                                      <p:cBhvr additive="base">
                                        <p:cTn id="61" dur="500" fill="hold"/>
                                        <p:tgtEl>
                                          <p:spTgt spid="37893"/>
                                        </p:tgtEl>
                                        <p:attrNameLst>
                                          <p:attrName>ppt_x</p:attrName>
                                        </p:attrNameLst>
                                      </p:cBhvr>
                                      <p:tavLst>
                                        <p:tav tm="0">
                                          <p:val>
                                            <p:strVal val="0-#ppt_w/2"/>
                                          </p:val>
                                        </p:tav>
                                        <p:tav tm="100000">
                                          <p:val>
                                            <p:strVal val="#ppt_x"/>
                                          </p:val>
                                        </p:tav>
                                      </p:tavLst>
                                    </p:anim>
                                    <p:anim calcmode="lin" valueType="num">
                                      <p:cBhvr additive="base">
                                        <p:cTn id="62" dur="500" fill="hold"/>
                                        <p:tgtEl>
                                          <p:spTgt spid="3789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7896"/>
                                        </p:tgtEl>
                                        <p:attrNameLst>
                                          <p:attrName>style.visibility</p:attrName>
                                        </p:attrNameLst>
                                      </p:cBhvr>
                                      <p:to>
                                        <p:strVal val="visible"/>
                                      </p:to>
                                    </p:set>
                                    <p:anim calcmode="lin" valueType="num">
                                      <p:cBhvr additive="base">
                                        <p:cTn id="67" dur="500" fill="hold"/>
                                        <p:tgtEl>
                                          <p:spTgt spid="37896"/>
                                        </p:tgtEl>
                                        <p:attrNameLst>
                                          <p:attrName>ppt_x</p:attrName>
                                        </p:attrNameLst>
                                      </p:cBhvr>
                                      <p:tavLst>
                                        <p:tav tm="0">
                                          <p:val>
                                            <p:strVal val="0-#ppt_w/2"/>
                                          </p:val>
                                        </p:tav>
                                        <p:tav tm="100000">
                                          <p:val>
                                            <p:strVal val="#ppt_x"/>
                                          </p:val>
                                        </p:tav>
                                      </p:tavLst>
                                    </p:anim>
                                    <p:anim calcmode="lin" valueType="num">
                                      <p:cBhvr additive="base">
                                        <p:cTn id="68" dur="500" fill="hold"/>
                                        <p:tgtEl>
                                          <p:spTgt spid="3789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6" presetClass="entr" presetSubtype="26" fill="hold" nodeType="clickEffect">
                                  <p:stCondLst>
                                    <p:cond delay="0"/>
                                  </p:stCondLst>
                                  <p:childTnLst>
                                    <p:set>
                                      <p:cBhvr>
                                        <p:cTn id="72" dur="1" fill="hold">
                                          <p:stCondLst>
                                            <p:cond delay="0"/>
                                          </p:stCondLst>
                                        </p:cTn>
                                        <p:tgtEl>
                                          <p:spTgt spid="37903"/>
                                        </p:tgtEl>
                                        <p:attrNameLst>
                                          <p:attrName>style.visibility</p:attrName>
                                        </p:attrNameLst>
                                      </p:cBhvr>
                                      <p:to>
                                        <p:strVal val="visible"/>
                                      </p:to>
                                    </p:set>
                                    <p:animEffect transition="in" filter="barn(inHorizontal)">
                                      <p:cBhvr>
                                        <p:cTn id="73" dur="500"/>
                                        <p:tgtEl>
                                          <p:spTgt spid="37903"/>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37900"/>
                                        </p:tgtEl>
                                        <p:attrNameLst>
                                          <p:attrName>style.visibility</p:attrName>
                                        </p:attrNameLst>
                                      </p:cBhvr>
                                      <p:to>
                                        <p:strVal val="visible"/>
                                      </p:to>
                                    </p:set>
                                    <p:animEffect transition="in" filter="dissolve">
                                      <p:cBhvr>
                                        <p:cTn id="78" dur="500"/>
                                        <p:tgtEl>
                                          <p:spTgt spid="37900"/>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37894"/>
                                        </p:tgtEl>
                                        <p:attrNameLst>
                                          <p:attrName>style.visibility</p:attrName>
                                        </p:attrNameLst>
                                      </p:cBhvr>
                                      <p:to>
                                        <p:strVal val="visible"/>
                                      </p:to>
                                    </p:set>
                                    <p:anim calcmode="lin" valueType="num">
                                      <p:cBhvr additive="base">
                                        <p:cTn id="83" dur="500" fill="hold"/>
                                        <p:tgtEl>
                                          <p:spTgt spid="37894"/>
                                        </p:tgtEl>
                                        <p:attrNameLst>
                                          <p:attrName>ppt_x</p:attrName>
                                        </p:attrNameLst>
                                      </p:cBhvr>
                                      <p:tavLst>
                                        <p:tav tm="0">
                                          <p:val>
                                            <p:strVal val="0-#ppt_w/2"/>
                                          </p:val>
                                        </p:tav>
                                        <p:tav tm="100000">
                                          <p:val>
                                            <p:strVal val="#ppt_x"/>
                                          </p:val>
                                        </p:tav>
                                      </p:tavLst>
                                    </p:anim>
                                    <p:anim calcmode="lin" valueType="num">
                                      <p:cBhvr additive="base">
                                        <p:cTn id="84" dur="500" fill="hold"/>
                                        <p:tgtEl>
                                          <p:spTgt spid="37894"/>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37898"/>
                                        </p:tgtEl>
                                        <p:attrNameLst>
                                          <p:attrName>style.visibility</p:attrName>
                                        </p:attrNameLst>
                                      </p:cBhvr>
                                      <p:to>
                                        <p:strVal val="visible"/>
                                      </p:to>
                                    </p:set>
                                    <p:anim calcmode="lin" valueType="num">
                                      <p:cBhvr additive="base">
                                        <p:cTn id="89" dur="500" fill="hold"/>
                                        <p:tgtEl>
                                          <p:spTgt spid="37898"/>
                                        </p:tgtEl>
                                        <p:attrNameLst>
                                          <p:attrName>ppt_x</p:attrName>
                                        </p:attrNameLst>
                                      </p:cBhvr>
                                      <p:tavLst>
                                        <p:tav tm="0">
                                          <p:val>
                                            <p:strVal val="0-#ppt_w/2"/>
                                          </p:val>
                                        </p:tav>
                                        <p:tav tm="100000">
                                          <p:val>
                                            <p:strVal val="#ppt_x"/>
                                          </p:val>
                                        </p:tav>
                                      </p:tavLst>
                                    </p:anim>
                                    <p:anim calcmode="lin" valueType="num">
                                      <p:cBhvr additive="base">
                                        <p:cTn id="90" dur="500" fill="hold"/>
                                        <p:tgtEl>
                                          <p:spTgt spid="37898"/>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5" presetClass="entr" presetSubtype="10" fill="hold" nodeType="clickEffect">
                                  <p:stCondLst>
                                    <p:cond delay="0"/>
                                  </p:stCondLst>
                                  <p:childTnLst>
                                    <p:set>
                                      <p:cBhvr>
                                        <p:cTn id="94" dur="1" fill="hold">
                                          <p:stCondLst>
                                            <p:cond delay="0"/>
                                          </p:stCondLst>
                                        </p:cTn>
                                        <p:tgtEl>
                                          <p:spTgt spid="37901"/>
                                        </p:tgtEl>
                                        <p:attrNameLst>
                                          <p:attrName>style.visibility</p:attrName>
                                        </p:attrNameLst>
                                      </p:cBhvr>
                                      <p:to>
                                        <p:strVal val="visible"/>
                                      </p:to>
                                    </p:set>
                                    <p:animEffect transition="in" filter="checkerboard(across)">
                                      <p:cBhvr>
                                        <p:cTn id="95" dur="500"/>
                                        <p:tgtEl>
                                          <p:spTgt spid="37901"/>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6" fill="hold" nodeType="clickEffect">
                                  <p:stCondLst>
                                    <p:cond delay="0"/>
                                  </p:stCondLst>
                                  <p:childTnLst>
                                    <p:set>
                                      <p:cBhvr>
                                        <p:cTn id="99" dur="1" fill="hold">
                                          <p:stCondLst>
                                            <p:cond delay="0"/>
                                          </p:stCondLst>
                                        </p:cTn>
                                        <p:tgtEl>
                                          <p:spTgt spid="37902"/>
                                        </p:tgtEl>
                                        <p:attrNameLst>
                                          <p:attrName>style.visibility</p:attrName>
                                        </p:attrNameLst>
                                      </p:cBhvr>
                                      <p:to>
                                        <p:strVal val="visible"/>
                                      </p:to>
                                    </p:set>
                                    <p:anim calcmode="lin" valueType="num">
                                      <p:cBhvr additive="base">
                                        <p:cTn id="100" dur="500" fill="hold"/>
                                        <p:tgtEl>
                                          <p:spTgt spid="37902"/>
                                        </p:tgtEl>
                                        <p:attrNameLst>
                                          <p:attrName>ppt_x</p:attrName>
                                        </p:attrNameLst>
                                      </p:cBhvr>
                                      <p:tavLst>
                                        <p:tav tm="0">
                                          <p:val>
                                            <p:strVal val="1+#ppt_w/2"/>
                                          </p:val>
                                        </p:tav>
                                        <p:tav tm="100000">
                                          <p:val>
                                            <p:strVal val="#ppt_x"/>
                                          </p:val>
                                        </p:tav>
                                      </p:tavLst>
                                    </p:anim>
                                    <p:anim calcmode="lin" valueType="num">
                                      <p:cBhvr additive="base">
                                        <p:cTn id="101" dur="500" fill="hold"/>
                                        <p:tgtEl>
                                          <p:spTgt spid="379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P spid="37891" grpId="0" animBg="1"/>
      <p:bldP spid="37892" grpId="0" animBg="1"/>
      <p:bldP spid="37893" grpId="0" animBg="1"/>
      <p:bldP spid="37894" grpId="0" animBg="1"/>
      <p:bldP spid="37895" grpId="0" autoUpdateAnimBg="0"/>
      <p:bldP spid="37896" grpId="0" autoUpdateAnimBg="0"/>
      <p:bldP spid="37897" grpId="0" autoUpdateAnimBg="0"/>
      <p:bldP spid="37898"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626018" y="1051560"/>
            <a:ext cx="10361851" cy="1143000"/>
          </a:xfrm>
        </p:spPr>
        <p:txBody>
          <a:bodyPr/>
          <a:lstStyle/>
          <a:p>
            <a:r>
              <a:rPr lang="zh-CN" altLang="en-US" sz="3200" kern="1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世界最大的洋</a:t>
            </a:r>
            <a:r>
              <a:rPr lang="zh-CN" altLang="zh-CN" sz="3200" kern="1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3200" kern="1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太平洋</a:t>
            </a:r>
          </a:p>
        </p:txBody>
      </p:sp>
      <p:pic>
        <p:nvPicPr>
          <p:cNvPr id="38915" name="Picture 3" descr="太平洋位置"/>
          <p:cNvPicPr>
            <a:picLocks noChangeAspect="1" noChangeArrowheads="1"/>
          </p:cNvPicPr>
          <p:nvPr/>
        </p:nvPicPr>
        <p:blipFill>
          <a:blip r:embed="rId2" cstate="print"/>
          <a:srcRect/>
          <a:stretch>
            <a:fillRect/>
          </a:stretch>
        </p:blipFill>
        <p:spPr bwMode="auto">
          <a:xfrm>
            <a:off x="731425" y="1710274"/>
            <a:ext cx="10559945" cy="5147727"/>
          </a:xfrm>
          <a:prstGeom prst="rect">
            <a:avLst/>
          </a:prstGeom>
          <a:noFill/>
          <a:ln w="9525">
            <a:noFill/>
            <a:miter lim="800000"/>
            <a:headEnd/>
            <a:tailEnd/>
          </a:ln>
        </p:spPr>
      </p:pic>
      <p:sp>
        <p:nvSpPr>
          <p:cNvPr id="5" name="矩形 4"/>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anim calcmode="lin" valueType="num">
                                      <p:cBhvr additive="base">
                                        <p:cTn id="7" dur="500" fill="hold"/>
                                        <p:tgtEl>
                                          <p:spTgt spid="38915"/>
                                        </p:tgtEl>
                                        <p:attrNameLst>
                                          <p:attrName>ppt_x</p:attrName>
                                        </p:attrNameLst>
                                      </p:cBhvr>
                                      <p:tavLst>
                                        <p:tav tm="0">
                                          <p:val>
                                            <p:strVal val="0-#ppt_w/2"/>
                                          </p:val>
                                        </p:tav>
                                        <p:tav tm="100000">
                                          <p:val>
                                            <p:strVal val="#ppt_x"/>
                                          </p:val>
                                        </p:tav>
                                      </p:tavLst>
                                    </p:anim>
                                    <p:anim calcmode="lin" valueType="num">
                                      <p:cBhvr additive="base">
                                        <p:cTn id="8" dur="500" fill="hold"/>
                                        <p:tgtEl>
                                          <p:spTgt spid="389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未标题-1 拷贝"/>
          <p:cNvPicPr>
            <a:picLocks noChangeAspect="1" noChangeArrowheads="1"/>
          </p:cNvPicPr>
          <p:nvPr/>
        </p:nvPicPr>
        <p:blipFill>
          <a:blip r:embed="rId2" cstate="print"/>
          <a:srcRect/>
          <a:stretch>
            <a:fillRect/>
          </a:stretch>
        </p:blipFill>
        <p:spPr bwMode="auto">
          <a:xfrm>
            <a:off x="526983" y="1270000"/>
            <a:ext cx="10751267" cy="5327650"/>
          </a:xfrm>
          <a:prstGeom prst="rect">
            <a:avLst/>
          </a:prstGeom>
          <a:noFill/>
          <a:ln w="9525">
            <a:noFill/>
            <a:miter lim="800000"/>
            <a:headEnd/>
            <a:tailEnd/>
          </a:ln>
        </p:spPr>
      </p:pic>
      <p:sp>
        <p:nvSpPr>
          <p:cNvPr id="39939" name="Rectangle 3"/>
          <p:cNvSpPr>
            <a:spLocks noGrp="1" noChangeArrowheads="1"/>
          </p:cNvSpPr>
          <p:nvPr>
            <p:ph type="title"/>
          </p:nvPr>
        </p:nvSpPr>
        <p:spPr>
          <a:xfrm>
            <a:off x="2316178" y="716280"/>
            <a:ext cx="10361851" cy="1143000"/>
          </a:xfrm>
        </p:spPr>
        <p:txBody>
          <a:bodyPr/>
          <a:lstStyle/>
          <a:p>
            <a:r>
              <a:rPr lang="zh-CN" altLang="en-US" sz="3200" kern="1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正在裂开的洋</a:t>
            </a:r>
            <a:r>
              <a:rPr lang="zh-CN" altLang="zh-CN" sz="3200" kern="1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3200" kern="1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大西洋</a:t>
            </a:r>
          </a:p>
        </p:txBody>
      </p:sp>
      <p:sp>
        <p:nvSpPr>
          <p:cNvPr id="39940" name="AutoShape 4"/>
          <p:cNvSpPr>
            <a:spLocks noChangeArrowheads="1"/>
          </p:cNvSpPr>
          <p:nvPr/>
        </p:nvSpPr>
        <p:spPr bwMode="auto">
          <a:xfrm>
            <a:off x="406347" y="2209800"/>
            <a:ext cx="3453950" cy="1219200"/>
          </a:xfrm>
          <a:prstGeom prst="cloudCallout">
            <a:avLst>
              <a:gd name="adj1" fmla="val 28370"/>
              <a:gd name="adj2" fmla="val 98046"/>
            </a:avLst>
          </a:prstGeom>
          <a:noFill/>
          <a:ln w="38100" cmpd="sng">
            <a:solidFill>
              <a:srgbClr val="00FF00"/>
            </a:solidFill>
            <a:round/>
          </a:ln>
          <a:effectLst/>
        </p:spPr>
        <p:txBody>
          <a:bodyPr/>
          <a:lstStyle/>
          <a:p>
            <a:pPr algn="ctr"/>
            <a:r>
              <a:rPr lang="en-US" sz="3200" b="1">
                <a:solidFill>
                  <a:srgbClr val="6600CC"/>
                </a:solidFill>
                <a:effectLst>
                  <a:outerShdw blurRad="38100" dist="38100" dir="2700000" algn="tl">
                    <a:srgbClr val="000000"/>
                  </a:outerShdw>
                </a:effectLst>
                <a:latin typeface="华文行楷" panose="02010800040101010101" pitchFamily="2" charset="-122"/>
                <a:ea typeface="华文行楷" panose="02010800040101010101" pitchFamily="2" charset="-122"/>
              </a:rPr>
              <a:t>S </a:t>
            </a:r>
            <a:r>
              <a:rPr lang="zh-CN" altLang="en-US" sz="3200" b="1">
                <a:solidFill>
                  <a:srgbClr val="6600CC"/>
                </a:solidFill>
                <a:effectLst>
                  <a:outerShdw blurRad="38100" dist="38100" dir="2700000" algn="tl">
                    <a:srgbClr val="000000"/>
                  </a:outerShdw>
                </a:effectLst>
                <a:latin typeface="华文行楷" panose="02010800040101010101" pitchFamily="2" charset="-122"/>
                <a:ea typeface="华文行楷" panose="02010800040101010101" pitchFamily="2" charset="-122"/>
              </a:rPr>
              <a:t>形的大洋</a:t>
            </a:r>
          </a:p>
        </p:txBody>
      </p:sp>
      <p:sp>
        <p:nvSpPr>
          <p:cNvPr id="39941" name="Text Box 5"/>
          <p:cNvSpPr txBox="1">
            <a:spLocks noChangeArrowheads="1"/>
          </p:cNvSpPr>
          <p:nvPr/>
        </p:nvSpPr>
        <p:spPr bwMode="auto">
          <a:xfrm>
            <a:off x="507934" y="1676400"/>
            <a:ext cx="6603140" cy="457200"/>
          </a:xfrm>
          <a:prstGeom prst="rect">
            <a:avLst/>
          </a:prstGeom>
          <a:noFill/>
          <a:ln w="9525">
            <a:noFill/>
            <a:miter lim="800000"/>
          </a:ln>
          <a:effectLst/>
        </p:spPr>
        <p:txBody>
          <a:bodyPr>
            <a:spAutoFit/>
          </a:bodyPr>
          <a:lstStyle/>
          <a:p>
            <a:pPr>
              <a:spcBef>
                <a:spcPct val="50000"/>
              </a:spcBef>
            </a:pPr>
            <a:endParaRPr lang="zh-CN" altLang="en-US" sz="2400">
              <a:latin typeface="Times New Roman" panose="02020603050405020304" pitchFamily="18" charset="0"/>
            </a:endParaRPr>
          </a:p>
        </p:txBody>
      </p:sp>
      <p:sp>
        <p:nvSpPr>
          <p:cNvPr id="7" name="矩形 6"/>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0-#ppt_w/2"/>
                                          </p:val>
                                        </p:tav>
                                        <p:tav tm="100000">
                                          <p:val>
                                            <p:strVal val="#ppt_x"/>
                                          </p:val>
                                        </p:tav>
                                      </p:tavLst>
                                    </p:anim>
                                    <p:anim calcmode="lin" valueType="num">
                                      <p:cBhvr additive="base">
                                        <p:cTn id="8" dur="500" fill="hold"/>
                                        <p:tgtEl>
                                          <p:spTgt spid="399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2925699" y="822960"/>
            <a:ext cx="8914240" cy="1143000"/>
          </a:xfrm>
        </p:spPr>
        <p:txBody>
          <a:bodyPr/>
          <a:lstStyle/>
          <a:p>
            <a:r>
              <a:rPr lang="zh-CN" sz="3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热带的洋</a:t>
            </a:r>
            <a:r>
              <a:rPr lang="zh-CN" altLang="zh-CN" sz="3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sz="3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印度洋</a:t>
            </a:r>
          </a:p>
        </p:txBody>
      </p:sp>
      <p:pic>
        <p:nvPicPr>
          <p:cNvPr id="40963" name="Picture 3" descr="0064">
            <a:hlinkClick r:id="rId2" action="ppaction://hlinksldjump"/>
          </p:cNvPr>
          <p:cNvPicPr>
            <a:picLocks noChangeAspect="1" noChangeArrowheads="1"/>
          </p:cNvPicPr>
          <p:nvPr/>
        </p:nvPicPr>
        <p:blipFill>
          <a:blip r:embed="rId3" cstate="print"/>
          <a:srcRect/>
          <a:stretch>
            <a:fillRect/>
          </a:stretch>
        </p:blipFill>
        <p:spPr bwMode="auto">
          <a:xfrm>
            <a:off x="10749153" y="6057900"/>
            <a:ext cx="1441261" cy="800100"/>
          </a:xfrm>
          <a:prstGeom prst="rect">
            <a:avLst/>
          </a:prstGeom>
          <a:noFill/>
          <a:ln w="9525">
            <a:noFill/>
            <a:miter lim="800000"/>
            <a:headEnd/>
            <a:tailEnd/>
          </a:ln>
        </p:spPr>
      </p:pic>
      <p:pic>
        <p:nvPicPr>
          <p:cNvPr id="40964" name="Picture 4" descr="未标题-1"/>
          <p:cNvPicPr>
            <a:picLocks noChangeAspect="1" noChangeArrowheads="1"/>
          </p:cNvPicPr>
          <p:nvPr/>
        </p:nvPicPr>
        <p:blipFill>
          <a:blip r:embed="rId4" cstate="print"/>
          <a:srcRect/>
          <a:stretch>
            <a:fillRect/>
          </a:stretch>
        </p:blipFill>
        <p:spPr bwMode="auto">
          <a:xfrm>
            <a:off x="526982" y="1412876"/>
            <a:ext cx="10463438" cy="4932363"/>
          </a:xfrm>
          <a:prstGeom prst="rect">
            <a:avLst/>
          </a:prstGeom>
          <a:noFill/>
          <a:ln w="9525">
            <a:noFill/>
            <a:miter lim="800000"/>
            <a:headEnd/>
            <a:tailEnd/>
          </a:ln>
        </p:spPr>
      </p:pic>
      <p:sp>
        <p:nvSpPr>
          <p:cNvPr id="40965" name="Rectangle 5"/>
          <p:cNvSpPr>
            <a:spLocks noChangeArrowheads="1"/>
          </p:cNvSpPr>
          <p:nvPr/>
        </p:nvSpPr>
        <p:spPr bwMode="auto">
          <a:xfrm>
            <a:off x="7919537" y="5734050"/>
            <a:ext cx="2975646" cy="503238"/>
          </a:xfrm>
          <a:prstGeom prst="rect">
            <a:avLst/>
          </a:prstGeom>
          <a:solidFill>
            <a:schemeClr val="bg1"/>
          </a:solidFill>
          <a:ln w="9525">
            <a:noFill/>
            <a:miter lim="800000"/>
          </a:ln>
          <a:effectLst/>
        </p:spPr>
        <p:txBody>
          <a:bodyPr wrap="none" anchor="ctr"/>
          <a:lstStyle/>
          <a:p>
            <a:endParaRPr lang="zh-CN" altLang="en-US"/>
          </a:p>
        </p:txBody>
      </p:sp>
      <p:sp>
        <p:nvSpPr>
          <p:cNvPr id="6" name="矩形 5"/>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 calcmode="lin" valueType="num">
                                      <p:cBhvr additive="base">
                                        <p:cTn id="7" dur="500" fill="hold"/>
                                        <p:tgtEl>
                                          <p:spTgt spid="40963"/>
                                        </p:tgtEl>
                                        <p:attrNameLst>
                                          <p:attrName>ppt_x</p:attrName>
                                        </p:attrNameLst>
                                      </p:cBhvr>
                                      <p:tavLst>
                                        <p:tav tm="0">
                                          <p:val>
                                            <p:strVal val="0-#ppt_w/2"/>
                                          </p:val>
                                        </p:tav>
                                        <p:tav tm="100000">
                                          <p:val>
                                            <p:strVal val="#ppt_x"/>
                                          </p:val>
                                        </p:tav>
                                      </p:tavLst>
                                    </p:anim>
                                    <p:anim calcmode="lin" valueType="num">
                                      <p:cBhvr additive="base">
                                        <p:cTn id="8" dur="500" fill="hold"/>
                                        <p:tgtEl>
                                          <p:spTgt spid="409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未标题-1 拷贝"/>
          <p:cNvPicPr>
            <a:picLocks noChangeAspect="1" noChangeArrowheads="1"/>
          </p:cNvPicPr>
          <p:nvPr/>
        </p:nvPicPr>
        <p:blipFill>
          <a:blip r:embed="rId2" cstate="print"/>
          <a:srcRect/>
          <a:stretch>
            <a:fillRect/>
          </a:stretch>
        </p:blipFill>
        <p:spPr bwMode="auto">
          <a:xfrm>
            <a:off x="3550458" y="861466"/>
            <a:ext cx="7647792" cy="5996535"/>
          </a:xfrm>
          <a:prstGeom prst="rect">
            <a:avLst/>
          </a:prstGeom>
          <a:noFill/>
          <a:ln w="9525">
            <a:noFill/>
            <a:miter lim="800000"/>
            <a:headEnd/>
            <a:tailEnd/>
          </a:ln>
        </p:spPr>
      </p:pic>
      <p:sp>
        <p:nvSpPr>
          <p:cNvPr id="41987" name="Text Box 3"/>
          <p:cNvSpPr txBox="1">
            <a:spLocks noChangeArrowheads="1"/>
          </p:cNvSpPr>
          <p:nvPr/>
        </p:nvSpPr>
        <p:spPr bwMode="auto">
          <a:xfrm>
            <a:off x="4672992" y="3810000"/>
            <a:ext cx="2946016" cy="457200"/>
          </a:xfrm>
          <a:prstGeom prst="rect">
            <a:avLst/>
          </a:prstGeom>
          <a:noFill/>
          <a:ln w="9525">
            <a:noFill/>
            <a:miter lim="800000"/>
          </a:ln>
          <a:effectLst/>
        </p:spPr>
        <p:txBody>
          <a:bodyPr>
            <a:spAutoFit/>
          </a:bodyPr>
          <a:lstStyle/>
          <a:p>
            <a:pPr>
              <a:spcBef>
                <a:spcPct val="50000"/>
              </a:spcBef>
            </a:pPr>
            <a:endParaRPr lang="zh-CN" altLang="en-US" sz="2400">
              <a:latin typeface="Times New Roman" panose="02020603050405020304" pitchFamily="18" charset="0"/>
            </a:endParaRPr>
          </a:p>
        </p:txBody>
      </p:sp>
      <p:sp>
        <p:nvSpPr>
          <p:cNvPr id="41988" name="Text Box 4"/>
          <p:cNvSpPr txBox="1">
            <a:spLocks noChangeArrowheads="1"/>
          </p:cNvSpPr>
          <p:nvPr/>
        </p:nvSpPr>
        <p:spPr bwMode="auto">
          <a:xfrm>
            <a:off x="6190445" y="3213100"/>
            <a:ext cx="3047603" cy="579438"/>
          </a:xfrm>
          <a:prstGeom prst="rect">
            <a:avLst/>
          </a:prstGeom>
          <a:noFill/>
          <a:ln w="9525">
            <a:noFill/>
            <a:miter lim="800000"/>
          </a:ln>
          <a:effectLst/>
        </p:spPr>
        <p:txBody>
          <a:bodyPr>
            <a:spAutoFit/>
          </a:bodyPr>
          <a:lstStyle/>
          <a:p>
            <a:pPr>
              <a:spcBef>
                <a:spcPct val="50000"/>
              </a:spcBef>
            </a:pPr>
            <a:r>
              <a:rPr lang="zh-CN" altLang="en-US" sz="3200" b="1">
                <a:solidFill>
                  <a:srgbClr val="6600CC"/>
                </a:solidFill>
                <a:latin typeface="Times New Roman" panose="02020603050405020304" pitchFamily="18" charset="0"/>
                <a:ea typeface="华文行楷" panose="02010800040101010101" pitchFamily="2" charset="-122"/>
              </a:rPr>
              <a:t>北冰洋</a:t>
            </a:r>
          </a:p>
        </p:txBody>
      </p:sp>
      <p:sp>
        <p:nvSpPr>
          <p:cNvPr id="41990" name="Text Box 6"/>
          <p:cNvSpPr txBox="1">
            <a:spLocks noChangeArrowheads="1"/>
          </p:cNvSpPr>
          <p:nvPr/>
        </p:nvSpPr>
        <p:spPr bwMode="auto">
          <a:xfrm>
            <a:off x="2656775" y="1263016"/>
            <a:ext cx="627864" cy="4673715"/>
          </a:xfrm>
          <a:prstGeom prst="rect">
            <a:avLst/>
          </a:prstGeom>
          <a:noFill/>
          <a:ln w="9525">
            <a:noFill/>
            <a:miter lim="800000"/>
          </a:ln>
          <a:effectLst/>
        </p:spPr>
        <p:txBody>
          <a:bodyPr vert="eaVert" wrap="none">
            <a:spAutoFit/>
          </a:bodyPr>
          <a:lstStyle/>
          <a:p>
            <a:pPr marL="914400" indent="-914400">
              <a:lnSpc>
                <a:spcPct val="90000"/>
              </a:lnSpc>
            </a:pPr>
            <a:r>
              <a:rPr lang="zh-CN" altLang="en-US" sz="3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sym typeface="Calibri Light" panose="020F0302020204030204" pitchFamily="34" charset="0"/>
              </a:rPr>
              <a:t>纬度最高的洋</a:t>
            </a:r>
            <a:r>
              <a:rPr lang="en-US" sz="3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sym typeface="Calibri Light" panose="020F0302020204030204" pitchFamily="34" charset="0"/>
              </a:rPr>
              <a:t>——</a:t>
            </a:r>
            <a:r>
              <a:rPr lang="zh-CN" altLang="en-US" sz="3200" dirty="0">
                <a:solidFill>
                  <a:srgbClr val="FF0066"/>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sym typeface="Calibri Light" panose="020F0302020204030204" pitchFamily="34" charset="0"/>
              </a:rPr>
              <a:t>北冰洋</a:t>
            </a:r>
          </a:p>
        </p:txBody>
      </p:sp>
      <p:sp>
        <p:nvSpPr>
          <p:cNvPr id="7" name="矩形 6"/>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anim calcmode="lin" valueType="num">
                                      <p:cBhvr>
                                        <p:cTn id="7" dur="5000" fill="hold"/>
                                        <p:tgtEl>
                                          <p:spTgt spid="41988"/>
                                        </p:tgtEl>
                                        <p:attrNameLst>
                                          <p:attrName>ppt_w</p:attrName>
                                        </p:attrNameLst>
                                      </p:cBhvr>
                                      <p:tavLst>
                                        <p:tav tm="0" fmla="#ppt_w*sin(2.5*pi*$)">
                                          <p:val>
                                            <p:fltVal val="0"/>
                                          </p:val>
                                        </p:tav>
                                        <p:tav tm="100000">
                                          <p:val>
                                            <p:fltVal val="1"/>
                                          </p:val>
                                        </p:tav>
                                      </p:tavLst>
                                    </p:anim>
                                    <p:anim calcmode="lin" valueType="num">
                                      <p:cBhvr>
                                        <p:cTn id="8" dur="5000" fill="hold"/>
                                        <p:tgtEl>
                                          <p:spTgt spid="4198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121"/>
          <p:cNvPicPr>
            <a:picLocks noChangeAspect="1" noChangeArrowheads="1"/>
          </p:cNvPicPr>
          <p:nvPr/>
        </p:nvPicPr>
        <p:blipFill>
          <a:blip r:embed="rId2" cstate="print"/>
          <a:srcRect/>
          <a:stretch>
            <a:fillRect/>
          </a:stretch>
        </p:blipFill>
        <p:spPr bwMode="auto">
          <a:xfrm>
            <a:off x="1950466" y="1114425"/>
            <a:ext cx="9721854" cy="5469255"/>
          </a:xfrm>
          <a:prstGeom prst="rect">
            <a:avLst/>
          </a:prstGeom>
          <a:noFill/>
          <a:ln w="9525">
            <a:noFill/>
            <a:miter lim="800000"/>
            <a:headEnd/>
            <a:tailEnd/>
          </a:ln>
        </p:spPr>
      </p:pic>
      <p:sp>
        <p:nvSpPr>
          <p:cNvPr id="7" name="矩形 6"/>
          <p:cNvSpPr/>
          <p:nvPr/>
        </p:nvSpPr>
        <p:spPr>
          <a:xfrm>
            <a:off x="198412" y="85153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p:cNvPicPr>
          <p:nvPr/>
        </p:nvPicPr>
        <p:blipFill>
          <a:blip r:embed="rId2" cstate="print"/>
          <a:stretch>
            <a:fillRect/>
          </a:stretch>
        </p:blipFill>
        <p:spPr>
          <a:xfrm>
            <a:off x="2809510" y="2428875"/>
            <a:ext cx="2214275" cy="2154238"/>
          </a:xfrm>
          <a:prstGeom prst="rect">
            <a:avLst/>
          </a:prstGeom>
          <a:noFill/>
          <a:ln w="9525">
            <a:noFill/>
          </a:ln>
        </p:spPr>
      </p:pic>
      <p:sp>
        <p:nvSpPr>
          <p:cNvPr id="20483" name="TextBox 5"/>
          <p:cNvSpPr txBox="1"/>
          <p:nvPr/>
        </p:nvSpPr>
        <p:spPr>
          <a:xfrm>
            <a:off x="4738388" y="763905"/>
            <a:ext cx="1999990" cy="521970"/>
          </a:xfrm>
          <a:prstGeom prst="rect">
            <a:avLst/>
          </a:prstGeom>
          <a:noFill/>
          <a:ln w="9525">
            <a:noFill/>
          </a:ln>
        </p:spPr>
        <p:txBody>
          <a:bodyPr>
            <a:spAutoFit/>
          </a:bodyPr>
          <a:lstStyle/>
          <a:p>
            <a:r>
              <a:rPr lang="zh-CN" altLang="en-US" sz="2800" b="1" dirty="0">
                <a:solidFill>
                  <a:srgbClr val="3333FF"/>
                </a:solidFill>
                <a:latin typeface="微软雅黑" panose="020B0503020204020204" pitchFamily="34" charset="-122"/>
                <a:ea typeface="微软雅黑" panose="020B0503020204020204" pitchFamily="34" charset="-122"/>
              </a:rPr>
              <a:t>地理与饮食</a:t>
            </a:r>
          </a:p>
        </p:txBody>
      </p:sp>
      <p:pic>
        <p:nvPicPr>
          <p:cNvPr id="20484" name="Picture 3"/>
          <p:cNvPicPr>
            <a:picLocks noChangeAspect="1"/>
          </p:cNvPicPr>
          <p:nvPr/>
        </p:nvPicPr>
        <p:blipFill>
          <a:blip r:embed="rId3" cstate="print"/>
          <a:stretch>
            <a:fillRect/>
          </a:stretch>
        </p:blipFill>
        <p:spPr>
          <a:xfrm>
            <a:off x="2952366" y="4643438"/>
            <a:ext cx="1976181" cy="1714500"/>
          </a:xfrm>
          <a:prstGeom prst="rect">
            <a:avLst/>
          </a:prstGeom>
          <a:noFill/>
          <a:ln w="9525">
            <a:noFill/>
          </a:ln>
        </p:spPr>
      </p:pic>
      <p:grpSp>
        <p:nvGrpSpPr>
          <p:cNvPr id="2" name="组合 8"/>
          <p:cNvGrpSpPr/>
          <p:nvPr/>
        </p:nvGrpSpPr>
        <p:grpSpPr>
          <a:xfrm>
            <a:off x="3238079" y="1428750"/>
            <a:ext cx="1571420" cy="642938"/>
            <a:chOff x="2714612" y="1357298"/>
            <a:chExt cx="1571636" cy="642942"/>
          </a:xfrm>
        </p:grpSpPr>
        <p:sp>
          <p:nvSpPr>
            <p:cNvPr id="10" name="Freeform 10"/>
            <p:cNvSpPr/>
            <p:nvPr/>
          </p:nvSpPr>
          <p:spPr bwMode="auto">
            <a:xfrm>
              <a:off x="2714612" y="1357298"/>
              <a:ext cx="1571636" cy="642942"/>
            </a:xfrm>
            <a:custGeom>
              <a:avLst/>
              <a:gdLst/>
              <a:ahLst/>
              <a:cxnLst>
                <a:cxn ang="0">
                  <a:pos x="256" y="0"/>
                </a:cxn>
                <a:cxn ang="0">
                  <a:pos x="0" y="120"/>
                </a:cxn>
                <a:cxn ang="0">
                  <a:pos x="0" y="122"/>
                </a:cxn>
                <a:cxn ang="0">
                  <a:pos x="1" y="132"/>
                </a:cxn>
                <a:cxn ang="0">
                  <a:pos x="256" y="239"/>
                </a:cxn>
                <a:cxn ang="0">
                  <a:pos x="511" y="132"/>
                </a:cxn>
                <a:cxn ang="0">
                  <a:pos x="512" y="122"/>
                </a:cxn>
                <a:cxn ang="0">
                  <a:pos x="512" y="120"/>
                </a:cxn>
                <a:cxn ang="0">
                  <a:pos x="256" y="0"/>
                </a:cxn>
              </a:cxnLst>
              <a:rect l="0" t="0" r="r" b="b"/>
              <a:pathLst>
                <a:path w="512" h="239">
                  <a:moveTo>
                    <a:pt x="256" y="0"/>
                  </a:moveTo>
                  <a:cubicBezTo>
                    <a:pt x="115" y="0"/>
                    <a:pt x="0" y="54"/>
                    <a:pt x="0" y="120"/>
                  </a:cubicBezTo>
                  <a:cubicBezTo>
                    <a:pt x="0" y="121"/>
                    <a:pt x="0" y="121"/>
                    <a:pt x="0" y="122"/>
                  </a:cubicBezTo>
                  <a:cubicBezTo>
                    <a:pt x="0" y="126"/>
                    <a:pt x="1" y="129"/>
                    <a:pt x="1" y="132"/>
                  </a:cubicBezTo>
                  <a:cubicBezTo>
                    <a:pt x="15" y="192"/>
                    <a:pt x="124" y="239"/>
                    <a:pt x="256" y="239"/>
                  </a:cubicBezTo>
                  <a:cubicBezTo>
                    <a:pt x="388" y="239"/>
                    <a:pt x="497" y="192"/>
                    <a:pt x="511" y="132"/>
                  </a:cubicBezTo>
                  <a:cubicBezTo>
                    <a:pt x="511" y="129"/>
                    <a:pt x="512" y="126"/>
                    <a:pt x="512" y="122"/>
                  </a:cubicBezTo>
                  <a:cubicBezTo>
                    <a:pt x="512" y="121"/>
                    <a:pt x="512" y="121"/>
                    <a:pt x="512" y="120"/>
                  </a:cubicBezTo>
                  <a:cubicBezTo>
                    <a:pt x="512" y="54"/>
                    <a:pt x="397" y="0"/>
                    <a:pt x="256" y="0"/>
                  </a:cubicBezTo>
                  <a:close/>
                </a:path>
              </a:pathLst>
            </a:custGeom>
            <a:gradFill>
              <a:gsLst>
                <a:gs pos="22000">
                  <a:srgbClr val="00B0F0">
                    <a:alpha val="32000"/>
                  </a:srgbClr>
                </a:gs>
                <a:gs pos="80000">
                  <a:srgbClr val="0070C0">
                    <a:lumMod val="75000"/>
                  </a:srgbClr>
                </a:gs>
              </a:gsLst>
              <a:lin ang="3600000" scaled="0"/>
            </a:gradFill>
            <a:ln w="9525">
              <a:solidFill>
                <a:srgbClr val="00B0F0"/>
              </a:solidFill>
              <a:round/>
            </a:ln>
            <a:effectLst>
              <a:innerShdw blurRad="63500">
                <a:srgbClr val="00B0F0"/>
              </a:inn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0502" name="TextBox 10"/>
            <p:cNvSpPr txBox="1"/>
            <p:nvPr/>
          </p:nvSpPr>
          <p:spPr>
            <a:xfrm>
              <a:off x="2857488" y="1428736"/>
              <a:ext cx="1357322" cy="491493"/>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第二组</a:t>
              </a:r>
            </a:p>
          </p:txBody>
        </p:sp>
      </p:grpSp>
      <p:grpSp>
        <p:nvGrpSpPr>
          <p:cNvPr id="3" name="组合 14"/>
          <p:cNvGrpSpPr/>
          <p:nvPr/>
        </p:nvGrpSpPr>
        <p:grpSpPr>
          <a:xfrm>
            <a:off x="5452353" y="1071563"/>
            <a:ext cx="4499976" cy="1643062"/>
            <a:chOff x="3357554" y="1357298"/>
            <a:chExt cx="4357718" cy="1643074"/>
          </a:xfrm>
        </p:grpSpPr>
        <p:sp>
          <p:nvSpPr>
            <p:cNvPr id="12" name="Freeform 14"/>
            <p:cNvSpPr/>
            <p:nvPr/>
          </p:nvSpPr>
          <p:spPr bwMode="auto">
            <a:xfrm>
              <a:off x="3357554" y="1357298"/>
              <a:ext cx="4357718" cy="1643074"/>
            </a:xfrm>
            <a:custGeom>
              <a:avLst/>
              <a:gdLst/>
              <a:ahLst/>
              <a:cxnLst>
                <a:cxn ang="0">
                  <a:pos x="256" y="0"/>
                </a:cxn>
                <a:cxn ang="0">
                  <a:pos x="0" y="120"/>
                </a:cxn>
                <a:cxn ang="0">
                  <a:pos x="0" y="122"/>
                </a:cxn>
                <a:cxn ang="0">
                  <a:pos x="1" y="132"/>
                </a:cxn>
                <a:cxn ang="0">
                  <a:pos x="256" y="239"/>
                </a:cxn>
                <a:cxn ang="0">
                  <a:pos x="511" y="132"/>
                </a:cxn>
                <a:cxn ang="0">
                  <a:pos x="512" y="122"/>
                </a:cxn>
                <a:cxn ang="0">
                  <a:pos x="512" y="120"/>
                </a:cxn>
                <a:cxn ang="0">
                  <a:pos x="256" y="0"/>
                </a:cxn>
              </a:cxnLst>
              <a:rect l="0" t="0" r="r" b="b"/>
              <a:pathLst>
                <a:path w="512" h="239">
                  <a:moveTo>
                    <a:pt x="256" y="0"/>
                  </a:moveTo>
                  <a:cubicBezTo>
                    <a:pt x="115" y="0"/>
                    <a:pt x="0" y="54"/>
                    <a:pt x="0" y="120"/>
                  </a:cubicBezTo>
                  <a:cubicBezTo>
                    <a:pt x="0" y="121"/>
                    <a:pt x="0" y="121"/>
                    <a:pt x="0" y="122"/>
                  </a:cubicBezTo>
                  <a:cubicBezTo>
                    <a:pt x="0" y="126"/>
                    <a:pt x="1" y="129"/>
                    <a:pt x="1" y="132"/>
                  </a:cubicBezTo>
                  <a:cubicBezTo>
                    <a:pt x="15" y="192"/>
                    <a:pt x="124" y="239"/>
                    <a:pt x="256" y="239"/>
                  </a:cubicBezTo>
                  <a:cubicBezTo>
                    <a:pt x="388" y="239"/>
                    <a:pt x="497" y="192"/>
                    <a:pt x="511" y="132"/>
                  </a:cubicBezTo>
                  <a:cubicBezTo>
                    <a:pt x="511" y="129"/>
                    <a:pt x="512" y="126"/>
                    <a:pt x="512" y="122"/>
                  </a:cubicBezTo>
                  <a:cubicBezTo>
                    <a:pt x="512" y="121"/>
                    <a:pt x="512" y="121"/>
                    <a:pt x="512" y="120"/>
                  </a:cubicBezTo>
                  <a:cubicBezTo>
                    <a:pt x="512" y="54"/>
                    <a:pt x="397" y="0"/>
                    <a:pt x="256" y="0"/>
                  </a:cubicBezTo>
                  <a:close/>
                </a:path>
              </a:pathLst>
            </a:custGeom>
            <a:gradFill>
              <a:gsLst>
                <a:gs pos="22000">
                  <a:srgbClr val="FFFF00">
                    <a:alpha val="45000"/>
                  </a:srgbClr>
                </a:gs>
                <a:gs pos="80000">
                  <a:srgbClr val="CCCC00">
                    <a:lumMod val="50000"/>
                  </a:srgbClr>
                </a:gs>
              </a:gsLst>
              <a:lin ang="2400000" scaled="0"/>
            </a:gradFill>
            <a:ln w="9525">
              <a:noFill/>
              <a:round/>
            </a:ln>
            <a:effectLst>
              <a:innerShdw blurRad="63500">
                <a:srgbClr val="E8FA04"/>
              </a:inn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0498" name="TextBox 6"/>
            <p:cNvSpPr txBox="1"/>
            <p:nvPr/>
          </p:nvSpPr>
          <p:spPr>
            <a:xfrm>
              <a:off x="3786182" y="1571612"/>
              <a:ext cx="3786214" cy="1198889"/>
            </a:xfrm>
            <a:prstGeom prst="rect">
              <a:avLst/>
            </a:prstGeom>
            <a:noFill/>
            <a:ln w="9525">
              <a:noFill/>
            </a:ln>
          </p:spPr>
          <p:txBody>
            <a:bodyP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为什么我国北方人喜爱吃面食，南方人喜爱吃米饭？</a:t>
              </a:r>
            </a:p>
          </p:txBody>
        </p:sp>
      </p:grpSp>
      <p:sp>
        <p:nvSpPr>
          <p:cNvPr id="20487" name="TextBox 12"/>
          <p:cNvSpPr txBox="1"/>
          <p:nvPr/>
        </p:nvSpPr>
        <p:spPr>
          <a:xfrm>
            <a:off x="1952371" y="3214688"/>
            <a:ext cx="928567" cy="491490"/>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北方</a:t>
            </a:r>
          </a:p>
        </p:txBody>
      </p:sp>
      <p:sp>
        <p:nvSpPr>
          <p:cNvPr id="20488" name="TextBox 13"/>
          <p:cNvSpPr txBox="1"/>
          <p:nvPr/>
        </p:nvSpPr>
        <p:spPr>
          <a:xfrm>
            <a:off x="1952371" y="5072063"/>
            <a:ext cx="928567" cy="491490"/>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南方</a:t>
            </a:r>
          </a:p>
        </p:txBody>
      </p:sp>
      <p:grpSp>
        <p:nvGrpSpPr>
          <p:cNvPr id="4" name="组合 20"/>
          <p:cNvGrpSpPr/>
          <p:nvPr/>
        </p:nvGrpSpPr>
        <p:grpSpPr>
          <a:xfrm>
            <a:off x="5666638" y="2928938"/>
            <a:ext cx="4214264" cy="3497262"/>
            <a:chOff x="4143372" y="2928934"/>
            <a:chExt cx="4214842" cy="3496535"/>
          </a:xfrm>
        </p:grpSpPr>
        <p:pic>
          <p:nvPicPr>
            <p:cNvPr id="20491" name="Picture 4"/>
            <p:cNvPicPr>
              <a:picLocks noChangeAspect="1"/>
            </p:cNvPicPr>
            <p:nvPr/>
          </p:nvPicPr>
          <p:blipFill>
            <a:blip r:embed="rId4" cstate="print"/>
            <a:stretch>
              <a:fillRect/>
            </a:stretch>
          </p:blipFill>
          <p:spPr>
            <a:xfrm>
              <a:off x="4143372" y="2928934"/>
              <a:ext cx="4214842" cy="3496535"/>
            </a:xfrm>
            <a:prstGeom prst="rect">
              <a:avLst/>
            </a:prstGeom>
            <a:noFill/>
            <a:ln w="9525">
              <a:noFill/>
            </a:ln>
          </p:spPr>
        </p:pic>
        <p:sp>
          <p:nvSpPr>
            <p:cNvPr id="20492" name="TextBox 19"/>
            <p:cNvSpPr txBox="1"/>
            <p:nvPr/>
          </p:nvSpPr>
          <p:spPr>
            <a:xfrm>
              <a:off x="4357686" y="3000372"/>
              <a:ext cx="3929090" cy="3322264"/>
            </a:xfrm>
            <a:prstGeom prst="rect">
              <a:avLst/>
            </a:prstGeom>
            <a:noFill/>
            <a:ln w="9525">
              <a:noFill/>
            </a:ln>
          </p:spPr>
          <p:txBody>
            <a:bodyP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这是由于我国南北方气候差异所至。北方地区较南方地区降雨量小，气候较为干旱，以旱地为主，适合种植小麦，饮食习惯以面食为主；而南方地区降水量大，气候湿润，以水田为主，适合种植水稻，习惯上以米饭为主</a:t>
              </a:r>
              <a:r>
                <a:rPr lang="zh-CN" altLang="en-US" dirty="0">
                  <a:latin typeface="微软雅黑" panose="020B0503020204020204" pitchFamily="34" charset="-122"/>
                  <a:ea typeface="微软雅黑" panose="020B0503020204020204" pitchFamily="34" charset="-122"/>
                </a:rPr>
                <a:t>。</a:t>
              </a:r>
            </a:p>
          </p:txBody>
        </p:sp>
      </p:gr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ppt_x</p:attrName>
                                        </p:attrNameLst>
                                      </p:cBhvr>
                                      <p:tavLst>
                                        <p:tav tm="0">
                                          <p:val>
                                            <p:strVal val="1+#ppt_w/2"/>
                                          </p:val>
                                        </p:tav>
                                        <p:tav tm="100000">
                                          <p:val>
                                            <p:strVal val="#ppt_x"/>
                                          </p:val>
                                        </p:tav>
                                      </p:tavLst>
                                    </p:anim>
                                    <p:anim calcmode="lin" valueType="num">
                                      <p:cBhvr>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亚洲地形"/>
          <p:cNvPicPr>
            <a:picLocks noChangeAspect="1" noChangeArrowheads="1"/>
          </p:cNvPicPr>
          <p:nvPr/>
        </p:nvPicPr>
        <p:blipFill>
          <a:blip r:embed="rId2" cstate="print"/>
          <a:srcRect/>
          <a:stretch>
            <a:fillRect/>
          </a:stretch>
        </p:blipFill>
        <p:spPr bwMode="auto">
          <a:xfrm>
            <a:off x="365714" y="1691640"/>
            <a:ext cx="6431714" cy="4876800"/>
          </a:xfrm>
          <a:prstGeom prst="rect">
            <a:avLst/>
          </a:prstGeom>
          <a:noFill/>
          <a:ln w="9525">
            <a:noFill/>
            <a:miter lim="800000"/>
            <a:headEnd/>
            <a:tailEnd/>
          </a:ln>
        </p:spPr>
      </p:pic>
      <p:sp>
        <p:nvSpPr>
          <p:cNvPr id="29699" name="Freeform 7"/>
          <p:cNvSpPr/>
          <p:nvPr/>
        </p:nvSpPr>
        <p:spPr bwMode="auto">
          <a:xfrm>
            <a:off x="7056048" y="1700213"/>
            <a:ext cx="4672992" cy="3505200"/>
          </a:xfrm>
          <a:custGeom>
            <a:avLst/>
            <a:gdLst>
              <a:gd name="T0" fmla="*/ 1872 w 2208"/>
              <a:gd name="T1" fmla="*/ 0 h 2208"/>
              <a:gd name="T2" fmla="*/ 1344 w 2208"/>
              <a:gd name="T3" fmla="*/ 240 h 2208"/>
              <a:gd name="T4" fmla="*/ 720 w 2208"/>
              <a:gd name="T5" fmla="*/ 240 h 2208"/>
              <a:gd name="T6" fmla="*/ 468 w 2208"/>
              <a:gd name="T7" fmla="*/ 888 h 2208"/>
              <a:gd name="T8" fmla="*/ 192 w 2208"/>
              <a:gd name="T9" fmla="*/ 816 h 2208"/>
              <a:gd name="T10" fmla="*/ 0 w 2208"/>
              <a:gd name="T11" fmla="*/ 960 h 2208"/>
              <a:gd name="T12" fmla="*/ 0 w 2208"/>
              <a:gd name="T13" fmla="*/ 1824 h 2208"/>
              <a:gd name="T14" fmla="*/ 432 w 2208"/>
              <a:gd name="T15" fmla="*/ 1920 h 2208"/>
              <a:gd name="T16" fmla="*/ 384 w 2208"/>
              <a:gd name="T17" fmla="*/ 1536 h 2208"/>
              <a:gd name="T18" fmla="*/ 624 w 2208"/>
              <a:gd name="T19" fmla="*/ 1680 h 2208"/>
              <a:gd name="T20" fmla="*/ 912 w 2208"/>
              <a:gd name="T21" fmla="*/ 2208 h 2208"/>
              <a:gd name="T22" fmla="*/ 1296 w 2208"/>
              <a:gd name="T23" fmla="*/ 1728 h 2208"/>
              <a:gd name="T24" fmla="*/ 1500 w 2208"/>
              <a:gd name="T25" fmla="*/ 2004 h 2208"/>
              <a:gd name="T26" fmla="*/ 1800 w 2208"/>
              <a:gd name="T27" fmla="*/ 1980 h 2208"/>
              <a:gd name="T28" fmla="*/ 1704 w 2208"/>
              <a:gd name="T29" fmla="*/ 1764 h 2208"/>
              <a:gd name="T30" fmla="*/ 1920 w 2208"/>
              <a:gd name="T31" fmla="*/ 1632 h 2208"/>
              <a:gd name="T32" fmla="*/ 2160 w 2208"/>
              <a:gd name="T33" fmla="*/ 1104 h 2208"/>
              <a:gd name="T34" fmla="*/ 1824 w 2208"/>
              <a:gd name="T35" fmla="*/ 960 h 2208"/>
              <a:gd name="T36" fmla="*/ 2208 w 2208"/>
              <a:gd name="T37" fmla="*/ 672 h 2208"/>
              <a:gd name="T38" fmla="*/ 2112 w 2208"/>
              <a:gd name="T39" fmla="*/ 384 h 2208"/>
              <a:gd name="T40" fmla="*/ 1872 w 2208"/>
              <a:gd name="T41" fmla="*/ 0 h 2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08"/>
              <a:gd name="T64" fmla="*/ 0 h 2208"/>
              <a:gd name="T65" fmla="*/ 2208 w 2208"/>
              <a:gd name="T66" fmla="*/ 2208 h 22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08" h="2208">
                <a:moveTo>
                  <a:pt x="1872" y="0"/>
                </a:moveTo>
                <a:lnTo>
                  <a:pt x="1344" y="240"/>
                </a:lnTo>
                <a:lnTo>
                  <a:pt x="720" y="240"/>
                </a:lnTo>
                <a:lnTo>
                  <a:pt x="468" y="888"/>
                </a:lnTo>
                <a:lnTo>
                  <a:pt x="192" y="816"/>
                </a:lnTo>
                <a:lnTo>
                  <a:pt x="0" y="960"/>
                </a:lnTo>
                <a:lnTo>
                  <a:pt x="0" y="1824"/>
                </a:lnTo>
                <a:lnTo>
                  <a:pt x="432" y="1920"/>
                </a:lnTo>
                <a:lnTo>
                  <a:pt x="384" y="1536"/>
                </a:lnTo>
                <a:lnTo>
                  <a:pt x="624" y="1680"/>
                </a:lnTo>
                <a:lnTo>
                  <a:pt x="912" y="2208"/>
                </a:lnTo>
                <a:lnTo>
                  <a:pt x="1296" y="1728"/>
                </a:lnTo>
                <a:lnTo>
                  <a:pt x="1500" y="2004"/>
                </a:lnTo>
                <a:lnTo>
                  <a:pt x="1800" y="1980"/>
                </a:lnTo>
                <a:lnTo>
                  <a:pt x="1704" y="1764"/>
                </a:lnTo>
                <a:lnTo>
                  <a:pt x="1920" y="1632"/>
                </a:lnTo>
                <a:lnTo>
                  <a:pt x="2160" y="1104"/>
                </a:lnTo>
                <a:lnTo>
                  <a:pt x="1824" y="960"/>
                </a:lnTo>
                <a:lnTo>
                  <a:pt x="2208" y="672"/>
                </a:lnTo>
                <a:lnTo>
                  <a:pt x="2112" y="384"/>
                </a:lnTo>
                <a:lnTo>
                  <a:pt x="1872" y="0"/>
                </a:lnTo>
                <a:close/>
              </a:path>
            </a:pathLst>
          </a:custGeom>
          <a:noFill/>
          <a:ln w="63500" cmpd="sng">
            <a:solidFill>
              <a:srgbClr val="FFFF00"/>
            </a:solidFill>
            <a:miter lim="800000"/>
          </a:ln>
        </p:spPr>
        <p:txBody>
          <a:bodyPr/>
          <a:lstStyle/>
          <a:p>
            <a:endParaRPr lang="zh-CN" altLang="en-US"/>
          </a:p>
        </p:txBody>
      </p:sp>
      <p:sp>
        <p:nvSpPr>
          <p:cNvPr id="29700" name="Text Box 9"/>
          <p:cNvSpPr txBox="1">
            <a:spLocks noChangeArrowheads="1"/>
          </p:cNvSpPr>
          <p:nvPr/>
        </p:nvSpPr>
        <p:spPr bwMode="auto">
          <a:xfrm>
            <a:off x="7056049" y="5734051"/>
            <a:ext cx="4656061" cy="583565"/>
          </a:xfrm>
          <a:prstGeom prst="rect">
            <a:avLst/>
          </a:prstGeom>
          <a:noFill/>
          <a:ln w="9525">
            <a:noFill/>
            <a:miter lim="800000"/>
          </a:ln>
        </p:spPr>
        <p:txBody>
          <a:bodyPr>
            <a:spAutoFit/>
          </a:bodyPr>
          <a:lstStyle/>
          <a:p>
            <a:pPr>
              <a:spcBef>
                <a:spcPct val="50000"/>
              </a:spcBef>
            </a:pPr>
            <a:r>
              <a:rPr lang="zh-CN" altLang="en-US" sz="3200" b="1">
                <a:solidFill>
                  <a:srgbClr val="FFFF00"/>
                </a:solidFill>
                <a:latin typeface="微软雅黑" panose="020B0503020204020204" pitchFamily="34" charset="-122"/>
                <a:ea typeface="微软雅黑" panose="020B0503020204020204" pitchFamily="34" charset="-122"/>
              </a:rPr>
              <a:t>亚洲的轮廓略图</a:t>
            </a:r>
          </a:p>
        </p:txBody>
      </p:sp>
      <p:sp>
        <p:nvSpPr>
          <p:cNvPr id="29701" name="Text Box 10"/>
          <p:cNvSpPr txBox="1">
            <a:spLocks noChangeArrowheads="1"/>
          </p:cNvSpPr>
          <p:nvPr/>
        </p:nvSpPr>
        <p:spPr bwMode="auto">
          <a:xfrm>
            <a:off x="3048452" y="990600"/>
            <a:ext cx="7459431" cy="523220"/>
          </a:xfrm>
          <a:prstGeom prst="rect">
            <a:avLst/>
          </a:prstGeom>
          <a:noFill/>
          <a:ln w="9525">
            <a:noFill/>
            <a:miter lim="800000"/>
          </a:ln>
        </p:spPr>
        <p:txBody>
          <a:bodyPr wrap="square">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熟悉并学画各大洲的轮廓略图</a:t>
            </a:r>
          </a:p>
        </p:txBody>
      </p:sp>
      <p:sp>
        <p:nvSpPr>
          <p:cNvPr id="29702" name="Text Box 11"/>
          <p:cNvSpPr txBox="1">
            <a:spLocks noChangeArrowheads="1"/>
          </p:cNvSpPr>
          <p:nvPr/>
        </p:nvSpPr>
        <p:spPr bwMode="auto">
          <a:xfrm>
            <a:off x="1968244" y="4149725"/>
            <a:ext cx="2110042" cy="579438"/>
          </a:xfrm>
          <a:prstGeom prst="rect">
            <a:avLst/>
          </a:prstGeom>
          <a:noFill/>
          <a:ln w="9525">
            <a:noFill/>
            <a:miter lim="800000"/>
          </a:ln>
        </p:spPr>
        <p:txBody>
          <a:bodyPr>
            <a:spAutoFit/>
          </a:bodyPr>
          <a:lstStyle/>
          <a:p>
            <a:pPr>
              <a:spcBef>
                <a:spcPct val="50000"/>
              </a:spcBef>
            </a:pPr>
            <a:r>
              <a:rPr lang="zh-CN" altLang="en-US" sz="3200" b="1">
                <a:solidFill>
                  <a:srgbClr val="FFFF00"/>
                </a:solidFill>
              </a:rPr>
              <a:t>亚   洲</a:t>
            </a:r>
          </a:p>
        </p:txBody>
      </p:sp>
      <p:sp>
        <p:nvSpPr>
          <p:cNvPr id="7" name="矩形 6"/>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探究活动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ox(in)">
                                      <p:cBhvr>
                                        <p:cTn id="7" dur="500"/>
                                        <p:tgtEl>
                                          <p:spTgt spid="2969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box(in)">
                                      <p:cBhvr>
                                        <p:cTn id="10"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autoUpdateAnimBg="0"/>
      <p:bldP spid="29700"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欧洲地形"/>
          <p:cNvPicPr>
            <a:picLocks noChangeAspect="1" noChangeArrowheads="1"/>
          </p:cNvPicPr>
          <p:nvPr/>
        </p:nvPicPr>
        <p:blipFill>
          <a:blip r:embed="rId2" cstate="print"/>
          <a:srcRect/>
          <a:stretch>
            <a:fillRect/>
          </a:stretch>
        </p:blipFill>
        <p:spPr bwMode="auto">
          <a:xfrm>
            <a:off x="0" y="1656080"/>
            <a:ext cx="6234888" cy="4351020"/>
          </a:xfrm>
          <a:prstGeom prst="rect">
            <a:avLst/>
          </a:prstGeom>
          <a:noFill/>
          <a:ln w="9525">
            <a:noFill/>
            <a:miter lim="800000"/>
            <a:headEnd/>
            <a:tailEnd/>
          </a:ln>
        </p:spPr>
      </p:pic>
      <p:sp>
        <p:nvSpPr>
          <p:cNvPr id="30723" name="Freeform 4"/>
          <p:cNvSpPr/>
          <p:nvPr/>
        </p:nvSpPr>
        <p:spPr bwMode="auto">
          <a:xfrm>
            <a:off x="8112128" y="1484313"/>
            <a:ext cx="4078285" cy="2665412"/>
          </a:xfrm>
          <a:custGeom>
            <a:avLst/>
            <a:gdLst>
              <a:gd name="T0" fmla="*/ 1152 w 1680"/>
              <a:gd name="T1" fmla="*/ 0 h 1443"/>
              <a:gd name="T2" fmla="*/ 768 w 1680"/>
              <a:gd name="T3" fmla="*/ 336 h 1443"/>
              <a:gd name="T4" fmla="*/ 528 w 1680"/>
              <a:gd name="T5" fmla="*/ 96 h 1443"/>
              <a:gd name="T6" fmla="*/ 144 w 1680"/>
              <a:gd name="T7" fmla="*/ 432 h 1443"/>
              <a:gd name="T8" fmla="*/ 240 w 1680"/>
              <a:gd name="T9" fmla="*/ 576 h 1443"/>
              <a:gd name="T10" fmla="*/ 624 w 1680"/>
              <a:gd name="T11" fmla="*/ 480 h 1443"/>
              <a:gd name="T12" fmla="*/ 381 w 1680"/>
              <a:gd name="T13" fmla="*/ 822 h 1443"/>
              <a:gd name="T14" fmla="*/ 212 w 1680"/>
              <a:gd name="T15" fmla="*/ 912 h 1443"/>
              <a:gd name="T16" fmla="*/ 0 w 1680"/>
              <a:gd name="T17" fmla="*/ 1056 h 1443"/>
              <a:gd name="T18" fmla="*/ 144 w 1680"/>
              <a:gd name="T19" fmla="*/ 1392 h 1443"/>
              <a:gd name="T20" fmla="*/ 562 w 1680"/>
              <a:gd name="T21" fmla="*/ 1217 h 1443"/>
              <a:gd name="T22" fmla="*/ 912 w 1680"/>
              <a:gd name="T23" fmla="*/ 1443 h 1443"/>
              <a:gd name="T24" fmla="*/ 1081 w 1680"/>
              <a:gd name="T25" fmla="*/ 1409 h 1443"/>
              <a:gd name="T26" fmla="*/ 1488 w 1680"/>
              <a:gd name="T27" fmla="*/ 1344 h 1443"/>
              <a:gd name="T28" fmla="*/ 1680 w 1680"/>
              <a:gd name="T29" fmla="*/ 816 h 1443"/>
              <a:gd name="T30" fmla="*/ 1200 w 1680"/>
              <a:gd name="T31" fmla="*/ 48 h 1443"/>
              <a:gd name="T32" fmla="*/ 1152 w 1680"/>
              <a:gd name="T33" fmla="*/ 0 h 1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80"/>
              <a:gd name="T52" fmla="*/ 0 h 1443"/>
              <a:gd name="T53" fmla="*/ 1680 w 1680"/>
              <a:gd name="T54" fmla="*/ 1443 h 14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80" h="1443">
                <a:moveTo>
                  <a:pt x="1152" y="0"/>
                </a:moveTo>
                <a:lnTo>
                  <a:pt x="768" y="336"/>
                </a:lnTo>
                <a:lnTo>
                  <a:pt x="528" y="96"/>
                </a:lnTo>
                <a:lnTo>
                  <a:pt x="144" y="432"/>
                </a:lnTo>
                <a:lnTo>
                  <a:pt x="240" y="576"/>
                </a:lnTo>
                <a:lnTo>
                  <a:pt x="624" y="480"/>
                </a:lnTo>
                <a:lnTo>
                  <a:pt x="381" y="822"/>
                </a:lnTo>
                <a:lnTo>
                  <a:pt x="212" y="912"/>
                </a:lnTo>
                <a:lnTo>
                  <a:pt x="0" y="1056"/>
                </a:lnTo>
                <a:lnTo>
                  <a:pt x="144" y="1392"/>
                </a:lnTo>
                <a:lnTo>
                  <a:pt x="562" y="1217"/>
                </a:lnTo>
                <a:lnTo>
                  <a:pt x="912" y="1443"/>
                </a:lnTo>
                <a:lnTo>
                  <a:pt x="1081" y="1409"/>
                </a:lnTo>
                <a:lnTo>
                  <a:pt x="1488" y="1344"/>
                </a:lnTo>
                <a:lnTo>
                  <a:pt x="1680" y="816"/>
                </a:lnTo>
                <a:lnTo>
                  <a:pt x="1200" y="48"/>
                </a:lnTo>
                <a:lnTo>
                  <a:pt x="1152" y="0"/>
                </a:lnTo>
                <a:close/>
              </a:path>
            </a:pathLst>
          </a:custGeom>
          <a:noFill/>
          <a:ln w="63500" cmpd="sng">
            <a:solidFill>
              <a:srgbClr val="FFFF00"/>
            </a:solidFill>
            <a:miter lim="800000"/>
          </a:ln>
        </p:spPr>
        <p:txBody>
          <a:bodyPr/>
          <a:lstStyle/>
          <a:p>
            <a:endParaRPr lang="zh-CN" altLang="en-US"/>
          </a:p>
        </p:txBody>
      </p:sp>
      <p:sp>
        <p:nvSpPr>
          <p:cNvPr id="30724" name="Text Box 5"/>
          <p:cNvSpPr txBox="1">
            <a:spLocks noChangeArrowheads="1"/>
          </p:cNvSpPr>
          <p:nvPr/>
        </p:nvSpPr>
        <p:spPr bwMode="auto">
          <a:xfrm>
            <a:off x="9168208" y="4941889"/>
            <a:ext cx="2495226" cy="1076325"/>
          </a:xfrm>
          <a:prstGeom prst="rect">
            <a:avLst/>
          </a:prstGeom>
          <a:noFill/>
          <a:ln w="9525">
            <a:noFill/>
            <a:miter lim="800000"/>
          </a:ln>
        </p:spPr>
        <p:txBody>
          <a:bodyPr>
            <a:spAutoFit/>
          </a:bodyPr>
          <a:lstStyle/>
          <a:p>
            <a:pPr>
              <a:spcBef>
                <a:spcPct val="50000"/>
              </a:spcBef>
            </a:pPr>
            <a:r>
              <a:rPr lang="zh-CN" altLang="en-US" sz="3200" b="1">
                <a:solidFill>
                  <a:srgbClr val="FFFF00"/>
                </a:solidFill>
                <a:latin typeface="微软雅黑" panose="020B0503020204020204" pitchFamily="34" charset="-122"/>
                <a:ea typeface="微软雅黑" panose="020B0503020204020204" pitchFamily="34" charset="-122"/>
              </a:rPr>
              <a:t>欧洲的轮廓略图</a:t>
            </a:r>
          </a:p>
        </p:txBody>
      </p:sp>
      <p:sp>
        <p:nvSpPr>
          <p:cNvPr id="30725" name="Text Box 6"/>
          <p:cNvSpPr txBox="1">
            <a:spLocks noChangeArrowheads="1"/>
          </p:cNvSpPr>
          <p:nvPr/>
        </p:nvSpPr>
        <p:spPr bwMode="auto">
          <a:xfrm>
            <a:off x="3214800" y="3500440"/>
            <a:ext cx="2592578" cy="579437"/>
          </a:xfrm>
          <a:prstGeom prst="rect">
            <a:avLst/>
          </a:prstGeom>
          <a:noFill/>
          <a:ln w="9525">
            <a:noFill/>
            <a:miter lim="800000"/>
          </a:ln>
        </p:spPr>
        <p:txBody>
          <a:bodyPr>
            <a:spAutoFit/>
          </a:bodyPr>
          <a:lstStyle/>
          <a:p>
            <a:pPr>
              <a:spcBef>
                <a:spcPct val="50000"/>
              </a:spcBef>
            </a:pPr>
            <a:r>
              <a:rPr lang="zh-CN" altLang="en-US" sz="3200" b="1">
                <a:solidFill>
                  <a:srgbClr val="FFFF00"/>
                </a:solidFill>
              </a:rPr>
              <a:t>欧    洲</a:t>
            </a:r>
          </a:p>
        </p:txBody>
      </p:sp>
      <p:sp>
        <p:nvSpPr>
          <p:cNvPr id="7" name="矩形 6"/>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探究活动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box(in)">
                                      <p:cBhvr>
                                        <p:cTn id="7" dur="500"/>
                                        <p:tgtEl>
                                          <p:spTgt spid="30723"/>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0724"/>
                                        </p:tgtEl>
                                        <p:attrNameLst>
                                          <p:attrName>style.visibility</p:attrName>
                                        </p:attrNameLst>
                                      </p:cBhvr>
                                      <p:to>
                                        <p:strVal val="visible"/>
                                      </p:to>
                                    </p:set>
                                    <p:animEffect transition="in" filter="box(in)">
                                      <p:cBhvr>
                                        <p:cTn id="10"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nimBg="1" autoUpdateAnimBg="0"/>
      <p:bldP spid="30724"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非洲地形"/>
          <p:cNvPicPr>
            <a:picLocks noChangeAspect="1" noChangeArrowheads="1"/>
          </p:cNvPicPr>
          <p:nvPr/>
        </p:nvPicPr>
        <p:blipFill>
          <a:blip r:embed="rId2" cstate="print"/>
          <a:srcRect/>
          <a:stretch>
            <a:fillRect/>
          </a:stretch>
        </p:blipFill>
        <p:spPr bwMode="auto">
          <a:xfrm>
            <a:off x="814811" y="1596074"/>
            <a:ext cx="6298380" cy="4694237"/>
          </a:xfrm>
          <a:prstGeom prst="rect">
            <a:avLst/>
          </a:prstGeom>
          <a:noFill/>
          <a:ln w="9525">
            <a:noFill/>
            <a:miter lim="800000"/>
            <a:headEnd/>
            <a:tailEnd/>
          </a:ln>
        </p:spPr>
      </p:pic>
      <p:sp>
        <p:nvSpPr>
          <p:cNvPr id="31747" name="Freeform 4"/>
          <p:cNvSpPr/>
          <p:nvPr/>
        </p:nvSpPr>
        <p:spPr bwMode="auto">
          <a:xfrm>
            <a:off x="7919538" y="1341438"/>
            <a:ext cx="3178819" cy="3173412"/>
          </a:xfrm>
          <a:custGeom>
            <a:avLst/>
            <a:gdLst>
              <a:gd name="T0" fmla="*/ 282 w 1502"/>
              <a:gd name="T1" fmla="*/ 0 h 1999"/>
              <a:gd name="T2" fmla="*/ 56 w 1502"/>
              <a:gd name="T3" fmla="*/ 237 h 1999"/>
              <a:gd name="T4" fmla="*/ 0 w 1502"/>
              <a:gd name="T5" fmla="*/ 734 h 1999"/>
              <a:gd name="T6" fmla="*/ 440 w 1502"/>
              <a:gd name="T7" fmla="*/ 824 h 1999"/>
              <a:gd name="T8" fmla="*/ 486 w 1502"/>
              <a:gd name="T9" fmla="*/ 1344 h 1999"/>
              <a:gd name="T10" fmla="*/ 768 w 1502"/>
              <a:gd name="T11" fmla="*/ 1999 h 1999"/>
              <a:gd name="T12" fmla="*/ 971 w 1502"/>
              <a:gd name="T13" fmla="*/ 1954 h 1999"/>
              <a:gd name="T14" fmla="*/ 1299 w 1502"/>
              <a:gd name="T15" fmla="*/ 1491 h 1999"/>
              <a:gd name="T16" fmla="*/ 1276 w 1502"/>
              <a:gd name="T17" fmla="*/ 1073 h 1999"/>
              <a:gd name="T18" fmla="*/ 1502 w 1502"/>
              <a:gd name="T19" fmla="*/ 635 h 1999"/>
              <a:gd name="T20" fmla="*/ 1310 w 1502"/>
              <a:gd name="T21" fmla="*/ 155 h 1999"/>
              <a:gd name="T22" fmla="*/ 734 w 1502"/>
              <a:gd name="T23" fmla="*/ 155 h 1999"/>
              <a:gd name="T24" fmla="*/ 531 w 1502"/>
              <a:gd name="T25" fmla="*/ 0 h 1999"/>
              <a:gd name="T26" fmla="*/ 282 w 1502"/>
              <a:gd name="T27" fmla="*/ 0 h 19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02"/>
              <a:gd name="T43" fmla="*/ 0 h 1999"/>
              <a:gd name="T44" fmla="*/ 1502 w 1502"/>
              <a:gd name="T45" fmla="*/ 1999 h 19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02" h="1999">
                <a:moveTo>
                  <a:pt x="282" y="0"/>
                </a:moveTo>
                <a:lnTo>
                  <a:pt x="56" y="237"/>
                </a:lnTo>
                <a:lnTo>
                  <a:pt x="0" y="734"/>
                </a:lnTo>
                <a:lnTo>
                  <a:pt x="440" y="824"/>
                </a:lnTo>
                <a:lnTo>
                  <a:pt x="486" y="1344"/>
                </a:lnTo>
                <a:lnTo>
                  <a:pt x="768" y="1999"/>
                </a:lnTo>
                <a:lnTo>
                  <a:pt x="971" y="1954"/>
                </a:lnTo>
                <a:lnTo>
                  <a:pt x="1299" y="1491"/>
                </a:lnTo>
                <a:lnTo>
                  <a:pt x="1276" y="1073"/>
                </a:lnTo>
                <a:lnTo>
                  <a:pt x="1502" y="635"/>
                </a:lnTo>
                <a:lnTo>
                  <a:pt x="1310" y="155"/>
                </a:lnTo>
                <a:lnTo>
                  <a:pt x="734" y="155"/>
                </a:lnTo>
                <a:lnTo>
                  <a:pt x="531" y="0"/>
                </a:lnTo>
                <a:lnTo>
                  <a:pt x="282" y="0"/>
                </a:lnTo>
                <a:close/>
              </a:path>
            </a:pathLst>
          </a:custGeom>
          <a:noFill/>
          <a:ln w="63500" cmpd="sng">
            <a:solidFill>
              <a:srgbClr val="FFFF00"/>
            </a:solidFill>
            <a:miter lim="800000"/>
          </a:ln>
        </p:spPr>
        <p:txBody>
          <a:bodyPr/>
          <a:lstStyle/>
          <a:p>
            <a:endParaRPr lang="zh-CN" altLang="en-US"/>
          </a:p>
        </p:txBody>
      </p:sp>
      <p:sp>
        <p:nvSpPr>
          <p:cNvPr id="31748" name="Text Box 5"/>
          <p:cNvSpPr txBox="1">
            <a:spLocks noChangeArrowheads="1"/>
          </p:cNvSpPr>
          <p:nvPr/>
        </p:nvSpPr>
        <p:spPr bwMode="auto">
          <a:xfrm>
            <a:off x="7726945" y="5013326"/>
            <a:ext cx="4129078" cy="583565"/>
          </a:xfrm>
          <a:prstGeom prst="rect">
            <a:avLst/>
          </a:prstGeom>
          <a:noFill/>
          <a:ln w="9525">
            <a:noFill/>
            <a:miter lim="800000"/>
          </a:ln>
        </p:spPr>
        <p:txBody>
          <a:bodyPr>
            <a:spAutoFit/>
          </a:bodyPr>
          <a:lstStyle/>
          <a:p>
            <a:pPr>
              <a:spcBef>
                <a:spcPct val="50000"/>
              </a:spcBef>
            </a:pPr>
            <a:r>
              <a:rPr lang="zh-CN" altLang="en-US" sz="3200" b="1">
                <a:solidFill>
                  <a:srgbClr val="FFFF00"/>
                </a:solidFill>
                <a:latin typeface="微软雅黑" panose="020B0503020204020204" pitchFamily="34" charset="-122"/>
                <a:ea typeface="微软雅黑" panose="020B0503020204020204" pitchFamily="34" charset="-122"/>
              </a:rPr>
              <a:t>非洲的轮廓略图</a:t>
            </a:r>
          </a:p>
        </p:txBody>
      </p:sp>
      <p:sp>
        <p:nvSpPr>
          <p:cNvPr id="31749" name="Text Box 6"/>
          <p:cNvSpPr txBox="1">
            <a:spLocks noChangeArrowheads="1"/>
          </p:cNvSpPr>
          <p:nvPr/>
        </p:nvSpPr>
        <p:spPr bwMode="auto">
          <a:xfrm>
            <a:off x="1980943" y="2389505"/>
            <a:ext cx="3551305" cy="579438"/>
          </a:xfrm>
          <a:prstGeom prst="rect">
            <a:avLst/>
          </a:prstGeom>
          <a:noFill/>
          <a:ln w="9525">
            <a:noFill/>
            <a:miter lim="800000"/>
          </a:ln>
        </p:spPr>
        <p:txBody>
          <a:bodyPr>
            <a:spAutoFit/>
          </a:bodyPr>
          <a:lstStyle/>
          <a:p>
            <a:pPr>
              <a:spcBef>
                <a:spcPct val="50000"/>
              </a:spcBef>
            </a:pPr>
            <a:r>
              <a:rPr lang="zh-CN" altLang="en-US" sz="3200" b="1">
                <a:solidFill>
                  <a:srgbClr val="FFFF00"/>
                </a:solidFill>
              </a:rPr>
              <a:t>非       洲</a:t>
            </a:r>
          </a:p>
        </p:txBody>
      </p:sp>
      <p:sp>
        <p:nvSpPr>
          <p:cNvPr id="7" name="矩形 6"/>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探究活动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ox(in)">
                                      <p:cBhvr>
                                        <p:cTn id="7" dur="500"/>
                                        <p:tgtEl>
                                          <p:spTgt spid="3174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1748"/>
                                        </p:tgtEl>
                                        <p:attrNameLst>
                                          <p:attrName>style.visibility</p:attrName>
                                        </p:attrNameLst>
                                      </p:cBhvr>
                                      <p:to>
                                        <p:strVal val="visible"/>
                                      </p:to>
                                    </p:set>
                                    <p:animEffect transition="in" filter="box(in)">
                                      <p:cBhvr>
                                        <p:cTn id="10"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nimBg="1" autoUpdateAnimBg="0"/>
      <p:bldP spid="31748"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南美洲地形"/>
          <p:cNvPicPr>
            <a:picLocks noChangeAspect="1" noChangeArrowheads="1"/>
          </p:cNvPicPr>
          <p:nvPr/>
        </p:nvPicPr>
        <p:blipFill>
          <a:blip r:embed="rId2" cstate="print"/>
          <a:srcRect/>
          <a:stretch>
            <a:fillRect/>
          </a:stretch>
        </p:blipFill>
        <p:spPr bwMode="auto">
          <a:xfrm>
            <a:off x="455236" y="1566546"/>
            <a:ext cx="6043778" cy="5304155"/>
          </a:xfrm>
          <a:prstGeom prst="rect">
            <a:avLst/>
          </a:prstGeom>
          <a:noFill/>
          <a:ln w="9525">
            <a:noFill/>
            <a:miter lim="800000"/>
            <a:headEnd/>
            <a:tailEnd/>
          </a:ln>
        </p:spPr>
      </p:pic>
      <p:sp>
        <p:nvSpPr>
          <p:cNvPr id="32771" name="Freeform 3"/>
          <p:cNvSpPr/>
          <p:nvPr/>
        </p:nvSpPr>
        <p:spPr bwMode="auto">
          <a:xfrm>
            <a:off x="8495195" y="765175"/>
            <a:ext cx="3278290" cy="3568700"/>
          </a:xfrm>
          <a:custGeom>
            <a:avLst/>
            <a:gdLst>
              <a:gd name="T0" fmla="*/ 135 w 1327"/>
              <a:gd name="T1" fmla="*/ 0 h 2248"/>
              <a:gd name="T2" fmla="*/ 0 w 1327"/>
              <a:gd name="T3" fmla="*/ 588 h 2248"/>
              <a:gd name="T4" fmla="*/ 282 w 1327"/>
              <a:gd name="T5" fmla="*/ 972 h 2248"/>
              <a:gd name="T6" fmla="*/ 271 w 1327"/>
              <a:gd name="T7" fmla="*/ 1864 h 2248"/>
              <a:gd name="T8" fmla="*/ 367 w 1327"/>
              <a:gd name="T9" fmla="*/ 2248 h 2248"/>
              <a:gd name="T10" fmla="*/ 511 w 1327"/>
              <a:gd name="T11" fmla="*/ 2104 h 2248"/>
              <a:gd name="T12" fmla="*/ 511 w 1327"/>
              <a:gd name="T13" fmla="*/ 1816 h 2248"/>
              <a:gd name="T14" fmla="*/ 1327 w 1327"/>
              <a:gd name="T15" fmla="*/ 616 h 2248"/>
              <a:gd name="T16" fmla="*/ 621 w 1327"/>
              <a:gd name="T17" fmla="*/ 46 h 2248"/>
              <a:gd name="T18" fmla="*/ 135 w 1327"/>
              <a:gd name="T19" fmla="*/ 0 h 22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7"/>
              <a:gd name="T31" fmla="*/ 0 h 2248"/>
              <a:gd name="T32" fmla="*/ 1327 w 1327"/>
              <a:gd name="T33" fmla="*/ 2248 h 22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7" h="2248">
                <a:moveTo>
                  <a:pt x="135" y="0"/>
                </a:moveTo>
                <a:lnTo>
                  <a:pt x="0" y="588"/>
                </a:lnTo>
                <a:lnTo>
                  <a:pt x="282" y="972"/>
                </a:lnTo>
                <a:lnTo>
                  <a:pt x="271" y="1864"/>
                </a:lnTo>
                <a:lnTo>
                  <a:pt x="367" y="2248"/>
                </a:lnTo>
                <a:lnTo>
                  <a:pt x="511" y="2104"/>
                </a:lnTo>
                <a:lnTo>
                  <a:pt x="511" y="1816"/>
                </a:lnTo>
                <a:lnTo>
                  <a:pt x="1327" y="616"/>
                </a:lnTo>
                <a:lnTo>
                  <a:pt x="621" y="46"/>
                </a:lnTo>
                <a:lnTo>
                  <a:pt x="135" y="0"/>
                </a:lnTo>
                <a:close/>
              </a:path>
            </a:pathLst>
          </a:custGeom>
          <a:noFill/>
          <a:ln w="63500" cmpd="sng">
            <a:solidFill>
              <a:srgbClr val="FFFF00"/>
            </a:solidFill>
            <a:miter lim="800000"/>
          </a:ln>
        </p:spPr>
        <p:txBody>
          <a:bodyPr/>
          <a:lstStyle/>
          <a:p>
            <a:endParaRPr lang="zh-CN" altLang="en-US"/>
          </a:p>
        </p:txBody>
      </p:sp>
      <p:sp>
        <p:nvSpPr>
          <p:cNvPr id="32772" name="Text Box 5"/>
          <p:cNvSpPr txBox="1">
            <a:spLocks noChangeArrowheads="1"/>
          </p:cNvSpPr>
          <p:nvPr/>
        </p:nvSpPr>
        <p:spPr bwMode="auto">
          <a:xfrm>
            <a:off x="8590434" y="4724401"/>
            <a:ext cx="2975646" cy="1076325"/>
          </a:xfrm>
          <a:prstGeom prst="rect">
            <a:avLst/>
          </a:prstGeom>
          <a:noFill/>
          <a:ln w="9525">
            <a:noFill/>
            <a:miter lim="800000"/>
          </a:ln>
        </p:spPr>
        <p:txBody>
          <a:bodyPr>
            <a:spAutoFit/>
          </a:bodyPr>
          <a:lstStyle/>
          <a:p>
            <a:pPr>
              <a:spcBef>
                <a:spcPct val="50000"/>
              </a:spcBef>
            </a:pPr>
            <a:r>
              <a:rPr lang="zh-CN" altLang="en-US" sz="3200" b="1">
                <a:solidFill>
                  <a:srgbClr val="FFFF00"/>
                </a:solidFill>
                <a:latin typeface="微软雅黑" panose="020B0503020204020204" pitchFamily="34" charset="-122"/>
                <a:ea typeface="微软雅黑" panose="020B0503020204020204" pitchFamily="34" charset="-122"/>
              </a:rPr>
              <a:t>南美洲的轮廓略图</a:t>
            </a:r>
          </a:p>
        </p:txBody>
      </p:sp>
      <p:sp>
        <p:nvSpPr>
          <p:cNvPr id="32773" name="Text Box 6"/>
          <p:cNvSpPr txBox="1">
            <a:spLocks noChangeArrowheads="1"/>
          </p:cNvSpPr>
          <p:nvPr/>
        </p:nvSpPr>
        <p:spPr bwMode="auto">
          <a:xfrm>
            <a:off x="2926971" y="2133600"/>
            <a:ext cx="3360829" cy="579438"/>
          </a:xfrm>
          <a:prstGeom prst="rect">
            <a:avLst/>
          </a:prstGeom>
          <a:noFill/>
          <a:ln w="9525">
            <a:noFill/>
            <a:miter lim="800000"/>
          </a:ln>
        </p:spPr>
        <p:txBody>
          <a:bodyPr>
            <a:spAutoFit/>
          </a:bodyPr>
          <a:lstStyle/>
          <a:p>
            <a:pPr>
              <a:spcBef>
                <a:spcPct val="50000"/>
              </a:spcBef>
            </a:pPr>
            <a:r>
              <a:rPr lang="zh-CN" altLang="en-US" sz="3200" b="1">
                <a:solidFill>
                  <a:srgbClr val="FFFF00"/>
                </a:solidFill>
              </a:rPr>
              <a:t>南   美    洲</a:t>
            </a:r>
          </a:p>
        </p:txBody>
      </p:sp>
      <p:sp>
        <p:nvSpPr>
          <p:cNvPr id="7" name="矩形 6"/>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探究活动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box(in)">
                                      <p:cBhvr>
                                        <p:cTn id="7" dur="500"/>
                                        <p:tgtEl>
                                          <p:spTgt spid="3277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2772"/>
                                        </p:tgtEl>
                                        <p:attrNameLst>
                                          <p:attrName>style.visibility</p:attrName>
                                        </p:attrNameLst>
                                      </p:cBhvr>
                                      <p:to>
                                        <p:strVal val="visible"/>
                                      </p:to>
                                    </p:set>
                                    <p:animEffect transition="in" filter="box(in)">
                                      <p:cBhvr>
                                        <p:cTn id="10"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nimBg="1" autoUpdateAnimBg="0"/>
      <p:bldP spid="32772"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澳大利亚地形"/>
          <p:cNvPicPr>
            <a:picLocks noChangeAspect="1" noChangeArrowheads="1"/>
          </p:cNvPicPr>
          <p:nvPr/>
        </p:nvPicPr>
        <p:blipFill>
          <a:blip r:embed="rId2" cstate="print"/>
          <a:srcRect/>
          <a:stretch>
            <a:fillRect/>
          </a:stretch>
        </p:blipFill>
        <p:spPr bwMode="auto">
          <a:xfrm>
            <a:off x="506029" y="1676400"/>
            <a:ext cx="6747267" cy="4324350"/>
          </a:xfrm>
          <a:prstGeom prst="rect">
            <a:avLst/>
          </a:prstGeom>
          <a:noFill/>
          <a:ln w="9525">
            <a:noFill/>
            <a:miter lim="800000"/>
            <a:headEnd/>
            <a:tailEnd/>
          </a:ln>
        </p:spPr>
      </p:pic>
      <p:sp>
        <p:nvSpPr>
          <p:cNvPr id="33795" name="Freeform 4"/>
          <p:cNvSpPr/>
          <p:nvPr/>
        </p:nvSpPr>
        <p:spPr bwMode="auto">
          <a:xfrm>
            <a:off x="8399958" y="1676402"/>
            <a:ext cx="3587282" cy="2544763"/>
          </a:xfrm>
          <a:custGeom>
            <a:avLst/>
            <a:gdLst>
              <a:gd name="T0" fmla="*/ 432 w 1344"/>
              <a:gd name="T1" fmla="*/ 96 h 1225"/>
              <a:gd name="T2" fmla="*/ 192 w 1344"/>
              <a:gd name="T3" fmla="*/ 384 h 1225"/>
              <a:gd name="T4" fmla="*/ 0 w 1344"/>
              <a:gd name="T5" fmla="*/ 528 h 1225"/>
              <a:gd name="T6" fmla="*/ 175 w 1344"/>
              <a:gd name="T7" fmla="*/ 1101 h 1225"/>
              <a:gd name="T8" fmla="*/ 503 w 1344"/>
              <a:gd name="T9" fmla="*/ 988 h 1225"/>
              <a:gd name="T10" fmla="*/ 796 w 1344"/>
              <a:gd name="T11" fmla="*/ 1000 h 1225"/>
              <a:gd name="T12" fmla="*/ 1101 w 1344"/>
              <a:gd name="T13" fmla="*/ 1225 h 1225"/>
              <a:gd name="T14" fmla="*/ 1344 w 1344"/>
              <a:gd name="T15" fmla="*/ 672 h 1225"/>
              <a:gd name="T16" fmla="*/ 912 w 1344"/>
              <a:gd name="T17" fmla="*/ 0 h 1225"/>
              <a:gd name="T18" fmla="*/ 816 w 1344"/>
              <a:gd name="T19" fmla="*/ 336 h 1225"/>
              <a:gd name="T20" fmla="*/ 528 w 1344"/>
              <a:gd name="T21" fmla="*/ 240 h 1225"/>
              <a:gd name="T22" fmla="*/ 432 w 1344"/>
              <a:gd name="T23" fmla="*/ 96 h 1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4"/>
              <a:gd name="T37" fmla="*/ 0 h 1225"/>
              <a:gd name="T38" fmla="*/ 1344 w 1344"/>
              <a:gd name="T39" fmla="*/ 1225 h 12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4" h="1225">
                <a:moveTo>
                  <a:pt x="432" y="96"/>
                </a:moveTo>
                <a:lnTo>
                  <a:pt x="192" y="384"/>
                </a:lnTo>
                <a:lnTo>
                  <a:pt x="0" y="528"/>
                </a:lnTo>
                <a:lnTo>
                  <a:pt x="175" y="1101"/>
                </a:lnTo>
                <a:lnTo>
                  <a:pt x="503" y="988"/>
                </a:lnTo>
                <a:lnTo>
                  <a:pt x="796" y="1000"/>
                </a:lnTo>
                <a:lnTo>
                  <a:pt x="1101" y="1225"/>
                </a:lnTo>
                <a:lnTo>
                  <a:pt x="1344" y="672"/>
                </a:lnTo>
                <a:lnTo>
                  <a:pt x="912" y="0"/>
                </a:lnTo>
                <a:lnTo>
                  <a:pt x="816" y="336"/>
                </a:lnTo>
                <a:lnTo>
                  <a:pt x="528" y="240"/>
                </a:lnTo>
                <a:lnTo>
                  <a:pt x="432" y="96"/>
                </a:lnTo>
                <a:close/>
              </a:path>
            </a:pathLst>
          </a:custGeom>
          <a:noFill/>
          <a:ln w="63500" cmpd="sng">
            <a:solidFill>
              <a:srgbClr val="FFFF00"/>
            </a:solidFill>
            <a:miter lim="800000"/>
          </a:ln>
        </p:spPr>
        <p:txBody>
          <a:bodyPr/>
          <a:lstStyle/>
          <a:p>
            <a:endParaRPr lang="zh-CN" altLang="en-US"/>
          </a:p>
        </p:txBody>
      </p:sp>
      <p:sp>
        <p:nvSpPr>
          <p:cNvPr id="33796" name="Text Box 5"/>
          <p:cNvSpPr txBox="1">
            <a:spLocks noChangeArrowheads="1"/>
          </p:cNvSpPr>
          <p:nvPr/>
        </p:nvSpPr>
        <p:spPr bwMode="auto">
          <a:xfrm>
            <a:off x="8783025" y="4797426"/>
            <a:ext cx="2975646" cy="1076325"/>
          </a:xfrm>
          <a:prstGeom prst="rect">
            <a:avLst/>
          </a:prstGeom>
          <a:noFill/>
          <a:ln w="9525">
            <a:noFill/>
            <a:miter lim="800000"/>
          </a:ln>
        </p:spPr>
        <p:txBody>
          <a:bodyPr>
            <a:spAutoFit/>
          </a:bodyPr>
          <a:lstStyle/>
          <a:p>
            <a:pPr>
              <a:spcBef>
                <a:spcPct val="50000"/>
              </a:spcBef>
            </a:pPr>
            <a:r>
              <a:rPr lang="zh-CN" altLang="en-US" sz="3200" b="1">
                <a:solidFill>
                  <a:srgbClr val="FFFF00"/>
                </a:solidFill>
                <a:latin typeface="微软雅黑" panose="020B0503020204020204" pitchFamily="34" charset="-122"/>
                <a:ea typeface="微软雅黑" panose="020B0503020204020204" pitchFamily="34" charset="-122"/>
              </a:rPr>
              <a:t>大洋洲的轮廓略图</a:t>
            </a:r>
          </a:p>
        </p:txBody>
      </p:sp>
      <p:sp>
        <p:nvSpPr>
          <p:cNvPr id="33797" name="Text Box 6"/>
          <p:cNvSpPr txBox="1">
            <a:spLocks noChangeArrowheads="1"/>
          </p:cNvSpPr>
          <p:nvPr/>
        </p:nvSpPr>
        <p:spPr bwMode="auto">
          <a:xfrm>
            <a:off x="2446549" y="3141665"/>
            <a:ext cx="3553421" cy="579437"/>
          </a:xfrm>
          <a:prstGeom prst="rect">
            <a:avLst/>
          </a:prstGeom>
          <a:noFill/>
          <a:ln w="9525">
            <a:noFill/>
            <a:miter lim="800000"/>
          </a:ln>
        </p:spPr>
        <p:txBody>
          <a:bodyPr>
            <a:spAutoFit/>
          </a:bodyPr>
          <a:lstStyle/>
          <a:p>
            <a:pPr>
              <a:spcBef>
                <a:spcPct val="50000"/>
              </a:spcBef>
            </a:pPr>
            <a:r>
              <a:rPr lang="zh-CN" altLang="en-US" sz="3200" b="1">
                <a:solidFill>
                  <a:srgbClr val="FFFF00"/>
                </a:solidFill>
              </a:rPr>
              <a:t>大   洋   洲</a:t>
            </a:r>
          </a:p>
        </p:txBody>
      </p:sp>
      <p:sp>
        <p:nvSpPr>
          <p:cNvPr id="7" name="矩形 6"/>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探究活动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ox(in)">
                                      <p:cBhvr>
                                        <p:cTn id="7" dur="500"/>
                                        <p:tgtEl>
                                          <p:spTgt spid="3379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3796"/>
                                        </p:tgtEl>
                                        <p:attrNameLst>
                                          <p:attrName>style.visibility</p:attrName>
                                        </p:attrNameLst>
                                      </p:cBhvr>
                                      <p:to>
                                        <p:strVal val="visible"/>
                                      </p:to>
                                    </p:set>
                                    <p:animEffect transition="in" filter="box(in)">
                                      <p:cBhvr>
                                        <p:cTn id="10"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nimBg="1" autoUpdateAnimBg="0"/>
      <p:bldP spid="33796"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南极洲地形"/>
          <p:cNvPicPr>
            <a:picLocks noChangeAspect="1" noChangeArrowheads="1"/>
          </p:cNvPicPr>
          <p:nvPr/>
        </p:nvPicPr>
        <p:blipFill>
          <a:blip r:embed="rId2" cstate="print"/>
          <a:srcRect/>
          <a:stretch>
            <a:fillRect/>
          </a:stretch>
        </p:blipFill>
        <p:spPr bwMode="auto">
          <a:xfrm>
            <a:off x="391744" y="1412875"/>
            <a:ext cx="7202502" cy="4930775"/>
          </a:xfrm>
          <a:prstGeom prst="rect">
            <a:avLst/>
          </a:prstGeom>
          <a:noFill/>
          <a:ln w="9525">
            <a:noFill/>
            <a:miter lim="800000"/>
            <a:headEnd/>
            <a:tailEnd/>
          </a:ln>
        </p:spPr>
      </p:pic>
      <p:sp>
        <p:nvSpPr>
          <p:cNvPr id="34819" name="Freeform 4"/>
          <p:cNvSpPr/>
          <p:nvPr/>
        </p:nvSpPr>
        <p:spPr bwMode="auto">
          <a:xfrm>
            <a:off x="8112129" y="1412875"/>
            <a:ext cx="3720616" cy="2660650"/>
          </a:xfrm>
          <a:custGeom>
            <a:avLst/>
            <a:gdLst>
              <a:gd name="T0" fmla="*/ 0 w 1365"/>
              <a:gd name="T1" fmla="*/ 336 h 1345"/>
              <a:gd name="T2" fmla="*/ 336 w 1365"/>
              <a:gd name="T3" fmla="*/ 624 h 1345"/>
              <a:gd name="T4" fmla="*/ 432 w 1365"/>
              <a:gd name="T5" fmla="*/ 0 h 1345"/>
              <a:gd name="T6" fmla="*/ 1008 w 1365"/>
              <a:gd name="T7" fmla="*/ 0 h 1345"/>
              <a:gd name="T8" fmla="*/ 1365 w 1365"/>
              <a:gd name="T9" fmla="*/ 646 h 1345"/>
              <a:gd name="T10" fmla="*/ 1218 w 1365"/>
              <a:gd name="T11" fmla="*/ 1026 h 1345"/>
              <a:gd name="T12" fmla="*/ 777 w 1365"/>
              <a:gd name="T13" fmla="*/ 1345 h 1345"/>
              <a:gd name="T14" fmla="*/ 432 w 1365"/>
              <a:gd name="T15" fmla="*/ 912 h 1345"/>
              <a:gd name="T16" fmla="*/ 189 w 1365"/>
              <a:gd name="T17" fmla="*/ 953 h 1345"/>
              <a:gd name="T18" fmla="*/ 152 w 1365"/>
              <a:gd name="T19" fmla="*/ 757 h 1345"/>
              <a:gd name="T20" fmla="*/ 0 w 1365"/>
              <a:gd name="T21" fmla="*/ 336 h 1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5"/>
              <a:gd name="T34" fmla="*/ 0 h 1345"/>
              <a:gd name="T35" fmla="*/ 1365 w 1365"/>
              <a:gd name="T36" fmla="*/ 1345 h 13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5" h="1345">
                <a:moveTo>
                  <a:pt x="0" y="336"/>
                </a:moveTo>
                <a:lnTo>
                  <a:pt x="336" y="624"/>
                </a:lnTo>
                <a:lnTo>
                  <a:pt x="432" y="0"/>
                </a:lnTo>
                <a:lnTo>
                  <a:pt x="1008" y="0"/>
                </a:lnTo>
                <a:lnTo>
                  <a:pt x="1365" y="646"/>
                </a:lnTo>
                <a:lnTo>
                  <a:pt x="1218" y="1026"/>
                </a:lnTo>
                <a:lnTo>
                  <a:pt x="777" y="1345"/>
                </a:lnTo>
                <a:lnTo>
                  <a:pt x="432" y="912"/>
                </a:lnTo>
                <a:lnTo>
                  <a:pt x="189" y="953"/>
                </a:lnTo>
                <a:lnTo>
                  <a:pt x="152" y="757"/>
                </a:lnTo>
                <a:lnTo>
                  <a:pt x="0" y="336"/>
                </a:lnTo>
                <a:close/>
              </a:path>
            </a:pathLst>
          </a:custGeom>
          <a:noFill/>
          <a:ln w="63500" cmpd="sng">
            <a:solidFill>
              <a:srgbClr val="FFFF00"/>
            </a:solidFill>
            <a:miter lim="800000"/>
          </a:ln>
        </p:spPr>
        <p:txBody>
          <a:bodyPr/>
          <a:lstStyle/>
          <a:p>
            <a:endParaRPr lang="zh-CN" altLang="en-US"/>
          </a:p>
        </p:txBody>
      </p:sp>
      <p:sp>
        <p:nvSpPr>
          <p:cNvPr id="34820" name="Text Box 5"/>
          <p:cNvSpPr txBox="1">
            <a:spLocks noChangeArrowheads="1"/>
          </p:cNvSpPr>
          <p:nvPr/>
        </p:nvSpPr>
        <p:spPr bwMode="auto">
          <a:xfrm>
            <a:off x="8783024" y="4652964"/>
            <a:ext cx="2687817" cy="1076325"/>
          </a:xfrm>
          <a:prstGeom prst="rect">
            <a:avLst/>
          </a:prstGeom>
          <a:noFill/>
          <a:ln w="9525">
            <a:noFill/>
            <a:miter lim="800000"/>
          </a:ln>
        </p:spPr>
        <p:txBody>
          <a:bodyPr>
            <a:spAutoFit/>
          </a:bodyPr>
          <a:lstStyle/>
          <a:p>
            <a:pPr>
              <a:spcBef>
                <a:spcPct val="50000"/>
              </a:spcBef>
            </a:pPr>
            <a:r>
              <a:rPr lang="zh-CN" altLang="en-US" sz="3200" b="1">
                <a:solidFill>
                  <a:srgbClr val="FFFF00"/>
                </a:solidFill>
                <a:latin typeface="微软雅黑" panose="020B0503020204020204" pitchFamily="34" charset="-122"/>
                <a:ea typeface="微软雅黑" panose="020B0503020204020204" pitchFamily="34" charset="-122"/>
              </a:rPr>
              <a:t>南极洲的轮廓略图</a:t>
            </a:r>
          </a:p>
        </p:txBody>
      </p:sp>
      <p:sp>
        <p:nvSpPr>
          <p:cNvPr id="34821" name="Text Box 6"/>
          <p:cNvSpPr txBox="1">
            <a:spLocks noChangeArrowheads="1"/>
          </p:cNvSpPr>
          <p:nvPr/>
        </p:nvSpPr>
        <p:spPr bwMode="auto">
          <a:xfrm>
            <a:off x="3502630" y="3284540"/>
            <a:ext cx="2687817" cy="579437"/>
          </a:xfrm>
          <a:prstGeom prst="rect">
            <a:avLst/>
          </a:prstGeom>
          <a:noFill/>
          <a:ln w="9525">
            <a:noFill/>
            <a:miter lim="800000"/>
          </a:ln>
        </p:spPr>
        <p:txBody>
          <a:bodyPr>
            <a:spAutoFit/>
          </a:bodyPr>
          <a:lstStyle/>
          <a:p>
            <a:pPr>
              <a:spcBef>
                <a:spcPct val="50000"/>
              </a:spcBef>
            </a:pPr>
            <a:r>
              <a:rPr lang="zh-CN" altLang="en-US" sz="3200" b="1">
                <a:solidFill>
                  <a:srgbClr val="FFFF00"/>
                </a:solidFill>
              </a:rPr>
              <a:t>南  极  洲</a:t>
            </a:r>
          </a:p>
        </p:txBody>
      </p:sp>
      <p:sp>
        <p:nvSpPr>
          <p:cNvPr id="7" name="矩形 6"/>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探究活动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box(in)">
                                      <p:cBhvr>
                                        <p:cTn id="7" dur="1000"/>
                                        <p:tgtEl>
                                          <p:spTgt spid="3481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4820"/>
                                        </p:tgtEl>
                                        <p:attrNameLst>
                                          <p:attrName>style.visibility</p:attrName>
                                        </p:attrNameLst>
                                      </p:cBhvr>
                                      <p:to>
                                        <p:strVal val="visible"/>
                                      </p:to>
                                    </p:set>
                                    <p:animEffect transition="in" filter="box(in)">
                                      <p:cBhvr>
                                        <p:cTn id="10" dur="10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autoUpdateAnimBg="0"/>
      <p:bldP spid="34820"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9"/>
          <p:cNvSpPr>
            <a:spLocks noChangeArrowheads="1"/>
          </p:cNvSpPr>
          <p:nvPr/>
        </p:nvSpPr>
        <p:spPr bwMode="auto">
          <a:xfrm>
            <a:off x="2653109" y="1037909"/>
            <a:ext cx="5951495" cy="584775"/>
          </a:xfrm>
          <a:prstGeom prst="rect">
            <a:avLst/>
          </a:prstGeom>
          <a:noFill/>
          <a:ln w="9525">
            <a:noFill/>
            <a:miter lim="800000"/>
          </a:ln>
        </p:spPr>
        <p:txBody>
          <a:bodyPr wrap="none">
            <a:spAutoFit/>
          </a:bodyPr>
          <a:lstStyle/>
          <a:p>
            <a:r>
              <a:rPr lang="zh-CN" altLang="en-US" sz="3200" b="1">
                <a:solidFill>
                  <a:srgbClr val="FFFF00"/>
                </a:solidFill>
              </a:rPr>
              <a:t>课堂填图：填出七大洲的名称。</a:t>
            </a:r>
          </a:p>
        </p:txBody>
      </p:sp>
      <p:pic>
        <p:nvPicPr>
          <p:cNvPr id="35843" name="Picture 17" descr="01"/>
          <p:cNvPicPr>
            <a:picLocks noChangeAspect="1" noChangeArrowheads="1"/>
          </p:cNvPicPr>
          <p:nvPr/>
        </p:nvPicPr>
        <p:blipFill>
          <a:blip r:embed="rId2" cstate="print"/>
          <a:srcRect/>
          <a:stretch>
            <a:fillRect/>
          </a:stretch>
        </p:blipFill>
        <p:spPr bwMode="auto">
          <a:xfrm>
            <a:off x="0" y="840741"/>
            <a:ext cx="12190413" cy="6092825"/>
          </a:xfrm>
          <a:prstGeom prst="rect">
            <a:avLst/>
          </a:prstGeom>
          <a:noFill/>
          <a:ln w="9525">
            <a:noFill/>
            <a:miter lim="800000"/>
            <a:headEnd/>
            <a:tailEnd/>
          </a:ln>
        </p:spPr>
      </p:pic>
      <p:sp>
        <p:nvSpPr>
          <p:cNvPr id="35844" name="Rectangle 18"/>
          <p:cNvSpPr>
            <a:spLocks noChangeArrowheads="1"/>
          </p:cNvSpPr>
          <p:nvPr/>
        </p:nvSpPr>
        <p:spPr bwMode="auto">
          <a:xfrm>
            <a:off x="9263445" y="2492376"/>
            <a:ext cx="662361" cy="523220"/>
          </a:xfrm>
          <a:prstGeom prst="rect">
            <a:avLst/>
          </a:prstGeom>
          <a:noFill/>
          <a:ln w="38100" cmpd="sng">
            <a:solidFill>
              <a:schemeClr val="tx1"/>
            </a:solidFill>
            <a:miter lim="800000"/>
          </a:ln>
        </p:spPr>
        <p:txBody>
          <a:bodyPr wrap="none">
            <a:spAutoFit/>
          </a:bodyPr>
          <a:lstStyle/>
          <a:p>
            <a:r>
              <a:rPr lang="en-US" sz="2800" b="1">
                <a:solidFill>
                  <a:srgbClr val="000000"/>
                </a:solidFill>
              </a:rPr>
              <a:t>①</a:t>
            </a:r>
          </a:p>
        </p:txBody>
      </p:sp>
      <p:sp>
        <p:nvSpPr>
          <p:cNvPr id="35845" name="Rectangle 19"/>
          <p:cNvSpPr>
            <a:spLocks noChangeArrowheads="1"/>
          </p:cNvSpPr>
          <p:nvPr/>
        </p:nvSpPr>
        <p:spPr bwMode="auto">
          <a:xfrm>
            <a:off x="7056047" y="3284538"/>
            <a:ext cx="662361" cy="523220"/>
          </a:xfrm>
          <a:prstGeom prst="rect">
            <a:avLst/>
          </a:prstGeom>
          <a:noFill/>
          <a:ln w="9525">
            <a:noFill/>
            <a:miter lim="800000"/>
          </a:ln>
        </p:spPr>
        <p:txBody>
          <a:bodyPr wrap="none">
            <a:spAutoFit/>
          </a:bodyPr>
          <a:lstStyle/>
          <a:p>
            <a:r>
              <a:rPr lang="en-US" sz="2800" b="1">
                <a:solidFill>
                  <a:srgbClr val="000000"/>
                </a:solidFill>
              </a:rPr>
              <a:t>③</a:t>
            </a:r>
          </a:p>
        </p:txBody>
      </p:sp>
      <p:sp>
        <p:nvSpPr>
          <p:cNvPr id="35846" name="Rectangle 20"/>
          <p:cNvSpPr>
            <a:spLocks noChangeArrowheads="1"/>
          </p:cNvSpPr>
          <p:nvPr/>
        </p:nvSpPr>
        <p:spPr bwMode="auto">
          <a:xfrm>
            <a:off x="7534352" y="2133601"/>
            <a:ext cx="662361" cy="523220"/>
          </a:xfrm>
          <a:prstGeom prst="rect">
            <a:avLst/>
          </a:prstGeom>
          <a:noFill/>
          <a:ln w="9525">
            <a:noFill/>
            <a:miter lim="800000"/>
          </a:ln>
        </p:spPr>
        <p:txBody>
          <a:bodyPr wrap="none">
            <a:spAutoFit/>
          </a:bodyPr>
          <a:lstStyle/>
          <a:p>
            <a:r>
              <a:rPr lang="en-US" sz="2800" b="1">
                <a:solidFill>
                  <a:srgbClr val="000000"/>
                </a:solidFill>
              </a:rPr>
              <a:t>②</a:t>
            </a:r>
          </a:p>
        </p:txBody>
      </p:sp>
      <p:sp>
        <p:nvSpPr>
          <p:cNvPr id="35847" name="Rectangle 21"/>
          <p:cNvSpPr>
            <a:spLocks noChangeArrowheads="1"/>
          </p:cNvSpPr>
          <p:nvPr/>
        </p:nvSpPr>
        <p:spPr bwMode="auto">
          <a:xfrm>
            <a:off x="3024323" y="2420938"/>
            <a:ext cx="662361" cy="523220"/>
          </a:xfrm>
          <a:prstGeom prst="rect">
            <a:avLst/>
          </a:prstGeom>
          <a:noFill/>
          <a:ln w="9525">
            <a:noFill/>
            <a:miter lim="800000"/>
          </a:ln>
        </p:spPr>
        <p:txBody>
          <a:bodyPr wrap="none">
            <a:spAutoFit/>
          </a:bodyPr>
          <a:lstStyle/>
          <a:p>
            <a:r>
              <a:rPr lang="en-US" sz="2800" b="1">
                <a:solidFill>
                  <a:srgbClr val="000000"/>
                </a:solidFill>
              </a:rPr>
              <a:t>④</a:t>
            </a:r>
          </a:p>
        </p:txBody>
      </p:sp>
      <p:sp>
        <p:nvSpPr>
          <p:cNvPr id="35848" name="Rectangle 22"/>
          <p:cNvSpPr>
            <a:spLocks noChangeArrowheads="1"/>
          </p:cNvSpPr>
          <p:nvPr/>
        </p:nvSpPr>
        <p:spPr bwMode="auto">
          <a:xfrm>
            <a:off x="4558707" y="3789363"/>
            <a:ext cx="662361" cy="523220"/>
          </a:xfrm>
          <a:prstGeom prst="rect">
            <a:avLst/>
          </a:prstGeom>
          <a:noFill/>
          <a:ln w="9525">
            <a:noFill/>
            <a:miter lim="800000"/>
          </a:ln>
        </p:spPr>
        <p:txBody>
          <a:bodyPr wrap="none">
            <a:spAutoFit/>
          </a:bodyPr>
          <a:lstStyle/>
          <a:p>
            <a:r>
              <a:rPr lang="en-US" sz="2800" b="1">
                <a:solidFill>
                  <a:srgbClr val="000000"/>
                </a:solidFill>
              </a:rPr>
              <a:t>⑤</a:t>
            </a:r>
          </a:p>
        </p:txBody>
      </p:sp>
      <p:sp>
        <p:nvSpPr>
          <p:cNvPr id="35849" name="Rectangle 23"/>
          <p:cNvSpPr>
            <a:spLocks noChangeArrowheads="1"/>
          </p:cNvSpPr>
          <p:nvPr/>
        </p:nvSpPr>
        <p:spPr bwMode="auto">
          <a:xfrm>
            <a:off x="10512115" y="4149726"/>
            <a:ext cx="662361" cy="523220"/>
          </a:xfrm>
          <a:prstGeom prst="rect">
            <a:avLst/>
          </a:prstGeom>
          <a:noFill/>
          <a:ln w="9525">
            <a:noFill/>
            <a:miter lim="800000"/>
          </a:ln>
        </p:spPr>
        <p:txBody>
          <a:bodyPr wrap="none">
            <a:spAutoFit/>
          </a:bodyPr>
          <a:lstStyle/>
          <a:p>
            <a:r>
              <a:rPr lang="en-US" sz="2800" b="1">
                <a:solidFill>
                  <a:srgbClr val="000000"/>
                </a:solidFill>
              </a:rPr>
              <a:t>⑥</a:t>
            </a:r>
          </a:p>
        </p:txBody>
      </p:sp>
      <p:sp>
        <p:nvSpPr>
          <p:cNvPr id="35850" name="Rectangle 24"/>
          <p:cNvSpPr>
            <a:spLocks noChangeArrowheads="1"/>
          </p:cNvSpPr>
          <p:nvPr/>
        </p:nvSpPr>
        <p:spPr bwMode="auto">
          <a:xfrm>
            <a:off x="8687786" y="5013326"/>
            <a:ext cx="662361" cy="523220"/>
          </a:xfrm>
          <a:prstGeom prst="rect">
            <a:avLst/>
          </a:prstGeom>
          <a:noFill/>
          <a:ln w="9525">
            <a:noFill/>
            <a:miter lim="800000"/>
          </a:ln>
        </p:spPr>
        <p:txBody>
          <a:bodyPr wrap="none">
            <a:spAutoFit/>
          </a:bodyPr>
          <a:lstStyle/>
          <a:p>
            <a:r>
              <a:rPr lang="en-US" sz="2800" b="1">
                <a:solidFill>
                  <a:srgbClr val="000000"/>
                </a:solidFill>
              </a:rPr>
              <a:t>⑦</a:t>
            </a:r>
          </a:p>
        </p:txBody>
      </p:sp>
      <p:sp>
        <p:nvSpPr>
          <p:cNvPr id="35851" name="Rectangle 25"/>
          <p:cNvSpPr>
            <a:spLocks noChangeArrowheads="1"/>
          </p:cNvSpPr>
          <p:nvPr/>
        </p:nvSpPr>
        <p:spPr bwMode="auto">
          <a:xfrm>
            <a:off x="2831731" y="5084763"/>
            <a:ext cx="662361" cy="523220"/>
          </a:xfrm>
          <a:prstGeom prst="rect">
            <a:avLst/>
          </a:prstGeom>
          <a:noFill/>
          <a:ln w="9525">
            <a:noFill/>
            <a:miter lim="800000"/>
          </a:ln>
        </p:spPr>
        <p:txBody>
          <a:bodyPr wrap="none">
            <a:spAutoFit/>
          </a:bodyPr>
          <a:lstStyle/>
          <a:p>
            <a:r>
              <a:rPr lang="en-US" sz="2800" b="1">
                <a:solidFill>
                  <a:srgbClr val="000000"/>
                </a:solidFill>
              </a:rPr>
              <a:t>⑦</a:t>
            </a:r>
          </a:p>
        </p:txBody>
      </p:sp>
      <p:sp>
        <p:nvSpPr>
          <p:cNvPr id="35852" name="Text Box 26"/>
          <p:cNvSpPr txBox="1">
            <a:spLocks noChangeArrowheads="1"/>
          </p:cNvSpPr>
          <p:nvPr/>
        </p:nvSpPr>
        <p:spPr bwMode="auto">
          <a:xfrm>
            <a:off x="8302604" y="2492377"/>
            <a:ext cx="2592578" cy="460375"/>
          </a:xfrm>
          <a:prstGeom prst="rect">
            <a:avLst/>
          </a:prstGeom>
          <a:noFill/>
          <a:ln w="9525">
            <a:noFill/>
            <a:miter lim="800000"/>
          </a:ln>
        </p:spPr>
        <p:txBody>
          <a:bodyPr>
            <a:spAutoFit/>
          </a:bodyPr>
          <a:lstStyle/>
          <a:p>
            <a:pPr algn="l">
              <a:spcBef>
                <a:spcPct val="50000"/>
              </a:spcBef>
            </a:pPr>
            <a:r>
              <a:rPr lang="zh-CN" alt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亚   洲</a:t>
            </a:r>
          </a:p>
        </p:txBody>
      </p:sp>
      <p:sp>
        <p:nvSpPr>
          <p:cNvPr id="35853" name="Text Box 27"/>
          <p:cNvSpPr txBox="1">
            <a:spLocks noChangeArrowheads="1"/>
          </p:cNvSpPr>
          <p:nvPr/>
        </p:nvSpPr>
        <p:spPr bwMode="auto">
          <a:xfrm>
            <a:off x="6768219" y="2060577"/>
            <a:ext cx="1726975" cy="460375"/>
          </a:xfrm>
          <a:prstGeom prst="rect">
            <a:avLst/>
          </a:prstGeom>
          <a:noFill/>
          <a:ln w="9525">
            <a:noFill/>
            <a:miter lim="800000"/>
          </a:ln>
        </p:spPr>
        <p:txBody>
          <a:bodyPr>
            <a:spAutoFit/>
          </a:bodyPr>
          <a:lstStyle/>
          <a:p>
            <a:pPr>
              <a:spcBef>
                <a:spcPct val="50000"/>
              </a:spcBef>
            </a:pPr>
            <a:r>
              <a:rPr lang="zh-CN" alt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欧洲</a:t>
            </a:r>
            <a:endParaRPr lang="zh-CN" altLang="en-US" sz="2800"/>
          </a:p>
        </p:txBody>
      </p:sp>
      <p:sp>
        <p:nvSpPr>
          <p:cNvPr id="35854" name="Text Box 28"/>
          <p:cNvSpPr txBox="1">
            <a:spLocks noChangeArrowheads="1"/>
          </p:cNvSpPr>
          <p:nvPr/>
        </p:nvSpPr>
        <p:spPr bwMode="auto">
          <a:xfrm>
            <a:off x="7124270" y="2924175"/>
            <a:ext cx="553998" cy="1366838"/>
          </a:xfrm>
          <a:prstGeom prst="rect">
            <a:avLst/>
          </a:prstGeom>
          <a:noFill/>
          <a:ln w="9525">
            <a:noFill/>
            <a:miter lim="800000"/>
          </a:ln>
        </p:spPr>
        <p:txBody>
          <a:bodyPr vert="eaVert">
            <a:spAutoFit/>
          </a:bodyPr>
          <a:lstStyle/>
          <a:p>
            <a:pPr algn="l">
              <a:spcBef>
                <a:spcPct val="50000"/>
              </a:spcBef>
            </a:pPr>
            <a:r>
              <a:rPr lang="zh-CN" alt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非    洲</a:t>
            </a:r>
          </a:p>
        </p:txBody>
      </p:sp>
      <p:sp>
        <p:nvSpPr>
          <p:cNvPr id="35855" name="Text Box 29"/>
          <p:cNvSpPr txBox="1">
            <a:spLocks noChangeArrowheads="1"/>
          </p:cNvSpPr>
          <p:nvPr/>
        </p:nvSpPr>
        <p:spPr bwMode="auto">
          <a:xfrm>
            <a:off x="4588790" y="3573463"/>
            <a:ext cx="1292662" cy="1079500"/>
          </a:xfrm>
          <a:prstGeom prst="rect">
            <a:avLst/>
          </a:prstGeom>
          <a:noFill/>
          <a:ln w="9525">
            <a:noFill/>
            <a:miter lim="800000"/>
          </a:ln>
        </p:spPr>
        <p:txBody>
          <a:bodyPr vert="eaVert">
            <a:spAutoFit/>
          </a:bodyPr>
          <a:lstStyle/>
          <a:p>
            <a:r>
              <a:rPr lang="zh-CN" altLang="en-US" sz="2400" b="1">
                <a:solidFill>
                  <a:srgbClr val="FF0000"/>
                </a:solidFill>
                <a:effectLst>
                  <a:outerShdw blurRad="38100" dist="38100" dir="2700000" algn="tl">
                    <a:srgbClr val="000000"/>
                  </a:outerShdw>
                </a:effectLst>
              </a:rPr>
              <a:t>南</a:t>
            </a:r>
          </a:p>
          <a:p>
            <a:r>
              <a:rPr lang="zh-CN" altLang="en-US" sz="2400" b="1">
                <a:solidFill>
                  <a:srgbClr val="FF0000"/>
                </a:solidFill>
                <a:effectLst>
                  <a:outerShdw blurRad="38100" dist="38100" dir="2700000" algn="tl">
                    <a:srgbClr val="000000"/>
                  </a:outerShdw>
                </a:effectLst>
              </a:rPr>
              <a:t>  </a:t>
            </a:r>
            <a:r>
              <a:rPr lang="zh-CN" alt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美</a:t>
            </a:r>
          </a:p>
          <a:p>
            <a:r>
              <a:rPr lang="zh-CN" altLang="en-US" sz="2400" b="1">
                <a:solidFill>
                  <a:srgbClr val="FF0000"/>
                </a:solidFill>
                <a:effectLst>
                  <a:outerShdw blurRad="38100" dist="38100" dir="2700000" algn="tl">
                    <a:srgbClr val="000000"/>
                  </a:outerShdw>
                </a:effectLst>
              </a:rPr>
              <a:t>    </a:t>
            </a:r>
            <a:r>
              <a:rPr lang="zh-CN" altLang="en-US" sz="2400" b="1">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洲</a:t>
            </a:r>
            <a:endParaRPr lang="zh-CN" altLang="en-US" sz="2400" b="1">
              <a:solidFill>
                <a:srgbClr val="FF0000"/>
              </a:solidFill>
              <a:effectLst>
                <a:outerShdw blurRad="38100" dist="38100" dir="2700000" algn="tl">
                  <a:srgbClr val="000000"/>
                </a:outerShdw>
              </a:effectLst>
            </a:endParaRPr>
          </a:p>
        </p:txBody>
      </p:sp>
      <p:sp>
        <p:nvSpPr>
          <p:cNvPr id="35856" name="Text Box 30"/>
          <p:cNvSpPr txBox="1">
            <a:spLocks noChangeArrowheads="1"/>
          </p:cNvSpPr>
          <p:nvPr/>
        </p:nvSpPr>
        <p:spPr bwMode="auto">
          <a:xfrm>
            <a:off x="9934341" y="4076701"/>
            <a:ext cx="2256073" cy="460375"/>
          </a:xfrm>
          <a:prstGeom prst="rect">
            <a:avLst/>
          </a:prstGeom>
          <a:noFill/>
          <a:ln w="9525">
            <a:noFill/>
            <a:miter lim="800000"/>
          </a:ln>
        </p:spPr>
        <p:txBody>
          <a:bodyPr>
            <a:spAutoFit/>
          </a:bodyPr>
          <a:lstStyle/>
          <a:p>
            <a:pPr>
              <a:spcBef>
                <a:spcPct val="50000"/>
              </a:spcBef>
            </a:pPr>
            <a:r>
              <a:rPr lang="zh-CN" alt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大 洋 洲</a:t>
            </a:r>
          </a:p>
        </p:txBody>
      </p:sp>
      <p:sp>
        <p:nvSpPr>
          <p:cNvPr id="35857" name="Text Box 31"/>
          <p:cNvSpPr txBox="1">
            <a:spLocks noChangeArrowheads="1"/>
          </p:cNvSpPr>
          <p:nvPr/>
        </p:nvSpPr>
        <p:spPr bwMode="auto">
          <a:xfrm>
            <a:off x="8112128" y="5157789"/>
            <a:ext cx="2207396" cy="875665"/>
          </a:xfrm>
          <a:prstGeom prst="rect">
            <a:avLst/>
          </a:prstGeom>
          <a:noFill/>
          <a:ln w="9525">
            <a:noFill/>
            <a:miter lim="800000"/>
          </a:ln>
        </p:spPr>
        <p:txBody>
          <a:bodyPr>
            <a:spAutoFit/>
          </a:bodyPr>
          <a:lstStyle/>
          <a:p>
            <a:pPr>
              <a:spcBef>
                <a:spcPct val="50000"/>
              </a:spcBef>
            </a:pPr>
            <a:r>
              <a:rPr lang="zh-CN" alt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南  极  洲</a:t>
            </a:r>
          </a:p>
          <a:p>
            <a:pPr>
              <a:spcBef>
                <a:spcPct val="50000"/>
              </a:spcBef>
            </a:pPr>
            <a:endParaRPr lang="en-US"/>
          </a:p>
        </p:txBody>
      </p:sp>
      <p:sp>
        <p:nvSpPr>
          <p:cNvPr id="35858" name="Text Box 32"/>
          <p:cNvSpPr txBox="1">
            <a:spLocks noChangeArrowheads="1"/>
          </p:cNvSpPr>
          <p:nvPr/>
        </p:nvSpPr>
        <p:spPr bwMode="auto">
          <a:xfrm>
            <a:off x="2351311" y="5157789"/>
            <a:ext cx="2207396" cy="875665"/>
          </a:xfrm>
          <a:prstGeom prst="rect">
            <a:avLst/>
          </a:prstGeom>
          <a:noFill/>
          <a:ln w="9525">
            <a:noFill/>
            <a:miter lim="800000"/>
          </a:ln>
        </p:spPr>
        <p:txBody>
          <a:bodyPr>
            <a:spAutoFit/>
          </a:bodyPr>
          <a:lstStyle/>
          <a:p>
            <a:pPr>
              <a:spcBef>
                <a:spcPct val="50000"/>
              </a:spcBef>
            </a:pPr>
            <a:r>
              <a:rPr lang="zh-CN" alt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南  极  洲</a:t>
            </a:r>
          </a:p>
          <a:p>
            <a:pPr>
              <a:spcBef>
                <a:spcPct val="50000"/>
              </a:spcBef>
            </a:pPr>
            <a:endParaRPr lang="en-US"/>
          </a:p>
        </p:txBody>
      </p:sp>
      <p:sp>
        <p:nvSpPr>
          <p:cNvPr id="35859" name="Text Box 33"/>
          <p:cNvSpPr txBox="1">
            <a:spLocks noChangeArrowheads="1"/>
          </p:cNvSpPr>
          <p:nvPr/>
        </p:nvSpPr>
        <p:spPr bwMode="auto">
          <a:xfrm>
            <a:off x="2926971" y="2349502"/>
            <a:ext cx="2016920" cy="460375"/>
          </a:xfrm>
          <a:prstGeom prst="rect">
            <a:avLst/>
          </a:prstGeom>
          <a:noFill/>
          <a:ln w="9525">
            <a:noFill/>
            <a:miter lim="800000"/>
          </a:ln>
        </p:spPr>
        <p:txBody>
          <a:bodyPr>
            <a:spAutoFit/>
          </a:bodyPr>
          <a:lstStyle/>
          <a:p>
            <a:pPr>
              <a:spcBef>
                <a:spcPct val="50000"/>
              </a:spcBef>
            </a:pPr>
            <a:r>
              <a:rPr lang="zh-CN" alt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北美洲</a:t>
            </a:r>
          </a:p>
        </p:txBody>
      </p:sp>
      <p:sp>
        <p:nvSpPr>
          <p:cNvPr id="20" name="矩形 19"/>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5519336" y="923926"/>
            <a:ext cx="2783478" cy="460375"/>
          </a:xfrm>
          <a:prstGeom prst="rect">
            <a:avLst/>
          </a:prstGeom>
          <a:noFill/>
        </p:spPr>
        <p:txBody>
          <a:bodyPr wrap="square" rtlCol="0">
            <a:spAutoFit/>
          </a:bodyPr>
          <a:lstStyle/>
          <a:p>
            <a:r>
              <a:rPr lang="zh-CN" altLang="zh-CN" sz="2400">
                <a:latin typeface="微软雅黑" panose="020B0503020204020204" pitchFamily="34" charset="-122"/>
                <a:ea typeface="微软雅黑" panose="020B0503020204020204" pitchFamily="34" charset="-122"/>
              </a:rPr>
              <a:t>填图练习</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52"/>
                                        </p:tgtEl>
                                        <p:attrNameLst>
                                          <p:attrName>style.visibility</p:attrName>
                                        </p:attrNameLst>
                                      </p:cBhvr>
                                      <p:to>
                                        <p:strVal val="visible"/>
                                      </p:to>
                                    </p:set>
                                    <p:anim calcmode="lin" valueType="num">
                                      <p:cBhvr additive="base">
                                        <p:cTn id="7" dur="500" fill="hold"/>
                                        <p:tgtEl>
                                          <p:spTgt spid="35852"/>
                                        </p:tgtEl>
                                        <p:attrNameLst>
                                          <p:attrName>ppt_x</p:attrName>
                                        </p:attrNameLst>
                                      </p:cBhvr>
                                      <p:tavLst>
                                        <p:tav tm="0">
                                          <p:val>
                                            <p:strVal val="#ppt_x"/>
                                          </p:val>
                                        </p:tav>
                                        <p:tav tm="100000">
                                          <p:val>
                                            <p:strVal val="#ppt_x"/>
                                          </p:val>
                                        </p:tav>
                                      </p:tavLst>
                                    </p:anim>
                                    <p:anim calcmode="lin" valueType="num">
                                      <p:cBhvr additive="base">
                                        <p:cTn id="8" dur="500" fill="hold"/>
                                        <p:tgtEl>
                                          <p:spTgt spid="358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853"/>
                                        </p:tgtEl>
                                        <p:attrNameLst>
                                          <p:attrName>style.visibility</p:attrName>
                                        </p:attrNameLst>
                                      </p:cBhvr>
                                      <p:to>
                                        <p:strVal val="visible"/>
                                      </p:to>
                                    </p:set>
                                    <p:anim calcmode="lin" valueType="num">
                                      <p:cBhvr additive="base">
                                        <p:cTn id="13" dur="500" fill="hold"/>
                                        <p:tgtEl>
                                          <p:spTgt spid="35853"/>
                                        </p:tgtEl>
                                        <p:attrNameLst>
                                          <p:attrName>ppt_x</p:attrName>
                                        </p:attrNameLst>
                                      </p:cBhvr>
                                      <p:tavLst>
                                        <p:tav tm="0">
                                          <p:val>
                                            <p:strVal val="#ppt_x"/>
                                          </p:val>
                                        </p:tav>
                                        <p:tav tm="100000">
                                          <p:val>
                                            <p:strVal val="#ppt_x"/>
                                          </p:val>
                                        </p:tav>
                                      </p:tavLst>
                                    </p:anim>
                                    <p:anim calcmode="lin" valueType="num">
                                      <p:cBhvr additive="base">
                                        <p:cTn id="14" dur="500" fill="hold"/>
                                        <p:tgtEl>
                                          <p:spTgt spid="358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854"/>
                                        </p:tgtEl>
                                        <p:attrNameLst>
                                          <p:attrName>style.visibility</p:attrName>
                                        </p:attrNameLst>
                                      </p:cBhvr>
                                      <p:to>
                                        <p:strVal val="visible"/>
                                      </p:to>
                                    </p:set>
                                    <p:anim calcmode="lin" valueType="num">
                                      <p:cBhvr additive="base">
                                        <p:cTn id="19" dur="500" fill="hold"/>
                                        <p:tgtEl>
                                          <p:spTgt spid="35854"/>
                                        </p:tgtEl>
                                        <p:attrNameLst>
                                          <p:attrName>ppt_x</p:attrName>
                                        </p:attrNameLst>
                                      </p:cBhvr>
                                      <p:tavLst>
                                        <p:tav tm="0">
                                          <p:val>
                                            <p:strVal val="#ppt_x"/>
                                          </p:val>
                                        </p:tav>
                                        <p:tav tm="100000">
                                          <p:val>
                                            <p:strVal val="#ppt_x"/>
                                          </p:val>
                                        </p:tav>
                                      </p:tavLst>
                                    </p:anim>
                                    <p:anim calcmode="lin" valueType="num">
                                      <p:cBhvr additive="base">
                                        <p:cTn id="20" dur="500" fill="hold"/>
                                        <p:tgtEl>
                                          <p:spTgt spid="358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859"/>
                                        </p:tgtEl>
                                        <p:attrNameLst>
                                          <p:attrName>style.visibility</p:attrName>
                                        </p:attrNameLst>
                                      </p:cBhvr>
                                      <p:to>
                                        <p:strVal val="visible"/>
                                      </p:to>
                                    </p:set>
                                    <p:anim calcmode="lin" valueType="num">
                                      <p:cBhvr additive="base">
                                        <p:cTn id="25" dur="500" fill="hold"/>
                                        <p:tgtEl>
                                          <p:spTgt spid="35859"/>
                                        </p:tgtEl>
                                        <p:attrNameLst>
                                          <p:attrName>ppt_x</p:attrName>
                                        </p:attrNameLst>
                                      </p:cBhvr>
                                      <p:tavLst>
                                        <p:tav tm="0">
                                          <p:val>
                                            <p:strVal val="#ppt_x"/>
                                          </p:val>
                                        </p:tav>
                                        <p:tav tm="100000">
                                          <p:val>
                                            <p:strVal val="#ppt_x"/>
                                          </p:val>
                                        </p:tav>
                                      </p:tavLst>
                                    </p:anim>
                                    <p:anim calcmode="lin" valueType="num">
                                      <p:cBhvr additive="base">
                                        <p:cTn id="26" dur="500" fill="hold"/>
                                        <p:tgtEl>
                                          <p:spTgt spid="3585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855"/>
                                        </p:tgtEl>
                                        <p:attrNameLst>
                                          <p:attrName>style.visibility</p:attrName>
                                        </p:attrNameLst>
                                      </p:cBhvr>
                                      <p:to>
                                        <p:strVal val="visible"/>
                                      </p:to>
                                    </p:set>
                                    <p:anim calcmode="lin" valueType="num">
                                      <p:cBhvr additive="base">
                                        <p:cTn id="31" dur="500" fill="hold"/>
                                        <p:tgtEl>
                                          <p:spTgt spid="35855"/>
                                        </p:tgtEl>
                                        <p:attrNameLst>
                                          <p:attrName>ppt_x</p:attrName>
                                        </p:attrNameLst>
                                      </p:cBhvr>
                                      <p:tavLst>
                                        <p:tav tm="0">
                                          <p:val>
                                            <p:strVal val="#ppt_x"/>
                                          </p:val>
                                        </p:tav>
                                        <p:tav tm="100000">
                                          <p:val>
                                            <p:strVal val="#ppt_x"/>
                                          </p:val>
                                        </p:tav>
                                      </p:tavLst>
                                    </p:anim>
                                    <p:anim calcmode="lin" valueType="num">
                                      <p:cBhvr additive="base">
                                        <p:cTn id="32" dur="500" fill="hold"/>
                                        <p:tgtEl>
                                          <p:spTgt spid="3585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5856"/>
                                        </p:tgtEl>
                                        <p:attrNameLst>
                                          <p:attrName>style.visibility</p:attrName>
                                        </p:attrNameLst>
                                      </p:cBhvr>
                                      <p:to>
                                        <p:strVal val="visible"/>
                                      </p:to>
                                    </p:set>
                                    <p:anim calcmode="lin" valueType="num">
                                      <p:cBhvr additive="base">
                                        <p:cTn id="37" dur="500" fill="hold"/>
                                        <p:tgtEl>
                                          <p:spTgt spid="35856"/>
                                        </p:tgtEl>
                                        <p:attrNameLst>
                                          <p:attrName>ppt_x</p:attrName>
                                        </p:attrNameLst>
                                      </p:cBhvr>
                                      <p:tavLst>
                                        <p:tav tm="0">
                                          <p:val>
                                            <p:strVal val="#ppt_x"/>
                                          </p:val>
                                        </p:tav>
                                        <p:tav tm="100000">
                                          <p:val>
                                            <p:strVal val="#ppt_x"/>
                                          </p:val>
                                        </p:tav>
                                      </p:tavLst>
                                    </p:anim>
                                    <p:anim calcmode="lin" valueType="num">
                                      <p:cBhvr additive="base">
                                        <p:cTn id="38" dur="500" fill="hold"/>
                                        <p:tgtEl>
                                          <p:spTgt spid="3585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5857"/>
                                        </p:tgtEl>
                                        <p:attrNameLst>
                                          <p:attrName>style.visibility</p:attrName>
                                        </p:attrNameLst>
                                      </p:cBhvr>
                                      <p:to>
                                        <p:strVal val="visible"/>
                                      </p:to>
                                    </p:set>
                                    <p:anim calcmode="lin" valueType="num">
                                      <p:cBhvr additive="base">
                                        <p:cTn id="43" dur="500" fill="hold"/>
                                        <p:tgtEl>
                                          <p:spTgt spid="35857"/>
                                        </p:tgtEl>
                                        <p:attrNameLst>
                                          <p:attrName>ppt_x</p:attrName>
                                        </p:attrNameLst>
                                      </p:cBhvr>
                                      <p:tavLst>
                                        <p:tav tm="0">
                                          <p:val>
                                            <p:strVal val="#ppt_x"/>
                                          </p:val>
                                        </p:tav>
                                        <p:tav tm="100000">
                                          <p:val>
                                            <p:strVal val="#ppt_x"/>
                                          </p:val>
                                        </p:tav>
                                      </p:tavLst>
                                    </p:anim>
                                    <p:anim calcmode="lin" valueType="num">
                                      <p:cBhvr additive="base">
                                        <p:cTn id="44" dur="500" fill="hold"/>
                                        <p:tgtEl>
                                          <p:spTgt spid="35857"/>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35858"/>
                                        </p:tgtEl>
                                        <p:attrNameLst>
                                          <p:attrName>style.visibility</p:attrName>
                                        </p:attrNameLst>
                                      </p:cBhvr>
                                      <p:to>
                                        <p:strVal val="visible"/>
                                      </p:to>
                                    </p:set>
                                    <p:anim calcmode="lin" valueType="num">
                                      <p:cBhvr additive="base">
                                        <p:cTn id="48" dur="500" fill="hold"/>
                                        <p:tgtEl>
                                          <p:spTgt spid="35858"/>
                                        </p:tgtEl>
                                        <p:attrNameLst>
                                          <p:attrName>ppt_x</p:attrName>
                                        </p:attrNameLst>
                                      </p:cBhvr>
                                      <p:tavLst>
                                        <p:tav tm="0">
                                          <p:val>
                                            <p:strVal val="#ppt_x"/>
                                          </p:val>
                                        </p:tav>
                                        <p:tav tm="100000">
                                          <p:val>
                                            <p:strVal val="#ppt_x"/>
                                          </p:val>
                                        </p:tav>
                                      </p:tavLst>
                                    </p:anim>
                                    <p:anim calcmode="lin" valueType="num">
                                      <p:cBhvr additive="base">
                                        <p:cTn id="49" dur="500" fill="hold"/>
                                        <p:tgtEl>
                                          <p:spTgt spid="358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2" grpId="0" autoUpdateAnimBg="0"/>
      <p:bldP spid="35853" grpId="0" autoUpdateAnimBg="0"/>
      <p:bldP spid="35854" grpId="0" autoUpdateAnimBg="0"/>
      <p:bldP spid="35855" grpId="0" autoUpdateAnimBg="0"/>
      <p:bldP spid="35856" grpId="0" autoUpdateAnimBg="0"/>
      <p:bldP spid="35857" grpId="0" autoUpdateAnimBg="0"/>
      <p:bldP spid="35858" grpId="0" autoUpdateAnimBg="0"/>
      <p:bldP spid="3585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grpSp>
        <p:nvGrpSpPr>
          <p:cNvPr id="2" name="组合 8"/>
          <p:cNvGrpSpPr/>
          <p:nvPr/>
        </p:nvGrpSpPr>
        <p:grpSpPr>
          <a:xfrm>
            <a:off x="3736813" y="234225"/>
            <a:ext cx="8164713" cy="3055088"/>
            <a:chOff x="2694784" y="352588"/>
            <a:chExt cx="8165776" cy="3054677"/>
          </a:xfrm>
        </p:grpSpPr>
        <p:sp>
          <p:nvSpPr>
            <p:cNvPr id="25" name="矩形 24"/>
            <p:cNvSpPr>
              <a:spLocks noChangeArrowheads="1"/>
            </p:cNvSpPr>
            <p:nvPr/>
          </p:nvSpPr>
          <p:spPr bwMode="auto">
            <a:xfrm>
              <a:off x="8044335" y="352588"/>
              <a:ext cx="281622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第二单元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地球的面貌</a:t>
              </a:r>
            </a:p>
          </p:txBody>
        </p:sp>
        <p:sp>
          <p:nvSpPr>
            <p:cNvPr id="26" name="TextBox 2"/>
            <p:cNvSpPr txBox="1">
              <a:spLocks noChangeArrowheads="1"/>
            </p:cNvSpPr>
            <p:nvPr/>
          </p:nvSpPr>
          <p:spPr bwMode="auto">
            <a:xfrm>
              <a:off x="2694784" y="2577432"/>
              <a:ext cx="4245202" cy="82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世界的地形</a:t>
              </a:r>
            </a:p>
          </p:txBody>
        </p:sp>
      </p:grpSp>
      <p:sp>
        <p:nvSpPr>
          <p:cNvPr id="12" name="标题 11"/>
          <p:cNvSpPr>
            <a:spLocks noGrp="1"/>
          </p:cNvSpPr>
          <p:nvPr>
            <p:ph type="ctrTitle" idx="4294967295"/>
          </p:nvPr>
        </p:nvSpPr>
        <p:spPr>
          <a:xfrm>
            <a:off x="0" y="0"/>
            <a:ext cx="993099" cy="644306"/>
          </a:xfrm>
          <a:prstGeom prst="rect">
            <a:avLst/>
          </a:prstGeom>
        </p:spPr>
        <p:txBody>
          <a:bodyPr>
            <a:normAutofit fontScale="90000"/>
          </a:bodyPr>
          <a:lstStyle/>
          <a:p>
            <a:r>
              <a:rPr lang="zh-CN" altLang="en-US" dirty="0"/>
              <a:t>2</a:t>
            </a:r>
            <a:r>
              <a:rPr lang="en-US" altLang="zh-CN" dirty="0"/>
              <a:t>.3</a:t>
            </a:r>
            <a:endParaRPr lang="zh-CN" altLang="en-US" dirty="0"/>
          </a:p>
        </p:txBody>
      </p:sp>
    </p:spTree>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图片 44035" descr="山脉10"/>
          <p:cNvPicPr>
            <a:picLocks noChangeAspect="1"/>
          </p:cNvPicPr>
          <p:nvPr/>
        </p:nvPicPr>
        <p:blipFill>
          <a:blip r:embed="rId2" cstate="print"/>
          <a:stretch>
            <a:fillRect/>
          </a:stretch>
        </p:blipFill>
        <p:spPr>
          <a:xfrm>
            <a:off x="5618384" y="3017520"/>
            <a:ext cx="5831081" cy="3768090"/>
          </a:xfrm>
          <a:prstGeom prst="rect">
            <a:avLst/>
          </a:prstGeom>
          <a:noFill/>
          <a:ln w="9525">
            <a:noFill/>
          </a:ln>
        </p:spPr>
      </p:pic>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pic>
        <p:nvPicPr>
          <p:cNvPr id="45058" name="图片 45057" descr="a005b3344980fba4d0a2d332"/>
          <p:cNvPicPr>
            <a:picLocks noChangeAspect="1"/>
          </p:cNvPicPr>
          <p:nvPr/>
        </p:nvPicPr>
        <p:blipFill>
          <a:blip r:embed="rId3" cstate="print"/>
          <a:stretch>
            <a:fillRect/>
          </a:stretch>
        </p:blipFill>
        <p:spPr>
          <a:xfrm>
            <a:off x="129524" y="1871980"/>
            <a:ext cx="5932033" cy="5088890"/>
          </a:xfrm>
          <a:prstGeom prst="rect">
            <a:avLst/>
          </a:prstGeom>
          <a:noFill/>
          <a:ln w="9525">
            <a:noFill/>
          </a:ln>
        </p:spPr>
      </p:pic>
      <p:sp>
        <p:nvSpPr>
          <p:cNvPr id="2" name="文本框 1"/>
          <p:cNvSpPr txBox="1"/>
          <p:nvPr/>
        </p:nvSpPr>
        <p:spPr>
          <a:xfrm>
            <a:off x="4023471" y="3017520"/>
            <a:ext cx="1332057" cy="368300"/>
          </a:xfrm>
          <a:prstGeom prst="rect">
            <a:avLst/>
          </a:prstGeom>
          <a:noFill/>
        </p:spPr>
        <p:txBody>
          <a:bodyPr wrap="none" rtlCol="0" anchor="t">
            <a:spAutoFit/>
          </a:bodyPr>
          <a:lstStyle/>
          <a:p>
            <a:r>
              <a:rPr lang="zh-CN" altLang="en-US" b="1" dirty="0">
                <a:solidFill>
                  <a:schemeClr val="tx2"/>
                </a:solidFill>
                <a:ea typeface="微软雅黑" panose="020B0503020204020204" pitchFamily="34" charset="-122"/>
                <a:sym typeface="+mn-ea"/>
              </a:rPr>
              <a:t>广东石坑崆</a:t>
            </a:r>
            <a:endParaRPr lang="zh-CN" altLang="en-US">
              <a:ea typeface="微软雅黑" panose="020B0503020204020204" pitchFamily="34" charset="-122"/>
            </a:endParaRPr>
          </a:p>
        </p:txBody>
      </p:sp>
      <p:sp>
        <p:nvSpPr>
          <p:cNvPr id="3" name="文本框 2"/>
          <p:cNvSpPr txBox="1"/>
          <p:nvPr/>
        </p:nvSpPr>
        <p:spPr>
          <a:xfrm>
            <a:off x="6702822" y="1171576"/>
            <a:ext cx="4171407" cy="583565"/>
          </a:xfrm>
          <a:prstGeom prst="rect">
            <a:avLst/>
          </a:prstGeom>
          <a:noFill/>
        </p:spPr>
        <p:txBody>
          <a:bodyPr wrap="square" rtlCol="0">
            <a:spAutoFit/>
          </a:bodyPr>
          <a:lstStyle/>
          <a:p>
            <a:r>
              <a:rPr lang="zh-CN" altLang="zh-CN" sz="3200">
                <a:latin typeface="微软雅黑" panose="020B0503020204020204" pitchFamily="34" charset="-122"/>
                <a:ea typeface="微软雅黑" panose="020B0503020204020204" pitchFamily="34" charset="-122"/>
              </a:rPr>
              <a:t>欣赏一下这些图片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fade">
                                      <p:cBhvr>
                                        <p:cTn id="7" dur="10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2.so.qhimg.com/bdr/_240_/t01150006903d13a812.jpg"/>
          <p:cNvPicPr>
            <a:picLocks noChangeAspect="1"/>
          </p:cNvPicPr>
          <p:nvPr/>
        </p:nvPicPr>
        <p:blipFill>
          <a:blip r:embed="rId2" cstate="print"/>
          <a:stretch>
            <a:fillRect/>
          </a:stretch>
        </p:blipFill>
        <p:spPr>
          <a:xfrm>
            <a:off x="6880918" y="2659063"/>
            <a:ext cx="2853953" cy="1841500"/>
          </a:xfrm>
          <a:prstGeom prst="rect">
            <a:avLst/>
          </a:prstGeom>
          <a:noFill/>
          <a:ln w="9525">
            <a:noFill/>
          </a:ln>
        </p:spPr>
      </p:pic>
      <p:pic>
        <p:nvPicPr>
          <p:cNvPr id="21507" name="Picture 10" descr="http://p3.so.qhimg.com/bdr/_240_/t01df77a71084ff1ffd.jpg"/>
          <p:cNvPicPr>
            <a:picLocks noChangeAspect="1"/>
          </p:cNvPicPr>
          <p:nvPr/>
        </p:nvPicPr>
        <p:blipFill>
          <a:blip r:embed="rId3" cstate="print"/>
          <a:stretch>
            <a:fillRect/>
          </a:stretch>
        </p:blipFill>
        <p:spPr>
          <a:xfrm>
            <a:off x="6880917" y="4572001"/>
            <a:ext cx="2857128" cy="1928813"/>
          </a:xfrm>
          <a:prstGeom prst="rect">
            <a:avLst/>
          </a:prstGeom>
          <a:noFill/>
          <a:ln w="9525">
            <a:noFill/>
          </a:ln>
        </p:spPr>
      </p:pic>
      <p:sp>
        <p:nvSpPr>
          <p:cNvPr id="21508" name="TextBox 6"/>
          <p:cNvSpPr txBox="1"/>
          <p:nvPr/>
        </p:nvSpPr>
        <p:spPr>
          <a:xfrm>
            <a:off x="5607273" y="763905"/>
            <a:ext cx="1999990" cy="521970"/>
          </a:xfrm>
          <a:prstGeom prst="rect">
            <a:avLst/>
          </a:prstGeom>
          <a:noFill/>
          <a:ln w="9525">
            <a:noFill/>
          </a:ln>
        </p:spPr>
        <p:txBody>
          <a:bodyPr>
            <a:spAutoFit/>
          </a:bodyPr>
          <a:lstStyle/>
          <a:p>
            <a:r>
              <a:rPr lang="zh-CN" altLang="en-US" sz="2800" b="1" dirty="0">
                <a:solidFill>
                  <a:srgbClr val="3333FF"/>
                </a:solidFill>
                <a:latin typeface="微软雅黑" panose="020B0503020204020204" pitchFamily="34" charset="-122"/>
                <a:ea typeface="微软雅黑" panose="020B0503020204020204" pitchFamily="34" charset="-122"/>
              </a:rPr>
              <a:t>地理与建筑</a:t>
            </a:r>
          </a:p>
        </p:txBody>
      </p:sp>
      <p:sp>
        <p:nvSpPr>
          <p:cNvPr id="21509" name="TextBox 7"/>
          <p:cNvSpPr txBox="1"/>
          <p:nvPr/>
        </p:nvSpPr>
        <p:spPr>
          <a:xfrm>
            <a:off x="9738045" y="2565400"/>
            <a:ext cx="499997" cy="1938020"/>
          </a:xfrm>
          <a:prstGeom prst="rect">
            <a:avLst/>
          </a:prstGeom>
          <a:noFill/>
          <a:ln w="9525">
            <a:noFill/>
          </a:ln>
        </p:spPr>
        <p:txBody>
          <a:bodyPr>
            <a:spAutoFit/>
          </a:bodyPr>
          <a:lstStyle/>
          <a:p>
            <a:r>
              <a:rPr lang="zh-CN" altLang="en-US" sz="2400" b="1" dirty="0">
                <a:latin typeface="微软雅黑" panose="020B0503020204020204" pitchFamily="34" charset="-122"/>
                <a:ea typeface="微软雅黑" panose="020B0503020204020204" pitchFamily="34" charset="-122"/>
              </a:rPr>
              <a:t>甘</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肃</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夏</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河</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县</a:t>
            </a:r>
            <a:endParaRPr lang="zh-CN" altLang="en-US" sz="2400" dirty="0">
              <a:latin typeface="Arial" panose="020B0604020202020204" pitchFamily="34" charset="0"/>
            </a:endParaRPr>
          </a:p>
        </p:txBody>
      </p:sp>
      <p:sp>
        <p:nvSpPr>
          <p:cNvPr id="21510" name="TextBox 8"/>
          <p:cNvSpPr txBox="1"/>
          <p:nvPr/>
        </p:nvSpPr>
        <p:spPr>
          <a:xfrm>
            <a:off x="9738045" y="4714875"/>
            <a:ext cx="499997" cy="1568450"/>
          </a:xfrm>
          <a:prstGeom prst="rect">
            <a:avLst/>
          </a:prstGeom>
          <a:noFill/>
          <a:ln w="9525">
            <a:noFill/>
          </a:ln>
        </p:spPr>
        <p:txBody>
          <a:bodyPr>
            <a:spAutoFit/>
          </a:bodyPr>
          <a:lstStyle/>
          <a:p>
            <a:r>
              <a:rPr lang="zh-CN" altLang="en-US" sz="2400" b="1" dirty="0">
                <a:latin typeface="微软雅黑" panose="020B0503020204020204" pitchFamily="34" charset="-122"/>
                <a:ea typeface="微软雅黑" panose="020B0503020204020204" pitchFamily="34" charset="-122"/>
              </a:rPr>
              <a:t>浙</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江</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绍</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兴</a:t>
            </a:r>
            <a:endParaRPr lang="zh-CN" altLang="en-US" sz="2400" dirty="0">
              <a:latin typeface="Arial" panose="020B0604020202020204" pitchFamily="34" charset="0"/>
            </a:endParaRPr>
          </a:p>
        </p:txBody>
      </p:sp>
      <p:grpSp>
        <p:nvGrpSpPr>
          <p:cNvPr id="3" name="组合 9"/>
          <p:cNvGrpSpPr/>
          <p:nvPr/>
        </p:nvGrpSpPr>
        <p:grpSpPr>
          <a:xfrm>
            <a:off x="2238084" y="1714500"/>
            <a:ext cx="1571420" cy="642938"/>
            <a:chOff x="2714612" y="1357298"/>
            <a:chExt cx="1571636" cy="642942"/>
          </a:xfrm>
        </p:grpSpPr>
        <p:sp>
          <p:nvSpPr>
            <p:cNvPr id="11" name="Freeform 10"/>
            <p:cNvSpPr/>
            <p:nvPr/>
          </p:nvSpPr>
          <p:spPr bwMode="auto">
            <a:xfrm>
              <a:off x="2714612" y="1357298"/>
              <a:ext cx="1571636" cy="642942"/>
            </a:xfrm>
            <a:custGeom>
              <a:avLst/>
              <a:gdLst/>
              <a:ahLst/>
              <a:cxnLst>
                <a:cxn ang="0">
                  <a:pos x="256" y="0"/>
                </a:cxn>
                <a:cxn ang="0">
                  <a:pos x="0" y="120"/>
                </a:cxn>
                <a:cxn ang="0">
                  <a:pos x="0" y="122"/>
                </a:cxn>
                <a:cxn ang="0">
                  <a:pos x="1" y="132"/>
                </a:cxn>
                <a:cxn ang="0">
                  <a:pos x="256" y="239"/>
                </a:cxn>
                <a:cxn ang="0">
                  <a:pos x="511" y="132"/>
                </a:cxn>
                <a:cxn ang="0">
                  <a:pos x="512" y="122"/>
                </a:cxn>
                <a:cxn ang="0">
                  <a:pos x="512" y="120"/>
                </a:cxn>
                <a:cxn ang="0">
                  <a:pos x="256" y="0"/>
                </a:cxn>
              </a:cxnLst>
              <a:rect l="0" t="0" r="r" b="b"/>
              <a:pathLst>
                <a:path w="512" h="239">
                  <a:moveTo>
                    <a:pt x="256" y="0"/>
                  </a:moveTo>
                  <a:cubicBezTo>
                    <a:pt x="115" y="0"/>
                    <a:pt x="0" y="54"/>
                    <a:pt x="0" y="120"/>
                  </a:cubicBezTo>
                  <a:cubicBezTo>
                    <a:pt x="0" y="121"/>
                    <a:pt x="0" y="121"/>
                    <a:pt x="0" y="122"/>
                  </a:cubicBezTo>
                  <a:cubicBezTo>
                    <a:pt x="0" y="126"/>
                    <a:pt x="1" y="129"/>
                    <a:pt x="1" y="132"/>
                  </a:cubicBezTo>
                  <a:cubicBezTo>
                    <a:pt x="15" y="192"/>
                    <a:pt x="124" y="239"/>
                    <a:pt x="256" y="239"/>
                  </a:cubicBezTo>
                  <a:cubicBezTo>
                    <a:pt x="388" y="239"/>
                    <a:pt x="497" y="192"/>
                    <a:pt x="511" y="132"/>
                  </a:cubicBezTo>
                  <a:cubicBezTo>
                    <a:pt x="511" y="129"/>
                    <a:pt x="512" y="126"/>
                    <a:pt x="512" y="122"/>
                  </a:cubicBezTo>
                  <a:cubicBezTo>
                    <a:pt x="512" y="121"/>
                    <a:pt x="512" y="121"/>
                    <a:pt x="512" y="120"/>
                  </a:cubicBezTo>
                  <a:cubicBezTo>
                    <a:pt x="512" y="54"/>
                    <a:pt x="397" y="0"/>
                    <a:pt x="256" y="0"/>
                  </a:cubicBezTo>
                  <a:close/>
                </a:path>
              </a:pathLst>
            </a:custGeom>
            <a:gradFill>
              <a:gsLst>
                <a:gs pos="22000">
                  <a:srgbClr val="00B0F0">
                    <a:alpha val="32000"/>
                  </a:srgbClr>
                </a:gs>
                <a:gs pos="80000">
                  <a:srgbClr val="0070C0">
                    <a:lumMod val="75000"/>
                  </a:srgbClr>
                </a:gs>
              </a:gsLst>
              <a:lin ang="3600000" scaled="0"/>
            </a:gradFill>
            <a:ln w="9525">
              <a:solidFill>
                <a:srgbClr val="00B0F0"/>
              </a:solidFill>
              <a:round/>
            </a:ln>
            <a:effectLst>
              <a:innerShdw blurRad="63500">
                <a:srgbClr val="00B0F0"/>
              </a:inn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1522" name="TextBox 11"/>
            <p:cNvSpPr txBox="1"/>
            <p:nvPr/>
          </p:nvSpPr>
          <p:spPr>
            <a:xfrm>
              <a:off x="2857488" y="1428736"/>
              <a:ext cx="1357322" cy="491493"/>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第三组</a:t>
              </a:r>
            </a:p>
          </p:txBody>
        </p:sp>
      </p:grpSp>
      <p:grpSp>
        <p:nvGrpSpPr>
          <p:cNvPr id="4" name="组合 13"/>
          <p:cNvGrpSpPr/>
          <p:nvPr/>
        </p:nvGrpSpPr>
        <p:grpSpPr>
          <a:xfrm>
            <a:off x="3952346" y="1285860"/>
            <a:ext cx="5510592" cy="1285884"/>
            <a:chOff x="3500430" y="1239635"/>
            <a:chExt cx="3865074" cy="2117927"/>
          </a:xfrm>
          <a:noFill/>
        </p:grpSpPr>
        <p:pic>
          <p:nvPicPr>
            <p:cNvPr id="13" name="Picture 2"/>
            <p:cNvPicPr>
              <a:picLocks noChangeAspect="1" noChangeArrowheads="1"/>
            </p:cNvPicPr>
            <p:nvPr/>
          </p:nvPicPr>
          <p:blipFill>
            <a:blip r:embed="rId4" cstate="print"/>
            <a:srcRect/>
            <a:stretch>
              <a:fillRect/>
            </a:stretch>
          </p:blipFill>
          <p:spPr bwMode="auto">
            <a:xfrm>
              <a:off x="3500430" y="1357298"/>
              <a:ext cx="3857652" cy="2000264"/>
            </a:xfrm>
            <a:prstGeom prst="rect">
              <a:avLst/>
            </a:prstGeom>
            <a:grpFill/>
            <a:ln>
              <a:noFill/>
            </a:ln>
            <a:effectLst/>
          </p:spPr>
        </p:pic>
        <p:sp>
          <p:nvSpPr>
            <p:cNvPr id="5" name="TextBox 4"/>
            <p:cNvSpPr txBox="1"/>
            <p:nvPr/>
          </p:nvSpPr>
          <p:spPr>
            <a:xfrm>
              <a:off x="3650728" y="1239635"/>
              <a:ext cx="3714776" cy="1974626"/>
            </a:xfrm>
            <a:prstGeom prst="rect">
              <a:avLst/>
            </a:prstGeom>
            <a:grpFill/>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我国甘肃夏河县的房屋与浙江绍兴的房屋有何区别？为什么会有这种区别？</a:t>
              </a:r>
            </a:p>
          </p:txBody>
        </p:sp>
      </p:grpSp>
      <p:grpSp>
        <p:nvGrpSpPr>
          <p:cNvPr id="6" name="组合 19"/>
          <p:cNvGrpSpPr/>
          <p:nvPr/>
        </p:nvGrpSpPr>
        <p:grpSpPr>
          <a:xfrm>
            <a:off x="1952371" y="2857500"/>
            <a:ext cx="4642834" cy="3429000"/>
            <a:chOff x="357158" y="2857496"/>
            <a:chExt cx="4857784" cy="3429024"/>
          </a:xfrm>
        </p:grpSpPr>
        <p:sp>
          <p:nvSpPr>
            <p:cNvPr id="18" name="圆角矩形 17"/>
            <p:cNvSpPr/>
            <p:nvPr/>
          </p:nvSpPr>
          <p:spPr>
            <a:xfrm>
              <a:off x="357158" y="2857496"/>
              <a:ext cx="4857784" cy="3429024"/>
            </a:xfrm>
            <a:prstGeom prst="roundRect">
              <a:avLst/>
            </a:prstGeom>
            <a:solidFill>
              <a:sysClr val="window" lastClr="FFFFFF"/>
            </a:solidFill>
            <a:ln w="25400" cap="flat" cmpd="sng" algn="ctr">
              <a:solidFill>
                <a:srgbClr val="9BBB59"/>
              </a:solid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516" name="TextBox 18"/>
            <p:cNvSpPr txBox="1"/>
            <p:nvPr/>
          </p:nvSpPr>
          <p:spPr>
            <a:xfrm>
              <a:off x="500034" y="2928934"/>
              <a:ext cx="4643470" cy="3322978"/>
            </a:xfrm>
            <a:prstGeom prst="rect">
              <a:avLst/>
            </a:prstGeom>
            <a:noFill/>
            <a:ln w="9525">
              <a:noFill/>
            </a:ln>
          </p:spPr>
          <p:txBody>
            <a:bodyP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甘肃位于我国西北内陆地区，距海遥远，海洋水汽难以到达，导致降水少，气候干旱。平顶屋反映了这里干旱少雨的气候特征；浙江位于我国南方地区，属于亚热带季风气候，夏季高温，降水量大，房屋屋顶呈</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人</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字型尖顶、坡度大，便于迅速排水。</a:t>
              </a:r>
            </a:p>
          </p:txBody>
        </p:sp>
      </p:grpSp>
      <p:sp>
        <p:nvSpPr>
          <p:cNvPr id="2" name="矩形 1"/>
          <p:cNvSpPr/>
          <p:nvPr/>
        </p:nvSpPr>
        <p:spPr>
          <a:xfrm>
            <a:off x="263174" y="95694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5"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down)">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47105" descr="086"/>
          <p:cNvPicPr>
            <a:picLocks noChangeAspect="1"/>
          </p:cNvPicPr>
          <p:nvPr/>
        </p:nvPicPr>
        <p:blipFill>
          <a:blip r:embed="rId2" cstate="print"/>
          <a:stretch>
            <a:fillRect/>
          </a:stretch>
        </p:blipFill>
        <p:spPr>
          <a:xfrm>
            <a:off x="398728" y="2078991"/>
            <a:ext cx="6319967" cy="4741545"/>
          </a:xfrm>
          <a:prstGeom prst="rect">
            <a:avLst/>
          </a:prstGeom>
          <a:noFill/>
          <a:ln w="9525">
            <a:noFill/>
          </a:ln>
        </p:spPr>
      </p:pic>
      <p:pic>
        <p:nvPicPr>
          <p:cNvPr id="51202" name="图片 51201" descr="139"/>
          <p:cNvPicPr>
            <a:picLocks noChangeAspect="1"/>
          </p:cNvPicPr>
          <p:nvPr/>
        </p:nvPicPr>
        <p:blipFill>
          <a:blip r:embed="rId3" cstate="print"/>
          <a:stretch>
            <a:fillRect/>
          </a:stretch>
        </p:blipFill>
        <p:spPr>
          <a:xfrm>
            <a:off x="6266635" y="2078990"/>
            <a:ext cx="5634891" cy="4226560"/>
          </a:xfrm>
          <a:prstGeom prst="rect">
            <a:avLst/>
          </a:prstGeom>
          <a:noFill/>
          <a:ln w="9525">
            <a:noFill/>
          </a:ln>
        </p:spPr>
      </p:pic>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strips(downRight)">
                                      <p:cBhvr>
                                        <p:cTn id="7" dur="20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51202"/>
                                        </p:tgtEl>
                                        <p:attrNameLst>
                                          <p:attrName>style.visibility</p:attrName>
                                        </p:attrNameLst>
                                      </p:cBhvr>
                                      <p:to>
                                        <p:strVal val="visible"/>
                                      </p:to>
                                    </p:set>
                                    <p:animEffect transition="in" filter="wedge">
                                      <p:cBhvr>
                                        <p:cTn id="12" dur="20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48129" descr="079"/>
          <p:cNvPicPr>
            <a:picLocks noChangeAspect="1"/>
          </p:cNvPicPr>
          <p:nvPr/>
        </p:nvPicPr>
        <p:blipFill>
          <a:blip r:embed="rId2" cstate="print"/>
          <a:stretch>
            <a:fillRect/>
          </a:stretch>
        </p:blipFill>
        <p:spPr>
          <a:xfrm>
            <a:off x="289523" y="2501901"/>
            <a:ext cx="5952350" cy="4464685"/>
          </a:xfrm>
          <a:prstGeom prst="rect">
            <a:avLst/>
          </a:prstGeom>
          <a:noFill/>
          <a:ln w="9525">
            <a:noFill/>
          </a:ln>
        </p:spPr>
      </p:pic>
      <p:pic>
        <p:nvPicPr>
          <p:cNvPr id="49154" name="图片 49153" descr="江南丘陵茶场"/>
          <p:cNvPicPr>
            <a:picLocks noChangeAspect="1"/>
          </p:cNvPicPr>
          <p:nvPr/>
        </p:nvPicPr>
        <p:blipFill>
          <a:blip r:embed="rId3" cstate="print"/>
          <a:stretch>
            <a:fillRect/>
          </a:stretch>
        </p:blipFill>
        <p:spPr>
          <a:xfrm>
            <a:off x="5655209" y="2312670"/>
            <a:ext cx="6123778" cy="4545330"/>
          </a:xfrm>
          <a:prstGeom prst="rect">
            <a:avLst/>
          </a:prstGeom>
          <a:noFill/>
          <a:ln w="9525">
            <a:noFill/>
          </a:ln>
        </p:spPr>
      </p:pic>
      <p:pic>
        <p:nvPicPr>
          <p:cNvPr id="50178" name="图片 50177" descr="洞庭湖平原"/>
          <p:cNvPicPr>
            <a:picLocks noChangeAspect="1"/>
          </p:cNvPicPr>
          <p:nvPr/>
        </p:nvPicPr>
        <p:blipFill>
          <a:blip r:embed="rId4" cstate="print"/>
          <a:stretch>
            <a:fillRect/>
          </a:stretch>
        </p:blipFill>
        <p:spPr>
          <a:xfrm>
            <a:off x="7035519" y="988061"/>
            <a:ext cx="3824742" cy="2839085"/>
          </a:xfrm>
          <a:prstGeom prst="rect">
            <a:avLst/>
          </a:prstGeom>
          <a:noFill/>
          <a:ln w="9525">
            <a:noFill/>
          </a:ln>
        </p:spPr>
      </p:pic>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ox(in)">
                                      <p:cBhvr>
                                        <p:cTn id="7" dur="2000"/>
                                        <p:tgtEl>
                                          <p:spTgt spid="481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154"/>
                                        </p:tgtEl>
                                        <p:attrNameLst>
                                          <p:attrName>style.visibility</p:attrName>
                                        </p:attrNameLst>
                                      </p:cBhvr>
                                      <p:to>
                                        <p:strVal val="visible"/>
                                      </p:to>
                                    </p:set>
                                    <p:animEffect transition="in" filter="fade">
                                      <p:cBhvr>
                                        <p:cTn id="12" dur="1000"/>
                                        <p:tgtEl>
                                          <p:spTgt spid="49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178"/>
                                        </p:tgtEl>
                                        <p:attrNameLst>
                                          <p:attrName>style.visibility</p:attrName>
                                        </p:attrNameLst>
                                      </p:cBhvr>
                                      <p:to>
                                        <p:strVal val="visible"/>
                                      </p:to>
                                    </p:set>
                                    <p:animEffect transition="in" filter="fade">
                                      <p:cBhvr>
                                        <p:cTn id="17" dur="10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46081" descr="平原景观">
            <a:hlinkClick r:id="rId3" action="ppaction://hlinksldjump"/>
          </p:cNvPr>
          <p:cNvPicPr>
            <a:picLocks noChangeAspect="1"/>
          </p:cNvPicPr>
          <p:nvPr/>
        </p:nvPicPr>
        <p:blipFill>
          <a:blip r:embed="rId4" cstate="print"/>
          <a:stretch>
            <a:fillRect/>
          </a:stretch>
        </p:blipFill>
        <p:spPr>
          <a:xfrm>
            <a:off x="1523802" y="850265"/>
            <a:ext cx="3131730" cy="3429000"/>
          </a:xfrm>
          <a:prstGeom prst="rect">
            <a:avLst/>
          </a:prstGeom>
          <a:noFill/>
          <a:ln w="9525">
            <a:noFill/>
          </a:ln>
        </p:spPr>
      </p:pic>
      <p:pic>
        <p:nvPicPr>
          <p:cNvPr id="46083" name="图片 46082" descr="山地景观">
            <a:hlinkClick r:id="rId5" action="ppaction://hlinksldjump"/>
          </p:cNvPr>
          <p:cNvPicPr>
            <a:picLocks noChangeAspect="1"/>
          </p:cNvPicPr>
          <p:nvPr/>
        </p:nvPicPr>
        <p:blipFill>
          <a:blip r:embed="rId6" cstate="print"/>
          <a:srcRect b="46"/>
          <a:stretch>
            <a:fillRect/>
          </a:stretch>
        </p:blipFill>
        <p:spPr>
          <a:xfrm>
            <a:off x="7388533" y="645161"/>
            <a:ext cx="3276173" cy="3546475"/>
          </a:xfrm>
          <a:prstGeom prst="rect">
            <a:avLst/>
          </a:prstGeom>
          <a:noFill/>
          <a:ln w="9525">
            <a:noFill/>
          </a:ln>
        </p:spPr>
      </p:pic>
      <p:pic>
        <p:nvPicPr>
          <p:cNvPr id="46084" name="图片 46083" descr="高原盆地景">
            <a:hlinkClick r:id="rId7" action="ppaction://hlinksldjump"/>
          </p:cNvPr>
          <p:cNvPicPr>
            <a:picLocks noChangeAspect="1"/>
          </p:cNvPicPr>
          <p:nvPr/>
        </p:nvPicPr>
        <p:blipFill>
          <a:blip r:embed="rId8" cstate="print"/>
          <a:srcRect r="99"/>
          <a:stretch>
            <a:fillRect/>
          </a:stretch>
        </p:blipFill>
        <p:spPr>
          <a:xfrm>
            <a:off x="4439660" y="3402014"/>
            <a:ext cx="3042841" cy="3455987"/>
          </a:xfrm>
          <a:prstGeom prst="rect">
            <a:avLst/>
          </a:prstGeom>
          <a:noFill/>
          <a:ln w="9525">
            <a:noFill/>
          </a:ln>
        </p:spPr>
      </p:pic>
      <p:sp>
        <p:nvSpPr>
          <p:cNvPr id="46085" name="文本框 46084"/>
          <p:cNvSpPr txBox="1"/>
          <p:nvPr/>
        </p:nvSpPr>
        <p:spPr>
          <a:xfrm>
            <a:off x="1523802" y="0"/>
            <a:ext cx="7542818" cy="645160"/>
          </a:xfrm>
          <a:prstGeom prst="rect">
            <a:avLst/>
          </a:prstGeom>
          <a:noFill/>
          <a:ln w="12700">
            <a:noFill/>
          </a:ln>
        </p:spPr>
        <p:txBody>
          <a:bodyPr>
            <a:spAutoFit/>
          </a:bodyPr>
          <a:lstStyle/>
          <a:p>
            <a:pPr>
              <a:spcBef>
                <a:spcPct val="50000"/>
              </a:spcBef>
              <a:buClr>
                <a:schemeClr val="bg1"/>
              </a:buClr>
            </a:pPr>
            <a:r>
              <a:rPr lang="zh-CN" altLang="en-US" sz="3600">
                <a:solidFill>
                  <a:srgbClr val="990099"/>
                </a:solidFill>
                <a:latin typeface="Times New Roman" panose="02020603050405020304" pitchFamily="18" charset="0"/>
                <a:ea typeface="微软雅黑" panose="020B0503020204020204" pitchFamily="34" charset="-122"/>
              </a:rPr>
              <a:t>：</a:t>
            </a:r>
          </a:p>
        </p:txBody>
      </p:sp>
      <p:sp>
        <p:nvSpPr>
          <p:cNvPr id="46086" name="文本框 46085"/>
          <p:cNvSpPr txBox="1"/>
          <p:nvPr/>
        </p:nvSpPr>
        <p:spPr>
          <a:xfrm>
            <a:off x="5121878" y="752476"/>
            <a:ext cx="897773" cy="2676525"/>
          </a:xfrm>
          <a:prstGeom prst="rect">
            <a:avLst/>
          </a:prstGeom>
          <a:noFill/>
          <a:ln w="9525">
            <a:noFill/>
          </a:ln>
        </p:spPr>
        <p:txBody>
          <a:bodyPr wrap="none" anchor="t">
            <a:spAutoFit/>
          </a:bodyPr>
          <a:lstStyle/>
          <a:p>
            <a:r>
              <a:rPr lang="zh-CN" altLang="en-US" sz="2800" b="1" dirty="0">
                <a:solidFill>
                  <a:schemeClr val="tx1"/>
                </a:solidFill>
                <a:latin typeface="Arial" panose="020B0604020202020204" pitchFamily="34" charset="0"/>
                <a:ea typeface="微软雅黑" panose="020B0503020204020204" pitchFamily="34" charset="-122"/>
              </a:rPr>
              <a:t>你们</a:t>
            </a:r>
          </a:p>
          <a:p>
            <a:r>
              <a:rPr lang="zh-CN" altLang="en-US" sz="2800" b="1" dirty="0">
                <a:solidFill>
                  <a:schemeClr val="tx1"/>
                </a:solidFill>
                <a:latin typeface="Arial" panose="020B0604020202020204" pitchFamily="34" charset="0"/>
                <a:ea typeface="微软雅黑" panose="020B0503020204020204" pitchFamily="34" charset="-122"/>
              </a:rPr>
              <a:t>知道</a:t>
            </a:r>
          </a:p>
          <a:p>
            <a:r>
              <a:rPr lang="zh-CN" altLang="en-US" sz="2800" b="1" dirty="0">
                <a:solidFill>
                  <a:schemeClr val="tx1"/>
                </a:solidFill>
                <a:latin typeface="Arial" panose="020B0604020202020204" pitchFamily="34" charset="0"/>
                <a:ea typeface="微软雅黑" panose="020B0503020204020204" pitchFamily="34" charset="-122"/>
              </a:rPr>
              <a:t>这些</a:t>
            </a:r>
          </a:p>
          <a:p>
            <a:r>
              <a:rPr lang="zh-CN" altLang="en-US" sz="2800" b="1" dirty="0">
                <a:solidFill>
                  <a:schemeClr val="tx1"/>
                </a:solidFill>
                <a:latin typeface="Arial" panose="020B0604020202020204" pitchFamily="34" charset="0"/>
                <a:ea typeface="微软雅黑" panose="020B0503020204020204" pitchFamily="34" charset="-122"/>
              </a:rPr>
              <a:t>地形</a:t>
            </a:r>
          </a:p>
          <a:p>
            <a:r>
              <a:rPr lang="zh-CN" altLang="en-US" sz="2800" b="1" dirty="0">
                <a:solidFill>
                  <a:schemeClr val="tx1"/>
                </a:solidFill>
                <a:latin typeface="Arial" panose="020B0604020202020204" pitchFamily="34" charset="0"/>
                <a:ea typeface="微软雅黑" panose="020B0503020204020204" pitchFamily="34" charset="-122"/>
              </a:rPr>
              <a:t>的名</a:t>
            </a:r>
          </a:p>
          <a:p>
            <a:r>
              <a:rPr lang="zh-CN" altLang="en-US" sz="2800" b="1" dirty="0">
                <a:solidFill>
                  <a:schemeClr val="tx1"/>
                </a:solidFill>
                <a:latin typeface="Arial" panose="020B0604020202020204" pitchFamily="34" charset="0"/>
                <a:ea typeface="微软雅黑" panose="020B0503020204020204" pitchFamily="34" charset="-122"/>
              </a:rPr>
              <a:t>字吗</a:t>
            </a:r>
          </a:p>
        </p:txBody>
      </p:sp>
      <p:sp>
        <p:nvSpPr>
          <p:cNvPr id="46087" name="动作按钮: 帮助 46086">
            <a:hlinkClick r:id="" action="ppaction://hlinkshowjump?jump=nextslide">
              <a:snd r:embed="rId9" name="chimes.wav"/>
            </a:hlinkClick>
          </p:cNvPr>
          <p:cNvSpPr/>
          <p:nvPr/>
        </p:nvSpPr>
        <p:spPr>
          <a:xfrm>
            <a:off x="6166636" y="2205039"/>
            <a:ext cx="865074" cy="719137"/>
          </a:xfrm>
          <a:prstGeom prst="actionButtonHelp">
            <a:avLst/>
          </a:prstGeom>
          <a:noFill/>
          <a:ln w="9525">
            <a:noFill/>
          </a:ln>
        </p:spPr>
        <p:txBody>
          <a:bodyPr/>
          <a:lstStyle/>
          <a:p>
            <a:endParaRPr lang="zh-CN" altLang="en-US">
              <a:ea typeface="微软雅黑" panose="020B0503020204020204" pitchFamily="34" charset="-122"/>
            </a:endParaRPr>
          </a:p>
        </p:txBody>
      </p:sp>
      <p:pic>
        <p:nvPicPr>
          <p:cNvPr id="46088" name="图片 46087" descr="地形、陆地地形、丘陵">
            <a:hlinkClick r:id="rId5" action="ppaction://hlinksldjump"/>
          </p:cNvPr>
          <p:cNvPicPr>
            <a:picLocks noChangeAspect="1"/>
          </p:cNvPicPr>
          <p:nvPr/>
        </p:nvPicPr>
        <p:blipFill>
          <a:blip r:embed="rId10" cstate="print"/>
          <a:stretch>
            <a:fillRect/>
          </a:stretch>
        </p:blipFill>
        <p:spPr>
          <a:xfrm>
            <a:off x="1523802" y="3429000"/>
            <a:ext cx="2855541" cy="3429000"/>
          </a:xfrm>
          <a:prstGeom prst="rect">
            <a:avLst/>
          </a:prstGeom>
          <a:noFill/>
          <a:ln w="9525">
            <a:noFill/>
          </a:ln>
        </p:spPr>
      </p:pic>
      <p:pic>
        <p:nvPicPr>
          <p:cNvPr id="46089" name="图片 46088" descr="地形、陆地地形、盆地">
            <a:hlinkClick r:id="rId11" action="ppaction://hlinksldjump"/>
          </p:cNvPr>
          <p:cNvPicPr>
            <a:picLocks noChangeAspect="1"/>
          </p:cNvPicPr>
          <p:nvPr/>
        </p:nvPicPr>
        <p:blipFill>
          <a:blip r:embed="rId12" cstate="print"/>
          <a:stretch>
            <a:fillRect/>
          </a:stretch>
        </p:blipFill>
        <p:spPr>
          <a:xfrm>
            <a:off x="7741866" y="3573464"/>
            <a:ext cx="3131729" cy="3284537"/>
          </a:xfrm>
          <a:prstGeom prst="rect">
            <a:avLst/>
          </a:prstGeom>
          <a:noFill/>
          <a:ln w="9525">
            <a:noFill/>
          </a:ln>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6088"/>
                                        </p:tgtEl>
                                        <p:attrNameLst>
                                          <p:attrName>style.visibility</p:attrName>
                                        </p:attrNameLst>
                                      </p:cBhvr>
                                      <p:to>
                                        <p:strVal val="visible"/>
                                      </p:to>
                                    </p:set>
                                    <p:anim calcmode="lin" valueType="num">
                                      <p:cBhvr additive="base">
                                        <p:cTn id="7" dur="500" fill="hold"/>
                                        <p:tgtEl>
                                          <p:spTgt spid="46088"/>
                                        </p:tgtEl>
                                        <p:attrNameLst>
                                          <p:attrName>ppt_x</p:attrName>
                                        </p:attrNameLst>
                                      </p:cBhvr>
                                      <p:tavLst>
                                        <p:tav tm="0">
                                          <p:val>
                                            <p:strVal val="#ppt_x"/>
                                          </p:val>
                                        </p:tav>
                                        <p:tav tm="100000">
                                          <p:val>
                                            <p:strVal val="#ppt_x"/>
                                          </p:val>
                                        </p:tav>
                                      </p:tavLst>
                                    </p:anim>
                                    <p:anim calcmode="lin" valueType="num">
                                      <p:cBhvr additive="base">
                                        <p:cTn id="8" dur="500" fill="hold"/>
                                        <p:tgtEl>
                                          <p:spTgt spid="4608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6089"/>
                                        </p:tgtEl>
                                        <p:attrNameLst>
                                          <p:attrName>style.visibility</p:attrName>
                                        </p:attrNameLst>
                                      </p:cBhvr>
                                      <p:to>
                                        <p:strVal val="visible"/>
                                      </p:to>
                                    </p:set>
                                    <p:anim calcmode="lin" valueType="num">
                                      <p:cBhvr additive="base">
                                        <p:cTn id="13" dur="500" fill="hold"/>
                                        <p:tgtEl>
                                          <p:spTgt spid="46089"/>
                                        </p:tgtEl>
                                        <p:attrNameLst>
                                          <p:attrName>ppt_x</p:attrName>
                                        </p:attrNameLst>
                                      </p:cBhvr>
                                      <p:tavLst>
                                        <p:tav tm="0">
                                          <p:val>
                                            <p:strVal val="1+#ppt_w/2"/>
                                          </p:val>
                                        </p:tav>
                                        <p:tav tm="100000">
                                          <p:val>
                                            <p:strVal val="#ppt_x"/>
                                          </p:val>
                                        </p:tav>
                                      </p:tavLst>
                                    </p:anim>
                                    <p:anim calcmode="lin" valueType="num">
                                      <p:cBhvr additive="base">
                                        <p:cTn id="14" dur="500" fill="hold"/>
                                        <p:tgtEl>
                                          <p:spTgt spid="4608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52225" descr="086"/>
          <p:cNvPicPr>
            <a:picLocks noChangeAspect="1"/>
          </p:cNvPicPr>
          <p:nvPr/>
        </p:nvPicPr>
        <p:blipFill>
          <a:blip r:embed="rId5" cstate="print"/>
          <a:stretch>
            <a:fillRect/>
          </a:stretch>
        </p:blipFill>
        <p:spPr>
          <a:xfrm>
            <a:off x="8253925" y="2381250"/>
            <a:ext cx="2412686" cy="2603500"/>
          </a:xfrm>
          <a:prstGeom prst="rect">
            <a:avLst/>
          </a:prstGeom>
          <a:noFill/>
          <a:ln w="9525">
            <a:noFill/>
          </a:ln>
        </p:spPr>
      </p:pic>
      <p:sp>
        <p:nvSpPr>
          <p:cNvPr id="52227" name="文本框 52226"/>
          <p:cNvSpPr txBox="1"/>
          <p:nvPr/>
        </p:nvSpPr>
        <p:spPr>
          <a:xfrm>
            <a:off x="4079344" y="2897506"/>
            <a:ext cx="3725060" cy="1494155"/>
          </a:xfrm>
          <a:prstGeom prst="rect">
            <a:avLst/>
          </a:prstGeom>
          <a:noFill/>
          <a:ln w="9525">
            <a:noFill/>
          </a:ln>
        </p:spPr>
        <p:txBody>
          <a:bodyPr wrap="square" lIns="0" tIns="0" rIns="0" bIns="0">
            <a:spAutoFit/>
          </a:bodyPr>
          <a:lstStyle/>
          <a:p>
            <a:pPr>
              <a:lnSpc>
                <a:spcPct val="40000"/>
              </a:lnSpc>
              <a:spcBef>
                <a:spcPct val="50000"/>
              </a:spcBef>
              <a:buClr>
                <a:schemeClr val="bg1"/>
              </a:buClr>
            </a:pPr>
            <a:endParaRPr lang="en-US" altLang="zh-CN" sz="4400" b="1" dirty="0">
              <a:solidFill>
                <a:srgbClr val="800000"/>
              </a:solidFill>
              <a:effectLst>
                <a:outerShdw blurRad="38100" dist="38100" dir="2700000">
                  <a:srgbClr val="000000"/>
                </a:outerShdw>
              </a:effectLst>
              <a:latin typeface="Times New Roman" panose="02020603050405020304" pitchFamily="18" charset="0"/>
              <a:ea typeface="隶书" panose="02010509060101010101" pitchFamily="49" charset="-122"/>
            </a:endParaRPr>
          </a:p>
          <a:p>
            <a:pPr>
              <a:lnSpc>
                <a:spcPct val="80000"/>
              </a:lnSpc>
              <a:spcBef>
                <a:spcPct val="50000"/>
              </a:spcBef>
              <a:buClr>
                <a:schemeClr val="bg1"/>
              </a:buClr>
            </a:pPr>
            <a:r>
              <a:rPr lang="en-US" altLang="zh-CN" sz="4400" b="1" dirty="0">
                <a:solidFill>
                  <a:srgbClr val="800000"/>
                </a:solidFill>
                <a:effectLst>
                  <a:outerShdw blurRad="38100" dist="38100" dir="2700000">
                    <a:srgbClr val="000000"/>
                  </a:outerShdw>
                </a:effectLst>
                <a:latin typeface="Times New Roman" panose="02020603050405020304" pitchFamily="18" charset="0"/>
                <a:ea typeface="隶书" panose="02010509060101010101" pitchFamily="49" charset="-122"/>
              </a:rPr>
              <a:t>        </a:t>
            </a:r>
            <a:r>
              <a:rPr lang="zh-CN" altLang="en-US" sz="2800" dirty="0">
                <a:solidFill>
                  <a:srgbClr val="800000"/>
                </a:solidFill>
                <a:effectLst>
                  <a:outerShdw blurRad="38100" dist="38100" dir="2700000">
                    <a:srgbClr val="000000"/>
                  </a:outerShdw>
                </a:effectLst>
                <a:latin typeface="微软雅黑" panose="020B0503020204020204" pitchFamily="34" charset="-122"/>
                <a:ea typeface="微软雅黑" panose="020B0503020204020204" pitchFamily="34" charset="-122"/>
              </a:rPr>
              <a:t>地表各种高低起伏的形态总称为</a:t>
            </a:r>
            <a:r>
              <a:rPr lang="zh-CN" altLang="en-US" sz="2800" dirty="0">
                <a:effectLst>
                  <a:outerShdw blurRad="38100" dist="38100" dir="2700000">
                    <a:srgbClr val="FFFFFF"/>
                  </a:outerShdw>
                </a:effectLst>
                <a:latin typeface="微软雅黑" panose="020B0503020204020204" pitchFamily="34" charset="-122"/>
                <a:ea typeface="微软雅黑" panose="020B0503020204020204" pitchFamily="34" charset="-122"/>
              </a:rPr>
              <a:t>地形。</a:t>
            </a:r>
            <a:endParaRPr lang="zh-CN" altLang="en-US" sz="2800">
              <a:effectLst>
                <a:outerShdw blurRad="38100" dist="38100" dir="2700000">
                  <a:srgbClr val="FFFFFF"/>
                </a:outerShdw>
              </a:effectLst>
              <a:latin typeface="微软雅黑" panose="020B0503020204020204" pitchFamily="34" charset="-122"/>
              <a:ea typeface="微软雅黑" panose="020B0503020204020204" pitchFamily="34" charset="-122"/>
            </a:endParaRPr>
          </a:p>
        </p:txBody>
      </p:sp>
      <p:pic>
        <p:nvPicPr>
          <p:cNvPr id="52228" name="图片 52227" descr="011"/>
          <p:cNvPicPr>
            <a:picLocks noChangeAspect="1"/>
          </p:cNvPicPr>
          <p:nvPr/>
        </p:nvPicPr>
        <p:blipFill>
          <a:blip r:embed="rId6" cstate="print"/>
          <a:stretch>
            <a:fillRect/>
          </a:stretch>
        </p:blipFill>
        <p:spPr>
          <a:xfrm>
            <a:off x="7711072" y="5080000"/>
            <a:ext cx="2955540" cy="1778000"/>
          </a:xfrm>
          <a:prstGeom prst="rect">
            <a:avLst/>
          </a:prstGeom>
          <a:noFill/>
          <a:ln w="9525">
            <a:noFill/>
          </a:ln>
        </p:spPr>
      </p:pic>
      <p:pic>
        <p:nvPicPr>
          <p:cNvPr id="52229" name="图片 52228" descr="139"/>
          <p:cNvPicPr>
            <a:picLocks noChangeAspect="1"/>
          </p:cNvPicPr>
          <p:nvPr/>
        </p:nvPicPr>
        <p:blipFill>
          <a:blip r:embed="rId7" cstate="print"/>
          <a:stretch>
            <a:fillRect/>
          </a:stretch>
        </p:blipFill>
        <p:spPr>
          <a:xfrm>
            <a:off x="7804404" y="748030"/>
            <a:ext cx="2952366" cy="1841500"/>
          </a:xfrm>
          <a:prstGeom prst="rect">
            <a:avLst/>
          </a:prstGeom>
          <a:noFill/>
          <a:ln w="9525">
            <a:noFill/>
          </a:ln>
        </p:spPr>
      </p:pic>
      <p:pic>
        <p:nvPicPr>
          <p:cNvPr id="52230" name="图片 52229" descr="117"/>
          <p:cNvPicPr>
            <a:picLocks noChangeAspect="1"/>
          </p:cNvPicPr>
          <p:nvPr/>
        </p:nvPicPr>
        <p:blipFill>
          <a:blip r:embed="rId8" cstate="print"/>
          <a:stretch>
            <a:fillRect/>
          </a:stretch>
        </p:blipFill>
        <p:spPr>
          <a:xfrm>
            <a:off x="1523802" y="2413000"/>
            <a:ext cx="2412686" cy="2698750"/>
          </a:xfrm>
          <a:prstGeom prst="rect">
            <a:avLst/>
          </a:prstGeom>
          <a:noFill/>
          <a:ln w="9525">
            <a:noFill/>
          </a:ln>
        </p:spPr>
      </p:pic>
      <p:pic>
        <p:nvPicPr>
          <p:cNvPr id="52231" name="图片 52230" descr="179"/>
          <p:cNvPicPr>
            <a:picLocks noChangeAspect="1"/>
          </p:cNvPicPr>
          <p:nvPr/>
        </p:nvPicPr>
        <p:blipFill>
          <a:blip r:embed="rId9" cstate="print"/>
          <a:stretch>
            <a:fillRect/>
          </a:stretch>
        </p:blipFill>
        <p:spPr>
          <a:xfrm>
            <a:off x="4571405" y="803911"/>
            <a:ext cx="3047603" cy="2432685"/>
          </a:xfrm>
          <a:prstGeom prst="rect">
            <a:avLst/>
          </a:prstGeom>
          <a:noFill/>
          <a:ln w="9525">
            <a:noFill/>
          </a:ln>
        </p:spPr>
      </p:pic>
      <p:pic>
        <p:nvPicPr>
          <p:cNvPr id="52232" name="图片 52231" descr="059"/>
          <p:cNvPicPr>
            <a:picLocks noChangeAspect="1"/>
          </p:cNvPicPr>
          <p:nvPr/>
        </p:nvPicPr>
        <p:blipFill>
          <a:blip r:embed="rId10" cstate="print"/>
          <a:stretch>
            <a:fillRect/>
          </a:stretch>
        </p:blipFill>
        <p:spPr>
          <a:xfrm>
            <a:off x="4539659" y="5111750"/>
            <a:ext cx="3015857" cy="1746250"/>
          </a:xfrm>
          <a:prstGeom prst="rect">
            <a:avLst/>
          </a:prstGeom>
          <a:noFill/>
          <a:ln w="9525">
            <a:noFill/>
          </a:ln>
        </p:spPr>
      </p:pic>
      <p:pic>
        <p:nvPicPr>
          <p:cNvPr id="52233" name="图片 52232" descr="026"/>
          <p:cNvPicPr>
            <a:picLocks noChangeAspect="1"/>
          </p:cNvPicPr>
          <p:nvPr/>
        </p:nvPicPr>
        <p:blipFill>
          <a:blip r:embed="rId11" cstate="print"/>
          <a:stretch>
            <a:fillRect/>
          </a:stretch>
        </p:blipFill>
        <p:spPr>
          <a:xfrm>
            <a:off x="1523802" y="5111750"/>
            <a:ext cx="2857128" cy="1746250"/>
          </a:xfrm>
          <a:prstGeom prst="rect">
            <a:avLst/>
          </a:prstGeom>
          <a:noFill/>
          <a:ln w="9525">
            <a:noFill/>
          </a:ln>
        </p:spPr>
      </p:pic>
      <p:pic>
        <p:nvPicPr>
          <p:cNvPr id="52234" name="图片 52233" descr="133"/>
          <p:cNvPicPr>
            <a:picLocks noChangeAspect="1"/>
          </p:cNvPicPr>
          <p:nvPr/>
        </p:nvPicPr>
        <p:blipFill>
          <a:blip r:embed="rId12" cstate="print"/>
          <a:stretch>
            <a:fillRect/>
          </a:stretch>
        </p:blipFill>
        <p:spPr>
          <a:xfrm>
            <a:off x="1523802" y="803910"/>
            <a:ext cx="2857128" cy="1729740"/>
          </a:xfrm>
          <a:prstGeom prst="rect">
            <a:avLst/>
          </a:prstGeom>
          <a:noFill/>
          <a:ln w="9525">
            <a:noFill/>
          </a:ln>
        </p:spPr>
      </p:pic>
      <p:sp>
        <p:nvSpPr>
          <p:cNvPr id="13" name="矩形 12"/>
          <p:cNvSpPr/>
          <p:nvPr/>
        </p:nvSpPr>
        <p:spPr>
          <a:xfrm>
            <a:off x="204127" y="9366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234"/>
                                        </p:tgtEl>
                                        <p:attrNameLst>
                                          <p:attrName>style.visibility</p:attrName>
                                        </p:attrNameLst>
                                      </p:cBhvr>
                                      <p:to>
                                        <p:strVal val="visible"/>
                                      </p:to>
                                    </p:set>
                                    <p:animEffect transition="in" filter="fade">
                                      <p:cBhvr>
                                        <p:cTn id="7" dur="500"/>
                                        <p:tgtEl>
                                          <p:spTgt spid="52234"/>
                                        </p:tgtEl>
                                      </p:cBhvr>
                                    </p:animEffect>
                                  </p:childTnLst>
                                  <p:subTnLst>
                                    <p:audio>
                                      <p:cMediaNode>
                                        <p:cTn display="0" masterRel="sameClick">
                                          <p:stCondLst>
                                            <p:cond evt="begin" delay="0">
                                              <p:tn val="5"/>
                                            </p:cond>
                                          </p:stCondLst>
                                          <p:endCondLst>
                                            <p:cond evt="onStopAudio" delay="0">
                                              <p:tgtEl>
                                                <p:sldTgt/>
                                              </p:tgtEl>
                                            </p:cond>
                                          </p:endCondLst>
                                        </p:cTn>
                                        <p:tgtEl>
                                          <p:sndTgt r:embed="rId3" name="wind.wav"/>
                                        </p:tgtEl>
                                      </p:cMediaNode>
                                    </p:audio>
                                  </p:sub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231"/>
                                        </p:tgtEl>
                                        <p:attrNameLst>
                                          <p:attrName>style.visibility</p:attrName>
                                        </p:attrNameLst>
                                      </p:cBhvr>
                                      <p:to>
                                        <p:strVal val="visible"/>
                                      </p:to>
                                    </p:set>
                                    <p:animEffect transition="in" filter="fade">
                                      <p:cBhvr>
                                        <p:cTn id="11" dur="500"/>
                                        <p:tgtEl>
                                          <p:spTgt spid="52231"/>
                                        </p:tgtEl>
                                      </p:cBhvr>
                                    </p:animEffect>
                                  </p:childTnLst>
                                  <p:subTnLst>
                                    <p:audio>
                                      <p:cMediaNode>
                                        <p:cTn display="0" masterRel="sameClick">
                                          <p:stCondLst>
                                            <p:cond evt="begin" delay="0">
                                              <p:tn val="9"/>
                                            </p:cond>
                                          </p:stCondLst>
                                          <p:endCondLst>
                                            <p:cond evt="onStopAudio" delay="0">
                                              <p:tgtEl>
                                                <p:sldTgt/>
                                              </p:tgtEl>
                                            </p:cond>
                                          </p:endCondLst>
                                        </p:cTn>
                                        <p:tgtEl>
                                          <p:sndTgt r:embed="rId3" name="wind.wav"/>
                                        </p:tgtEl>
                                      </p:cMediaNode>
                                    </p:audio>
                                  </p:sub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229"/>
                                        </p:tgtEl>
                                        <p:attrNameLst>
                                          <p:attrName>style.visibility</p:attrName>
                                        </p:attrNameLst>
                                      </p:cBhvr>
                                      <p:to>
                                        <p:strVal val="visible"/>
                                      </p:to>
                                    </p:set>
                                    <p:animEffect transition="in" filter="fade">
                                      <p:cBhvr>
                                        <p:cTn id="15" dur="500"/>
                                        <p:tgtEl>
                                          <p:spTgt spid="52229"/>
                                        </p:tgtEl>
                                      </p:cBhvr>
                                    </p:animEffect>
                                  </p:childTnLst>
                                  <p:subTnLst>
                                    <p:audio>
                                      <p:cMediaNode>
                                        <p:cTn display="0" masterRel="sameClick">
                                          <p:stCondLst>
                                            <p:cond evt="begin" delay="0">
                                              <p:tn val="13"/>
                                            </p:cond>
                                          </p:stCondLst>
                                          <p:endCondLst>
                                            <p:cond evt="onStopAudio" delay="0">
                                              <p:tgtEl>
                                                <p:sldTgt/>
                                              </p:tgtEl>
                                            </p:cond>
                                          </p:endCondLst>
                                        </p:cTn>
                                        <p:tgtEl>
                                          <p:sndTgt r:embed="rId3" name="wind.wav"/>
                                        </p:tgtEl>
                                      </p:cMediaNode>
                                    </p:audio>
                                  </p:sub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2226"/>
                                        </p:tgtEl>
                                        <p:attrNameLst>
                                          <p:attrName>style.visibility</p:attrName>
                                        </p:attrNameLst>
                                      </p:cBhvr>
                                      <p:to>
                                        <p:strVal val="visible"/>
                                      </p:to>
                                    </p:set>
                                    <p:animEffect transition="in" filter="fade">
                                      <p:cBhvr>
                                        <p:cTn id="19" dur="500"/>
                                        <p:tgtEl>
                                          <p:spTgt spid="52226"/>
                                        </p:tgtEl>
                                      </p:cBhvr>
                                    </p:animEffect>
                                  </p:childTnLst>
                                  <p:subTnLst>
                                    <p:audio>
                                      <p:cMediaNode>
                                        <p:cTn display="0" masterRel="sameClick">
                                          <p:stCondLst>
                                            <p:cond evt="begin" delay="0">
                                              <p:tn val="17"/>
                                            </p:cond>
                                          </p:stCondLst>
                                          <p:endCondLst>
                                            <p:cond evt="onStopAudio" delay="0">
                                              <p:tgtEl>
                                                <p:sldTgt/>
                                              </p:tgtEl>
                                            </p:cond>
                                          </p:endCondLst>
                                        </p:cTn>
                                        <p:tgtEl>
                                          <p:sndTgt r:embed="rId3" name="wind.wav"/>
                                        </p:tgtEl>
                                      </p:cMediaNode>
                                    </p:audio>
                                  </p:sub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2228"/>
                                        </p:tgtEl>
                                        <p:attrNameLst>
                                          <p:attrName>style.visibility</p:attrName>
                                        </p:attrNameLst>
                                      </p:cBhvr>
                                      <p:to>
                                        <p:strVal val="visible"/>
                                      </p:to>
                                    </p:set>
                                    <p:animEffect transition="in" filter="fade">
                                      <p:cBhvr>
                                        <p:cTn id="23" dur="500"/>
                                        <p:tgtEl>
                                          <p:spTgt spid="52228"/>
                                        </p:tgtEl>
                                      </p:cBhvr>
                                    </p:animEffect>
                                  </p:childTnLst>
                                  <p:subTnLst>
                                    <p:audio>
                                      <p:cMediaNode>
                                        <p:cTn display="0" masterRel="sameClick">
                                          <p:stCondLst>
                                            <p:cond evt="begin" delay="0">
                                              <p:tn val="21"/>
                                            </p:cond>
                                          </p:stCondLst>
                                          <p:endCondLst>
                                            <p:cond evt="onStopAudio" delay="0">
                                              <p:tgtEl>
                                                <p:sldTgt/>
                                              </p:tgtEl>
                                            </p:cond>
                                          </p:endCondLst>
                                        </p:cTn>
                                        <p:tgtEl>
                                          <p:sndTgt r:embed="rId3" name="wind.wav"/>
                                        </p:tgtEl>
                                      </p:cMediaNode>
                                    </p:audio>
                                  </p:sub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2232"/>
                                        </p:tgtEl>
                                        <p:attrNameLst>
                                          <p:attrName>style.visibility</p:attrName>
                                        </p:attrNameLst>
                                      </p:cBhvr>
                                      <p:to>
                                        <p:strVal val="visible"/>
                                      </p:to>
                                    </p:set>
                                    <p:animEffect transition="in" filter="fade">
                                      <p:cBhvr>
                                        <p:cTn id="27" dur="500"/>
                                        <p:tgtEl>
                                          <p:spTgt spid="52232"/>
                                        </p:tgtEl>
                                      </p:cBhvr>
                                    </p:animEffect>
                                  </p:childTnLst>
                                  <p:subTnLst>
                                    <p:audio>
                                      <p:cMediaNode>
                                        <p:cTn display="0" masterRel="sameClick">
                                          <p:stCondLst>
                                            <p:cond evt="begin" delay="0">
                                              <p:tn val="25"/>
                                            </p:cond>
                                          </p:stCondLst>
                                          <p:endCondLst>
                                            <p:cond evt="onStopAudio" delay="0">
                                              <p:tgtEl>
                                                <p:sldTgt/>
                                              </p:tgtEl>
                                            </p:cond>
                                          </p:endCondLst>
                                        </p:cTn>
                                        <p:tgtEl>
                                          <p:sndTgt r:embed="rId3" name="wind.wav"/>
                                        </p:tgtEl>
                                      </p:cMediaNode>
                                    </p:audio>
                                  </p:sub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2233"/>
                                        </p:tgtEl>
                                        <p:attrNameLst>
                                          <p:attrName>style.visibility</p:attrName>
                                        </p:attrNameLst>
                                      </p:cBhvr>
                                      <p:to>
                                        <p:strVal val="visible"/>
                                      </p:to>
                                    </p:set>
                                    <p:animEffect transition="in" filter="fade">
                                      <p:cBhvr>
                                        <p:cTn id="31" dur="500"/>
                                        <p:tgtEl>
                                          <p:spTgt spid="52233"/>
                                        </p:tgtEl>
                                      </p:cBhvr>
                                    </p:animEffect>
                                  </p:childTnLst>
                                  <p:subTnLst>
                                    <p:audio>
                                      <p:cMediaNode>
                                        <p:cTn display="0" masterRel="sameClick">
                                          <p:stCondLst>
                                            <p:cond evt="begin" delay="0">
                                              <p:tn val="29"/>
                                            </p:cond>
                                          </p:stCondLst>
                                          <p:endCondLst>
                                            <p:cond evt="onStopAudio" delay="0">
                                              <p:tgtEl>
                                                <p:sldTgt/>
                                              </p:tgtEl>
                                            </p:cond>
                                          </p:endCondLst>
                                        </p:cTn>
                                        <p:tgtEl>
                                          <p:sndTgt r:embed="rId3" name="wind.wav"/>
                                        </p:tgtEl>
                                      </p:cMediaNode>
                                    </p:audio>
                                  </p:sub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2230"/>
                                        </p:tgtEl>
                                        <p:attrNameLst>
                                          <p:attrName>style.visibility</p:attrName>
                                        </p:attrNameLst>
                                      </p:cBhvr>
                                      <p:to>
                                        <p:strVal val="visible"/>
                                      </p:to>
                                    </p:set>
                                    <p:animEffect transition="in" filter="fade">
                                      <p:cBhvr>
                                        <p:cTn id="35" dur="500"/>
                                        <p:tgtEl>
                                          <p:spTgt spid="52230"/>
                                        </p:tgtEl>
                                      </p:cBhvr>
                                    </p:animEffect>
                                  </p:childTnLst>
                                  <p:subTnLst>
                                    <p:audio>
                                      <p:cMediaNode>
                                        <p:cTn display="0" masterRel="sameClick">
                                          <p:stCondLst>
                                            <p:cond evt="begin" delay="0">
                                              <p:tn val="33"/>
                                            </p:cond>
                                          </p:stCondLst>
                                          <p:endCondLst>
                                            <p:cond evt="onStopAudio" delay="0">
                                              <p:tgtEl>
                                                <p:sldTgt/>
                                              </p:tgtEl>
                                            </p:cond>
                                          </p:endCondLst>
                                        </p:cTn>
                                        <p:tgtEl>
                                          <p:sndTgt r:embed="rId3" name="wind.wav"/>
                                        </p:tgtEl>
                                      </p:cMediaNode>
                                    </p:audio>
                                  </p:sub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2227"/>
                                        </p:tgtEl>
                                        <p:attrNameLst>
                                          <p:attrName>style.visibility</p:attrName>
                                        </p:attrNameLst>
                                      </p:cBhvr>
                                      <p:to>
                                        <p:strVal val="visible"/>
                                      </p:to>
                                    </p:set>
                                    <p:animEffect transition="in" filter="dissolve">
                                      <p:cBhvr>
                                        <p:cTn id="40" dur="1000"/>
                                        <p:tgtEl>
                                          <p:spTgt spid="52227"/>
                                        </p:tgtEl>
                                      </p:cBhvr>
                                    </p:animEffect>
                                  </p:childTnLst>
                                  <p:subTnLst>
                                    <p:audio>
                                      <p:cMediaNode>
                                        <p:cTn display="0" masterRel="sameClick">
                                          <p:stCondLst>
                                            <p:cond evt="begin" delay="0">
                                              <p:tn val="38"/>
                                            </p:cond>
                                          </p:stCondLst>
                                          <p:endCondLst>
                                            <p:cond evt="onStopAudio" delay="0">
                                              <p:tgtEl>
                                                <p:sldTgt/>
                                              </p:tgtEl>
                                            </p:cond>
                                          </p:endCondLst>
                                        </p:cTn>
                                        <p:tgtEl>
                                          <p:sndTgt r:embed="rId4" name="REMIND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45057"/>
          <p:cNvSpPr>
            <a:spLocks noGrp="1"/>
          </p:cNvSpPr>
          <p:nvPr>
            <p:ph type="title"/>
          </p:nvPr>
        </p:nvSpPr>
        <p:spPr>
          <a:xfrm>
            <a:off x="5712351" y="869315"/>
            <a:ext cx="5099656" cy="509270"/>
          </a:xfrm>
        </p:spPr>
        <p:txBody>
          <a:bodyPr anchor="ctr">
            <a:normAutofit fontScale="90000"/>
          </a:bodyPr>
          <a:lstStyle/>
          <a:p>
            <a:r>
              <a:rPr lang="zh-CN" altLang="en-US" sz="2800" b="1" dirty="0">
                <a:solidFill>
                  <a:srgbClr val="CC3300"/>
                </a:solidFill>
                <a:effectLst>
                  <a:outerShdw blurRad="38100" dist="38100" dir="2700000">
                    <a:srgbClr val="000000"/>
                  </a:outerShdw>
                </a:effectLst>
                <a:latin typeface="微软雅黑" panose="020B0503020204020204" pitchFamily="34" charset="-122"/>
                <a:ea typeface="微软雅黑" panose="020B0503020204020204" pitchFamily="34" charset="-122"/>
              </a:rPr>
              <a:t>学习地形一定要找到“钥匙”</a:t>
            </a:r>
          </a:p>
        </p:txBody>
      </p:sp>
      <p:sp>
        <p:nvSpPr>
          <p:cNvPr id="45059" name="文本占位符 45058"/>
          <p:cNvSpPr>
            <a:spLocks noGrp="1"/>
          </p:cNvSpPr>
          <p:nvPr>
            <p:ph type="body" idx="1"/>
          </p:nvPr>
        </p:nvSpPr>
        <p:spPr>
          <a:xfrm>
            <a:off x="3688553" y="1488123"/>
            <a:ext cx="8228529" cy="892175"/>
          </a:xfrm>
        </p:spPr>
        <p:txBody>
          <a:bodyPr/>
          <a:lstStyle/>
          <a:p>
            <a:pPr marL="0" indent="0">
              <a:buNone/>
            </a:pPr>
            <a:r>
              <a:rPr lang="zh-CN" altLang="en-US" dirty="0">
                <a:latin typeface="微软雅黑" panose="020B0503020204020204" pitchFamily="34" charset="-122"/>
                <a:ea typeface="微软雅黑" panose="020B0503020204020204" pitchFamily="34" charset="-122"/>
              </a:rPr>
              <a:t>与地形紧密相关的专业地理名词要辩清</a:t>
            </a:r>
          </a:p>
          <a:p>
            <a:pPr>
              <a:buNone/>
            </a:pPr>
            <a:endParaRPr lang="zh-CN" altLang="en-US" dirty="0">
              <a:latin typeface="微软雅黑" panose="020B0503020204020204" pitchFamily="34" charset="-122"/>
              <a:ea typeface="微软雅黑" panose="020B0503020204020204" pitchFamily="34" charset="-122"/>
            </a:endParaRPr>
          </a:p>
          <a:p>
            <a:pPr>
              <a:buNone/>
            </a:pPr>
            <a:endParaRPr lang="zh-CN" altLang="en-US" dirty="0"/>
          </a:p>
        </p:txBody>
      </p:sp>
      <p:sp>
        <p:nvSpPr>
          <p:cNvPr id="45060" name="五角星 45059"/>
          <p:cNvSpPr/>
          <p:nvPr/>
        </p:nvSpPr>
        <p:spPr>
          <a:xfrm>
            <a:off x="1992053" y="1"/>
            <a:ext cx="863488" cy="720725"/>
          </a:xfrm>
          <a:prstGeom prst="star5">
            <a:avLst/>
          </a:prstGeom>
          <a:noFill/>
          <a:ln w="9525">
            <a:noFill/>
          </a:ln>
        </p:spPr>
        <p:txBody>
          <a:bodyPr/>
          <a:lstStyle/>
          <a:p>
            <a:endParaRPr lang="zh-CN" altLang="en-US">
              <a:ea typeface="微软雅黑" panose="020B0503020204020204" pitchFamily="34" charset="-122"/>
            </a:endParaRPr>
          </a:p>
        </p:txBody>
      </p:sp>
      <p:sp>
        <p:nvSpPr>
          <p:cNvPr id="45061" name="五角星 45060"/>
          <p:cNvSpPr/>
          <p:nvPr/>
        </p:nvSpPr>
        <p:spPr>
          <a:xfrm>
            <a:off x="8903129" y="1"/>
            <a:ext cx="863488" cy="720725"/>
          </a:xfrm>
          <a:prstGeom prst="star5">
            <a:avLst/>
          </a:prstGeom>
          <a:noFill/>
          <a:ln w="9525">
            <a:noFill/>
          </a:ln>
        </p:spPr>
        <p:txBody>
          <a:bodyPr/>
          <a:lstStyle/>
          <a:p>
            <a:endParaRPr lang="zh-CN" altLang="en-US">
              <a:ea typeface="微软雅黑" panose="020B0503020204020204" pitchFamily="34" charset="-122"/>
            </a:endParaRPr>
          </a:p>
        </p:txBody>
      </p:sp>
      <p:sp>
        <p:nvSpPr>
          <p:cNvPr id="45062" name="棱台 45061"/>
          <p:cNvSpPr/>
          <p:nvPr/>
        </p:nvSpPr>
        <p:spPr>
          <a:xfrm>
            <a:off x="1523802" y="5120005"/>
            <a:ext cx="6119016" cy="863600"/>
          </a:xfrm>
          <a:prstGeom prst="bevel">
            <a:avLst>
              <a:gd name="adj" fmla="val 12500"/>
            </a:avLst>
          </a:prstGeom>
          <a:noFill/>
          <a:ln w="9525">
            <a:noFill/>
          </a:ln>
        </p:spPr>
        <p:txBody>
          <a:bodyPr wrap="none" anchor="ctr"/>
          <a:lstStyle/>
          <a:p>
            <a:pPr algn="ctr"/>
            <a:r>
              <a:rPr lang="zh-CN" altLang="en-US" sz="2400" dirty="0">
                <a:solidFill>
                  <a:srgbClr val="0066FF"/>
                </a:solidFill>
                <a:latin typeface="微软雅黑" panose="020B0503020204020204" pitchFamily="34" charset="-122"/>
                <a:ea typeface="微软雅黑" panose="020B0503020204020204" pitchFamily="34" charset="-122"/>
              </a:rPr>
              <a:t>海拔：地面某一点高出海平面的垂直距离</a:t>
            </a:r>
          </a:p>
        </p:txBody>
      </p:sp>
      <p:pic>
        <p:nvPicPr>
          <p:cNvPr id="45063" name="图片 45062" descr="图片1_副本"/>
          <p:cNvPicPr>
            <a:picLocks noChangeAspect="1"/>
          </p:cNvPicPr>
          <p:nvPr/>
        </p:nvPicPr>
        <p:blipFill>
          <a:blip r:embed="rId2" cstate="print"/>
          <a:stretch>
            <a:fillRect/>
          </a:stretch>
        </p:blipFill>
        <p:spPr>
          <a:xfrm>
            <a:off x="3866647" y="2128204"/>
            <a:ext cx="4457120" cy="3190875"/>
          </a:xfrm>
          <a:prstGeom prst="rect">
            <a:avLst/>
          </a:prstGeom>
          <a:noFill/>
          <a:ln w="9525">
            <a:noFill/>
          </a:ln>
        </p:spPr>
      </p:pic>
      <p:sp>
        <p:nvSpPr>
          <p:cNvPr id="45064" name="文本框 45063"/>
          <p:cNvSpPr txBox="1"/>
          <p:nvPr/>
        </p:nvSpPr>
        <p:spPr>
          <a:xfrm>
            <a:off x="2207925" y="2852739"/>
            <a:ext cx="1515158" cy="707886"/>
          </a:xfrm>
          <a:prstGeom prst="rect">
            <a:avLst/>
          </a:prstGeom>
          <a:noFill/>
          <a:ln w="9525">
            <a:noFill/>
          </a:ln>
        </p:spPr>
        <p:txBody>
          <a:bodyPr wrap="none" anchor="t">
            <a:spAutoFit/>
          </a:bodyPr>
          <a:lstStyle/>
          <a:p>
            <a:r>
              <a:rPr lang="zh-CN" altLang="en-US" sz="4000" dirty="0">
                <a:solidFill>
                  <a:srgbClr val="CC3300"/>
                </a:solidFill>
                <a:effectLst>
                  <a:outerShdw blurRad="38100" dist="38100" dir="2700000">
                    <a:srgbClr val="000000"/>
                  </a:outerShdw>
                </a:effectLst>
                <a:latin typeface="微软雅黑" panose="020B0503020204020204" pitchFamily="34" charset="-122"/>
                <a:ea typeface="微软雅黑" panose="020B0503020204020204" pitchFamily="34" charset="-122"/>
              </a:rPr>
              <a:t>海  拔</a:t>
            </a:r>
          </a:p>
        </p:txBody>
      </p:sp>
      <p:sp>
        <p:nvSpPr>
          <p:cNvPr id="45065" name="文本框 45064"/>
          <p:cNvSpPr txBox="1"/>
          <p:nvPr/>
        </p:nvSpPr>
        <p:spPr>
          <a:xfrm>
            <a:off x="8450750" y="2708276"/>
            <a:ext cx="2236510" cy="707886"/>
          </a:xfrm>
          <a:prstGeom prst="rect">
            <a:avLst/>
          </a:prstGeom>
          <a:noFill/>
          <a:ln w="9525">
            <a:noFill/>
          </a:ln>
        </p:spPr>
        <p:txBody>
          <a:bodyPr wrap="none" anchor="t">
            <a:spAutoFit/>
          </a:bodyPr>
          <a:lstStyle/>
          <a:p>
            <a:r>
              <a:rPr lang="zh-CN" altLang="en-US" sz="4000"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rPr>
              <a:t>相对高度</a:t>
            </a:r>
          </a:p>
        </p:txBody>
      </p:sp>
      <p:sp>
        <p:nvSpPr>
          <p:cNvPr id="45066" name="棱台 45065"/>
          <p:cNvSpPr/>
          <p:nvPr/>
        </p:nvSpPr>
        <p:spPr>
          <a:xfrm>
            <a:off x="3792044" y="5876925"/>
            <a:ext cx="6874567" cy="863600"/>
          </a:xfrm>
          <a:prstGeom prst="bevel">
            <a:avLst>
              <a:gd name="adj" fmla="val 12500"/>
            </a:avLst>
          </a:prstGeom>
          <a:noFill/>
          <a:ln w="9525">
            <a:noFill/>
          </a:ln>
        </p:spPr>
        <p:txBody>
          <a:bodyPr wrap="none" anchor="ctr"/>
          <a:lstStyle/>
          <a:p>
            <a:pPr algn="ctr"/>
            <a:r>
              <a:rPr lang="zh-CN" altLang="en-US" sz="2400" dirty="0">
                <a:solidFill>
                  <a:srgbClr val="0066FF"/>
                </a:solidFill>
                <a:latin typeface="微软雅黑" panose="020B0503020204020204" pitchFamily="34" charset="-122"/>
                <a:ea typeface="微软雅黑" panose="020B0503020204020204" pitchFamily="34" charset="-122"/>
              </a:rPr>
              <a:t>相对高度：地面某一点高出另一地点的垂直距离</a:t>
            </a:r>
          </a:p>
        </p:txBody>
      </p:sp>
      <p:sp>
        <p:nvSpPr>
          <p:cNvPr id="13" name="矩形 12"/>
          <p:cNvSpPr/>
          <p:nvPr/>
        </p:nvSpPr>
        <p:spPr>
          <a:xfrm>
            <a:off x="204127" y="9366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5064"/>
                                        </p:tgtEl>
                                        <p:attrNameLst>
                                          <p:attrName>style.visibility</p:attrName>
                                        </p:attrNameLst>
                                      </p:cBhvr>
                                      <p:to>
                                        <p:strVal val="visible"/>
                                      </p:to>
                                    </p:set>
                                    <p:animEffect transition="in" filter="box(in)">
                                      <p:cBhvr>
                                        <p:cTn id="7" dur="500"/>
                                        <p:tgtEl>
                                          <p:spTgt spid="4506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5065"/>
                                        </p:tgtEl>
                                        <p:attrNameLst>
                                          <p:attrName>style.visibility</p:attrName>
                                        </p:attrNameLst>
                                      </p:cBhvr>
                                      <p:to>
                                        <p:strVal val="visible"/>
                                      </p:to>
                                    </p:set>
                                    <p:anim calcmode="lin" valueType="num">
                                      <p:cBhvr additive="base">
                                        <p:cTn id="11" dur="500" fill="hold"/>
                                        <p:tgtEl>
                                          <p:spTgt spid="45065"/>
                                        </p:tgtEl>
                                        <p:attrNameLst>
                                          <p:attrName>ppt_x</p:attrName>
                                        </p:attrNameLst>
                                      </p:cBhvr>
                                      <p:tavLst>
                                        <p:tav tm="0">
                                          <p:val>
                                            <p:strVal val="#ppt_x"/>
                                          </p:val>
                                        </p:tav>
                                        <p:tav tm="100000">
                                          <p:val>
                                            <p:strVal val="#ppt_x"/>
                                          </p:val>
                                        </p:tav>
                                      </p:tavLst>
                                    </p:anim>
                                    <p:anim calcmode="lin" valueType="num">
                                      <p:cBhvr additive="base">
                                        <p:cTn id="12"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5062"/>
                                        </p:tgtEl>
                                        <p:attrNameLst>
                                          <p:attrName>style.visibility</p:attrName>
                                        </p:attrNameLst>
                                      </p:cBhvr>
                                      <p:to>
                                        <p:strVal val="visible"/>
                                      </p:to>
                                    </p:set>
                                    <p:animEffect transition="in" filter="checkerboard(across)">
                                      <p:cBhvr>
                                        <p:cTn id="17" dur="500"/>
                                        <p:tgtEl>
                                          <p:spTgt spid="4506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5066"/>
                                        </p:tgtEl>
                                        <p:attrNameLst>
                                          <p:attrName>style.visibility</p:attrName>
                                        </p:attrNameLst>
                                      </p:cBhvr>
                                      <p:to>
                                        <p:strVal val="visible"/>
                                      </p:to>
                                    </p:set>
                                    <p:animEffect transition="in" filter="checkerboard(across)">
                                      <p:cBhvr>
                                        <p:cTn id="22" dur="500"/>
                                        <p:tgtEl>
                                          <p:spTgt spid="45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p:bldP spid="45064" grpId="0"/>
      <p:bldP spid="45065" grpId="0"/>
      <p:bldP spid="4506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56321" descr="地形、陆地地形、高原"/>
          <p:cNvPicPr>
            <a:picLocks noChangeAspect="1"/>
          </p:cNvPicPr>
          <p:nvPr/>
        </p:nvPicPr>
        <p:blipFill>
          <a:blip r:embed="rId2" cstate="print"/>
          <a:stretch>
            <a:fillRect/>
          </a:stretch>
        </p:blipFill>
        <p:spPr>
          <a:xfrm>
            <a:off x="2098085" y="4237039"/>
            <a:ext cx="3744425" cy="1938337"/>
          </a:xfrm>
          <a:prstGeom prst="rect">
            <a:avLst/>
          </a:prstGeom>
          <a:noFill/>
          <a:ln w="9525">
            <a:noFill/>
          </a:ln>
        </p:spPr>
      </p:pic>
      <p:pic>
        <p:nvPicPr>
          <p:cNvPr id="56323" name="图片 56322" descr="地形、陆地地形、盆地"/>
          <p:cNvPicPr>
            <a:picLocks noChangeAspect="1"/>
          </p:cNvPicPr>
          <p:nvPr/>
        </p:nvPicPr>
        <p:blipFill>
          <a:blip r:embed="rId3" cstate="print"/>
          <a:stretch>
            <a:fillRect/>
          </a:stretch>
        </p:blipFill>
        <p:spPr>
          <a:xfrm>
            <a:off x="7909800" y="2197419"/>
            <a:ext cx="2863477" cy="1944687"/>
          </a:xfrm>
          <a:prstGeom prst="rect">
            <a:avLst/>
          </a:prstGeom>
          <a:noFill/>
          <a:ln w="9525">
            <a:noFill/>
          </a:ln>
        </p:spPr>
      </p:pic>
      <p:sp>
        <p:nvSpPr>
          <p:cNvPr id="56324" name="文本框 56323"/>
          <p:cNvSpPr txBox="1"/>
          <p:nvPr/>
        </p:nvSpPr>
        <p:spPr>
          <a:xfrm>
            <a:off x="5536163" y="1336358"/>
            <a:ext cx="1266660" cy="645160"/>
          </a:xfrm>
          <a:prstGeom prst="rect">
            <a:avLst/>
          </a:prstGeom>
          <a:noFill/>
          <a:ln w="9525">
            <a:noFill/>
          </a:ln>
        </p:spPr>
        <p:txBody>
          <a:bodyPr>
            <a:spAutoFit/>
          </a:bodyPr>
          <a:lstStyle/>
          <a:p>
            <a:pPr>
              <a:buClr>
                <a:schemeClr val="bg1"/>
              </a:buClr>
            </a:pPr>
            <a:r>
              <a:rPr lang="zh-CN" altLang="en-US" sz="3600" b="1" dirty="0">
                <a:solidFill>
                  <a:schemeClr val="tx2"/>
                </a:solidFill>
                <a:latin typeface="微软雅黑" panose="020B0503020204020204" pitchFamily="34" charset="-122"/>
                <a:ea typeface="微软雅黑" panose="020B0503020204020204" pitchFamily="34" charset="-122"/>
              </a:rPr>
              <a:t>丘陵</a:t>
            </a:r>
            <a:endParaRPr lang="zh-CN" altLang="en-US" sz="3600" b="1" dirty="0">
              <a:solidFill>
                <a:schemeClr val="tx2"/>
              </a:solidFill>
              <a:latin typeface="Times New Roman" panose="02020603050405020304" pitchFamily="18" charset="0"/>
              <a:ea typeface="微软雅黑" panose="020B0503020204020204" pitchFamily="34" charset="-122"/>
            </a:endParaRPr>
          </a:p>
        </p:txBody>
      </p:sp>
      <p:sp>
        <p:nvSpPr>
          <p:cNvPr id="56325" name="文本框 56324"/>
          <p:cNvSpPr txBox="1"/>
          <p:nvPr/>
        </p:nvSpPr>
        <p:spPr>
          <a:xfrm>
            <a:off x="2571416" y="1445578"/>
            <a:ext cx="1147614" cy="645160"/>
          </a:xfrm>
          <a:prstGeom prst="rect">
            <a:avLst/>
          </a:prstGeom>
          <a:noFill/>
          <a:ln w="9525">
            <a:noFill/>
          </a:ln>
        </p:spPr>
        <p:txBody>
          <a:bodyPr>
            <a:spAutoFit/>
          </a:bodyPr>
          <a:lstStyle/>
          <a:p>
            <a:pPr>
              <a:buClr>
                <a:schemeClr val="bg1"/>
              </a:buClr>
            </a:pPr>
            <a:r>
              <a:rPr lang="zh-CN" altLang="en-US" sz="3600" b="1" dirty="0">
                <a:solidFill>
                  <a:schemeClr val="tx2"/>
                </a:solidFill>
                <a:latin typeface="微软雅黑" panose="020B0503020204020204" pitchFamily="34" charset="-122"/>
                <a:ea typeface="微软雅黑" panose="020B0503020204020204" pitchFamily="34" charset="-122"/>
              </a:rPr>
              <a:t>山地</a:t>
            </a:r>
          </a:p>
        </p:txBody>
      </p:sp>
      <p:sp>
        <p:nvSpPr>
          <p:cNvPr id="56326" name="文本框 56325"/>
          <p:cNvSpPr txBox="1"/>
          <p:nvPr/>
        </p:nvSpPr>
        <p:spPr>
          <a:xfrm>
            <a:off x="8699955" y="1445578"/>
            <a:ext cx="1282533" cy="645160"/>
          </a:xfrm>
          <a:prstGeom prst="rect">
            <a:avLst/>
          </a:prstGeom>
          <a:noFill/>
          <a:ln w="9525">
            <a:noFill/>
          </a:ln>
        </p:spPr>
        <p:txBody>
          <a:bodyPr>
            <a:spAutoFit/>
          </a:bodyPr>
          <a:lstStyle/>
          <a:p>
            <a:pPr>
              <a:buClr>
                <a:schemeClr val="bg1"/>
              </a:buClr>
            </a:pPr>
            <a:r>
              <a:rPr lang="zh-CN" altLang="en-US" sz="3600" dirty="0">
                <a:solidFill>
                  <a:schemeClr val="tx2"/>
                </a:solidFill>
                <a:latin typeface="微软雅黑" panose="020B0503020204020204" pitchFamily="34" charset="-122"/>
                <a:ea typeface="微软雅黑" panose="020B0503020204020204" pitchFamily="34" charset="-122"/>
              </a:rPr>
              <a:t>盆地</a:t>
            </a:r>
          </a:p>
        </p:txBody>
      </p:sp>
      <p:sp>
        <p:nvSpPr>
          <p:cNvPr id="56327" name="文本框 56326"/>
          <p:cNvSpPr txBox="1"/>
          <p:nvPr/>
        </p:nvSpPr>
        <p:spPr>
          <a:xfrm>
            <a:off x="3142841" y="6175058"/>
            <a:ext cx="1166661" cy="645160"/>
          </a:xfrm>
          <a:prstGeom prst="rect">
            <a:avLst/>
          </a:prstGeom>
          <a:noFill/>
          <a:ln w="9525">
            <a:noFill/>
          </a:ln>
        </p:spPr>
        <p:txBody>
          <a:bodyPr>
            <a:spAutoFit/>
          </a:bodyPr>
          <a:lstStyle/>
          <a:p>
            <a:pPr>
              <a:buClr>
                <a:schemeClr val="bg1"/>
              </a:buClr>
            </a:pPr>
            <a:r>
              <a:rPr lang="zh-CN" altLang="en-US" sz="3600" dirty="0">
                <a:solidFill>
                  <a:schemeClr val="tx2"/>
                </a:solidFill>
                <a:latin typeface="微软雅黑" panose="020B0503020204020204" pitchFamily="34" charset="-122"/>
                <a:ea typeface="微软雅黑" panose="020B0503020204020204" pitchFamily="34" charset="-122"/>
              </a:rPr>
              <a:t>高原</a:t>
            </a:r>
          </a:p>
        </p:txBody>
      </p:sp>
      <p:sp>
        <p:nvSpPr>
          <p:cNvPr id="56328" name="文本框 56327"/>
          <p:cNvSpPr txBox="1"/>
          <p:nvPr/>
        </p:nvSpPr>
        <p:spPr>
          <a:xfrm>
            <a:off x="7966626" y="6175375"/>
            <a:ext cx="1250787" cy="645160"/>
          </a:xfrm>
          <a:prstGeom prst="rect">
            <a:avLst/>
          </a:prstGeom>
          <a:noFill/>
          <a:ln w="9525">
            <a:noFill/>
          </a:ln>
        </p:spPr>
        <p:txBody>
          <a:bodyPr>
            <a:spAutoFit/>
          </a:bodyPr>
          <a:lstStyle/>
          <a:p>
            <a:pPr>
              <a:buClr>
                <a:schemeClr val="bg1"/>
              </a:buClr>
            </a:pPr>
            <a:r>
              <a:rPr lang="zh-CN" altLang="en-US" sz="3600" dirty="0">
                <a:solidFill>
                  <a:schemeClr val="tx2"/>
                </a:solidFill>
                <a:latin typeface="微软雅黑" panose="020B0503020204020204" pitchFamily="34" charset="-122"/>
                <a:ea typeface="微软雅黑" panose="020B0503020204020204" pitchFamily="34" charset="-122"/>
              </a:rPr>
              <a:t>平原</a:t>
            </a:r>
            <a:endParaRPr lang="zh-CN" altLang="en-US" sz="3600" b="1">
              <a:solidFill>
                <a:schemeClr val="tx2"/>
              </a:solidFill>
              <a:latin typeface="Times New Roman" panose="02020603050405020304" pitchFamily="18" charset="0"/>
              <a:ea typeface="微软雅黑" panose="020B0503020204020204" pitchFamily="34" charset="-122"/>
            </a:endParaRPr>
          </a:p>
        </p:txBody>
      </p:sp>
      <p:sp>
        <p:nvSpPr>
          <p:cNvPr id="56329" name="标题 56328"/>
          <p:cNvSpPr>
            <a:spLocks noGrp="1"/>
          </p:cNvSpPr>
          <p:nvPr>
            <p:ph type="title" idx="4294967295"/>
          </p:nvPr>
        </p:nvSpPr>
        <p:spPr>
          <a:xfrm>
            <a:off x="4309819" y="683895"/>
            <a:ext cx="4266645" cy="762000"/>
          </a:xfrm>
        </p:spPr>
        <p:txBody>
          <a:bodyPr anchor="ctr"/>
          <a:lstStyle/>
          <a:p>
            <a:r>
              <a:rPr lang="zh-CN" altLang="en-US" sz="3600" b="1" dirty="0">
                <a:solidFill>
                  <a:srgbClr val="FF0000"/>
                </a:solidFill>
                <a:latin typeface="微软雅黑" panose="020B0503020204020204" pitchFamily="34" charset="-122"/>
                <a:ea typeface="微软雅黑" panose="020B0503020204020204" pitchFamily="34" charset="-122"/>
              </a:rPr>
              <a:t>陆地地形</a:t>
            </a:r>
          </a:p>
        </p:txBody>
      </p:sp>
      <p:pic>
        <p:nvPicPr>
          <p:cNvPr id="56330" name="图片 56329" descr="珠穆朗玛峰"/>
          <p:cNvPicPr>
            <a:picLocks noChangeAspect="1"/>
          </p:cNvPicPr>
          <p:nvPr/>
        </p:nvPicPr>
        <p:blipFill>
          <a:blip r:embed="rId4" cstate="print"/>
          <a:stretch>
            <a:fillRect/>
          </a:stretch>
        </p:blipFill>
        <p:spPr>
          <a:xfrm>
            <a:off x="1703166" y="2091055"/>
            <a:ext cx="2734906" cy="2051050"/>
          </a:xfrm>
          <a:prstGeom prst="rect">
            <a:avLst/>
          </a:prstGeom>
          <a:noFill/>
          <a:ln w="9525">
            <a:noFill/>
          </a:ln>
        </p:spPr>
      </p:pic>
      <p:pic>
        <p:nvPicPr>
          <p:cNvPr id="56331" name="图片 56330" descr="江南丘陵茶场"/>
          <p:cNvPicPr>
            <a:picLocks noChangeAspect="1"/>
          </p:cNvPicPr>
          <p:nvPr/>
        </p:nvPicPr>
        <p:blipFill>
          <a:blip r:embed="rId5" cstate="print"/>
          <a:stretch>
            <a:fillRect/>
          </a:stretch>
        </p:blipFill>
        <p:spPr>
          <a:xfrm>
            <a:off x="4585056" y="1935164"/>
            <a:ext cx="3168238" cy="2206625"/>
          </a:xfrm>
          <a:prstGeom prst="rect">
            <a:avLst/>
          </a:prstGeom>
          <a:noFill/>
          <a:ln w="9525">
            <a:noFill/>
          </a:ln>
        </p:spPr>
      </p:pic>
      <p:pic>
        <p:nvPicPr>
          <p:cNvPr id="56332" name="图片 56331" descr="未命名"/>
          <p:cNvPicPr>
            <a:picLocks noChangeAspect="1"/>
          </p:cNvPicPr>
          <p:nvPr/>
        </p:nvPicPr>
        <p:blipFill>
          <a:blip r:embed="rId6" cstate="print"/>
          <a:stretch>
            <a:fillRect/>
          </a:stretch>
        </p:blipFill>
        <p:spPr>
          <a:xfrm>
            <a:off x="6696157" y="4237039"/>
            <a:ext cx="3380935" cy="2016125"/>
          </a:xfrm>
          <a:prstGeom prst="rect">
            <a:avLst/>
          </a:prstGeom>
          <a:noFill/>
          <a:ln w="9525">
            <a:noFill/>
          </a:ln>
        </p:spPr>
      </p:pic>
      <p:sp>
        <p:nvSpPr>
          <p:cNvPr id="13" name="矩形 12"/>
          <p:cNvSpPr/>
          <p:nvPr/>
        </p:nvSpPr>
        <p:spPr>
          <a:xfrm>
            <a:off x="204127" y="9366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5"/>
                                        </p:tgtEl>
                                        <p:attrNameLst>
                                          <p:attrName>style.visibility</p:attrName>
                                        </p:attrNameLst>
                                      </p:cBhvr>
                                      <p:to>
                                        <p:strVal val="visible"/>
                                      </p:to>
                                    </p:set>
                                    <p:animEffect transition="in" filter="blinds(horizontal)">
                                      <p:cBhvr>
                                        <p:cTn id="7" dur="500"/>
                                        <p:tgtEl>
                                          <p:spTgt spid="56325"/>
                                        </p:tgtEl>
                                      </p:cBhvr>
                                    </p:animEffect>
                                  </p:childTnLst>
                                </p:cTn>
                              </p:par>
                              <p:par>
                                <p:cTn id="8" presetID="3" presetClass="entr" presetSubtype="10" fill="hold" nodeType="withEffect">
                                  <p:stCondLst>
                                    <p:cond delay="0"/>
                                  </p:stCondLst>
                                  <p:childTnLst>
                                    <p:set>
                                      <p:cBhvr>
                                        <p:cTn id="9" dur="1" fill="hold">
                                          <p:stCondLst>
                                            <p:cond delay="0"/>
                                          </p:stCondLst>
                                        </p:cTn>
                                        <p:tgtEl>
                                          <p:spTgt spid="56330"/>
                                        </p:tgtEl>
                                        <p:attrNameLst>
                                          <p:attrName>style.visibility</p:attrName>
                                        </p:attrNameLst>
                                      </p:cBhvr>
                                      <p:to>
                                        <p:strVal val="visible"/>
                                      </p:to>
                                    </p:set>
                                    <p:animEffect transition="in" filter="blinds(horizontal)">
                                      <p:cBhvr>
                                        <p:cTn id="10" dur="500"/>
                                        <p:tgtEl>
                                          <p:spTgt spid="5633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6331"/>
                                        </p:tgtEl>
                                        <p:attrNameLst>
                                          <p:attrName>style.visibility</p:attrName>
                                        </p:attrNameLst>
                                      </p:cBhvr>
                                      <p:to>
                                        <p:strVal val="visible"/>
                                      </p:to>
                                    </p:set>
                                    <p:animEffect transition="in" filter="blinds(horizontal)">
                                      <p:cBhvr>
                                        <p:cTn id="15" dur="500"/>
                                        <p:tgtEl>
                                          <p:spTgt spid="5633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6324"/>
                                        </p:tgtEl>
                                        <p:attrNameLst>
                                          <p:attrName>style.visibility</p:attrName>
                                        </p:attrNameLst>
                                      </p:cBhvr>
                                      <p:to>
                                        <p:strVal val="visible"/>
                                      </p:to>
                                    </p:set>
                                    <p:animEffect transition="in" filter="blinds(horizontal)">
                                      <p:cBhvr>
                                        <p:cTn id="18" dur="500"/>
                                        <p:tgtEl>
                                          <p:spTgt spid="5632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6323"/>
                                        </p:tgtEl>
                                        <p:attrNameLst>
                                          <p:attrName>style.visibility</p:attrName>
                                        </p:attrNameLst>
                                      </p:cBhvr>
                                      <p:to>
                                        <p:strVal val="visible"/>
                                      </p:to>
                                    </p:set>
                                    <p:animEffect transition="in" filter="blinds(horizontal)">
                                      <p:cBhvr>
                                        <p:cTn id="23" dur="500"/>
                                        <p:tgtEl>
                                          <p:spTgt spid="5632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6326"/>
                                        </p:tgtEl>
                                        <p:attrNameLst>
                                          <p:attrName>style.visibility</p:attrName>
                                        </p:attrNameLst>
                                      </p:cBhvr>
                                      <p:to>
                                        <p:strVal val="visible"/>
                                      </p:to>
                                    </p:set>
                                    <p:animEffect transition="in" filter="blinds(horizontal)">
                                      <p:cBhvr>
                                        <p:cTn id="26" dur="500"/>
                                        <p:tgtEl>
                                          <p:spTgt spid="5632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6322"/>
                                        </p:tgtEl>
                                        <p:attrNameLst>
                                          <p:attrName>style.visibility</p:attrName>
                                        </p:attrNameLst>
                                      </p:cBhvr>
                                      <p:to>
                                        <p:strVal val="visible"/>
                                      </p:to>
                                    </p:set>
                                    <p:animEffect transition="in" filter="blinds(horizontal)">
                                      <p:cBhvr>
                                        <p:cTn id="31" dur="500"/>
                                        <p:tgtEl>
                                          <p:spTgt spid="5632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6327"/>
                                        </p:tgtEl>
                                        <p:attrNameLst>
                                          <p:attrName>style.visibility</p:attrName>
                                        </p:attrNameLst>
                                      </p:cBhvr>
                                      <p:to>
                                        <p:strVal val="visible"/>
                                      </p:to>
                                    </p:set>
                                    <p:animEffect transition="in" filter="blinds(horizontal)">
                                      <p:cBhvr>
                                        <p:cTn id="34" dur="500"/>
                                        <p:tgtEl>
                                          <p:spTgt spid="5632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6332"/>
                                        </p:tgtEl>
                                        <p:attrNameLst>
                                          <p:attrName>style.visibility</p:attrName>
                                        </p:attrNameLst>
                                      </p:cBhvr>
                                      <p:to>
                                        <p:strVal val="visible"/>
                                      </p:to>
                                    </p:set>
                                    <p:animEffect transition="in" filter="blinds(horizontal)">
                                      <p:cBhvr>
                                        <p:cTn id="39" dur="500"/>
                                        <p:tgtEl>
                                          <p:spTgt spid="5633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6328"/>
                                        </p:tgtEl>
                                        <p:attrNameLst>
                                          <p:attrName>style.visibility</p:attrName>
                                        </p:attrNameLst>
                                      </p:cBhvr>
                                      <p:to>
                                        <p:strVal val="visible"/>
                                      </p:to>
                                    </p:set>
                                    <p:animEffect transition="in" filter="blinds(horizontal)">
                                      <p:cBhvr>
                                        <p:cTn id="42" dur="500"/>
                                        <p:tgtEl>
                                          <p:spTgt spid="56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P spid="56325" grpId="0"/>
      <p:bldP spid="56326" grpId="0"/>
      <p:bldP spid="56327" grpId="0"/>
      <p:bldP spid="5632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图片 57346" descr="地形、陆地地形、高原"/>
          <p:cNvPicPr>
            <a:picLocks noChangeAspect="1"/>
          </p:cNvPicPr>
          <p:nvPr/>
        </p:nvPicPr>
        <p:blipFill>
          <a:blip r:embed="rId3" cstate="print"/>
          <a:srcRect t="9" b="41"/>
          <a:stretch>
            <a:fillRect/>
          </a:stretch>
        </p:blipFill>
        <p:spPr>
          <a:xfrm>
            <a:off x="6311079" y="1125538"/>
            <a:ext cx="3744426" cy="1938337"/>
          </a:xfrm>
          <a:prstGeom prst="rect">
            <a:avLst/>
          </a:prstGeom>
          <a:noFill/>
          <a:ln w="38100" cap="flat" cmpd="sng">
            <a:solidFill>
              <a:schemeClr val="tx1"/>
            </a:solidFill>
            <a:prstDash val="solid"/>
            <a:miter/>
            <a:headEnd type="none" w="med" len="med"/>
            <a:tailEnd type="none" w="med" len="med"/>
          </a:ln>
        </p:spPr>
      </p:pic>
      <p:pic>
        <p:nvPicPr>
          <p:cNvPr id="57348" name="图片 57347" descr="未命名"/>
          <p:cNvPicPr>
            <a:picLocks noChangeAspect="1"/>
          </p:cNvPicPr>
          <p:nvPr/>
        </p:nvPicPr>
        <p:blipFill>
          <a:blip r:embed="rId4" cstate="print"/>
          <a:stretch>
            <a:fillRect/>
          </a:stretch>
        </p:blipFill>
        <p:spPr>
          <a:xfrm>
            <a:off x="2350782" y="1125539"/>
            <a:ext cx="3380935" cy="2016125"/>
          </a:xfrm>
          <a:prstGeom prst="rect">
            <a:avLst/>
          </a:prstGeom>
          <a:noFill/>
          <a:ln w="38100" cap="flat" cmpd="sng">
            <a:solidFill>
              <a:srgbClr val="000080"/>
            </a:solidFill>
            <a:prstDash val="solid"/>
            <a:miter/>
            <a:headEnd type="none" w="med" len="med"/>
            <a:tailEnd type="none" w="med" len="med"/>
          </a:ln>
        </p:spPr>
      </p:pic>
      <p:graphicFrame>
        <p:nvGraphicFramePr>
          <p:cNvPr id="57349" name="内容占位符 57348"/>
          <p:cNvGraphicFramePr>
            <a:graphicFrameLocks noGrp="1"/>
          </p:cNvGraphicFramePr>
          <p:nvPr>
            <p:ph idx="1"/>
          </p:nvPr>
        </p:nvGraphicFramePr>
        <p:xfrm>
          <a:off x="1774594" y="3284538"/>
          <a:ext cx="8712336" cy="3168650"/>
        </p:xfrm>
        <a:graphic>
          <a:graphicData uri="http://schemas.openxmlformats.org/drawingml/2006/table">
            <a:tbl>
              <a:tblPr/>
              <a:tblGrid>
                <a:gridCol w="2015863">
                  <a:extLst>
                    <a:ext uri="{9D8B030D-6E8A-4147-A177-3AD203B41FA5}">
                      <a16:colId xmlns:a16="http://schemas.microsoft.com/office/drawing/2014/main" val="20000"/>
                    </a:ext>
                  </a:extLst>
                </a:gridCol>
                <a:gridCol w="2448876">
                  <a:extLst>
                    <a:ext uri="{9D8B030D-6E8A-4147-A177-3AD203B41FA5}">
                      <a16:colId xmlns:a16="http://schemas.microsoft.com/office/drawing/2014/main" val="20001"/>
                    </a:ext>
                  </a:extLst>
                </a:gridCol>
                <a:gridCol w="2015863">
                  <a:extLst>
                    <a:ext uri="{9D8B030D-6E8A-4147-A177-3AD203B41FA5}">
                      <a16:colId xmlns:a16="http://schemas.microsoft.com/office/drawing/2014/main" val="20002"/>
                    </a:ext>
                  </a:extLst>
                </a:gridCol>
                <a:gridCol w="2231734">
                  <a:extLst>
                    <a:ext uri="{9D8B030D-6E8A-4147-A177-3AD203B41FA5}">
                      <a16:colId xmlns:a16="http://schemas.microsoft.com/office/drawing/2014/main" val="20003"/>
                    </a:ext>
                  </a:extLst>
                </a:gridCol>
              </a:tblGrid>
              <a:tr h="77311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dirty="0">
                          <a:solidFill>
                            <a:schemeClr val="tx2"/>
                          </a:solidFill>
                          <a:latin typeface="微软雅黑" panose="020B0503020204020204" pitchFamily="34" charset="-122"/>
                          <a:ea typeface="微软雅黑" panose="020B0503020204020204" pitchFamily="34" charset="-122"/>
                        </a:rPr>
                        <a:t>地形类型</a:t>
                      </a:r>
                    </a:p>
                  </a:txBody>
                  <a:tcPr marL="91428" marR="91428"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dirty="0">
                          <a:solidFill>
                            <a:schemeClr val="tx2"/>
                          </a:solidFill>
                          <a:latin typeface="微软雅黑" panose="020B0503020204020204" pitchFamily="34" charset="-122"/>
                          <a:ea typeface="微软雅黑" panose="020B0503020204020204" pitchFamily="34" charset="-122"/>
                        </a:rPr>
                        <a:t>海拔</a:t>
                      </a:r>
                    </a:p>
                  </a:txBody>
                  <a:tcPr marL="91428" marR="91428"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dirty="0">
                          <a:solidFill>
                            <a:schemeClr val="tx2"/>
                          </a:solidFill>
                          <a:latin typeface="微软雅黑" panose="020B0503020204020204" pitchFamily="34" charset="-122"/>
                          <a:ea typeface="微软雅黑" panose="020B0503020204020204" pitchFamily="34" charset="-122"/>
                        </a:rPr>
                        <a:t>地面起伏</a:t>
                      </a:r>
                    </a:p>
                  </a:txBody>
                  <a:tcPr marL="91428" marR="91428"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dirty="0">
                          <a:solidFill>
                            <a:schemeClr val="tx2"/>
                          </a:solidFill>
                          <a:latin typeface="微软雅黑" panose="020B0503020204020204" pitchFamily="34" charset="-122"/>
                          <a:ea typeface="微软雅黑" panose="020B0503020204020204" pitchFamily="34" charset="-122"/>
                        </a:rPr>
                        <a:t>共同点</a:t>
                      </a:r>
                    </a:p>
                  </a:txBody>
                  <a:tcPr marL="91428" marR="91428"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extLst>
                  <a:ext uri="{0D108BD9-81ED-4DB2-BD59-A6C34878D82A}">
                    <a16:rowId xmlns:a16="http://schemas.microsoft.com/office/drawing/2014/main" val="10000"/>
                  </a:ext>
                </a:extLst>
              </a:tr>
              <a:tr h="11715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dirty="0">
                          <a:solidFill>
                            <a:schemeClr val="tx2"/>
                          </a:solidFill>
                          <a:latin typeface="微软雅黑" panose="020B0503020204020204" pitchFamily="34" charset="-122"/>
                          <a:ea typeface="微软雅黑" panose="020B0503020204020204" pitchFamily="34" charset="-122"/>
                        </a:rPr>
                        <a:t>平原</a:t>
                      </a:r>
                    </a:p>
                  </a:txBody>
                  <a:tcPr marL="89988" marR="89988"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3962">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dirty="0">
                          <a:solidFill>
                            <a:schemeClr val="tx2"/>
                          </a:solidFill>
                          <a:latin typeface="微软雅黑" panose="020B0503020204020204" pitchFamily="34" charset="-122"/>
                          <a:ea typeface="微软雅黑" panose="020B0503020204020204" pitchFamily="34" charset="-122"/>
                        </a:rPr>
                        <a:t>高原</a:t>
                      </a:r>
                    </a:p>
                  </a:txBody>
                  <a:tcPr marL="89988" marR="89988"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extLst>
                  <a:ext uri="{0D108BD9-81ED-4DB2-BD59-A6C34878D82A}">
                    <a16:rowId xmlns:a16="http://schemas.microsoft.com/office/drawing/2014/main" val="10002"/>
                  </a:ext>
                </a:extLst>
              </a:tr>
            </a:tbl>
          </a:graphicData>
        </a:graphic>
      </p:graphicFrame>
      <p:sp>
        <p:nvSpPr>
          <p:cNvPr id="57370" name="文本框 57369"/>
          <p:cNvSpPr txBox="1"/>
          <p:nvPr/>
        </p:nvSpPr>
        <p:spPr>
          <a:xfrm>
            <a:off x="3934901" y="4005263"/>
            <a:ext cx="2258718" cy="1198880"/>
          </a:xfrm>
          <a:prstGeom prst="rect">
            <a:avLst/>
          </a:prstGeom>
          <a:noFill/>
          <a:ln w="9525">
            <a:noFill/>
          </a:ln>
        </p:spPr>
        <p:txBody>
          <a:bodyPr>
            <a:spAutoFit/>
          </a:bodyPr>
          <a:lstStyle/>
          <a:p>
            <a:pPr algn="ctr"/>
            <a:r>
              <a:rPr lang="zh-CN" altLang="en-US" sz="3600" dirty="0">
                <a:solidFill>
                  <a:schemeClr val="accent1"/>
                </a:solidFill>
                <a:latin typeface="微软雅黑" panose="020B0503020204020204" pitchFamily="34" charset="-122"/>
                <a:ea typeface="微软雅黑" panose="020B0503020204020204" pitchFamily="34" charset="-122"/>
              </a:rPr>
              <a:t>较低</a:t>
            </a:r>
            <a:r>
              <a:rPr lang="en-US" altLang="zh-CN" sz="3600" dirty="0">
                <a:solidFill>
                  <a:schemeClr val="accent1"/>
                </a:solidFill>
                <a:latin typeface="微软雅黑" panose="020B0503020204020204" pitchFamily="34" charset="-122"/>
                <a:ea typeface="微软雅黑" panose="020B0503020204020204" pitchFamily="34" charset="-122"/>
              </a:rPr>
              <a:t>&lt;200</a:t>
            </a:r>
            <a:r>
              <a:rPr lang="zh-CN" altLang="en-US" sz="3600" dirty="0">
                <a:solidFill>
                  <a:schemeClr val="accent1"/>
                </a:solidFill>
                <a:latin typeface="微软雅黑" panose="020B0503020204020204" pitchFamily="34" charset="-122"/>
                <a:ea typeface="微软雅黑" panose="020B0503020204020204" pitchFamily="34" charset="-122"/>
              </a:rPr>
              <a:t>米</a:t>
            </a:r>
          </a:p>
        </p:txBody>
      </p:sp>
      <p:sp>
        <p:nvSpPr>
          <p:cNvPr id="57371" name="文本框 57370"/>
          <p:cNvSpPr txBox="1"/>
          <p:nvPr/>
        </p:nvSpPr>
        <p:spPr>
          <a:xfrm>
            <a:off x="3863472" y="5229225"/>
            <a:ext cx="2190465" cy="1198880"/>
          </a:xfrm>
          <a:prstGeom prst="rect">
            <a:avLst/>
          </a:prstGeom>
          <a:noFill/>
          <a:ln w="9525">
            <a:noFill/>
          </a:ln>
        </p:spPr>
        <p:txBody>
          <a:bodyPr>
            <a:spAutoFit/>
          </a:bodyPr>
          <a:lstStyle/>
          <a:p>
            <a:pPr algn="ctr"/>
            <a:r>
              <a:rPr lang="zh-CN" altLang="en-US" sz="3600" dirty="0">
                <a:solidFill>
                  <a:schemeClr val="accent1"/>
                </a:solidFill>
                <a:latin typeface="微软雅黑" panose="020B0503020204020204" pitchFamily="34" charset="-122"/>
                <a:ea typeface="微软雅黑" panose="020B0503020204020204" pitchFamily="34" charset="-122"/>
              </a:rPr>
              <a:t>较高&gt;500米</a:t>
            </a:r>
            <a:endParaRPr lang="zh-CN" altLang="en-US" sz="4000" b="1" dirty="0">
              <a:solidFill>
                <a:schemeClr val="accent1"/>
              </a:solidFill>
              <a:latin typeface="Arial" panose="020B0604020202020204" pitchFamily="34" charset="0"/>
              <a:ea typeface="微软雅黑" panose="020B0503020204020204" pitchFamily="34" charset="-122"/>
            </a:endParaRPr>
          </a:p>
        </p:txBody>
      </p:sp>
      <p:sp>
        <p:nvSpPr>
          <p:cNvPr id="57372" name="文本框 57371"/>
          <p:cNvSpPr txBox="1"/>
          <p:nvPr/>
        </p:nvSpPr>
        <p:spPr>
          <a:xfrm>
            <a:off x="6239651" y="4311650"/>
            <a:ext cx="1971418" cy="645160"/>
          </a:xfrm>
          <a:prstGeom prst="rect">
            <a:avLst/>
          </a:prstGeom>
          <a:noFill/>
          <a:ln w="9525">
            <a:noFill/>
          </a:ln>
        </p:spPr>
        <p:txBody>
          <a:bodyPr>
            <a:spAutoFit/>
          </a:bodyPr>
          <a:lstStyle/>
          <a:p>
            <a:pPr algn="ctr"/>
            <a:r>
              <a:rPr lang="en-US" altLang="zh-CN" sz="3600" dirty="0">
                <a:solidFill>
                  <a:schemeClr val="accent1"/>
                </a:solidFill>
                <a:latin typeface="微软雅黑" panose="020B0503020204020204" pitchFamily="34" charset="-122"/>
                <a:ea typeface="微软雅黑" panose="020B0503020204020204" pitchFamily="34" charset="-122"/>
              </a:rPr>
              <a:t>小</a:t>
            </a:r>
            <a:endParaRPr lang="zh-CN" altLang="en-US" sz="4000" b="1" dirty="0">
              <a:solidFill>
                <a:schemeClr val="accent1"/>
              </a:solidFill>
              <a:latin typeface="Arial" panose="020B0604020202020204" pitchFamily="34" charset="0"/>
              <a:ea typeface="微软雅黑" panose="020B0503020204020204" pitchFamily="34" charset="-122"/>
            </a:endParaRPr>
          </a:p>
        </p:txBody>
      </p:sp>
      <p:sp>
        <p:nvSpPr>
          <p:cNvPr id="57373" name="文本框 57372"/>
          <p:cNvSpPr txBox="1"/>
          <p:nvPr/>
        </p:nvSpPr>
        <p:spPr>
          <a:xfrm>
            <a:off x="6096794" y="5157789"/>
            <a:ext cx="2374591" cy="1260475"/>
          </a:xfrm>
          <a:prstGeom prst="rect">
            <a:avLst/>
          </a:prstGeom>
          <a:noFill/>
          <a:ln w="9525">
            <a:noFill/>
          </a:ln>
        </p:spPr>
        <p:txBody>
          <a:bodyPr>
            <a:spAutoFit/>
          </a:bodyPr>
          <a:lstStyle/>
          <a:p>
            <a:r>
              <a:rPr lang="en-US" altLang="zh-CN" sz="4000" b="1" dirty="0">
                <a:solidFill>
                  <a:schemeClr val="accent1"/>
                </a:solidFill>
                <a:latin typeface="Arial" panose="020B0604020202020204" pitchFamily="34" charset="0"/>
                <a:ea typeface="微软雅黑" panose="020B0503020204020204" pitchFamily="34" charset="-122"/>
              </a:rPr>
              <a:t>   </a:t>
            </a:r>
            <a:r>
              <a:rPr lang="en-US" altLang="zh-CN" sz="3600" dirty="0">
                <a:solidFill>
                  <a:schemeClr val="accent1"/>
                </a:solidFill>
                <a:latin typeface="微软雅黑" panose="020B0503020204020204" pitchFamily="34" charset="-122"/>
                <a:ea typeface="微软雅黑" panose="020B0503020204020204" pitchFamily="34" charset="-122"/>
              </a:rPr>
              <a:t>  </a:t>
            </a:r>
            <a:r>
              <a:rPr lang="zh-CN" altLang="en-US" sz="3600" dirty="0">
                <a:solidFill>
                  <a:schemeClr val="accent1"/>
                </a:solidFill>
                <a:latin typeface="微软雅黑" panose="020B0503020204020204" pitchFamily="34" charset="-122"/>
                <a:ea typeface="微软雅黑" panose="020B0503020204020204" pitchFamily="34" charset="-122"/>
              </a:rPr>
              <a:t>小</a:t>
            </a:r>
          </a:p>
          <a:p>
            <a:r>
              <a:rPr lang="zh-CN" altLang="en-US" sz="3600" dirty="0">
                <a:solidFill>
                  <a:schemeClr val="accent1"/>
                </a:solidFill>
                <a:latin typeface="微软雅黑" panose="020B0503020204020204" pitchFamily="34" charset="-122"/>
                <a:ea typeface="微软雅黑" panose="020B0503020204020204" pitchFamily="34" charset="-122"/>
              </a:rPr>
              <a:t>边缘陡峻</a:t>
            </a:r>
          </a:p>
        </p:txBody>
      </p:sp>
      <p:sp>
        <p:nvSpPr>
          <p:cNvPr id="57374" name="文本框 57373"/>
          <p:cNvSpPr txBox="1"/>
          <p:nvPr/>
        </p:nvSpPr>
        <p:spPr>
          <a:xfrm>
            <a:off x="8399957" y="4581525"/>
            <a:ext cx="1971418" cy="1198880"/>
          </a:xfrm>
          <a:prstGeom prst="rect">
            <a:avLst/>
          </a:prstGeom>
          <a:noFill/>
          <a:ln w="9525">
            <a:noFill/>
          </a:ln>
        </p:spPr>
        <p:txBody>
          <a:bodyPr>
            <a:spAutoFit/>
          </a:bodyPr>
          <a:lstStyle/>
          <a:p>
            <a:pPr algn="ctr"/>
            <a:r>
              <a:rPr lang="en-US" altLang="zh-CN" sz="3600" dirty="0">
                <a:solidFill>
                  <a:schemeClr val="accent1"/>
                </a:solidFill>
                <a:latin typeface="微软雅黑" panose="020B0503020204020204" pitchFamily="34" charset="-122"/>
                <a:ea typeface="微软雅黑" panose="020B0503020204020204" pitchFamily="34" charset="-122"/>
              </a:rPr>
              <a:t>地面起伏小</a:t>
            </a:r>
            <a:endParaRPr lang="zh-CN" altLang="en-US" sz="4000" b="1" dirty="0">
              <a:solidFill>
                <a:schemeClr val="accent1"/>
              </a:solidFill>
              <a:latin typeface="Arial" panose="020B0604020202020204" pitchFamily="34" charset="0"/>
              <a:ea typeface="微软雅黑" panose="020B0503020204020204" pitchFamily="34" charset="-122"/>
            </a:endParaRPr>
          </a:p>
        </p:txBody>
      </p:sp>
      <p:sp>
        <p:nvSpPr>
          <p:cNvPr id="13" name="矩形 12"/>
          <p:cNvSpPr/>
          <p:nvPr/>
        </p:nvSpPr>
        <p:spPr>
          <a:xfrm>
            <a:off x="204127" y="9366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blinds(horizontal)">
                                      <p:cBhvr>
                                        <p:cTn id="7" dur="500"/>
                                        <p:tgtEl>
                                          <p:spTgt spid="573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347"/>
                                        </p:tgtEl>
                                        <p:attrNameLst>
                                          <p:attrName>style.visibility</p:attrName>
                                        </p:attrNameLst>
                                      </p:cBhvr>
                                      <p:to>
                                        <p:strVal val="visible"/>
                                      </p:to>
                                    </p:set>
                                    <p:animEffect transition="in" filter="blinds(horizontal)">
                                      <p:cBhvr>
                                        <p:cTn id="12" dur="500"/>
                                        <p:tgtEl>
                                          <p:spTgt spid="5734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370"/>
                                        </p:tgtEl>
                                        <p:attrNameLst>
                                          <p:attrName>style.visibility</p:attrName>
                                        </p:attrNameLst>
                                      </p:cBhvr>
                                      <p:to>
                                        <p:strVal val="visible"/>
                                      </p:to>
                                    </p:set>
                                    <p:animEffect transition="in" filter="blinds(horizontal)">
                                      <p:cBhvr>
                                        <p:cTn id="17" dur="500"/>
                                        <p:tgtEl>
                                          <p:spTgt spid="57370"/>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7372"/>
                                        </p:tgtEl>
                                        <p:attrNameLst>
                                          <p:attrName>style.visibility</p:attrName>
                                        </p:attrNameLst>
                                      </p:cBhvr>
                                      <p:to>
                                        <p:strVal val="visible"/>
                                      </p:to>
                                    </p:set>
                                    <p:animEffect transition="in" filter="blinds(horizontal)">
                                      <p:cBhvr>
                                        <p:cTn id="22" dur="500"/>
                                        <p:tgtEl>
                                          <p:spTgt spid="57372"/>
                                        </p:tgtEl>
                                      </p:cBhvr>
                                    </p:animEffect>
                                  </p:childTnLst>
                                  <p:subTnLst>
                                    <p:audio>
                                      <p:cMediaNode>
                                        <p:cTn display="0" masterRel="sameClick">
                                          <p:stCondLst>
                                            <p:cond evt="begin" delay="0">
                                              <p:tn val="20"/>
                                            </p:cond>
                                          </p:stCondLst>
                                          <p:endCondLst>
                                            <p:cond evt="onStopAudio" delay="0">
                                              <p:tgtEl>
                                                <p:sldTgt/>
                                              </p:tgtEl>
                                            </p:cond>
                                          </p:endCondLst>
                                        </p:cTn>
                                        <p:tgtEl>
                                          <p:sndTgt r:embed="rId2" name="type.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371"/>
                                        </p:tgtEl>
                                        <p:attrNameLst>
                                          <p:attrName>style.visibility</p:attrName>
                                        </p:attrNameLst>
                                      </p:cBhvr>
                                      <p:to>
                                        <p:strVal val="visible"/>
                                      </p:to>
                                    </p:set>
                                    <p:animEffect transition="in" filter="blinds(horizontal)">
                                      <p:cBhvr>
                                        <p:cTn id="27" dur="500"/>
                                        <p:tgtEl>
                                          <p:spTgt spid="57371"/>
                                        </p:tgtEl>
                                      </p:cBhvr>
                                    </p:animEffect>
                                  </p:childTnLst>
                                  <p:subTnLst>
                                    <p:audio>
                                      <p:cMediaNode>
                                        <p:cTn display="0" masterRel="sameClick">
                                          <p:stCondLst>
                                            <p:cond evt="begin" delay="0">
                                              <p:tn val="25"/>
                                            </p:cond>
                                          </p:stCondLst>
                                          <p:endCondLst>
                                            <p:cond evt="onStopAudio" delay="0">
                                              <p:tgtEl>
                                                <p:sldTgt/>
                                              </p:tgtEl>
                                            </p:cond>
                                          </p:endCondLst>
                                        </p:cTn>
                                        <p:tgtEl>
                                          <p:sndTgt r:embed="rId2" name="type.wav"/>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7373"/>
                                        </p:tgtEl>
                                        <p:attrNameLst>
                                          <p:attrName>style.visibility</p:attrName>
                                        </p:attrNameLst>
                                      </p:cBhvr>
                                      <p:to>
                                        <p:strVal val="visible"/>
                                      </p:to>
                                    </p:set>
                                    <p:animEffect transition="in" filter="blinds(horizontal)">
                                      <p:cBhvr>
                                        <p:cTn id="32" dur="500"/>
                                        <p:tgtEl>
                                          <p:spTgt spid="57373"/>
                                        </p:tgtEl>
                                      </p:cBhvr>
                                    </p:animEffect>
                                  </p:childTnLst>
                                  <p:subTnLst>
                                    <p:audio>
                                      <p:cMediaNode>
                                        <p:cTn display="0" masterRel="sameClick">
                                          <p:stCondLst>
                                            <p:cond evt="begin" delay="0">
                                              <p:tn val="30"/>
                                            </p:cond>
                                          </p:stCondLst>
                                          <p:endCondLst>
                                            <p:cond evt="onStopAudio" delay="0">
                                              <p:tgtEl>
                                                <p:sldTgt/>
                                              </p:tgtEl>
                                            </p:cond>
                                          </p:endCondLst>
                                        </p:cTn>
                                        <p:tgtEl>
                                          <p:sndTgt r:embed="rId2" name="type.wav"/>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7374"/>
                                        </p:tgtEl>
                                        <p:attrNameLst>
                                          <p:attrName>style.visibility</p:attrName>
                                        </p:attrNameLst>
                                      </p:cBhvr>
                                      <p:to>
                                        <p:strVal val="visible"/>
                                      </p:to>
                                    </p:set>
                                    <p:animEffect transition="in" filter="blinds(horizontal)">
                                      <p:cBhvr>
                                        <p:cTn id="37" dur="500"/>
                                        <p:tgtEl>
                                          <p:spTgt spid="57374"/>
                                        </p:tgtEl>
                                      </p:cBhvr>
                                    </p:animEffect>
                                  </p:childTnLst>
                                  <p:subTnLst>
                                    <p:audio>
                                      <p:cMediaNode>
                                        <p:cTn display="0" masterRel="sameClick">
                                          <p:stCondLst>
                                            <p:cond evt="begin" delay="0">
                                              <p:tn val="3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70" grpId="0"/>
      <p:bldP spid="57371" grpId="0"/>
      <p:bldP spid="57372" grpId="0"/>
      <p:bldP spid="57373" grpId="0"/>
      <p:bldP spid="5737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表格 58369"/>
          <p:cNvGraphicFramePr/>
          <p:nvPr/>
        </p:nvGraphicFramePr>
        <p:xfrm>
          <a:off x="1776182" y="3284538"/>
          <a:ext cx="8639320" cy="3168650"/>
        </p:xfrm>
        <a:graphic>
          <a:graphicData uri="http://schemas.openxmlformats.org/drawingml/2006/table">
            <a:tbl>
              <a:tblPr/>
              <a:tblGrid>
                <a:gridCol w="1871736">
                  <a:extLst>
                    <a:ext uri="{9D8B030D-6E8A-4147-A177-3AD203B41FA5}">
                      <a16:colId xmlns:a16="http://schemas.microsoft.com/office/drawing/2014/main" val="20000"/>
                    </a:ext>
                  </a:extLst>
                </a:gridCol>
                <a:gridCol w="2447606">
                  <a:extLst>
                    <a:ext uri="{9D8B030D-6E8A-4147-A177-3AD203B41FA5}">
                      <a16:colId xmlns:a16="http://schemas.microsoft.com/office/drawing/2014/main" val="20001"/>
                    </a:ext>
                  </a:extLst>
                </a:gridCol>
                <a:gridCol w="2231100">
                  <a:extLst>
                    <a:ext uri="{9D8B030D-6E8A-4147-A177-3AD203B41FA5}">
                      <a16:colId xmlns:a16="http://schemas.microsoft.com/office/drawing/2014/main" val="20002"/>
                    </a:ext>
                  </a:extLst>
                </a:gridCol>
                <a:gridCol w="2088878">
                  <a:extLst>
                    <a:ext uri="{9D8B030D-6E8A-4147-A177-3AD203B41FA5}">
                      <a16:colId xmlns:a16="http://schemas.microsoft.com/office/drawing/2014/main" val="20003"/>
                    </a:ext>
                  </a:extLst>
                </a:gridCol>
              </a:tblGrid>
              <a:tr h="77311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dirty="0">
                          <a:solidFill>
                            <a:schemeClr val="tx2"/>
                          </a:solidFill>
                          <a:latin typeface="微软雅黑" panose="020B0503020204020204" pitchFamily="34" charset="-122"/>
                          <a:ea typeface="微软雅黑" panose="020B0503020204020204" pitchFamily="34" charset="-122"/>
                        </a:rPr>
                        <a:t>地形类型</a:t>
                      </a:r>
                    </a:p>
                  </a:txBody>
                  <a:tcPr marL="91428" marR="91428"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600" dirty="0">
                          <a:solidFill>
                            <a:schemeClr val="tx2"/>
                          </a:solidFill>
                          <a:latin typeface="微软雅黑" panose="020B0503020204020204" pitchFamily="34" charset="-122"/>
                          <a:ea typeface="微软雅黑" panose="020B0503020204020204" pitchFamily="34" charset="-122"/>
                        </a:rPr>
                        <a:t>海拔</a:t>
                      </a:r>
                    </a:p>
                  </a:txBody>
                  <a:tcPr marL="91428" marR="91428"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600" dirty="0">
                          <a:solidFill>
                            <a:schemeClr val="tx2"/>
                          </a:solidFill>
                          <a:latin typeface="微软雅黑" panose="020B0503020204020204" pitchFamily="34" charset="-122"/>
                          <a:ea typeface="微软雅黑" panose="020B0503020204020204" pitchFamily="34" charset="-122"/>
                        </a:rPr>
                        <a:t>地面起伏</a:t>
                      </a:r>
                    </a:p>
                  </a:txBody>
                  <a:tcPr marL="91428" marR="91428"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600" dirty="0">
                          <a:solidFill>
                            <a:schemeClr val="tx2"/>
                          </a:solidFill>
                          <a:latin typeface="微软雅黑" panose="020B0503020204020204" pitchFamily="34" charset="-122"/>
                          <a:ea typeface="微软雅黑" panose="020B0503020204020204" pitchFamily="34" charset="-122"/>
                        </a:rPr>
                        <a:t>共同点</a:t>
                      </a:r>
                    </a:p>
                  </a:txBody>
                  <a:tcPr marL="91428" marR="91428"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extLst>
                  <a:ext uri="{0D108BD9-81ED-4DB2-BD59-A6C34878D82A}">
                    <a16:rowId xmlns:a16="http://schemas.microsoft.com/office/drawing/2014/main" val="10000"/>
                  </a:ext>
                </a:extLst>
              </a:tr>
              <a:tr h="1243012">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4000" dirty="0">
                          <a:solidFill>
                            <a:schemeClr val="tx2"/>
                          </a:solidFill>
                          <a:latin typeface="微软雅黑" panose="020B0503020204020204" pitchFamily="34" charset="-122"/>
                          <a:ea typeface="微软雅黑" panose="020B0503020204020204" pitchFamily="34" charset="-122"/>
                        </a:rPr>
                        <a:t>山地</a:t>
                      </a:r>
                    </a:p>
                  </a:txBody>
                  <a:tcPr marL="89988" marR="89988"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525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4000" dirty="0">
                          <a:solidFill>
                            <a:schemeClr val="tx2"/>
                          </a:solidFill>
                          <a:latin typeface="微软雅黑" panose="020B0503020204020204" pitchFamily="34" charset="-122"/>
                          <a:ea typeface="微软雅黑" panose="020B0503020204020204" pitchFamily="34" charset="-122"/>
                        </a:rPr>
                        <a:t>丘陵</a:t>
                      </a:r>
                    </a:p>
                  </a:txBody>
                  <a:tcPr marL="89988" marR="89988"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extLst>
                  <a:ext uri="{0D108BD9-81ED-4DB2-BD59-A6C34878D82A}">
                    <a16:rowId xmlns:a16="http://schemas.microsoft.com/office/drawing/2014/main" val="10002"/>
                  </a:ext>
                </a:extLst>
              </a:tr>
            </a:tbl>
          </a:graphicData>
        </a:graphic>
      </p:graphicFrame>
      <p:sp>
        <p:nvSpPr>
          <p:cNvPr id="58391" name="文本框 58390"/>
          <p:cNvSpPr txBox="1"/>
          <p:nvPr/>
        </p:nvSpPr>
        <p:spPr>
          <a:xfrm>
            <a:off x="3812679" y="4005263"/>
            <a:ext cx="2066656" cy="1322070"/>
          </a:xfrm>
          <a:prstGeom prst="rect">
            <a:avLst/>
          </a:prstGeom>
          <a:noFill/>
          <a:ln w="9525">
            <a:noFill/>
          </a:ln>
        </p:spPr>
        <p:txBody>
          <a:bodyPr>
            <a:spAutoFit/>
          </a:bodyPr>
          <a:lstStyle/>
          <a:p>
            <a:pPr algn="ctr"/>
            <a:r>
              <a:rPr lang="zh-CN" altLang="en-US" sz="4000" b="1" dirty="0">
                <a:solidFill>
                  <a:srgbClr val="FF0000"/>
                </a:solidFill>
                <a:latin typeface="Arial" panose="020B0604020202020204" pitchFamily="34" charset="0"/>
                <a:ea typeface="微软雅黑" panose="020B0503020204020204" pitchFamily="34" charset="-122"/>
              </a:rPr>
              <a:t>较高</a:t>
            </a:r>
            <a:r>
              <a:rPr lang="en-US" altLang="zh-CN" sz="4000" b="1" dirty="0">
                <a:solidFill>
                  <a:srgbClr val="FF0000"/>
                </a:solidFill>
                <a:latin typeface="Arial" panose="020B0604020202020204" pitchFamily="34" charset="0"/>
                <a:ea typeface="微软雅黑" panose="020B0503020204020204" pitchFamily="34" charset="-122"/>
              </a:rPr>
              <a:t>&gt;500</a:t>
            </a:r>
            <a:r>
              <a:rPr lang="zh-CN" altLang="en-US" sz="4000" b="1" dirty="0">
                <a:solidFill>
                  <a:srgbClr val="FF0000"/>
                </a:solidFill>
                <a:latin typeface="Arial" panose="020B0604020202020204" pitchFamily="34" charset="0"/>
                <a:ea typeface="微软雅黑" panose="020B0503020204020204" pitchFamily="34" charset="-122"/>
              </a:rPr>
              <a:t>米</a:t>
            </a:r>
          </a:p>
        </p:txBody>
      </p:sp>
      <p:sp>
        <p:nvSpPr>
          <p:cNvPr id="58392" name="文本框 58391"/>
          <p:cNvSpPr txBox="1"/>
          <p:nvPr/>
        </p:nvSpPr>
        <p:spPr>
          <a:xfrm>
            <a:off x="3647600" y="5229225"/>
            <a:ext cx="2807922" cy="1322070"/>
          </a:xfrm>
          <a:prstGeom prst="rect">
            <a:avLst/>
          </a:prstGeom>
          <a:noFill/>
          <a:ln w="9525">
            <a:noFill/>
          </a:ln>
        </p:spPr>
        <p:txBody>
          <a:bodyPr>
            <a:spAutoFit/>
          </a:bodyPr>
          <a:lstStyle/>
          <a:p>
            <a:r>
              <a:rPr lang="en-US" altLang="zh-CN" sz="4000" b="1" dirty="0">
                <a:solidFill>
                  <a:srgbClr val="FF0000"/>
                </a:solidFill>
                <a:latin typeface="Arial" panose="020B0604020202020204" pitchFamily="34" charset="0"/>
                <a:ea typeface="微软雅黑" panose="020B0503020204020204" pitchFamily="34" charset="-122"/>
              </a:rPr>
              <a:t>    </a:t>
            </a:r>
            <a:r>
              <a:rPr lang="zh-CN" altLang="en-US" sz="4000" b="1" dirty="0">
                <a:solidFill>
                  <a:srgbClr val="FF0000"/>
                </a:solidFill>
                <a:latin typeface="Arial" panose="020B0604020202020204" pitchFamily="34" charset="0"/>
                <a:ea typeface="微软雅黑" panose="020B0503020204020204" pitchFamily="34" charset="-122"/>
              </a:rPr>
              <a:t>较低</a:t>
            </a:r>
          </a:p>
          <a:p>
            <a:r>
              <a:rPr lang="en-US" altLang="zh-CN" sz="4000" b="1" dirty="0">
                <a:solidFill>
                  <a:srgbClr val="FF0000"/>
                </a:solidFill>
                <a:latin typeface="Arial" panose="020B0604020202020204" pitchFamily="34" charset="0"/>
                <a:ea typeface="微软雅黑" panose="020B0503020204020204" pitchFamily="34" charset="-122"/>
              </a:rPr>
              <a:t>200-500</a:t>
            </a:r>
            <a:r>
              <a:rPr lang="zh-CN" altLang="en-US" sz="4000" b="1" dirty="0">
                <a:solidFill>
                  <a:srgbClr val="FF0000"/>
                </a:solidFill>
                <a:latin typeface="Arial" panose="020B0604020202020204" pitchFamily="34" charset="0"/>
                <a:ea typeface="微软雅黑" panose="020B0503020204020204" pitchFamily="34" charset="-122"/>
              </a:rPr>
              <a:t>米</a:t>
            </a:r>
          </a:p>
        </p:txBody>
      </p:sp>
      <p:sp>
        <p:nvSpPr>
          <p:cNvPr id="58393" name="文本框 58392"/>
          <p:cNvSpPr txBox="1"/>
          <p:nvPr/>
        </p:nvSpPr>
        <p:spPr>
          <a:xfrm>
            <a:off x="6095207" y="4005263"/>
            <a:ext cx="2879350" cy="1322070"/>
          </a:xfrm>
          <a:prstGeom prst="rect">
            <a:avLst/>
          </a:prstGeom>
          <a:noFill/>
          <a:ln w="9525">
            <a:noFill/>
          </a:ln>
        </p:spPr>
        <p:txBody>
          <a:bodyPr>
            <a:spAutoFit/>
          </a:bodyPr>
          <a:lstStyle/>
          <a:p>
            <a:r>
              <a:rPr lang="zh-CN" altLang="en-US" sz="4000" b="1" dirty="0">
                <a:solidFill>
                  <a:srgbClr val="FF0000"/>
                </a:solidFill>
                <a:latin typeface="Arial" panose="020B0604020202020204" pitchFamily="34" charset="0"/>
                <a:ea typeface="微软雅黑" panose="020B0503020204020204" pitchFamily="34" charset="-122"/>
              </a:rPr>
              <a:t>坡度较陡</a:t>
            </a:r>
          </a:p>
          <a:p>
            <a:r>
              <a:rPr lang="zh-CN" altLang="en-US" sz="4000" b="1" dirty="0">
                <a:solidFill>
                  <a:srgbClr val="FF0000"/>
                </a:solidFill>
                <a:latin typeface="Arial" panose="020B0604020202020204" pitchFamily="34" charset="0"/>
                <a:ea typeface="微软雅黑" panose="020B0503020204020204" pitchFamily="34" charset="-122"/>
              </a:rPr>
              <a:t>沟谷较深</a:t>
            </a:r>
          </a:p>
        </p:txBody>
      </p:sp>
      <p:sp>
        <p:nvSpPr>
          <p:cNvPr id="58394" name="文本框 58393"/>
          <p:cNvSpPr txBox="1"/>
          <p:nvPr/>
        </p:nvSpPr>
        <p:spPr>
          <a:xfrm>
            <a:off x="6095207" y="5607051"/>
            <a:ext cx="2231734" cy="706755"/>
          </a:xfrm>
          <a:prstGeom prst="rect">
            <a:avLst/>
          </a:prstGeom>
          <a:noFill/>
          <a:ln w="9525">
            <a:noFill/>
          </a:ln>
        </p:spPr>
        <p:txBody>
          <a:bodyPr>
            <a:spAutoFit/>
          </a:bodyPr>
          <a:lstStyle/>
          <a:p>
            <a:pPr algn="ctr"/>
            <a:r>
              <a:rPr lang="zh-CN" altLang="en-US" sz="4000" b="1" dirty="0">
                <a:solidFill>
                  <a:srgbClr val="FF0000"/>
                </a:solidFill>
                <a:latin typeface="Arial" panose="020B0604020202020204" pitchFamily="34" charset="0"/>
                <a:ea typeface="微软雅黑" panose="020B0503020204020204" pitchFamily="34" charset="-122"/>
              </a:rPr>
              <a:t>坡度和缓</a:t>
            </a:r>
          </a:p>
        </p:txBody>
      </p:sp>
      <p:pic>
        <p:nvPicPr>
          <p:cNvPr id="58395" name="图片 58394" descr="珠穆朗玛峰"/>
          <p:cNvPicPr>
            <a:picLocks noChangeAspect="1"/>
          </p:cNvPicPr>
          <p:nvPr/>
        </p:nvPicPr>
        <p:blipFill>
          <a:blip r:embed="rId3" cstate="print"/>
          <a:stretch>
            <a:fillRect/>
          </a:stretch>
        </p:blipFill>
        <p:spPr>
          <a:xfrm>
            <a:off x="2639669" y="1000126"/>
            <a:ext cx="2950778" cy="2212975"/>
          </a:xfrm>
          <a:prstGeom prst="rect">
            <a:avLst/>
          </a:prstGeom>
          <a:noFill/>
          <a:ln w="38100" cap="flat" cmpd="sng">
            <a:solidFill>
              <a:schemeClr val="tx1"/>
            </a:solidFill>
            <a:prstDash val="solid"/>
            <a:miter/>
            <a:headEnd type="none" w="med" len="med"/>
            <a:tailEnd type="none" w="med" len="med"/>
          </a:ln>
        </p:spPr>
      </p:pic>
      <p:pic>
        <p:nvPicPr>
          <p:cNvPr id="58396" name="图片 58395" descr="江南丘陵茶场"/>
          <p:cNvPicPr>
            <a:picLocks noChangeAspect="1"/>
          </p:cNvPicPr>
          <p:nvPr/>
        </p:nvPicPr>
        <p:blipFill>
          <a:blip r:embed="rId4" cstate="print"/>
          <a:stretch>
            <a:fillRect/>
          </a:stretch>
        </p:blipFill>
        <p:spPr>
          <a:xfrm>
            <a:off x="6671394" y="1006476"/>
            <a:ext cx="3168238" cy="2206625"/>
          </a:xfrm>
          <a:prstGeom prst="rect">
            <a:avLst/>
          </a:prstGeom>
          <a:noFill/>
          <a:ln w="38100" cap="flat" cmpd="sng">
            <a:solidFill>
              <a:schemeClr val="tx1"/>
            </a:solidFill>
            <a:prstDash val="solid"/>
            <a:miter/>
            <a:headEnd type="none" w="med" len="med"/>
            <a:tailEnd type="none" w="med" len="med"/>
          </a:ln>
        </p:spPr>
      </p:pic>
      <p:sp>
        <p:nvSpPr>
          <p:cNvPr id="58397" name="文本框 58396"/>
          <p:cNvSpPr txBox="1"/>
          <p:nvPr/>
        </p:nvSpPr>
        <p:spPr>
          <a:xfrm>
            <a:off x="8399957" y="4437063"/>
            <a:ext cx="1971418" cy="1322070"/>
          </a:xfrm>
          <a:prstGeom prst="rect">
            <a:avLst/>
          </a:prstGeom>
          <a:noFill/>
          <a:ln w="9525">
            <a:noFill/>
          </a:ln>
        </p:spPr>
        <p:txBody>
          <a:bodyPr>
            <a:spAutoFit/>
          </a:bodyPr>
          <a:lstStyle/>
          <a:p>
            <a:pPr algn="ctr"/>
            <a:r>
              <a:rPr lang="zh-CN" altLang="en-US" sz="4000" b="1" dirty="0">
                <a:solidFill>
                  <a:srgbClr val="FF0000"/>
                </a:solidFill>
                <a:latin typeface="Arial" panose="020B0604020202020204" pitchFamily="34" charset="0"/>
                <a:ea typeface="微软雅黑" panose="020B0503020204020204" pitchFamily="34" charset="-122"/>
              </a:rPr>
              <a:t>地面崎岖不平</a:t>
            </a:r>
          </a:p>
        </p:txBody>
      </p:sp>
      <p:sp>
        <p:nvSpPr>
          <p:cNvPr id="2" name="矩形 1"/>
          <p:cNvSpPr/>
          <p:nvPr/>
        </p:nvSpPr>
        <p:spPr>
          <a:xfrm>
            <a:off x="204126" y="93662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学习小结</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91"/>
                                        </p:tgtEl>
                                        <p:attrNameLst>
                                          <p:attrName>style.visibility</p:attrName>
                                        </p:attrNameLst>
                                      </p:cBhvr>
                                      <p:to>
                                        <p:strVal val="visible"/>
                                      </p:to>
                                    </p:set>
                                    <p:animEffect transition="in" filter="blinds(horizontal)">
                                      <p:cBhvr>
                                        <p:cTn id="7" dur="500"/>
                                        <p:tgtEl>
                                          <p:spTgt spid="58391"/>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393"/>
                                        </p:tgtEl>
                                        <p:attrNameLst>
                                          <p:attrName>style.visibility</p:attrName>
                                        </p:attrNameLst>
                                      </p:cBhvr>
                                      <p:to>
                                        <p:strVal val="visible"/>
                                      </p:to>
                                    </p:set>
                                    <p:animEffect transition="in" filter="blinds(horizontal)">
                                      <p:cBhvr>
                                        <p:cTn id="12" dur="500"/>
                                        <p:tgtEl>
                                          <p:spTgt spid="58393"/>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392"/>
                                        </p:tgtEl>
                                        <p:attrNameLst>
                                          <p:attrName>style.visibility</p:attrName>
                                        </p:attrNameLst>
                                      </p:cBhvr>
                                      <p:to>
                                        <p:strVal val="visible"/>
                                      </p:to>
                                    </p:set>
                                    <p:animEffect transition="in" filter="blinds(horizontal)">
                                      <p:cBhvr>
                                        <p:cTn id="17" dur="500"/>
                                        <p:tgtEl>
                                          <p:spTgt spid="58392"/>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394"/>
                                        </p:tgtEl>
                                        <p:attrNameLst>
                                          <p:attrName>style.visibility</p:attrName>
                                        </p:attrNameLst>
                                      </p:cBhvr>
                                      <p:to>
                                        <p:strVal val="visible"/>
                                      </p:to>
                                    </p:set>
                                    <p:animEffect transition="in" filter="blinds(horizontal)">
                                      <p:cBhvr>
                                        <p:cTn id="22" dur="500"/>
                                        <p:tgtEl>
                                          <p:spTgt spid="58394"/>
                                        </p:tgtEl>
                                      </p:cBhvr>
                                    </p:animEffect>
                                  </p:childTnLst>
                                  <p:subTnLst>
                                    <p:audio>
                                      <p:cMediaNode>
                                        <p:cTn display="0" masterRel="sameClick">
                                          <p:stCondLst>
                                            <p:cond evt="begin" delay="0">
                                              <p:tn val="20"/>
                                            </p:cond>
                                          </p:stCondLst>
                                          <p:endCondLst>
                                            <p:cond evt="onStopAudio" delay="0">
                                              <p:tgtEl>
                                                <p:sldTgt/>
                                              </p:tgtEl>
                                            </p:cond>
                                          </p:endCondLst>
                                        </p:cTn>
                                        <p:tgtEl>
                                          <p:sndTgt r:embed="rId2" name="type.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8397"/>
                                        </p:tgtEl>
                                        <p:attrNameLst>
                                          <p:attrName>style.visibility</p:attrName>
                                        </p:attrNameLst>
                                      </p:cBhvr>
                                      <p:to>
                                        <p:strVal val="visible"/>
                                      </p:to>
                                    </p:set>
                                    <p:animEffect transition="in" filter="blinds(horizontal)">
                                      <p:cBhvr>
                                        <p:cTn id="27" dur="500"/>
                                        <p:tgtEl>
                                          <p:spTgt spid="58397"/>
                                        </p:tgtEl>
                                      </p:cBhvr>
                                    </p:animEffect>
                                  </p:childTnLst>
                                  <p:subTnLst>
                                    <p:audio>
                                      <p:cMediaNode>
                                        <p:cTn display="0" masterRel="sameClick">
                                          <p:stCondLst>
                                            <p:cond evt="begin" delay="0">
                                              <p:tn val="2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91" grpId="0"/>
      <p:bldP spid="58392" grpId="0"/>
      <p:bldP spid="58393" grpId="0"/>
      <p:bldP spid="58394" grpId="0"/>
      <p:bldP spid="5839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59393"/>
          <p:cNvSpPr/>
          <p:nvPr/>
        </p:nvSpPr>
        <p:spPr>
          <a:xfrm>
            <a:off x="1703166" y="44450"/>
            <a:ext cx="9142810" cy="6858000"/>
          </a:xfrm>
          <a:prstGeom prst="rect">
            <a:avLst/>
          </a:prstGeom>
          <a:noFill/>
          <a:ln w="9525">
            <a:noFill/>
          </a:ln>
        </p:spPr>
        <p:txBody>
          <a:bodyPr/>
          <a:lstStyle/>
          <a:p>
            <a:endParaRPr lang="zh-CN" altLang="en-US">
              <a:ea typeface="微软雅黑" panose="020B0503020204020204" pitchFamily="34" charset="-122"/>
            </a:endParaRPr>
          </a:p>
        </p:txBody>
      </p:sp>
      <p:graphicFrame>
        <p:nvGraphicFramePr>
          <p:cNvPr id="59395" name="内容占位符 59394"/>
          <p:cNvGraphicFramePr>
            <a:graphicFrameLocks noGrp="1"/>
          </p:cNvGraphicFramePr>
          <p:nvPr>
            <p:ph/>
          </p:nvPr>
        </p:nvGraphicFramePr>
        <p:xfrm>
          <a:off x="1703483" y="1193165"/>
          <a:ext cx="9893282" cy="5111750"/>
        </p:xfrm>
        <a:graphic>
          <a:graphicData uri="http://schemas.openxmlformats.org/drawingml/2006/table">
            <a:tbl>
              <a:tblPr/>
              <a:tblGrid>
                <a:gridCol w="1528881">
                  <a:extLst>
                    <a:ext uri="{9D8B030D-6E8A-4147-A177-3AD203B41FA5}">
                      <a16:colId xmlns:a16="http://schemas.microsoft.com/office/drawing/2014/main" val="20000"/>
                    </a:ext>
                  </a:extLst>
                </a:gridCol>
                <a:gridCol w="2734589">
                  <a:extLst>
                    <a:ext uri="{9D8B030D-6E8A-4147-A177-3AD203B41FA5}">
                      <a16:colId xmlns:a16="http://schemas.microsoft.com/office/drawing/2014/main" val="20001"/>
                    </a:ext>
                  </a:extLst>
                </a:gridCol>
                <a:gridCol w="3377760">
                  <a:extLst>
                    <a:ext uri="{9D8B030D-6E8A-4147-A177-3AD203B41FA5}">
                      <a16:colId xmlns:a16="http://schemas.microsoft.com/office/drawing/2014/main" val="20002"/>
                    </a:ext>
                  </a:extLst>
                </a:gridCol>
                <a:gridCol w="2252052">
                  <a:extLst>
                    <a:ext uri="{9D8B030D-6E8A-4147-A177-3AD203B41FA5}">
                      <a16:colId xmlns:a16="http://schemas.microsoft.com/office/drawing/2014/main" val="20003"/>
                    </a:ext>
                  </a:extLst>
                </a:gridCol>
              </a:tblGrid>
              <a:tr h="92202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地形</a:t>
                      </a:r>
                    </a:p>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类型</a:t>
                      </a:r>
                    </a:p>
                  </a:txBody>
                  <a:tcPr marL="89988" marR="89988" marT="46800" marB="46800" anchor="ctr" anchorCtr="1">
                    <a:lnL w="38100"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38100"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海拔</a:t>
                      </a: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38100"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地面起伏</a:t>
                      </a: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38100"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共同点</a:t>
                      </a:r>
                    </a:p>
                  </a:txBody>
                  <a:tcPr marL="89988" marR="89988" marT="46800" marB="46800" anchor="ctr" anchorCtr="1">
                    <a:lnL w="28575" cap="flat" cmpd="sng">
                      <a:solidFill>
                        <a:schemeClr val="tx2"/>
                      </a:solidFill>
                      <a:prstDash val="solid"/>
                      <a:headEnd type="none" w="med" len="med"/>
                      <a:tailEnd type="none" w="med" len="med"/>
                    </a:lnL>
                    <a:lnR w="38100" cap="flat" cmpd="sng">
                      <a:solidFill>
                        <a:schemeClr val="tx2"/>
                      </a:solidFill>
                      <a:prstDash val="solid"/>
                      <a:headEnd type="none" w="med" len="med"/>
                      <a:tailEnd type="none" w="med" len="med"/>
                    </a:lnR>
                    <a:lnT w="38100"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solidFill>
                      <a:srgbClr val="FFFF66">
                        <a:alpha val="50000"/>
                      </a:srgbClr>
                    </a:solidFill>
                  </a:tcPr>
                </a:tc>
                <a:extLst>
                  <a:ext uri="{0D108BD9-81ED-4DB2-BD59-A6C34878D82A}">
                    <a16:rowId xmlns:a16="http://schemas.microsoft.com/office/drawing/2014/main" val="10000"/>
                  </a:ext>
                </a:extLst>
              </a:tr>
              <a:tr h="56007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平原</a:t>
                      </a:r>
                    </a:p>
                  </a:txBody>
                  <a:tcPr marL="89988" marR="89988" marT="46800" marB="46800" anchor="ctr" anchorCtr="1">
                    <a:lnL w="38100"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38100"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804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高原</a:t>
                      </a:r>
                    </a:p>
                  </a:txBody>
                  <a:tcPr marL="89988" marR="89988" marT="46800" marB="46800" anchor="ctr" anchorCtr="1">
                    <a:lnL w="38100"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tc vMerge="1">
                  <a:txBody>
                    <a:bodyPr/>
                    <a:lstStyle/>
                    <a:p>
                      <a:endParaRPr lang="zh-CN"/>
                    </a:p>
                  </a:txBody>
                  <a:tcPr>
                    <a:lnL w="28575" cap="flat" cmpd="sng">
                      <a:solidFill>
                        <a:schemeClr val="tx2"/>
                      </a:solidFill>
                      <a:prstDash val="solid"/>
                      <a:headEnd type="none" w="med" len="med"/>
                      <a:tailEnd type="none" w="med" len="med"/>
                    </a:lnL>
                    <a:lnR w="38100" cap="flat" cmpd="sng">
                      <a:solidFill>
                        <a:schemeClr val="tx2"/>
                      </a:solidFill>
                      <a:prstDash val="solid"/>
                      <a:headEnd type="none" w="med" len="med"/>
                      <a:tailEnd type="none" w="med" len="med"/>
                    </a:lnR>
                    <a:lnB w="28575" cap="flat" cmpd="sng">
                      <a:solidFill>
                        <a:schemeClr val="tx2"/>
                      </a:solidFill>
                      <a:prstDash val="solid"/>
                      <a:headEnd type="none" w="med" len="med"/>
                      <a:tailEnd type="none" w="med" len="med"/>
                    </a:lnB>
                  </a:tcPr>
                </a:tc>
                <a:extLst>
                  <a:ext uri="{0D108BD9-81ED-4DB2-BD59-A6C34878D82A}">
                    <a16:rowId xmlns:a16="http://schemas.microsoft.com/office/drawing/2014/main" val="10002"/>
                  </a:ext>
                </a:extLst>
              </a:tr>
              <a:tr h="111252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山地</a:t>
                      </a:r>
                    </a:p>
                  </a:txBody>
                  <a:tcPr marL="89988" marR="89988" marT="46800" marB="46800" anchor="ctr" anchorCtr="1">
                    <a:lnL w="38100"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38100"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248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丘陵</a:t>
                      </a:r>
                    </a:p>
                  </a:txBody>
                  <a:tcPr marL="89988" marR="89988" marT="46800" marB="46800" anchor="ctr" anchorCtr="1">
                    <a:lnL w="38100"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28575" cap="flat" cmpd="sng">
                      <a:solidFill>
                        <a:schemeClr val="tx2"/>
                      </a:solidFill>
                      <a:prstDash val="solid"/>
                      <a:headEnd type="none" w="med" len="med"/>
                      <a:tailEnd type="none" w="med" len="med"/>
                    </a:lnB>
                    <a:lnTlToBr>
                      <a:noFill/>
                    </a:lnTlToBr>
                    <a:lnBlToTr>
                      <a:noFill/>
                    </a:lnBlToTr>
                    <a:noFill/>
                  </a:tcPr>
                </a:tc>
                <a:tc vMerge="1">
                  <a:txBody>
                    <a:bodyPr/>
                    <a:lstStyle/>
                    <a:p>
                      <a:endParaRPr lang="zh-CN"/>
                    </a:p>
                  </a:txBody>
                  <a:tcPr>
                    <a:lnL w="28575" cap="flat" cmpd="sng">
                      <a:solidFill>
                        <a:schemeClr val="tx2"/>
                      </a:solidFill>
                      <a:prstDash val="solid"/>
                      <a:headEnd type="none" w="med" len="med"/>
                      <a:tailEnd type="none" w="med" len="med"/>
                    </a:lnL>
                    <a:lnR w="38100" cap="flat" cmpd="sng">
                      <a:solidFill>
                        <a:schemeClr val="tx2"/>
                      </a:solidFill>
                      <a:prstDash val="solid"/>
                      <a:headEnd type="none" w="med" len="med"/>
                      <a:tailEnd type="none" w="med" len="med"/>
                    </a:lnR>
                    <a:lnB w="28575" cap="flat" cmpd="sng">
                      <a:solidFill>
                        <a:schemeClr val="tx2"/>
                      </a:solidFill>
                      <a:prstDash val="solid"/>
                      <a:headEnd type="none" w="med" len="med"/>
                      <a:tailEnd type="none" w="med" len="med"/>
                    </a:lnB>
                  </a:tcPr>
                </a:tc>
                <a:extLst>
                  <a:ext uri="{0D108BD9-81ED-4DB2-BD59-A6C34878D82A}">
                    <a16:rowId xmlns:a16="http://schemas.microsoft.com/office/drawing/2014/main" val="10004"/>
                  </a:ext>
                </a:extLst>
              </a:tr>
              <a:tr h="81661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solidFill>
                            <a:schemeClr val="tx2"/>
                          </a:solidFill>
                          <a:latin typeface="微软雅黑" panose="020B0503020204020204" pitchFamily="34" charset="-122"/>
                          <a:ea typeface="微软雅黑" panose="020B0503020204020204" pitchFamily="34" charset="-122"/>
                        </a:rPr>
                        <a:t>盆地</a:t>
                      </a:r>
                    </a:p>
                  </a:txBody>
                  <a:tcPr marL="89988" marR="89988" marT="46800" marB="46800" anchor="ctr" anchorCtr="1">
                    <a:lnL w="38100"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38100" cap="flat" cmpd="sng">
                      <a:solidFill>
                        <a:schemeClr val="tx2"/>
                      </a:solidFill>
                      <a:prstDash val="solid"/>
                      <a:headEnd type="none" w="med" len="med"/>
                      <a:tailEnd type="none" w="med" len="med"/>
                    </a:lnB>
                    <a:lnTlToBr>
                      <a:noFill/>
                    </a:lnTlToBr>
                    <a:lnBlToTr>
                      <a:noFill/>
                    </a:lnBlToTr>
                    <a:solidFill>
                      <a:srgbClr val="FFFF66">
                        <a:alpha val="50000"/>
                      </a:srgbClr>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38100" cap="flat" cmpd="sng">
                      <a:solidFill>
                        <a:schemeClr val="tx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28575"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38100" cap="flat" cmpd="sng">
                      <a:solidFill>
                        <a:schemeClr val="tx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微软雅黑" panose="020B0503020204020204" pitchFamily="34" charset="-122"/>
                        <a:ea typeface="微软雅黑" panose="020B0503020204020204" pitchFamily="34" charset="-122"/>
                      </a:endParaRPr>
                    </a:p>
                  </a:txBody>
                  <a:tcPr marL="89988" marR="89988" marT="46800" marB="46800" anchor="ctr" anchorCtr="1">
                    <a:lnL w="28575" cap="flat" cmpd="sng">
                      <a:solidFill>
                        <a:schemeClr val="tx2"/>
                      </a:solidFill>
                      <a:prstDash val="solid"/>
                      <a:headEnd type="none" w="med" len="med"/>
                      <a:tailEnd type="none" w="med" len="med"/>
                    </a:lnL>
                    <a:lnR w="38100" cap="flat" cmpd="sng">
                      <a:solidFill>
                        <a:schemeClr val="tx2"/>
                      </a:solidFill>
                      <a:prstDash val="solid"/>
                      <a:headEnd type="none" w="med" len="med"/>
                      <a:tailEnd type="none" w="med" len="med"/>
                    </a:lnR>
                    <a:lnT w="28575" cap="flat" cmpd="sng">
                      <a:solidFill>
                        <a:schemeClr val="tx2"/>
                      </a:solidFill>
                      <a:prstDash val="solid"/>
                      <a:headEnd type="none" w="med" len="med"/>
                      <a:tailEnd type="none" w="med" len="med"/>
                    </a:lnT>
                    <a:lnB w="38100" cap="flat" cmpd="sng">
                      <a:solidFill>
                        <a:schemeClr val="tx2"/>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9430" name="文本框 59429"/>
          <p:cNvSpPr txBox="1"/>
          <p:nvPr/>
        </p:nvSpPr>
        <p:spPr>
          <a:xfrm>
            <a:off x="3418079" y="2189481"/>
            <a:ext cx="1971418" cy="460375"/>
          </a:xfrm>
          <a:prstGeom prst="rect">
            <a:avLst/>
          </a:prstGeom>
          <a:noFill/>
          <a:ln w="9525">
            <a:noFill/>
          </a:ln>
        </p:spPr>
        <p:txBody>
          <a:bodyPr>
            <a:spAutoFit/>
          </a:bodyP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&lt;200</a:t>
            </a:r>
            <a:r>
              <a:rPr lang="zh-CN" altLang="en-US" sz="2400" b="1" dirty="0">
                <a:solidFill>
                  <a:schemeClr val="accent1"/>
                </a:solidFill>
                <a:latin typeface="微软雅黑" panose="020B0503020204020204" pitchFamily="34" charset="-122"/>
                <a:ea typeface="微软雅黑" panose="020B0503020204020204" pitchFamily="34" charset="-122"/>
              </a:rPr>
              <a:t>米</a:t>
            </a:r>
          </a:p>
        </p:txBody>
      </p:sp>
      <p:sp>
        <p:nvSpPr>
          <p:cNvPr id="59431" name="文本框 59430"/>
          <p:cNvSpPr txBox="1"/>
          <p:nvPr/>
        </p:nvSpPr>
        <p:spPr>
          <a:xfrm>
            <a:off x="3452364" y="2854961"/>
            <a:ext cx="1903164" cy="460375"/>
          </a:xfrm>
          <a:prstGeom prst="rect">
            <a:avLst/>
          </a:prstGeom>
          <a:noFill/>
          <a:ln w="9525">
            <a:noFill/>
          </a:ln>
        </p:spPr>
        <p:txBody>
          <a:bodyPr>
            <a:spAutoFit/>
          </a:bodyP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&gt;500米</a:t>
            </a:r>
            <a:endParaRPr lang="zh-CN" altLang="en-US" sz="4000" b="1" dirty="0">
              <a:solidFill>
                <a:schemeClr val="accent1"/>
              </a:solidFill>
              <a:latin typeface="Arial" panose="020B0604020202020204" pitchFamily="34" charset="0"/>
              <a:ea typeface="微软雅黑" panose="020B0503020204020204" pitchFamily="34" charset="-122"/>
            </a:endParaRPr>
          </a:p>
        </p:txBody>
      </p:sp>
      <p:sp>
        <p:nvSpPr>
          <p:cNvPr id="59432" name="文本框 59431"/>
          <p:cNvSpPr txBox="1"/>
          <p:nvPr/>
        </p:nvSpPr>
        <p:spPr>
          <a:xfrm>
            <a:off x="3288872" y="3916364"/>
            <a:ext cx="2230148" cy="460375"/>
          </a:xfrm>
          <a:prstGeom prst="rect">
            <a:avLst/>
          </a:prstGeom>
          <a:noFill/>
          <a:ln w="9525">
            <a:noFill/>
          </a:ln>
        </p:spPr>
        <p:txBody>
          <a:bodyPr>
            <a:spAutoFit/>
          </a:bodyPr>
          <a:lstStyle/>
          <a:p>
            <a:pPr algn="ctr"/>
            <a:r>
              <a:rPr lang="en-US" altLang="zh-CN" sz="2400" b="1" dirty="0">
                <a:solidFill>
                  <a:srgbClr val="FF0000"/>
                </a:solidFill>
                <a:latin typeface="微软雅黑" panose="020B0503020204020204" pitchFamily="34" charset="-122"/>
                <a:ea typeface="微软雅黑" panose="020B0503020204020204" pitchFamily="34" charset="-122"/>
              </a:rPr>
              <a:t>&gt;500</a:t>
            </a:r>
            <a:r>
              <a:rPr lang="zh-CN" altLang="en-US" sz="2400" b="1" dirty="0">
                <a:solidFill>
                  <a:srgbClr val="FF0000"/>
                </a:solidFill>
                <a:latin typeface="微软雅黑" panose="020B0503020204020204" pitchFamily="34" charset="-122"/>
                <a:ea typeface="微软雅黑" panose="020B0503020204020204" pitchFamily="34" charset="-122"/>
              </a:rPr>
              <a:t>米</a:t>
            </a:r>
          </a:p>
        </p:txBody>
      </p:sp>
      <p:sp>
        <p:nvSpPr>
          <p:cNvPr id="59433" name="文本框 59432"/>
          <p:cNvSpPr txBox="1"/>
          <p:nvPr/>
        </p:nvSpPr>
        <p:spPr>
          <a:xfrm>
            <a:off x="3662203" y="4888231"/>
            <a:ext cx="2001259" cy="460375"/>
          </a:xfrm>
          <a:prstGeom prst="rect">
            <a:avLst/>
          </a:prstGeom>
          <a:noFill/>
          <a:ln w="9525">
            <a:noFill/>
          </a:ln>
        </p:spPr>
        <p:txBody>
          <a:bodyPr wrap="squar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200-500米</a:t>
            </a:r>
          </a:p>
        </p:txBody>
      </p:sp>
      <p:sp>
        <p:nvSpPr>
          <p:cNvPr id="59434" name="文本框 59433"/>
          <p:cNvSpPr txBox="1"/>
          <p:nvPr/>
        </p:nvSpPr>
        <p:spPr>
          <a:xfrm>
            <a:off x="3431094" y="5758816"/>
            <a:ext cx="2521257" cy="460375"/>
          </a:xfrm>
          <a:prstGeom prst="rect">
            <a:avLst/>
          </a:prstGeom>
          <a:noFill/>
          <a:ln w="9525">
            <a:noFill/>
          </a:ln>
        </p:spPr>
        <p:txBody>
          <a:bodyPr wrap="square">
            <a:spAutoFit/>
          </a:bodyPr>
          <a:lstStyle/>
          <a:p>
            <a:r>
              <a:rPr lang="zh-CN" altLang="en-US" sz="2400" b="1" dirty="0">
                <a:solidFill>
                  <a:srgbClr val="009900"/>
                </a:solidFill>
                <a:latin typeface="微软雅黑" panose="020B0503020204020204" pitchFamily="34" charset="-122"/>
                <a:ea typeface="微软雅黑" panose="020B0503020204020204" pitchFamily="34" charset="-122"/>
              </a:rPr>
              <a:t>四周高，中间低</a:t>
            </a:r>
          </a:p>
        </p:txBody>
      </p:sp>
      <p:sp>
        <p:nvSpPr>
          <p:cNvPr id="59435" name="文本框 59434"/>
          <p:cNvSpPr txBox="1"/>
          <p:nvPr/>
        </p:nvSpPr>
        <p:spPr>
          <a:xfrm>
            <a:off x="6226635" y="2189164"/>
            <a:ext cx="1971418" cy="460375"/>
          </a:xfrm>
          <a:prstGeom prst="rect">
            <a:avLst/>
          </a:prstGeom>
          <a:noFill/>
          <a:ln w="9525">
            <a:noFill/>
          </a:ln>
        </p:spPr>
        <p:txBody>
          <a:bodyPr>
            <a:spAutoFit/>
          </a:bodyP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小</a:t>
            </a:r>
          </a:p>
        </p:txBody>
      </p:sp>
      <p:sp>
        <p:nvSpPr>
          <p:cNvPr id="59436" name="文本框 59435"/>
          <p:cNvSpPr txBox="1"/>
          <p:nvPr/>
        </p:nvSpPr>
        <p:spPr>
          <a:xfrm>
            <a:off x="6402189" y="2189164"/>
            <a:ext cx="2374591" cy="1076325"/>
          </a:xfrm>
          <a:prstGeom prst="rect">
            <a:avLst/>
          </a:prstGeom>
          <a:noFill/>
          <a:ln w="9525">
            <a:noFill/>
          </a:ln>
        </p:spPr>
        <p:txBody>
          <a:bodyPr>
            <a:spAutoFit/>
          </a:bodyPr>
          <a:lstStyle/>
          <a:p>
            <a:r>
              <a:rPr lang="en-US" altLang="zh-CN" sz="4000" b="1" dirty="0">
                <a:solidFill>
                  <a:schemeClr val="accent1"/>
                </a:solidFill>
                <a:latin typeface="Arial" panose="020B0604020202020204" pitchFamily="34" charset="0"/>
                <a:ea typeface="微软雅黑" panose="020B0503020204020204" pitchFamily="34" charset="-122"/>
              </a:rPr>
              <a:t>     </a:t>
            </a:r>
            <a:endParaRPr lang="en-US" altLang="zh-CN" sz="2400" b="1" dirty="0">
              <a:solidFill>
                <a:schemeClr val="accent1"/>
              </a:solidFill>
              <a:latin typeface="微软雅黑" panose="020B0503020204020204" pitchFamily="34" charset="-122"/>
              <a:ea typeface="微软雅黑" panose="020B0503020204020204" pitchFamily="34" charset="-122"/>
            </a:endParaRPr>
          </a:p>
          <a:p>
            <a:r>
              <a:rPr lang="en-US" altLang="zh-CN" sz="2400" b="1" dirty="0">
                <a:solidFill>
                  <a:schemeClr val="accent1"/>
                </a:solidFill>
                <a:latin typeface="微软雅黑" panose="020B0503020204020204" pitchFamily="34" charset="-122"/>
                <a:ea typeface="微软雅黑" panose="020B0503020204020204" pitchFamily="34" charset="-122"/>
              </a:rPr>
              <a:t>边缘陡峻</a:t>
            </a:r>
            <a:r>
              <a:rPr lang="en-US" altLang="zh-CN" sz="2400" b="1" dirty="0">
                <a:solidFill>
                  <a:schemeClr val="accent1"/>
                </a:solidFill>
                <a:latin typeface="微软雅黑" panose="020B0503020204020204" pitchFamily="34" charset="-122"/>
                <a:ea typeface="微软雅黑" panose="020B0503020204020204" pitchFamily="34" charset="-122"/>
                <a:sym typeface="+mn-ea"/>
              </a:rPr>
              <a:t>小</a:t>
            </a:r>
          </a:p>
        </p:txBody>
      </p:sp>
      <p:sp>
        <p:nvSpPr>
          <p:cNvPr id="59437" name="文本框 59436"/>
          <p:cNvSpPr txBox="1"/>
          <p:nvPr/>
        </p:nvSpPr>
        <p:spPr>
          <a:xfrm>
            <a:off x="6647268" y="3731895"/>
            <a:ext cx="2590463" cy="829945"/>
          </a:xfrm>
          <a:prstGeom prst="rect">
            <a:avLst/>
          </a:prstGeom>
          <a:noFill/>
          <a:ln w="9525">
            <a:noFill/>
          </a:ln>
        </p:spPr>
        <p:txBody>
          <a:bodyPr>
            <a:spAutoFit/>
          </a:bodyPr>
          <a:lstStyle/>
          <a:p>
            <a:pPr algn="l"/>
            <a:r>
              <a:rPr lang="en-US" altLang="zh-CN" sz="2400" b="1" dirty="0">
                <a:solidFill>
                  <a:srgbClr val="FF0000"/>
                </a:solidFill>
                <a:latin typeface="微软雅黑" panose="020B0503020204020204" pitchFamily="34" charset="-122"/>
                <a:ea typeface="微软雅黑" panose="020B0503020204020204" pitchFamily="34" charset="-122"/>
              </a:rPr>
              <a:t>坡度较陡</a:t>
            </a:r>
          </a:p>
          <a:p>
            <a:pPr algn="l"/>
            <a:r>
              <a:rPr lang="en-US" altLang="zh-CN" sz="2400" b="1" dirty="0">
                <a:solidFill>
                  <a:srgbClr val="FF0000"/>
                </a:solidFill>
                <a:latin typeface="微软雅黑" panose="020B0503020204020204" pitchFamily="34" charset="-122"/>
                <a:ea typeface="微软雅黑" panose="020B0503020204020204" pitchFamily="34" charset="-122"/>
              </a:rPr>
              <a:t>沟谷较深</a:t>
            </a:r>
          </a:p>
        </p:txBody>
      </p:sp>
      <p:sp>
        <p:nvSpPr>
          <p:cNvPr id="59438" name="文本框 59437"/>
          <p:cNvSpPr txBox="1"/>
          <p:nvPr/>
        </p:nvSpPr>
        <p:spPr>
          <a:xfrm>
            <a:off x="6226635" y="4887914"/>
            <a:ext cx="2447606" cy="460375"/>
          </a:xfrm>
          <a:prstGeom prst="rect">
            <a:avLst/>
          </a:prstGeom>
          <a:noFill/>
          <a:ln w="9525">
            <a:noFill/>
          </a:ln>
        </p:spPr>
        <p:txBody>
          <a:bodyPr>
            <a:spAutoFit/>
          </a:bodyPr>
          <a:lstStyle/>
          <a:p>
            <a:pPr algn="ctr"/>
            <a:r>
              <a:rPr lang="en-US" altLang="zh-CN" sz="2400" b="1" dirty="0">
                <a:solidFill>
                  <a:srgbClr val="FF0000"/>
                </a:solidFill>
                <a:latin typeface="微软雅黑" panose="020B0503020204020204" pitchFamily="34" charset="-122"/>
                <a:ea typeface="微软雅黑" panose="020B0503020204020204" pitchFamily="34" charset="-122"/>
              </a:rPr>
              <a:t>坡度和缓</a:t>
            </a:r>
            <a:endParaRPr lang="zh-CN" altLang="en-US" sz="4000" b="1" dirty="0">
              <a:solidFill>
                <a:srgbClr val="FF0000"/>
              </a:solidFill>
              <a:latin typeface="Arial" panose="020B0604020202020204" pitchFamily="34" charset="0"/>
              <a:ea typeface="微软雅黑" panose="020B0503020204020204" pitchFamily="34" charset="-122"/>
            </a:endParaRPr>
          </a:p>
        </p:txBody>
      </p:sp>
      <p:sp>
        <p:nvSpPr>
          <p:cNvPr id="59439" name="文本框 59438"/>
          <p:cNvSpPr txBox="1"/>
          <p:nvPr/>
        </p:nvSpPr>
        <p:spPr>
          <a:xfrm>
            <a:off x="5953620" y="5758816"/>
            <a:ext cx="3272364" cy="460375"/>
          </a:xfrm>
          <a:prstGeom prst="rect">
            <a:avLst/>
          </a:prstGeom>
          <a:noFill/>
          <a:ln w="9525">
            <a:noFill/>
          </a:ln>
        </p:spPr>
        <p:txBody>
          <a:bodyPr wrap="square">
            <a:spAutoFit/>
          </a:bodyPr>
          <a:lstStyle/>
          <a:p>
            <a:r>
              <a:rPr lang="zh-CN" altLang="en-US" sz="2400" b="1" dirty="0">
                <a:solidFill>
                  <a:srgbClr val="009900"/>
                </a:solidFill>
                <a:latin typeface="微软雅黑" panose="020B0503020204020204" pitchFamily="34" charset="-122"/>
                <a:ea typeface="微软雅黑" panose="020B0503020204020204" pitchFamily="34" charset="-122"/>
              </a:rPr>
              <a:t>中间起伏小，坡度陡</a:t>
            </a:r>
          </a:p>
        </p:txBody>
      </p:sp>
      <p:sp>
        <p:nvSpPr>
          <p:cNvPr id="59440" name="文本框 59439"/>
          <p:cNvSpPr txBox="1"/>
          <p:nvPr/>
        </p:nvSpPr>
        <p:spPr>
          <a:xfrm>
            <a:off x="9397412" y="2649539"/>
            <a:ext cx="1971418" cy="460375"/>
          </a:xfrm>
          <a:prstGeom prst="rect">
            <a:avLst/>
          </a:prstGeom>
          <a:noFill/>
          <a:ln w="9525">
            <a:noFill/>
          </a:ln>
        </p:spPr>
        <p:txBody>
          <a:bodyPr>
            <a:spAutoFit/>
          </a:bodyP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地面起伏小</a:t>
            </a:r>
          </a:p>
        </p:txBody>
      </p:sp>
      <p:sp>
        <p:nvSpPr>
          <p:cNvPr id="59441" name="文本框 59440"/>
          <p:cNvSpPr txBox="1"/>
          <p:nvPr/>
        </p:nvSpPr>
        <p:spPr>
          <a:xfrm>
            <a:off x="9477411" y="4377056"/>
            <a:ext cx="2119354" cy="460375"/>
          </a:xfrm>
          <a:prstGeom prst="rect">
            <a:avLst/>
          </a:prstGeom>
          <a:noFill/>
          <a:ln w="9525">
            <a:noFill/>
          </a:ln>
        </p:spPr>
        <p:txBody>
          <a:bodyPr wrap="square">
            <a:spAutoFit/>
          </a:bodyPr>
          <a:lstStyle/>
          <a:p>
            <a:pPr algn="ctr"/>
            <a:r>
              <a:rPr lang="en-US" altLang="zh-CN" sz="2400" b="1" dirty="0">
                <a:solidFill>
                  <a:srgbClr val="FF0000"/>
                </a:solidFill>
                <a:latin typeface="微软雅黑" panose="020B0503020204020204" pitchFamily="34" charset="-122"/>
                <a:ea typeface="微软雅黑" panose="020B0503020204020204" pitchFamily="34" charset="-122"/>
              </a:rPr>
              <a:t>地面崎岖不平</a:t>
            </a:r>
          </a:p>
        </p:txBody>
      </p:sp>
      <p:sp>
        <p:nvSpPr>
          <p:cNvPr id="13" name="矩形 12"/>
          <p:cNvSpPr/>
          <p:nvPr/>
        </p:nvSpPr>
        <p:spPr>
          <a:xfrm>
            <a:off x="204126" y="93662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学习小结</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434"/>
                                        </p:tgtEl>
                                        <p:attrNameLst>
                                          <p:attrName>style.visibility</p:attrName>
                                        </p:attrNameLst>
                                      </p:cBhvr>
                                      <p:to>
                                        <p:strVal val="visible"/>
                                      </p:to>
                                    </p:set>
                                    <p:animEffect transition="in" filter="blinds(horizontal)">
                                      <p:cBhvr>
                                        <p:cTn id="7" dur="500"/>
                                        <p:tgtEl>
                                          <p:spTgt spid="59434"/>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439"/>
                                        </p:tgtEl>
                                        <p:attrNameLst>
                                          <p:attrName>style.visibility</p:attrName>
                                        </p:attrNameLst>
                                      </p:cBhvr>
                                      <p:to>
                                        <p:strVal val="visible"/>
                                      </p:to>
                                    </p:set>
                                    <p:animEffect transition="in" filter="blinds(horizontal)">
                                      <p:cBhvr>
                                        <p:cTn id="12" dur="500"/>
                                        <p:tgtEl>
                                          <p:spTgt spid="59439"/>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34" grpId="0"/>
      <p:bldP spid="5943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60417"/>
          <p:cNvSpPr>
            <a:spLocks noGrp="1"/>
          </p:cNvSpPr>
          <p:nvPr>
            <p:ph type="title"/>
          </p:nvPr>
        </p:nvSpPr>
        <p:spPr>
          <a:xfrm>
            <a:off x="3043159" y="564515"/>
            <a:ext cx="3747917" cy="1143000"/>
          </a:xfrm>
        </p:spPr>
        <p:txBody>
          <a:bodyPr anchor="ctr"/>
          <a:lstStyle/>
          <a:p>
            <a:r>
              <a:rPr lang="zh-CN" altLang="en-US" sz="3600" kern="1200" dirty="0">
                <a:solidFill>
                  <a:schemeClr val="tx1"/>
                </a:solidFill>
                <a:latin typeface="微软雅黑" panose="020B0503020204020204" pitchFamily="34" charset="-122"/>
                <a:ea typeface="微软雅黑" panose="020B0503020204020204" pitchFamily="34" charset="-122"/>
                <a:cs typeface="+mn-cs"/>
              </a:rPr>
              <a:t>活动：绘图比赛</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60419" name="任意多边形 60418"/>
          <p:cNvSpPr/>
          <p:nvPr/>
        </p:nvSpPr>
        <p:spPr>
          <a:xfrm>
            <a:off x="4582517" y="1341439"/>
            <a:ext cx="2879350" cy="2039937"/>
          </a:xfrm>
          <a:custGeom>
            <a:avLst/>
            <a:gdLst/>
            <a:ahLst/>
            <a:cxnLst/>
            <a:rect l="0" t="0" r="0" b="0"/>
            <a:pathLst>
              <a:path w="2721" h="1285">
                <a:moveTo>
                  <a:pt x="0" y="1285"/>
                </a:moveTo>
                <a:cubicBezTo>
                  <a:pt x="60" y="1111"/>
                  <a:pt x="121" y="937"/>
                  <a:pt x="181" y="786"/>
                </a:cubicBezTo>
                <a:cubicBezTo>
                  <a:pt x="241" y="635"/>
                  <a:pt x="310" y="484"/>
                  <a:pt x="363" y="378"/>
                </a:cubicBezTo>
                <a:cubicBezTo>
                  <a:pt x="416" y="272"/>
                  <a:pt x="431" y="212"/>
                  <a:pt x="499" y="151"/>
                </a:cubicBezTo>
                <a:cubicBezTo>
                  <a:pt x="567" y="90"/>
                  <a:pt x="688" y="30"/>
                  <a:pt x="771" y="15"/>
                </a:cubicBezTo>
                <a:cubicBezTo>
                  <a:pt x="854" y="0"/>
                  <a:pt x="915" y="53"/>
                  <a:pt x="998" y="61"/>
                </a:cubicBezTo>
                <a:cubicBezTo>
                  <a:pt x="1081" y="69"/>
                  <a:pt x="1179" y="69"/>
                  <a:pt x="1270" y="61"/>
                </a:cubicBezTo>
                <a:cubicBezTo>
                  <a:pt x="1361" y="53"/>
                  <a:pt x="1459" y="23"/>
                  <a:pt x="1542" y="15"/>
                </a:cubicBezTo>
                <a:cubicBezTo>
                  <a:pt x="1625" y="7"/>
                  <a:pt x="1693" y="7"/>
                  <a:pt x="1769" y="15"/>
                </a:cubicBezTo>
                <a:cubicBezTo>
                  <a:pt x="1845" y="23"/>
                  <a:pt x="1936" y="31"/>
                  <a:pt x="1996" y="61"/>
                </a:cubicBezTo>
                <a:cubicBezTo>
                  <a:pt x="2056" y="91"/>
                  <a:pt x="2064" y="61"/>
                  <a:pt x="2132" y="197"/>
                </a:cubicBezTo>
                <a:cubicBezTo>
                  <a:pt x="2200" y="333"/>
                  <a:pt x="2343" y="733"/>
                  <a:pt x="2404" y="877"/>
                </a:cubicBezTo>
                <a:cubicBezTo>
                  <a:pt x="2465" y="1021"/>
                  <a:pt x="2442" y="997"/>
                  <a:pt x="2495" y="1058"/>
                </a:cubicBezTo>
                <a:cubicBezTo>
                  <a:pt x="2548" y="1119"/>
                  <a:pt x="2634" y="1179"/>
                  <a:pt x="2721" y="1240"/>
                </a:cubicBezTo>
              </a:path>
            </a:pathLst>
          </a:custGeom>
          <a:noFill/>
          <a:ln w="38100" cap="flat" cmpd="sng">
            <a:solidFill>
              <a:schemeClr val="tx2">
                <a:alpha val="100000"/>
              </a:scheme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60420" name="任意多边形 60419"/>
          <p:cNvSpPr/>
          <p:nvPr/>
        </p:nvSpPr>
        <p:spPr>
          <a:xfrm>
            <a:off x="1847609" y="3573463"/>
            <a:ext cx="4103154" cy="3048000"/>
          </a:xfrm>
          <a:custGeom>
            <a:avLst/>
            <a:gdLst/>
            <a:ahLst/>
            <a:cxnLst/>
            <a:rect l="0" t="0" r="0" b="0"/>
            <a:pathLst>
              <a:path w="2313" h="2094">
                <a:moveTo>
                  <a:pt x="0" y="1988"/>
                </a:moveTo>
                <a:cubicBezTo>
                  <a:pt x="53" y="2041"/>
                  <a:pt x="106" y="2094"/>
                  <a:pt x="181" y="1943"/>
                </a:cubicBezTo>
                <a:cubicBezTo>
                  <a:pt x="256" y="1792"/>
                  <a:pt x="370" y="1361"/>
                  <a:pt x="453" y="1081"/>
                </a:cubicBezTo>
                <a:cubicBezTo>
                  <a:pt x="536" y="801"/>
                  <a:pt x="627" y="339"/>
                  <a:pt x="680" y="264"/>
                </a:cubicBezTo>
                <a:cubicBezTo>
                  <a:pt x="733" y="189"/>
                  <a:pt x="733" y="400"/>
                  <a:pt x="771" y="627"/>
                </a:cubicBezTo>
                <a:cubicBezTo>
                  <a:pt x="809" y="854"/>
                  <a:pt x="869" y="1444"/>
                  <a:pt x="907" y="1625"/>
                </a:cubicBezTo>
                <a:cubicBezTo>
                  <a:pt x="945" y="1806"/>
                  <a:pt x="968" y="1829"/>
                  <a:pt x="998" y="1716"/>
                </a:cubicBezTo>
                <a:cubicBezTo>
                  <a:pt x="1028" y="1603"/>
                  <a:pt x="1058" y="1149"/>
                  <a:pt x="1088" y="945"/>
                </a:cubicBezTo>
                <a:cubicBezTo>
                  <a:pt x="1118" y="741"/>
                  <a:pt x="1156" y="521"/>
                  <a:pt x="1179" y="491"/>
                </a:cubicBezTo>
                <a:cubicBezTo>
                  <a:pt x="1202" y="461"/>
                  <a:pt x="1202" y="574"/>
                  <a:pt x="1225" y="763"/>
                </a:cubicBezTo>
                <a:cubicBezTo>
                  <a:pt x="1248" y="952"/>
                  <a:pt x="1270" y="1489"/>
                  <a:pt x="1315" y="1625"/>
                </a:cubicBezTo>
                <a:cubicBezTo>
                  <a:pt x="1360" y="1761"/>
                  <a:pt x="1444" y="1814"/>
                  <a:pt x="1497" y="1580"/>
                </a:cubicBezTo>
                <a:cubicBezTo>
                  <a:pt x="1550" y="1346"/>
                  <a:pt x="1588" y="438"/>
                  <a:pt x="1633" y="219"/>
                </a:cubicBezTo>
                <a:cubicBezTo>
                  <a:pt x="1678" y="0"/>
                  <a:pt x="1724" y="128"/>
                  <a:pt x="1769" y="264"/>
                </a:cubicBezTo>
                <a:cubicBezTo>
                  <a:pt x="1814" y="400"/>
                  <a:pt x="1867" y="817"/>
                  <a:pt x="1905" y="1036"/>
                </a:cubicBezTo>
                <a:cubicBezTo>
                  <a:pt x="1943" y="1255"/>
                  <a:pt x="1958" y="1437"/>
                  <a:pt x="1996" y="1580"/>
                </a:cubicBezTo>
                <a:cubicBezTo>
                  <a:pt x="2034" y="1723"/>
                  <a:pt x="2079" y="1829"/>
                  <a:pt x="2132" y="1897"/>
                </a:cubicBezTo>
                <a:cubicBezTo>
                  <a:pt x="2185" y="1965"/>
                  <a:pt x="2283" y="1973"/>
                  <a:pt x="2313" y="1988"/>
                </a:cubicBezTo>
              </a:path>
            </a:pathLst>
          </a:custGeom>
          <a:noFill/>
          <a:ln w="38100" cap="flat" cmpd="sng">
            <a:solidFill>
              <a:schemeClr val="tx2">
                <a:alpha val="100000"/>
              </a:scheme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60421" name="任意多边形 60420"/>
          <p:cNvSpPr/>
          <p:nvPr/>
        </p:nvSpPr>
        <p:spPr>
          <a:xfrm>
            <a:off x="7031709" y="5492750"/>
            <a:ext cx="2736494" cy="960438"/>
          </a:xfrm>
          <a:custGeom>
            <a:avLst/>
            <a:gdLst/>
            <a:ahLst/>
            <a:cxnLst/>
            <a:rect l="0" t="0" r="0" b="0"/>
            <a:pathLst>
              <a:path w="1724" h="696">
                <a:moveTo>
                  <a:pt x="0" y="696"/>
                </a:moveTo>
                <a:cubicBezTo>
                  <a:pt x="49" y="574"/>
                  <a:pt x="98" y="453"/>
                  <a:pt x="136" y="378"/>
                </a:cubicBezTo>
                <a:cubicBezTo>
                  <a:pt x="174" y="303"/>
                  <a:pt x="197" y="227"/>
                  <a:pt x="227" y="242"/>
                </a:cubicBezTo>
                <a:cubicBezTo>
                  <a:pt x="257" y="257"/>
                  <a:pt x="279" y="409"/>
                  <a:pt x="317" y="469"/>
                </a:cubicBezTo>
                <a:cubicBezTo>
                  <a:pt x="355" y="529"/>
                  <a:pt x="416" y="628"/>
                  <a:pt x="454" y="605"/>
                </a:cubicBezTo>
                <a:cubicBezTo>
                  <a:pt x="492" y="582"/>
                  <a:pt x="514" y="416"/>
                  <a:pt x="544" y="333"/>
                </a:cubicBezTo>
                <a:cubicBezTo>
                  <a:pt x="574" y="250"/>
                  <a:pt x="597" y="136"/>
                  <a:pt x="635" y="106"/>
                </a:cubicBezTo>
                <a:cubicBezTo>
                  <a:pt x="673" y="76"/>
                  <a:pt x="733" y="98"/>
                  <a:pt x="771" y="151"/>
                </a:cubicBezTo>
                <a:cubicBezTo>
                  <a:pt x="809" y="204"/>
                  <a:pt x="832" y="348"/>
                  <a:pt x="862" y="424"/>
                </a:cubicBezTo>
                <a:cubicBezTo>
                  <a:pt x="892" y="500"/>
                  <a:pt x="914" y="605"/>
                  <a:pt x="952" y="605"/>
                </a:cubicBezTo>
                <a:cubicBezTo>
                  <a:pt x="990" y="605"/>
                  <a:pt x="1051" y="507"/>
                  <a:pt x="1089" y="424"/>
                </a:cubicBezTo>
                <a:cubicBezTo>
                  <a:pt x="1127" y="341"/>
                  <a:pt x="1141" y="174"/>
                  <a:pt x="1179" y="106"/>
                </a:cubicBezTo>
                <a:cubicBezTo>
                  <a:pt x="1217" y="38"/>
                  <a:pt x="1270" y="0"/>
                  <a:pt x="1315" y="15"/>
                </a:cubicBezTo>
                <a:cubicBezTo>
                  <a:pt x="1360" y="30"/>
                  <a:pt x="1413" y="114"/>
                  <a:pt x="1451" y="197"/>
                </a:cubicBezTo>
                <a:cubicBezTo>
                  <a:pt x="1489" y="280"/>
                  <a:pt x="1496" y="438"/>
                  <a:pt x="1542" y="514"/>
                </a:cubicBezTo>
                <a:cubicBezTo>
                  <a:pt x="1588" y="590"/>
                  <a:pt x="1656" y="620"/>
                  <a:pt x="1724" y="650"/>
                </a:cubicBezTo>
              </a:path>
            </a:pathLst>
          </a:custGeom>
          <a:noFill/>
          <a:ln w="38100" cap="flat" cmpd="sng">
            <a:solidFill>
              <a:schemeClr val="tx2">
                <a:alpha val="100000"/>
              </a:scheme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60422" name="任意多边形 60421"/>
          <p:cNvSpPr/>
          <p:nvPr/>
        </p:nvSpPr>
        <p:spPr>
          <a:xfrm>
            <a:off x="7607898" y="2420939"/>
            <a:ext cx="2663478" cy="936625"/>
          </a:xfrm>
          <a:custGeom>
            <a:avLst/>
            <a:gdLst/>
            <a:ahLst/>
            <a:cxnLst/>
            <a:rect l="0" t="0" r="0" b="0"/>
            <a:pathLst>
              <a:path w="2223" h="741">
                <a:moveTo>
                  <a:pt x="0" y="242"/>
                </a:moveTo>
                <a:cubicBezTo>
                  <a:pt x="61" y="132"/>
                  <a:pt x="122" y="22"/>
                  <a:pt x="182" y="60"/>
                </a:cubicBezTo>
                <a:cubicBezTo>
                  <a:pt x="242" y="98"/>
                  <a:pt x="310" y="363"/>
                  <a:pt x="363" y="469"/>
                </a:cubicBezTo>
                <a:cubicBezTo>
                  <a:pt x="416" y="575"/>
                  <a:pt x="431" y="650"/>
                  <a:pt x="499" y="695"/>
                </a:cubicBezTo>
                <a:cubicBezTo>
                  <a:pt x="567" y="740"/>
                  <a:pt x="688" y="741"/>
                  <a:pt x="771" y="741"/>
                </a:cubicBezTo>
                <a:cubicBezTo>
                  <a:pt x="854" y="741"/>
                  <a:pt x="930" y="703"/>
                  <a:pt x="998" y="695"/>
                </a:cubicBezTo>
                <a:cubicBezTo>
                  <a:pt x="1066" y="687"/>
                  <a:pt x="1127" y="687"/>
                  <a:pt x="1180" y="695"/>
                </a:cubicBezTo>
                <a:cubicBezTo>
                  <a:pt x="1233" y="703"/>
                  <a:pt x="1256" y="741"/>
                  <a:pt x="1316" y="741"/>
                </a:cubicBezTo>
                <a:cubicBezTo>
                  <a:pt x="1376" y="741"/>
                  <a:pt x="1490" y="710"/>
                  <a:pt x="1543" y="695"/>
                </a:cubicBezTo>
                <a:cubicBezTo>
                  <a:pt x="1596" y="680"/>
                  <a:pt x="1595" y="688"/>
                  <a:pt x="1633" y="650"/>
                </a:cubicBezTo>
                <a:cubicBezTo>
                  <a:pt x="1671" y="612"/>
                  <a:pt x="1724" y="560"/>
                  <a:pt x="1769" y="469"/>
                </a:cubicBezTo>
                <a:cubicBezTo>
                  <a:pt x="1814" y="378"/>
                  <a:pt x="1845" y="182"/>
                  <a:pt x="1905" y="106"/>
                </a:cubicBezTo>
                <a:cubicBezTo>
                  <a:pt x="1965" y="30"/>
                  <a:pt x="2079" y="30"/>
                  <a:pt x="2132" y="15"/>
                </a:cubicBezTo>
                <a:cubicBezTo>
                  <a:pt x="2185" y="0"/>
                  <a:pt x="2204" y="7"/>
                  <a:pt x="2223" y="15"/>
                </a:cubicBezTo>
              </a:path>
            </a:pathLst>
          </a:custGeom>
          <a:noFill/>
          <a:ln w="38100" cap="flat" cmpd="sng">
            <a:solidFill>
              <a:srgbClr val="000000">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60423" name="任意多边形 60422"/>
          <p:cNvSpPr/>
          <p:nvPr/>
        </p:nvSpPr>
        <p:spPr>
          <a:xfrm>
            <a:off x="1774595" y="3070225"/>
            <a:ext cx="2665066" cy="287338"/>
          </a:xfrm>
          <a:custGeom>
            <a:avLst/>
            <a:gdLst/>
            <a:ahLst/>
            <a:cxnLst/>
            <a:rect l="0" t="0" r="0" b="0"/>
            <a:pathLst>
              <a:path w="1679" h="181">
                <a:moveTo>
                  <a:pt x="0" y="181"/>
                </a:moveTo>
                <a:cubicBezTo>
                  <a:pt x="34" y="147"/>
                  <a:pt x="69" y="114"/>
                  <a:pt x="137" y="91"/>
                </a:cubicBezTo>
                <a:cubicBezTo>
                  <a:pt x="205" y="68"/>
                  <a:pt x="318" y="45"/>
                  <a:pt x="409" y="45"/>
                </a:cubicBezTo>
                <a:cubicBezTo>
                  <a:pt x="500" y="45"/>
                  <a:pt x="606" y="83"/>
                  <a:pt x="681" y="91"/>
                </a:cubicBezTo>
                <a:cubicBezTo>
                  <a:pt x="756" y="99"/>
                  <a:pt x="779" y="99"/>
                  <a:pt x="862" y="91"/>
                </a:cubicBezTo>
                <a:cubicBezTo>
                  <a:pt x="945" y="83"/>
                  <a:pt x="1089" y="60"/>
                  <a:pt x="1180" y="45"/>
                </a:cubicBezTo>
                <a:cubicBezTo>
                  <a:pt x="1271" y="30"/>
                  <a:pt x="1324" y="0"/>
                  <a:pt x="1407" y="0"/>
                </a:cubicBezTo>
                <a:cubicBezTo>
                  <a:pt x="1490" y="0"/>
                  <a:pt x="1641" y="37"/>
                  <a:pt x="1679" y="45"/>
                </a:cubicBezTo>
              </a:path>
            </a:pathLst>
          </a:custGeom>
          <a:noFill/>
          <a:ln w="38100" cap="flat" cmpd="sng">
            <a:solidFill>
              <a:schemeClr val="tx2">
                <a:alpha val="100000"/>
              </a:scheme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60424" name="文本框 60423"/>
          <p:cNvSpPr txBox="1"/>
          <p:nvPr/>
        </p:nvSpPr>
        <p:spPr>
          <a:xfrm>
            <a:off x="2476178" y="2095500"/>
            <a:ext cx="1107996" cy="646331"/>
          </a:xfrm>
          <a:prstGeom prst="rect">
            <a:avLst/>
          </a:prstGeom>
          <a:noFill/>
          <a:ln w="9525">
            <a:noFill/>
          </a:ln>
        </p:spPr>
        <p:txBody>
          <a:bodyPr wrap="none" anchor="t">
            <a:spAutoFit/>
          </a:bodyPr>
          <a:lstStyle/>
          <a:p>
            <a:r>
              <a:rPr lang="zh-CN" altLang="en-US" sz="3600" dirty="0">
                <a:latin typeface="微软雅黑" panose="020B0503020204020204" pitchFamily="34" charset="-122"/>
                <a:ea typeface="微软雅黑" panose="020B0503020204020204" pitchFamily="34" charset="-122"/>
              </a:rPr>
              <a:t>平原</a:t>
            </a:r>
          </a:p>
        </p:txBody>
      </p:sp>
      <p:sp>
        <p:nvSpPr>
          <p:cNvPr id="60425" name="文本框 60424"/>
          <p:cNvSpPr txBox="1"/>
          <p:nvPr/>
        </p:nvSpPr>
        <p:spPr>
          <a:xfrm>
            <a:off x="5303148" y="1519238"/>
            <a:ext cx="1107996" cy="590931"/>
          </a:xfrm>
          <a:prstGeom prst="rect">
            <a:avLst/>
          </a:prstGeom>
          <a:noFill/>
          <a:ln w="9525">
            <a:noFill/>
          </a:ln>
        </p:spPr>
        <p:txBody>
          <a:bodyPr wrap="none" anchor="t">
            <a:spAutoFit/>
          </a:bodyPr>
          <a:lstStyle/>
          <a:p>
            <a:pPr marL="914400" indent="-914400" algn="l">
              <a:lnSpc>
                <a:spcPct val="90000"/>
              </a:lnSpc>
            </a:pPr>
            <a:r>
              <a:rPr lang="zh-CN" altLang="en-US" sz="3600" dirty="0">
                <a:latin typeface="微软雅黑" panose="020B0503020204020204" pitchFamily="34" charset="-122"/>
                <a:ea typeface="微软雅黑" panose="020B0503020204020204" pitchFamily="34" charset="-122"/>
              </a:rPr>
              <a:t>高原</a:t>
            </a:r>
          </a:p>
        </p:txBody>
      </p:sp>
      <p:sp>
        <p:nvSpPr>
          <p:cNvPr id="60426" name="文本框 60425"/>
          <p:cNvSpPr txBox="1"/>
          <p:nvPr/>
        </p:nvSpPr>
        <p:spPr>
          <a:xfrm>
            <a:off x="8236466" y="1951038"/>
            <a:ext cx="1107996" cy="646331"/>
          </a:xfrm>
          <a:prstGeom prst="rect">
            <a:avLst/>
          </a:prstGeom>
          <a:noFill/>
          <a:ln w="9525">
            <a:noFill/>
          </a:ln>
        </p:spPr>
        <p:txBody>
          <a:bodyPr wrap="none" anchor="t">
            <a:spAutoFit/>
          </a:bodyPr>
          <a:lstStyle/>
          <a:p>
            <a:r>
              <a:rPr lang="zh-CN" altLang="en-US" sz="3600" dirty="0">
                <a:latin typeface="微软雅黑" panose="020B0503020204020204" pitchFamily="34" charset="-122"/>
                <a:ea typeface="微软雅黑" panose="020B0503020204020204" pitchFamily="34" charset="-122"/>
              </a:rPr>
              <a:t>盆地</a:t>
            </a:r>
            <a:endParaRPr lang="zh-CN" altLang="en-US" sz="4000" b="1" dirty="0">
              <a:latin typeface="Arial" panose="020B0604020202020204" pitchFamily="34" charset="0"/>
              <a:ea typeface="微软雅黑" panose="020B0503020204020204" pitchFamily="34" charset="-122"/>
            </a:endParaRPr>
          </a:p>
        </p:txBody>
      </p:sp>
      <p:sp>
        <p:nvSpPr>
          <p:cNvPr id="60427" name="文本框 60426"/>
          <p:cNvSpPr txBox="1"/>
          <p:nvPr/>
        </p:nvSpPr>
        <p:spPr>
          <a:xfrm>
            <a:off x="3358713" y="3535363"/>
            <a:ext cx="1107996" cy="646331"/>
          </a:xfrm>
          <a:prstGeom prst="rect">
            <a:avLst/>
          </a:prstGeom>
          <a:noFill/>
          <a:ln w="9525">
            <a:noFill/>
          </a:ln>
        </p:spPr>
        <p:txBody>
          <a:bodyPr wrap="none" anchor="t">
            <a:spAutoFit/>
          </a:bodyPr>
          <a:lstStyle/>
          <a:p>
            <a:r>
              <a:rPr lang="zh-CN" altLang="en-US" sz="3600" dirty="0">
                <a:latin typeface="微软雅黑" panose="020B0503020204020204" pitchFamily="34" charset="-122"/>
                <a:ea typeface="微软雅黑" panose="020B0503020204020204" pitchFamily="34" charset="-122"/>
              </a:rPr>
              <a:t>山地</a:t>
            </a:r>
          </a:p>
        </p:txBody>
      </p:sp>
      <p:sp>
        <p:nvSpPr>
          <p:cNvPr id="60428" name="文本框 60427"/>
          <p:cNvSpPr txBox="1"/>
          <p:nvPr/>
        </p:nvSpPr>
        <p:spPr>
          <a:xfrm>
            <a:off x="7607898" y="4614863"/>
            <a:ext cx="1107996" cy="646331"/>
          </a:xfrm>
          <a:prstGeom prst="rect">
            <a:avLst/>
          </a:prstGeom>
          <a:noFill/>
          <a:ln w="9525">
            <a:noFill/>
          </a:ln>
        </p:spPr>
        <p:txBody>
          <a:bodyPr wrap="none" anchor="t">
            <a:spAutoFit/>
          </a:bodyPr>
          <a:lstStyle/>
          <a:p>
            <a:r>
              <a:rPr lang="zh-CN" altLang="en-US" sz="3600" dirty="0">
                <a:latin typeface="微软雅黑" panose="020B0503020204020204" pitchFamily="34" charset="-122"/>
                <a:ea typeface="微软雅黑" panose="020B0503020204020204" pitchFamily="34" charset="-122"/>
              </a:rPr>
              <a:t>丘陵</a:t>
            </a:r>
            <a:endParaRPr lang="zh-CN" altLang="en-US" sz="4000" b="1" dirty="0">
              <a:latin typeface="Arial" panose="020B0604020202020204" pitchFamily="34" charset="0"/>
              <a:ea typeface="微软雅黑" panose="020B0503020204020204" pitchFamily="34" charset="-122"/>
            </a:endParaRPr>
          </a:p>
        </p:txBody>
      </p:sp>
      <p:sp>
        <p:nvSpPr>
          <p:cNvPr id="60429" name="直接连接符 60428"/>
          <p:cNvSpPr/>
          <p:nvPr/>
        </p:nvSpPr>
        <p:spPr>
          <a:xfrm>
            <a:off x="1703167" y="3573463"/>
            <a:ext cx="8784081" cy="0"/>
          </a:xfrm>
          <a:prstGeom prst="line">
            <a:avLst/>
          </a:prstGeom>
          <a:ln w="25400" cap="flat" cmpd="sng">
            <a:solidFill>
              <a:schemeClr val="tx2"/>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423"/>
                                        </p:tgtEl>
                                        <p:attrNameLst>
                                          <p:attrName>style.visibility</p:attrName>
                                        </p:attrNameLst>
                                      </p:cBhvr>
                                      <p:to>
                                        <p:strVal val="visible"/>
                                      </p:to>
                                    </p:set>
                                    <p:animEffect transition="in" filter="wipe(left)">
                                      <p:cBhvr>
                                        <p:cTn id="7" dur="1000"/>
                                        <p:tgtEl>
                                          <p:spTgt spid="604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424"/>
                                        </p:tgtEl>
                                        <p:attrNameLst>
                                          <p:attrName>style.visibility</p:attrName>
                                        </p:attrNameLst>
                                      </p:cBhvr>
                                      <p:to>
                                        <p:strVal val="visible"/>
                                      </p:to>
                                    </p:set>
                                    <p:animEffect transition="in" filter="blinds(horizontal)">
                                      <p:cBhvr>
                                        <p:cTn id="12" dur="500"/>
                                        <p:tgtEl>
                                          <p:spTgt spid="604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419"/>
                                        </p:tgtEl>
                                        <p:attrNameLst>
                                          <p:attrName>style.visibility</p:attrName>
                                        </p:attrNameLst>
                                      </p:cBhvr>
                                      <p:to>
                                        <p:strVal val="visible"/>
                                      </p:to>
                                    </p:set>
                                    <p:animEffect transition="in" filter="wipe(left)">
                                      <p:cBhvr>
                                        <p:cTn id="17" dur="1000"/>
                                        <p:tgtEl>
                                          <p:spTgt spid="604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425"/>
                                        </p:tgtEl>
                                        <p:attrNameLst>
                                          <p:attrName>style.visibility</p:attrName>
                                        </p:attrNameLst>
                                      </p:cBhvr>
                                      <p:to>
                                        <p:strVal val="visible"/>
                                      </p:to>
                                    </p:set>
                                    <p:animEffect transition="in" filter="blinds(horizontal)">
                                      <p:cBhvr>
                                        <p:cTn id="22" dur="500"/>
                                        <p:tgtEl>
                                          <p:spTgt spid="604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422"/>
                                        </p:tgtEl>
                                        <p:attrNameLst>
                                          <p:attrName>style.visibility</p:attrName>
                                        </p:attrNameLst>
                                      </p:cBhvr>
                                      <p:to>
                                        <p:strVal val="visible"/>
                                      </p:to>
                                    </p:set>
                                    <p:animEffect transition="in" filter="wipe(left)">
                                      <p:cBhvr>
                                        <p:cTn id="27" dur="1000"/>
                                        <p:tgtEl>
                                          <p:spTgt spid="604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0426"/>
                                        </p:tgtEl>
                                        <p:attrNameLst>
                                          <p:attrName>style.visibility</p:attrName>
                                        </p:attrNameLst>
                                      </p:cBhvr>
                                      <p:to>
                                        <p:strVal val="visible"/>
                                      </p:to>
                                    </p:set>
                                    <p:animEffect transition="in" filter="blinds(horizontal)">
                                      <p:cBhvr>
                                        <p:cTn id="32" dur="500"/>
                                        <p:tgtEl>
                                          <p:spTgt spid="604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0420"/>
                                        </p:tgtEl>
                                        <p:attrNameLst>
                                          <p:attrName>style.visibility</p:attrName>
                                        </p:attrNameLst>
                                      </p:cBhvr>
                                      <p:to>
                                        <p:strVal val="visible"/>
                                      </p:to>
                                    </p:set>
                                    <p:animEffect transition="in" filter="wipe(left)">
                                      <p:cBhvr>
                                        <p:cTn id="37" dur="1000"/>
                                        <p:tgtEl>
                                          <p:spTgt spid="604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0427"/>
                                        </p:tgtEl>
                                        <p:attrNameLst>
                                          <p:attrName>style.visibility</p:attrName>
                                        </p:attrNameLst>
                                      </p:cBhvr>
                                      <p:to>
                                        <p:strVal val="visible"/>
                                      </p:to>
                                    </p:set>
                                    <p:animEffect transition="in" filter="blinds(horizontal)">
                                      <p:cBhvr>
                                        <p:cTn id="42" dur="500"/>
                                        <p:tgtEl>
                                          <p:spTgt spid="604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0421"/>
                                        </p:tgtEl>
                                        <p:attrNameLst>
                                          <p:attrName>style.visibility</p:attrName>
                                        </p:attrNameLst>
                                      </p:cBhvr>
                                      <p:to>
                                        <p:strVal val="visible"/>
                                      </p:to>
                                    </p:set>
                                    <p:animEffect transition="in" filter="wipe(left)">
                                      <p:cBhvr>
                                        <p:cTn id="47" dur="1000"/>
                                        <p:tgtEl>
                                          <p:spTgt spid="6042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428"/>
                                        </p:tgtEl>
                                        <p:attrNameLst>
                                          <p:attrName>style.visibility</p:attrName>
                                        </p:attrNameLst>
                                      </p:cBhvr>
                                      <p:to>
                                        <p:strVal val="visible"/>
                                      </p:to>
                                    </p:set>
                                    <p:animEffect transition="in" filter="blinds(horizontal)">
                                      <p:cBhvr>
                                        <p:cTn id="52" dur="500"/>
                                        <p:tgtEl>
                                          <p:spTgt spid="60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p:bldP spid="60425" grpId="0"/>
      <p:bldP spid="60426" grpId="0"/>
      <p:bldP spid="60427" grpId="0"/>
      <p:bldP spid="604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2"/>
          <p:cNvSpPr txBox="1"/>
          <p:nvPr/>
        </p:nvSpPr>
        <p:spPr>
          <a:xfrm>
            <a:off x="5382513" y="703898"/>
            <a:ext cx="2142846" cy="521970"/>
          </a:xfrm>
          <a:prstGeom prst="rect">
            <a:avLst/>
          </a:prstGeom>
          <a:noFill/>
          <a:ln w="9525">
            <a:noFill/>
          </a:ln>
        </p:spPr>
        <p:txBody>
          <a:bodyPr>
            <a:spAutoFit/>
          </a:bodyPr>
          <a:lstStyle/>
          <a:p>
            <a:r>
              <a:rPr lang="zh-CN" altLang="en-US" sz="2800" b="1" dirty="0">
                <a:solidFill>
                  <a:srgbClr val="3333FF"/>
                </a:solidFill>
                <a:latin typeface="微软雅黑" panose="020B0503020204020204" pitchFamily="34" charset="-122"/>
                <a:ea typeface="微软雅黑" panose="020B0503020204020204" pitchFamily="34" charset="-122"/>
              </a:rPr>
              <a:t>地理与交通</a:t>
            </a:r>
            <a:endParaRPr lang="en-US" altLang="zh-CN" sz="2800" b="1" dirty="0">
              <a:solidFill>
                <a:srgbClr val="3333FF"/>
              </a:solidFill>
              <a:latin typeface="微软雅黑" panose="020B0503020204020204" pitchFamily="34" charset="-122"/>
              <a:ea typeface="微软雅黑" panose="020B0503020204020204" pitchFamily="34" charset="-122"/>
            </a:endParaRPr>
          </a:p>
        </p:txBody>
      </p:sp>
      <p:pic>
        <p:nvPicPr>
          <p:cNvPr id="22531" name="Picture 2" descr="http://photo.sohu.com/47/53/Img214055347.jpg"/>
          <p:cNvPicPr>
            <a:picLocks noChangeAspect="1"/>
          </p:cNvPicPr>
          <p:nvPr/>
        </p:nvPicPr>
        <p:blipFill>
          <a:blip r:embed="rId2" cstate="print"/>
          <a:stretch>
            <a:fillRect/>
          </a:stretch>
        </p:blipFill>
        <p:spPr>
          <a:xfrm>
            <a:off x="2782526" y="2214564"/>
            <a:ext cx="2599987" cy="3584575"/>
          </a:xfrm>
          <a:prstGeom prst="rect">
            <a:avLst/>
          </a:prstGeom>
          <a:noFill/>
          <a:ln w="9525">
            <a:noFill/>
          </a:ln>
        </p:spPr>
      </p:pic>
      <p:pic>
        <p:nvPicPr>
          <p:cNvPr id="22532" name="Picture 3"/>
          <p:cNvPicPr>
            <a:picLocks noChangeAspect="1"/>
          </p:cNvPicPr>
          <p:nvPr/>
        </p:nvPicPr>
        <p:blipFill>
          <a:blip r:embed="rId3" cstate="print"/>
          <a:stretch>
            <a:fillRect/>
          </a:stretch>
        </p:blipFill>
        <p:spPr>
          <a:xfrm>
            <a:off x="5880923" y="2214563"/>
            <a:ext cx="3526966" cy="2465387"/>
          </a:xfrm>
          <a:prstGeom prst="rect">
            <a:avLst/>
          </a:prstGeom>
          <a:noFill/>
          <a:ln w="9525">
            <a:noFill/>
          </a:ln>
        </p:spPr>
      </p:pic>
      <p:grpSp>
        <p:nvGrpSpPr>
          <p:cNvPr id="3" name="组合 7"/>
          <p:cNvGrpSpPr/>
          <p:nvPr/>
        </p:nvGrpSpPr>
        <p:grpSpPr>
          <a:xfrm>
            <a:off x="2023800" y="1428750"/>
            <a:ext cx="1571420" cy="642938"/>
            <a:chOff x="2714612" y="1357298"/>
            <a:chExt cx="1571636" cy="642942"/>
          </a:xfrm>
        </p:grpSpPr>
        <p:sp>
          <p:nvSpPr>
            <p:cNvPr id="9" name="Freeform 10"/>
            <p:cNvSpPr/>
            <p:nvPr/>
          </p:nvSpPr>
          <p:spPr bwMode="auto">
            <a:xfrm>
              <a:off x="2714612" y="1357298"/>
              <a:ext cx="1571636" cy="642942"/>
            </a:xfrm>
            <a:custGeom>
              <a:avLst/>
              <a:gdLst/>
              <a:ahLst/>
              <a:cxnLst>
                <a:cxn ang="0">
                  <a:pos x="256" y="0"/>
                </a:cxn>
                <a:cxn ang="0">
                  <a:pos x="0" y="120"/>
                </a:cxn>
                <a:cxn ang="0">
                  <a:pos x="0" y="122"/>
                </a:cxn>
                <a:cxn ang="0">
                  <a:pos x="1" y="132"/>
                </a:cxn>
                <a:cxn ang="0">
                  <a:pos x="256" y="239"/>
                </a:cxn>
                <a:cxn ang="0">
                  <a:pos x="511" y="132"/>
                </a:cxn>
                <a:cxn ang="0">
                  <a:pos x="512" y="122"/>
                </a:cxn>
                <a:cxn ang="0">
                  <a:pos x="512" y="120"/>
                </a:cxn>
                <a:cxn ang="0">
                  <a:pos x="256" y="0"/>
                </a:cxn>
              </a:cxnLst>
              <a:rect l="0" t="0" r="r" b="b"/>
              <a:pathLst>
                <a:path w="512" h="239">
                  <a:moveTo>
                    <a:pt x="256" y="0"/>
                  </a:moveTo>
                  <a:cubicBezTo>
                    <a:pt x="115" y="0"/>
                    <a:pt x="0" y="54"/>
                    <a:pt x="0" y="120"/>
                  </a:cubicBezTo>
                  <a:cubicBezTo>
                    <a:pt x="0" y="121"/>
                    <a:pt x="0" y="121"/>
                    <a:pt x="0" y="122"/>
                  </a:cubicBezTo>
                  <a:cubicBezTo>
                    <a:pt x="0" y="126"/>
                    <a:pt x="1" y="129"/>
                    <a:pt x="1" y="132"/>
                  </a:cubicBezTo>
                  <a:cubicBezTo>
                    <a:pt x="15" y="192"/>
                    <a:pt x="124" y="239"/>
                    <a:pt x="256" y="239"/>
                  </a:cubicBezTo>
                  <a:cubicBezTo>
                    <a:pt x="388" y="239"/>
                    <a:pt x="497" y="192"/>
                    <a:pt x="511" y="132"/>
                  </a:cubicBezTo>
                  <a:cubicBezTo>
                    <a:pt x="511" y="129"/>
                    <a:pt x="512" y="126"/>
                    <a:pt x="512" y="122"/>
                  </a:cubicBezTo>
                  <a:cubicBezTo>
                    <a:pt x="512" y="121"/>
                    <a:pt x="512" y="121"/>
                    <a:pt x="512" y="120"/>
                  </a:cubicBezTo>
                  <a:cubicBezTo>
                    <a:pt x="512" y="54"/>
                    <a:pt x="397" y="0"/>
                    <a:pt x="256" y="0"/>
                  </a:cubicBezTo>
                  <a:close/>
                </a:path>
              </a:pathLst>
            </a:custGeom>
            <a:gradFill>
              <a:gsLst>
                <a:gs pos="22000">
                  <a:srgbClr val="00B0F0">
                    <a:alpha val="32000"/>
                  </a:srgbClr>
                </a:gs>
                <a:gs pos="80000">
                  <a:srgbClr val="0070C0">
                    <a:lumMod val="75000"/>
                  </a:srgbClr>
                </a:gs>
              </a:gsLst>
              <a:lin ang="3600000" scaled="0"/>
            </a:gradFill>
            <a:ln w="9525">
              <a:solidFill>
                <a:srgbClr val="00B0F0"/>
              </a:solidFill>
              <a:round/>
            </a:ln>
            <a:effectLst>
              <a:innerShdw blurRad="63500">
                <a:srgbClr val="00B0F0"/>
              </a:inn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2548" name="TextBox 11"/>
            <p:cNvSpPr txBox="1"/>
            <p:nvPr/>
          </p:nvSpPr>
          <p:spPr>
            <a:xfrm>
              <a:off x="2857488" y="1428736"/>
              <a:ext cx="1357322" cy="491493"/>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第四组</a:t>
              </a:r>
            </a:p>
          </p:txBody>
        </p:sp>
      </p:grpSp>
      <p:grpSp>
        <p:nvGrpSpPr>
          <p:cNvPr id="4" name="组合 14"/>
          <p:cNvGrpSpPr/>
          <p:nvPr/>
        </p:nvGrpSpPr>
        <p:grpSpPr>
          <a:xfrm>
            <a:off x="3595220" y="1428750"/>
            <a:ext cx="6598379" cy="714374"/>
            <a:chOff x="3267903" y="1428736"/>
            <a:chExt cx="5094686" cy="1357321"/>
          </a:xfrm>
        </p:grpSpPr>
        <p:sp>
          <p:nvSpPr>
            <p:cNvPr id="14" name="矩形 13"/>
            <p:cNvSpPr/>
            <p:nvPr/>
          </p:nvSpPr>
          <p:spPr>
            <a:xfrm rot="5400000">
              <a:off x="5181972" y="-394559"/>
              <a:ext cx="1284931" cy="5076302"/>
            </a:xfrm>
            <a:prstGeom prst="rect">
              <a:avLst/>
            </a:prstGeom>
            <a:solidFill>
              <a:srgbClr val="C9D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2544" name="TextBox 10"/>
            <p:cNvSpPr txBox="1"/>
            <p:nvPr/>
          </p:nvSpPr>
          <p:spPr>
            <a:xfrm>
              <a:off x="3267903" y="1428736"/>
              <a:ext cx="4929222" cy="1228038"/>
            </a:xfrm>
            <a:prstGeom prst="rect">
              <a:avLst/>
            </a:prstGeom>
            <a:noFill/>
            <a:ln w="9525">
              <a:noFill/>
            </a:ln>
          </p:spPr>
          <p:txBody>
            <a:bodyP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南船北马</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反映了当地怎样的地理环境特征？</a:t>
              </a:r>
            </a:p>
          </p:txBody>
        </p:sp>
      </p:grpSp>
      <p:sp>
        <p:nvSpPr>
          <p:cNvPr id="22535" name="TextBox 15"/>
          <p:cNvSpPr txBox="1"/>
          <p:nvPr/>
        </p:nvSpPr>
        <p:spPr>
          <a:xfrm>
            <a:off x="2155544" y="3000375"/>
            <a:ext cx="571426" cy="891540"/>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南</a:t>
            </a:r>
            <a:endParaRPr lang="en-US" altLang="zh-CN" sz="2600" b="1" dirty="0">
              <a:latin typeface="微软雅黑" panose="020B0503020204020204" pitchFamily="34" charset="-122"/>
              <a:ea typeface="微软雅黑" panose="020B0503020204020204" pitchFamily="34" charset="-122"/>
            </a:endParaRPr>
          </a:p>
          <a:p>
            <a:r>
              <a:rPr lang="zh-CN" altLang="en-US" sz="2600" b="1" dirty="0">
                <a:latin typeface="微软雅黑" panose="020B0503020204020204" pitchFamily="34" charset="-122"/>
                <a:ea typeface="微软雅黑" panose="020B0503020204020204" pitchFamily="34" charset="-122"/>
              </a:rPr>
              <a:t>方</a:t>
            </a:r>
          </a:p>
        </p:txBody>
      </p:sp>
      <p:sp>
        <p:nvSpPr>
          <p:cNvPr id="22536" name="TextBox 16"/>
          <p:cNvSpPr txBox="1"/>
          <p:nvPr/>
        </p:nvSpPr>
        <p:spPr>
          <a:xfrm>
            <a:off x="9523761" y="2913063"/>
            <a:ext cx="499998" cy="891540"/>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北</a:t>
            </a:r>
            <a:endParaRPr lang="en-US" altLang="zh-CN" sz="2600" b="1" dirty="0">
              <a:latin typeface="微软雅黑" panose="020B0503020204020204" pitchFamily="34" charset="-122"/>
              <a:ea typeface="微软雅黑" panose="020B0503020204020204" pitchFamily="34" charset="-122"/>
            </a:endParaRPr>
          </a:p>
          <a:p>
            <a:r>
              <a:rPr lang="zh-CN" altLang="en-US" sz="2600" b="1" dirty="0">
                <a:latin typeface="微软雅黑" panose="020B0503020204020204" pitchFamily="34" charset="-122"/>
                <a:ea typeface="微软雅黑" panose="020B0503020204020204" pitchFamily="34" charset="-122"/>
              </a:rPr>
              <a:t>方</a:t>
            </a:r>
          </a:p>
        </p:txBody>
      </p:sp>
      <p:grpSp>
        <p:nvGrpSpPr>
          <p:cNvPr id="5" name="组合 22"/>
          <p:cNvGrpSpPr/>
          <p:nvPr/>
        </p:nvGrpSpPr>
        <p:grpSpPr>
          <a:xfrm>
            <a:off x="2380941" y="4714875"/>
            <a:ext cx="7857102" cy="1785938"/>
            <a:chOff x="642910" y="4714884"/>
            <a:chExt cx="7858180" cy="1785950"/>
          </a:xfrm>
        </p:grpSpPr>
        <p:pic>
          <p:nvPicPr>
            <p:cNvPr id="22539" name="Picture 2"/>
            <p:cNvPicPr>
              <a:picLocks noChangeAspect="1"/>
            </p:cNvPicPr>
            <p:nvPr/>
          </p:nvPicPr>
          <p:blipFill>
            <a:blip r:embed="rId4" cstate="print"/>
            <a:stretch>
              <a:fillRect/>
            </a:stretch>
          </p:blipFill>
          <p:spPr>
            <a:xfrm>
              <a:off x="642910" y="4714884"/>
              <a:ext cx="7858180" cy="1785950"/>
            </a:xfrm>
            <a:prstGeom prst="rect">
              <a:avLst/>
            </a:prstGeom>
            <a:noFill/>
            <a:ln w="9525">
              <a:noFill/>
            </a:ln>
          </p:spPr>
        </p:pic>
        <p:sp>
          <p:nvSpPr>
            <p:cNvPr id="22540" name="TextBox 21"/>
            <p:cNvSpPr txBox="1"/>
            <p:nvPr/>
          </p:nvSpPr>
          <p:spPr>
            <a:xfrm>
              <a:off x="1000100" y="4786322"/>
              <a:ext cx="7286676" cy="1614816"/>
            </a:xfrm>
            <a:prstGeom prst="rect">
              <a:avLst/>
            </a:prstGeom>
            <a:noFill/>
            <a:ln w="9525">
              <a:noFill/>
            </a:ln>
          </p:spPr>
          <p:txBody>
            <a:bodyPr>
              <a:spAutoFit/>
            </a:bodyPr>
            <a:lstStyle/>
            <a:p>
              <a:pPr>
                <a:lnSpc>
                  <a:spcPct val="150000"/>
                </a:lnSpc>
              </a:pPr>
              <a:r>
                <a:rPr lang="zh-CN" altLang="en-US" sz="2200" b="1" dirty="0">
                  <a:latin typeface="微软雅黑" panose="020B0503020204020204" pitchFamily="34" charset="-122"/>
                  <a:ea typeface="微软雅黑" panose="020B0503020204020204" pitchFamily="34" charset="-122"/>
                </a:rPr>
                <a:t>北方地区地形以平原为主，雨水较少，适合用马车作为交通工具；南方地区地形以丘陵、山地为主，且降水量大，河流多，因而适合用船作为交通工具。</a:t>
              </a:r>
            </a:p>
          </p:txBody>
        </p:sp>
      </p:grpSp>
      <p:sp>
        <p:nvSpPr>
          <p:cNvPr id="2" name="矩形 1"/>
          <p:cNvSpPr/>
          <p:nvPr/>
        </p:nvSpPr>
        <p:spPr>
          <a:xfrm>
            <a:off x="262539" y="95377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slide(fromBottom)">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61441"/>
          <p:cNvSpPr/>
          <p:nvPr/>
        </p:nvSpPr>
        <p:spPr>
          <a:xfrm>
            <a:off x="2890144" y="848996"/>
            <a:ext cx="5498384" cy="1067435"/>
          </a:xfrm>
          <a:prstGeom prst="rect">
            <a:avLst/>
          </a:prstGeom>
        </p:spPr>
        <p:txBody>
          <a:bodyPr wrap="none" fromWordArt="1">
            <a:prstTxWarp prst="textSlantUp">
              <a:avLst>
                <a:gd name="adj" fmla="val 32056"/>
              </a:avLst>
            </a:prstTxWarp>
            <a:normAutofit/>
          </a:bodyPr>
          <a:lstStyle/>
          <a:p>
            <a:pPr algn="ctr"/>
            <a:r>
              <a:rPr lang="zh-CN" altLang="en-US" sz="3200">
                <a:ln w="9525" cap="flat" cmpd="sng">
                  <a:solidFill>
                    <a:srgbClr val="CC99FF"/>
                  </a:solidFill>
                  <a:prstDash val="solid"/>
                  <a:headEnd type="none" w="med" len="med"/>
                  <a:tailEnd type="none" w="med" len="med"/>
                </a:ln>
                <a:gradFill rotWithShape="0">
                  <a:gsLst>
                    <a:gs pos="0">
                      <a:srgbClr val="6600CC"/>
                    </a:gs>
                    <a:gs pos="100000">
                      <a:srgbClr val="CC00CC"/>
                    </a:gs>
                  </a:gsLst>
                  <a:lin ang="5400000" scaled="1"/>
                  <a:tileRect/>
                </a:gradFill>
                <a:effectLst>
                  <a:outerShdw dist="53882" dir="2699999" algn="ctr" rotWithShape="0">
                    <a:srgbClr val="9999FF">
                      <a:alpha val="80000"/>
                    </a:srgbClr>
                  </a:outerShdw>
                </a:effectLst>
                <a:latin typeface="微软雅黑" panose="020B0503020204020204" pitchFamily="34" charset="-122"/>
                <a:ea typeface="微软雅黑" panose="020B0503020204020204" pitchFamily="34" charset="-122"/>
              </a:rPr>
              <a:t>世界之最，你知道多少？</a:t>
            </a:r>
          </a:p>
          <a:p>
            <a:pPr algn="ctr"/>
            <a:r>
              <a:rPr lang="zh-CN" altLang="en-US" sz="3200">
                <a:ln w="9525" cap="flat" cmpd="sng">
                  <a:solidFill>
                    <a:srgbClr val="CC99FF"/>
                  </a:solidFill>
                  <a:prstDash val="solid"/>
                  <a:headEnd type="none" w="med" len="med"/>
                  <a:tailEnd type="none" w="med" len="med"/>
                </a:ln>
                <a:gradFill rotWithShape="0">
                  <a:gsLst>
                    <a:gs pos="0">
                      <a:srgbClr val="6600CC"/>
                    </a:gs>
                    <a:gs pos="100000">
                      <a:srgbClr val="CC00CC"/>
                    </a:gs>
                  </a:gsLst>
                  <a:lin ang="5400000" scaled="1"/>
                  <a:tileRect/>
                </a:gradFill>
                <a:effectLst>
                  <a:outerShdw dist="53882" dir="2699999" algn="ctr" rotWithShape="0">
                    <a:srgbClr val="9999FF">
                      <a:alpha val="80000"/>
                    </a:srgbClr>
                  </a:outerShdw>
                </a:effectLst>
                <a:latin typeface="微软雅黑" panose="020B0503020204020204" pitchFamily="34" charset="-122"/>
                <a:ea typeface="微软雅黑" panose="020B0503020204020204" pitchFamily="34" charset="-122"/>
              </a:rPr>
              <a:t>你能在地图上找出它们吗？</a:t>
            </a:r>
          </a:p>
        </p:txBody>
      </p:sp>
      <p:sp>
        <p:nvSpPr>
          <p:cNvPr id="61443" name="文本框 61442"/>
          <p:cNvSpPr txBox="1"/>
          <p:nvPr/>
        </p:nvSpPr>
        <p:spPr>
          <a:xfrm>
            <a:off x="2188878" y="1916113"/>
            <a:ext cx="3057247" cy="3637919"/>
          </a:xfrm>
          <a:prstGeom prst="rect">
            <a:avLst/>
          </a:prstGeom>
          <a:noFill/>
          <a:ln w="9525">
            <a:noFill/>
          </a:ln>
        </p:spPr>
        <p:txBody>
          <a:bodyPr wrap="none" anchor="t">
            <a:spAutoFit/>
          </a:bodyPr>
          <a:lstStyle/>
          <a:p>
            <a:pPr>
              <a:lnSpc>
                <a:spcPct val="120000"/>
              </a:lnSpc>
            </a:pPr>
            <a:r>
              <a:rPr lang="zh-CN" altLang="en-US" sz="3200" dirty="0">
                <a:latin typeface="微软雅黑" panose="020B0503020204020204" pitchFamily="34" charset="-122"/>
                <a:ea typeface="微软雅黑" panose="020B0503020204020204" pitchFamily="34" charset="-122"/>
              </a:rPr>
              <a:t>世界最大的平原</a:t>
            </a:r>
          </a:p>
          <a:p>
            <a:pPr>
              <a:lnSpc>
                <a:spcPct val="120000"/>
              </a:lnSpc>
            </a:pPr>
            <a:r>
              <a:rPr lang="zh-CN" altLang="en-US" sz="3200" dirty="0">
                <a:latin typeface="微软雅黑" panose="020B0503020204020204" pitchFamily="34" charset="-122"/>
                <a:ea typeface="微软雅黑" panose="020B0503020204020204" pitchFamily="34" charset="-122"/>
              </a:rPr>
              <a:t>世界最高的高原</a:t>
            </a:r>
          </a:p>
          <a:p>
            <a:pPr>
              <a:lnSpc>
                <a:spcPct val="120000"/>
              </a:lnSpc>
            </a:pPr>
            <a:r>
              <a:rPr lang="zh-CN" altLang="en-US" sz="3200" dirty="0">
                <a:latin typeface="微软雅黑" panose="020B0503020204020204" pitchFamily="34" charset="-122"/>
                <a:ea typeface="微软雅黑" panose="020B0503020204020204" pitchFamily="34" charset="-122"/>
              </a:rPr>
              <a:t>世界最大的高原</a:t>
            </a:r>
          </a:p>
          <a:p>
            <a:pPr>
              <a:lnSpc>
                <a:spcPct val="120000"/>
              </a:lnSpc>
            </a:pPr>
            <a:r>
              <a:rPr lang="zh-CN" altLang="en-US" sz="3200" dirty="0">
                <a:latin typeface="微软雅黑" panose="020B0503020204020204" pitchFamily="34" charset="-122"/>
                <a:ea typeface="微软雅黑" panose="020B0503020204020204" pitchFamily="34" charset="-122"/>
              </a:rPr>
              <a:t>世界最大的盆地</a:t>
            </a:r>
          </a:p>
          <a:p>
            <a:pPr>
              <a:lnSpc>
                <a:spcPct val="120000"/>
              </a:lnSpc>
            </a:pPr>
            <a:r>
              <a:rPr lang="zh-CN" altLang="en-US" sz="3200" dirty="0">
                <a:latin typeface="微软雅黑" panose="020B0503020204020204" pitchFamily="34" charset="-122"/>
                <a:ea typeface="微软雅黑" panose="020B0503020204020204" pitchFamily="34" charset="-122"/>
              </a:rPr>
              <a:t>世界最高的山脉</a:t>
            </a:r>
          </a:p>
          <a:p>
            <a:pPr>
              <a:lnSpc>
                <a:spcPct val="120000"/>
              </a:lnSpc>
            </a:pPr>
            <a:r>
              <a:rPr lang="zh-CN" altLang="en-US" sz="3200" dirty="0">
                <a:latin typeface="微软雅黑" panose="020B0503020204020204" pitchFamily="34" charset="-122"/>
                <a:ea typeface="微软雅黑" panose="020B0503020204020204" pitchFamily="34" charset="-122"/>
              </a:rPr>
              <a:t>世界最长的山脉</a:t>
            </a:r>
          </a:p>
        </p:txBody>
      </p:sp>
      <p:sp>
        <p:nvSpPr>
          <p:cNvPr id="61444" name="文本框 61443"/>
          <p:cNvSpPr txBox="1"/>
          <p:nvPr/>
        </p:nvSpPr>
        <p:spPr>
          <a:xfrm>
            <a:off x="6096794" y="2014539"/>
            <a:ext cx="3751092" cy="706755"/>
          </a:xfrm>
          <a:prstGeom prst="rect">
            <a:avLst/>
          </a:prstGeom>
          <a:noFill/>
          <a:ln w="9525">
            <a:noFill/>
          </a:ln>
        </p:spPr>
        <p:txBody>
          <a:bodyPr wrap="none" anchor="t">
            <a:spAutoFit/>
          </a:bodyPr>
          <a:lstStyle/>
          <a:p>
            <a:r>
              <a:rPr lang="en-US" altLang="zh-CN" sz="4000" b="1">
                <a:solidFill>
                  <a:srgbClr val="FF0066"/>
                </a:solidFill>
                <a:latin typeface="Arial" panose="020B0604020202020204" pitchFamily="34" charset="0"/>
                <a:ea typeface="微软雅黑" panose="020B0503020204020204" pitchFamily="34" charset="-122"/>
              </a:rPr>
              <a:t>——</a:t>
            </a:r>
            <a:r>
              <a:rPr lang="zh-CN" altLang="en-US" sz="4000" b="1" dirty="0">
                <a:solidFill>
                  <a:srgbClr val="FF0066"/>
                </a:solidFill>
                <a:latin typeface="Arial" panose="020B0604020202020204" pitchFamily="34" charset="0"/>
                <a:ea typeface="微软雅黑" panose="020B0503020204020204" pitchFamily="34" charset="-122"/>
              </a:rPr>
              <a:t>亚马孙平原</a:t>
            </a:r>
          </a:p>
        </p:txBody>
      </p:sp>
      <p:sp>
        <p:nvSpPr>
          <p:cNvPr id="61445" name="文本框 61444"/>
          <p:cNvSpPr txBox="1"/>
          <p:nvPr/>
        </p:nvSpPr>
        <p:spPr>
          <a:xfrm>
            <a:off x="6098381" y="2735264"/>
            <a:ext cx="3240618" cy="706755"/>
          </a:xfrm>
          <a:prstGeom prst="rect">
            <a:avLst/>
          </a:prstGeom>
          <a:noFill/>
          <a:ln w="9525">
            <a:noFill/>
          </a:ln>
        </p:spPr>
        <p:txBody>
          <a:bodyPr wrap="none" anchor="t">
            <a:spAutoFit/>
          </a:bodyPr>
          <a:lstStyle/>
          <a:p>
            <a:r>
              <a:rPr lang="en-US" altLang="zh-CN" sz="4000" b="1">
                <a:solidFill>
                  <a:srgbClr val="FF0066"/>
                </a:solidFill>
                <a:latin typeface="Arial" panose="020B0604020202020204" pitchFamily="34" charset="0"/>
                <a:ea typeface="微软雅黑" panose="020B0503020204020204" pitchFamily="34" charset="-122"/>
              </a:rPr>
              <a:t>——</a:t>
            </a:r>
            <a:r>
              <a:rPr lang="zh-CN" altLang="en-US" sz="4000" b="1" dirty="0">
                <a:solidFill>
                  <a:srgbClr val="FF0066"/>
                </a:solidFill>
                <a:latin typeface="Arial" panose="020B0604020202020204" pitchFamily="34" charset="0"/>
                <a:ea typeface="微软雅黑" panose="020B0503020204020204" pitchFamily="34" charset="-122"/>
              </a:rPr>
              <a:t>青藏高原</a:t>
            </a:r>
          </a:p>
        </p:txBody>
      </p:sp>
      <p:sp>
        <p:nvSpPr>
          <p:cNvPr id="61446" name="文本框 61445"/>
          <p:cNvSpPr txBox="1"/>
          <p:nvPr/>
        </p:nvSpPr>
        <p:spPr>
          <a:xfrm>
            <a:off x="6098381" y="3454401"/>
            <a:ext cx="3240618" cy="706755"/>
          </a:xfrm>
          <a:prstGeom prst="rect">
            <a:avLst/>
          </a:prstGeom>
          <a:noFill/>
          <a:ln w="9525">
            <a:noFill/>
          </a:ln>
        </p:spPr>
        <p:txBody>
          <a:bodyPr wrap="none" anchor="t">
            <a:spAutoFit/>
          </a:bodyPr>
          <a:lstStyle/>
          <a:p>
            <a:r>
              <a:rPr lang="en-US" altLang="zh-CN" sz="4000" b="1">
                <a:solidFill>
                  <a:srgbClr val="FF0066"/>
                </a:solidFill>
                <a:latin typeface="Arial" panose="020B0604020202020204" pitchFamily="34" charset="0"/>
                <a:ea typeface="微软雅黑" panose="020B0503020204020204" pitchFamily="34" charset="-122"/>
              </a:rPr>
              <a:t>——</a:t>
            </a:r>
            <a:r>
              <a:rPr lang="zh-CN" altLang="en-US" sz="4000" b="1" dirty="0">
                <a:solidFill>
                  <a:srgbClr val="FF0066"/>
                </a:solidFill>
                <a:latin typeface="Arial" panose="020B0604020202020204" pitchFamily="34" charset="0"/>
                <a:ea typeface="微软雅黑" panose="020B0503020204020204" pitchFamily="34" charset="-122"/>
              </a:rPr>
              <a:t>巴西高原</a:t>
            </a:r>
          </a:p>
        </p:txBody>
      </p:sp>
      <p:sp>
        <p:nvSpPr>
          <p:cNvPr id="61447" name="文本框 61446"/>
          <p:cNvSpPr txBox="1"/>
          <p:nvPr/>
        </p:nvSpPr>
        <p:spPr>
          <a:xfrm>
            <a:off x="6169810" y="4246564"/>
            <a:ext cx="3240618" cy="706755"/>
          </a:xfrm>
          <a:prstGeom prst="rect">
            <a:avLst/>
          </a:prstGeom>
          <a:noFill/>
          <a:ln w="9525">
            <a:noFill/>
          </a:ln>
        </p:spPr>
        <p:txBody>
          <a:bodyPr wrap="none" anchor="t">
            <a:spAutoFit/>
          </a:bodyPr>
          <a:lstStyle/>
          <a:p>
            <a:r>
              <a:rPr lang="en-US" altLang="zh-CN" sz="4000" b="1">
                <a:solidFill>
                  <a:srgbClr val="FF0066"/>
                </a:solidFill>
                <a:latin typeface="Arial" panose="020B0604020202020204" pitchFamily="34" charset="0"/>
                <a:ea typeface="微软雅黑" panose="020B0503020204020204" pitchFamily="34" charset="-122"/>
              </a:rPr>
              <a:t>——</a:t>
            </a:r>
            <a:r>
              <a:rPr lang="zh-CN" altLang="en-US" sz="4000" b="1" dirty="0">
                <a:solidFill>
                  <a:srgbClr val="FF0066"/>
                </a:solidFill>
                <a:latin typeface="Arial" panose="020B0604020202020204" pitchFamily="34" charset="0"/>
                <a:ea typeface="微软雅黑" panose="020B0503020204020204" pitchFamily="34" charset="-122"/>
              </a:rPr>
              <a:t>刚果盆地</a:t>
            </a:r>
          </a:p>
        </p:txBody>
      </p:sp>
      <p:sp>
        <p:nvSpPr>
          <p:cNvPr id="61448" name="文本框 61447"/>
          <p:cNvSpPr txBox="1"/>
          <p:nvPr/>
        </p:nvSpPr>
        <p:spPr>
          <a:xfrm>
            <a:off x="6168222" y="4967289"/>
            <a:ext cx="4261565" cy="706755"/>
          </a:xfrm>
          <a:prstGeom prst="rect">
            <a:avLst/>
          </a:prstGeom>
          <a:noFill/>
          <a:ln w="9525">
            <a:noFill/>
          </a:ln>
        </p:spPr>
        <p:txBody>
          <a:bodyPr wrap="none" anchor="t">
            <a:spAutoFit/>
          </a:bodyPr>
          <a:lstStyle/>
          <a:p>
            <a:r>
              <a:rPr lang="en-US" altLang="zh-CN" sz="4000" b="1">
                <a:solidFill>
                  <a:srgbClr val="FF0066"/>
                </a:solidFill>
                <a:latin typeface="Arial" panose="020B0604020202020204" pitchFamily="34" charset="0"/>
                <a:ea typeface="微软雅黑" panose="020B0503020204020204" pitchFamily="34" charset="-122"/>
              </a:rPr>
              <a:t>——</a:t>
            </a:r>
            <a:r>
              <a:rPr lang="zh-CN" altLang="en-US" sz="4000" b="1" dirty="0">
                <a:solidFill>
                  <a:srgbClr val="FF0066"/>
                </a:solidFill>
                <a:latin typeface="Arial" panose="020B0604020202020204" pitchFamily="34" charset="0"/>
                <a:ea typeface="微软雅黑" panose="020B0503020204020204" pitchFamily="34" charset="-122"/>
              </a:rPr>
              <a:t>喜马拉雅山脉</a:t>
            </a:r>
          </a:p>
        </p:txBody>
      </p:sp>
      <p:sp>
        <p:nvSpPr>
          <p:cNvPr id="61449" name="文本框 61448"/>
          <p:cNvSpPr txBox="1"/>
          <p:nvPr/>
        </p:nvSpPr>
        <p:spPr>
          <a:xfrm>
            <a:off x="6168222" y="5705476"/>
            <a:ext cx="3751092" cy="706755"/>
          </a:xfrm>
          <a:prstGeom prst="rect">
            <a:avLst/>
          </a:prstGeom>
          <a:noFill/>
          <a:ln w="9525">
            <a:noFill/>
          </a:ln>
        </p:spPr>
        <p:txBody>
          <a:bodyPr wrap="none" anchor="t">
            <a:spAutoFit/>
          </a:bodyPr>
          <a:lstStyle/>
          <a:p>
            <a:r>
              <a:rPr lang="en-US" altLang="zh-CN" sz="4000" b="1">
                <a:solidFill>
                  <a:srgbClr val="FF0066"/>
                </a:solidFill>
                <a:latin typeface="Arial" panose="020B0604020202020204" pitchFamily="34" charset="0"/>
                <a:ea typeface="微软雅黑" panose="020B0503020204020204" pitchFamily="34" charset="-122"/>
              </a:rPr>
              <a:t>——</a:t>
            </a:r>
            <a:r>
              <a:rPr lang="zh-CN" altLang="en-US" sz="4000" b="1" dirty="0">
                <a:solidFill>
                  <a:srgbClr val="FF0066"/>
                </a:solidFill>
                <a:latin typeface="Arial" panose="020B0604020202020204" pitchFamily="34" charset="0"/>
                <a:ea typeface="微软雅黑" panose="020B0503020204020204" pitchFamily="34" charset="-122"/>
              </a:rPr>
              <a:t>安第斯山脉</a:t>
            </a:r>
          </a:p>
        </p:txBody>
      </p:sp>
      <p:sp>
        <p:nvSpPr>
          <p:cNvPr id="13" name="矩形 12"/>
          <p:cNvSpPr/>
          <p:nvPr/>
        </p:nvSpPr>
        <p:spPr>
          <a:xfrm>
            <a:off x="240952" y="10223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blinds(horizontal)">
                                      <p:cBhvr>
                                        <p:cTn id="7" dur="500"/>
                                        <p:tgtEl>
                                          <p:spTgt spid="614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5"/>
                                        </p:tgtEl>
                                        <p:attrNameLst>
                                          <p:attrName>style.visibility</p:attrName>
                                        </p:attrNameLst>
                                      </p:cBhvr>
                                      <p:to>
                                        <p:strVal val="visible"/>
                                      </p:to>
                                    </p:set>
                                    <p:animEffect transition="in" filter="blinds(horizontal)">
                                      <p:cBhvr>
                                        <p:cTn id="12" dur="500"/>
                                        <p:tgtEl>
                                          <p:spTgt spid="614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46"/>
                                        </p:tgtEl>
                                        <p:attrNameLst>
                                          <p:attrName>style.visibility</p:attrName>
                                        </p:attrNameLst>
                                      </p:cBhvr>
                                      <p:to>
                                        <p:strVal val="visible"/>
                                      </p:to>
                                    </p:set>
                                    <p:animEffect transition="in" filter="blinds(horizontal)">
                                      <p:cBhvr>
                                        <p:cTn id="17" dur="500"/>
                                        <p:tgtEl>
                                          <p:spTgt spid="614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47"/>
                                        </p:tgtEl>
                                        <p:attrNameLst>
                                          <p:attrName>style.visibility</p:attrName>
                                        </p:attrNameLst>
                                      </p:cBhvr>
                                      <p:to>
                                        <p:strVal val="visible"/>
                                      </p:to>
                                    </p:set>
                                    <p:animEffect transition="in" filter="blinds(horizontal)">
                                      <p:cBhvr>
                                        <p:cTn id="22" dur="500"/>
                                        <p:tgtEl>
                                          <p:spTgt spid="614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448"/>
                                        </p:tgtEl>
                                        <p:attrNameLst>
                                          <p:attrName>style.visibility</p:attrName>
                                        </p:attrNameLst>
                                      </p:cBhvr>
                                      <p:to>
                                        <p:strVal val="visible"/>
                                      </p:to>
                                    </p:set>
                                    <p:animEffect transition="in" filter="blinds(horizontal)">
                                      <p:cBhvr>
                                        <p:cTn id="27" dur="500"/>
                                        <p:tgtEl>
                                          <p:spTgt spid="6144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1449"/>
                                        </p:tgtEl>
                                        <p:attrNameLst>
                                          <p:attrName>style.visibility</p:attrName>
                                        </p:attrNameLst>
                                      </p:cBhvr>
                                      <p:to>
                                        <p:strVal val="visible"/>
                                      </p:to>
                                    </p:set>
                                    <p:animEffect transition="in" filter="blinds(horizontal)">
                                      <p:cBhvr>
                                        <p:cTn id="32" dur="500"/>
                                        <p:tgtEl>
                                          <p:spTgt spid="61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p:bldP spid="61445" grpId="0"/>
      <p:bldP spid="61446" grpId="0"/>
      <p:bldP spid="61447" grpId="0"/>
      <p:bldP spid="61448" grpId="0"/>
      <p:bldP spid="6144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62465" descr="亚马孙平原1"/>
          <p:cNvPicPr>
            <a:picLocks noChangeAspect="1"/>
          </p:cNvPicPr>
          <p:nvPr/>
        </p:nvPicPr>
        <p:blipFill>
          <a:blip r:embed="rId2" cstate="print"/>
          <a:stretch>
            <a:fillRect/>
          </a:stretch>
        </p:blipFill>
        <p:spPr>
          <a:xfrm>
            <a:off x="203174" y="2613025"/>
            <a:ext cx="5512987" cy="4135120"/>
          </a:xfrm>
          <a:prstGeom prst="rect">
            <a:avLst/>
          </a:prstGeom>
          <a:noFill/>
          <a:ln w="9525">
            <a:noFill/>
          </a:ln>
        </p:spPr>
      </p:pic>
      <p:sp>
        <p:nvSpPr>
          <p:cNvPr id="62467" name="文本框 62466"/>
          <p:cNvSpPr txBox="1"/>
          <p:nvPr/>
        </p:nvSpPr>
        <p:spPr>
          <a:xfrm>
            <a:off x="30476" y="2016444"/>
            <a:ext cx="7366119" cy="707886"/>
          </a:xfrm>
          <a:prstGeom prst="rect">
            <a:avLst/>
          </a:prstGeom>
          <a:noFill/>
          <a:ln w="38100">
            <a:noFill/>
          </a:ln>
        </p:spPr>
        <p:txBody>
          <a:bodyPr wrap="none" anchor="t">
            <a:spAutoFit/>
          </a:bodyPr>
          <a:lstStyle/>
          <a:p>
            <a:r>
              <a:rPr lang="zh-CN" altLang="en-US" sz="4000" dirty="0">
                <a:solidFill>
                  <a:schemeClr val="tx1"/>
                </a:solidFill>
                <a:latin typeface="Arial" panose="020B0604020202020204" pitchFamily="34" charset="0"/>
                <a:ea typeface="微软雅黑" panose="020B0503020204020204" pitchFamily="34" charset="-122"/>
              </a:rPr>
              <a:t>世界最大的平原</a:t>
            </a:r>
            <a:r>
              <a:rPr lang="en-US" altLang="zh-CN" sz="4000">
                <a:solidFill>
                  <a:schemeClr val="tx1"/>
                </a:solidFill>
                <a:latin typeface="Arial" panose="020B0604020202020204" pitchFamily="34" charset="0"/>
                <a:ea typeface="微软雅黑" panose="020B0503020204020204" pitchFamily="34" charset="-122"/>
              </a:rPr>
              <a:t>——</a:t>
            </a:r>
            <a:r>
              <a:rPr lang="zh-CN" altLang="en-US" sz="4000" dirty="0">
                <a:solidFill>
                  <a:schemeClr val="tx1"/>
                </a:solidFill>
                <a:latin typeface="Arial" panose="020B0604020202020204" pitchFamily="34" charset="0"/>
                <a:ea typeface="微软雅黑" panose="020B0503020204020204" pitchFamily="34" charset="-122"/>
              </a:rPr>
              <a:t>亚马孙平原</a:t>
            </a:r>
          </a:p>
        </p:txBody>
      </p:sp>
      <p:pic>
        <p:nvPicPr>
          <p:cNvPr id="63490" name="图片 63489" descr="2007512111407354"/>
          <p:cNvPicPr>
            <a:picLocks noChangeAspect="1"/>
          </p:cNvPicPr>
          <p:nvPr/>
        </p:nvPicPr>
        <p:blipFill>
          <a:blip r:embed="rId3" cstate="print"/>
          <a:stretch>
            <a:fillRect/>
          </a:stretch>
        </p:blipFill>
        <p:spPr>
          <a:xfrm>
            <a:off x="5874891" y="2329181"/>
            <a:ext cx="5891398" cy="4418965"/>
          </a:xfrm>
          <a:prstGeom prst="rect">
            <a:avLst/>
          </a:prstGeom>
          <a:noFill/>
          <a:ln w="9525">
            <a:noFill/>
          </a:ln>
        </p:spPr>
      </p:pic>
      <p:sp>
        <p:nvSpPr>
          <p:cNvPr id="63491" name="文本框 63490"/>
          <p:cNvSpPr txBox="1"/>
          <p:nvPr/>
        </p:nvSpPr>
        <p:spPr>
          <a:xfrm>
            <a:off x="3092048" y="3074989"/>
            <a:ext cx="6841234" cy="706755"/>
          </a:xfrm>
          <a:prstGeom prst="rect">
            <a:avLst/>
          </a:prstGeom>
          <a:noFill/>
          <a:ln w="38100">
            <a:noFill/>
          </a:ln>
        </p:spPr>
        <p:txBody>
          <a:bodyPr>
            <a:spAutoFit/>
          </a:bodyPr>
          <a:lstStyle/>
          <a:p>
            <a:pPr algn="ctr"/>
            <a:r>
              <a:rPr lang="zh-CN" altLang="en-US" sz="4000" dirty="0">
                <a:solidFill>
                  <a:schemeClr val="tx1"/>
                </a:solidFill>
                <a:latin typeface="Arial" panose="020B0604020202020204" pitchFamily="34" charset="0"/>
                <a:ea typeface="微软雅黑" panose="020B0503020204020204" pitchFamily="34" charset="-122"/>
              </a:rPr>
              <a:t>世界最高的高原</a:t>
            </a:r>
            <a:r>
              <a:rPr lang="en-US" altLang="zh-CN" sz="4000">
                <a:solidFill>
                  <a:schemeClr val="tx1"/>
                </a:solidFill>
                <a:latin typeface="Arial" panose="020B0604020202020204" pitchFamily="34" charset="0"/>
                <a:ea typeface="微软雅黑" panose="020B0503020204020204" pitchFamily="34" charset="-122"/>
              </a:rPr>
              <a:t>——</a:t>
            </a:r>
            <a:r>
              <a:rPr lang="zh-CN" altLang="en-US" sz="4000" dirty="0">
                <a:solidFill>
                  <a:schemeClr val="tx1"/>
                </a:solidFill>
                <a:latin typeface="Arial" panose="020B0604020202020204" pitchFamily="34" charset="0"/>
                <a:ea typeface="微软雅黑" panose="020B0503020204020204" pitchFamily="34" charset="-122"/>
              </a:rPr>
              <a:t>青藏高原</a:t>
            </a:r>
          </a:p>
        </p:txBody>
      </p:sp>
      <p:sp>
        <p:nvSpPr>
          <p:cNvPr id="13" name="矩形 12"/>
          <p:cNvSpPr/>
          <p:nvPr/>
        </p:nvSpPr>
        <p:spPr>
          <a:xfrm>
            <a:off x="204126" y="93662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图片 64515" descr="84b15f172c23f534962b4368"/>
          <p:cNvPicPr>
            <a:picLocks noChangeAspect="1"/>
          </p:cNvPicPr>
          <p:nvPr/>
        </p:nvPicPr>
        <p:blipFill>
          <a:blip r:embed="rId2" cstate="print"/>
          <a:stretch>
            <a:fillRect/>
          </a:stretch>
        </p:blipFill>
        <p:spPr>
          <a:xfrm>
            <a:off x="295871" y="2515236"/>
            <a:ext cx="5525051" cy="4144645"/>
          </a:xfrm>
          <a:prstGeom prst="rect">
            <a:avLst/>
          </a:prstGeom>
          <a:noFill/>
          <a:ln w="9525">
            <a:noFill/>
          </a:ln>
        </p:spPr>
      </p:pic>
      <p:sp>
        <p:nvSpPr>
          <p:cNvPr id="64517" name="文本框 64516"/>
          <p:cNvSpPr txBox="1"/>
          <p:nvPr/>
        </p:nvSpPr>
        <p:spPr>
          <a:xfrm>
            <a:off x="-260951" y="2232344"/>
            <a:ext cx="7130122" cy="583565"/>
          </a:xfrm>
          <a:prstGeom prst="rect">
            <a:avLst/>
          </a:prstGeom>
          <a:noFill/>
          <a:ln w="38100">
            <a:noFill/>
          </a:ln>
        </p:spPr>
        <p:txBody>
          <a:bodyPr>
            <a:spAutoFit/>
          </a:bodyPr>
          <a:lstStyle/>
          <a:p>
            <a:pPr algn="ctr"/>
            <a:r>
              <a:rPr lang="zh-CN" altLang="en-US" sz="3200" dirty="0">
                <a:solidFill>
                  <a:schemeClr val="tx1"/>
                </a:solidFill>
                <a:latin typeface="微软雅黑" panose="020B0503020204020204" pitchFamily="34" charset="-122"/>
                <a:ea typeface="微软雅黑" panose="020B0503020204020204" pitchFamily="34" charset="-122"/>
              </a:rPr>
              <a:t>世界最大的高原——巴西高原</a:t>
            </a:r>
          </a:p>
        </p:txBody>
      </p:sp>
      <p:pic>
        <p:nvPicPr>
          <p:cNvPr id="65540" name="图片 65539" descr="0007940254"/>
          <p:cNvPicPr>
            <a:picLocks noChangeAspect="1"/>
          </p:cNvPicPr>
          <p:nvPr/>
        </p:nvPicPr>
        <p:blipFill>
          <a:blip r:embed="rId3" cstate="print"/>
          <a:stretch>
            <a:fillRect/>
          </a:stretch>
        </p:blipFill>
        <p:spPr>
          <a:xfrm>
            <a:off x="6270444" y="2515236"/>
            <a:ext cx="5195529" cy="3896995"/>
          </a:xfrm>
          <a:prstGeom prst="rect">
            <a:avLst/>
          </a:prstGeom>
          <a:noFill/>
          <a:ln w="9525">
            <a:noFill/>
          </a:ln>
        </p:spPr>
      </p:pic>
      <p:sp>
        <p:nvSpPr>
          <p:cNvPr id="65541" name="文本框 65540"/>
          <p:cNvSpPr txBox="1"/>
          <p:nvPr/>
        </p:nvSpPr>
        <p:spPr>
          <a:xfrm>
            <a:off x="5375210" y="1453834"/>
            <a:ext cx="6985679" cy="583565"/>
          </a:xfrm>
          <a:prstGeom prst="rect">
            <a:avLst/>
          </a:prstGeom>
          <a:noFill/>
          <a:ln w="38100">
            <a:noFill/>
          </a:ln>
        </p:spPr>
        <p:txBody>
          <a:bodyPr>
            <a:spAutoFit/>
          </a:bodyPr>
          <a:lstStyle/>
          <a:p>
            <a:pPr algn="ctr"/>
            <a:r>
              <a:rPr lang="zh-CN" altLang="en-US" sz="3200" dirty="0">
                <a:solidFill>
                  <a:schemeClr val="tx1"/>
                </a:solidFill>
                <a:latin typeface="微软雅黑" panose="020B0503020204020204" pitchFamily="34" charset="-122"/>
                <a:ea typeface="微软雅黑" panose="020B0503020204020204" pitchFamily="34" charset="-122"/>
              </a:rPr>
              <a:t>世界最大的盆地</a:t>
            </a:r>
            <a:r>
              <a:rPr lang="en-US" altLang="zh-CN" sz="3200">
                <a:solidFill>
                  <a:schemeClr val="tx1"/>
                </a:solidFill>
                <a:latin typeface="微软雅黑" panose="020B0503020204020204" pitchFamily="34" charset="-122"/>
                <a:ea typeface="微软雅黑" panose="020B0503020204020204" pitchFamily="34" charset="-122"/>
              </a:rPr>
              <a:t>——</a:t>
            </a:r>
            <a:r>
              <a:rPr lang="zh-CN" altLang="en-US" sz="3200" dirty="0">
                <a:solidFill>
                  <a:schemeClr val="tx1"/>
                </a:solidFill>
                <a:latin typeface="微软雅黑" panose="020B0503020204020204" pitchFamily="34" charset="-122"/>
                <a:ea typeface="微软雅黑" panose="020B0503020204020204" pitchFamily="34" charset="-122"/>
              </a:rPr>
              <a:t>刚果盆地</a:t>
            </a:r>
          </a:p>
        </p:txBody>
      </p:sp>
      <p:sp>
        <p:nvSpPr>
          <p:cNvPr id="13" name="矩形 12"/>
          <p:cNvSpPr/>
          <p:nvPr/>
        </p:nvSpPr>
        <p:spPr>
          <a:xfrm>
            <a:off x="204126" y="93662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67585" descr="无标题"/>
          <p:cNvPicPr>
            <a:picLocks noChangeAspect="1"/>
          </p:cNvPicPr>
          <p:nvPr/>
        </p:nvPicPr>
        <p:blipFill>
          <a:blip r:embed="rId2" cstate="print"/>
          <a:stretch>
            <a:fillRect/>
          </a:stretch>
        </p:blipFill>
        <p:spPr>
          <a:xfrm>
            <a:off x="4786642" y="2447290"/>
            <a:ext cx="5879970" cy="4410710"/>
          </a:xfrm>
          <a:prstGeom prst="rect">
            <a:avLst/>
          </a:prstGeom>
          <a:noFill/>
          <a:ln w="9525">
            <a:noFill/>
          </a:ln>
        </p:spPr>
      </p:pic>
      <p:sp>
        <p:nvSpPr>
          <p:cNvPr id="67587" name="文本框 67586"/>
          <p:cNvSpPr txBox="1"/>
          <p:nvPr/>
        </p:nvSpPr>
        <p:spPr>
          <a:xfrm>
            <a:off x="2448241" y="1159829"/>
            <a:ext cx="5997155" cy="584775"/>
          </a:xfrm>
          <a:prstGeom prst="rect">
            <a:avLst/>
          </a:prstGeom>
          <a:noFill/>
          <a:ln w="38100">
            <a:noFill/>
          </a:ln>
        </p:spPr>
        <p:txBody>
          <a:bodyPr wrap="none" anchor="t">
            <a:spAutoFit/>
          </a:bodyPr>
          <a:lstStyle/>
          <a:p>
            <a:r>
              <a:rPr lang="zh-CN" altLang="en-US" sz="3200" dirty="0">
                <a:solidFill>
                  <a:schemeClr val="tx1"/>
                </a:solidFill>
                <a:latin typeface="微软雅黑" panose="020B0503020204020204" pitchFamily="34" charset="-122"/>
                <a:ea typeface="微软雅黑" panose="020B0503020204020204" pitchFamily="34" charset="-122"/>
              </a:rPr>
              <a:t>世界最长的山脉</a:t>
            </a:r>
            <a:r>
              <a:rPr lang="en-US" altLang="zh-CN" sz="3200">
                <a:solidFill>
                  <a:schemeClr val="tx1"/>
                </a:solidFill>
                <a:latin typeface="微软雅黑" panose="020B0503020204020204" pitchFamily="34" charset="-122"/>
                <a:ea typeface="微软雅黑" panose="020B0503020204020204" pitchFamily="34" charset="-122"/>
              </a:rPr>
              <a:t>——</a:t>
            </a:r>
            <a:r>
              <a:rPr lang="zh-CN" altLang="en-US" sz="3200" dirty="0">
                <a:solidFill>
                  <a:schemeClr val="tx1"/>
                </a:solidFill>
                <a:latin typeface="微软雅黑" panose="020B0503020204020204" pitchFamily="34" charset="-122"/>
                <a:ea typeface="微软雅黑" panose="020B0503020204020204" pitchFamily="34" charset="-122"/>
              </a:rPr>
              <a:t>安第斯山脉</a:t>
            </a:r>
          </a:p>
        </p:txBody>
      </p:sp>
      <p:sp>
        <p:nvSpPr>
          <p:cNvPr id="13" name="矩形 12"/>
          <p:cNvSpPr/>
          <p:nvPr/>
        </p:nvSpPr>
        <p:spPr>
          <a:xfrm>
            <a:off x="204126" y="93662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68609" descr="世界地形空白"/>
          <p:cNvPicPr>
            <a:picLocks noChangeAspect="1"/>
          </p:cNvPicPr>
          <p:nvPr/>
        </p:nvPicPr>
        <p:blipFill>
          <a:blip r:embed="rId2" cstate="print"/>
          <a:stretch>
            <a:fillRect/>
          </a:stretch>
        </p:blipFill>
        <p:spPr>
          <a:xfrm>
            <a:off x="2901573" y="1353185"/>
            <a:ext cx="8161862" cy="5504815"/>
          </a:xfrm>
          <a:prstGeom prst="rect">
            <a:avLst/>
          </a:prstGeom>
          <a:noFill/>
          <a:ln w="9525">
            <a:noFill/>
          </a:ln>
        </p:spPr>
      </p:pic>
      <p:sp>
        <p:nvSpPr>
          <p:cNvPr id="68611" name="任意多边形 68610"/>
          <p:cNvSpPr/>
          <p:nvPr/>
        </p:nvSpPr>
        <p:spPr>
          <a:xfrm>
            <a:off x="246031" y="5056188"/>
            <a:ext cx="349205" cy="23812"/>
          </a:xfrm>
          <a:custGeom>
            <a:avLst/>
            <a:gdLst/>
            <a:ahLst/>
            <a:cxnLst/>
            <a:rect l="0" t="0" r="0" b="0"/>
            <a:pathLst>
              <a:path w="220" h="15">
                <a:moveTo>
                  <a:pt x="0" y="15"/>
                </a:moveTo>
                <a:cubicBezTo>
                  <a:pt x="122" y="0"/>
                  <a:pt x="49" y="6"/>
                  <a:pt x="220" y="6"/>
                </a:cubicBezTo>
              </a:path>
            </a:pathLst>
          </a:custGeom>
          <a:noFill/>
          <a:ln w="9525">
            <a:noFill/>
          </a:ln>
        </p:spPr>
        <p:txBody>
          <a:bodyPr/>
          <a:lstStyle/>
          <a:p>
            <a:endParaRPr lang="zh-CN" altLang="en-US">
              <a:ea typeface="微软雅黑" panose="020B0503020204020204" pitchFamily="34" charset="-122"/>
            </a:endParaRPr>
          </a:p>
        </p:txBody>
      </p:sp>
      <p:sp>
        <p:nvSpPr>
          <p:cNvPr id="68612" name="矩形 68611"/>
          <p:cNvSpPr/>
          <p:nvPr/>
        </p:nvSpPr>
        <p:spPr>
          <a:xfrm>
            <a:off x="5434576" y="1209675"/>
            <a:ext cx="3095222" cy="908050"/>
          </a:xfrm>
          <a:prstGeom prst="rect">
            <a:avLst/>
          </a:prstGeom>
        </p:spPr>
        <p:txBody>
          <a:bodyPr wrap="none" fromWordArt="1">
            <a:prstTxWarp prst="textCascadeUp">
              <a:avLst>
                <a:gd name="adj" fmla="val 44444"/>
              </a:avLst>
            </a:prstTxWarp>
            <a:normAutofit/>
            <a:scene3d>
              <a:camera prst="legacyPerspectiveFront">
                <a:rot lat="20520000" lon="1080000" rev="0"/>
              </a:camera>
              <a:lightRig rig="legacyHarsh2" dir="b"/>
            </a:scene3d>
            <a:sp3d extrusionH="430200" prstMaterial="legacyMatte">
              <a:extrusionClr>
                <a:srgbClr val="FF6600"/>
              </a:extrusionClr>
            </a:sp3d>
          </a:bodyPr>
          <a:lstStyle/>
          <a:p>
            <a:pPr algn="ctr"/>
            <a:r>
              <a:rPr lang="zh-CN" altLang="en-US" sz="3600">
                <a:gradFill rotWithShape="0">
                  <a:gsLst>
                    <a:gs pos="0">
                      <a:srgbClr val="FFE701"/>
                    </a:gs>
                    <a:gs pos="100000">
                      <a:srgbClr val="FE3E02"/>
                    </a:gs>
                  </a:gsLst>
                  <a:lin ang="5400000" scaled="1"/>
                  <a:tileRect/>
                </a:gradFill>
                <a:latin typeface="微软雅黑" panose="020B0503020204020204" pitchFamily="34" charset="-122"/>
                <a:ea typeface="微软雅黑" panose="020B0503020204020204" pitchFamily="34" charset="-122"/>
              </a:rPr>
              <a:t>世界两大山脉带</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文本框 69633"/>
          <p:cNvSpPr txBox="1"/>
          <p:nvPr/>
        </p:nvSpPr>
        <p:spPr>
          <a:xfrm>
            <a:off x="4123042" y="774115"/>
            <a:ext cx="2031325" cy="646331"/>
          </a:xfrm>
          <a:prstGeom prst="rect">
            <a:avLst/>
          </a:prstGeom>
          <a:noFill/>
          <a:ln w="9525">
            <a:noFill/>
          </a:ln>
        </p:spPr>
        <p:txBody>
          <a:bodyPr wrap="none" anchor="ctr">
            <a:spAutoFit/>
          </a:bodyPr>
          <a:lstStyle/>
          <a:p>
            <a:pPr algn="ctr">
              <a:spcBef>
                <a:spcPct val="50000"/>
              </a:spcBef>
              <a:buClr>
                <a:schemeClr val="bg1"/>
              </a:buClr>
            </a:pPr>
            <a:r>
              <a:rPr lang="zh-CN" altLang="en-US" sz="3600"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rPr>
              <a:t>海底地形</a:t>
            </a:r>
          </a:p>
        </p:txBody>
      </p:sp>
      <p:pic>
        <p:nvPicPr>
          <p:cNvPr id="69635" name="图片 69634" descr="海底地形示意图2"/>
          <p:cNvPicPr>
            <a:picLocks noChangeAspect="1"/>
          </p:cNvPicPr>
          <p:nvPr/>
        </p:nvPicPr>
        <p:blipFill>
          <a:blip r:embed="rId3" cstate="print"/>
          <a:stretch>
            <a:fillRect/>
          </a:stretch>
        </p:blipFill>
        <p:spPr>
          <a:xfrm>
            <a:off x="1523802" y="1389063"/>
            <a:ext cx="9179318" cy="4487862"/>
          </a:xfrm>
          <a:prstGeom prst="rect">
            <a:avLst/>
          </a:prstGeom>
          <a:noFill/>
          <a:ln w="9525">
            <a:noFill/>
          </a:ln>
        </p:spPr>
      </p:pic>
      <p:sp>
        <p:nvSpPr>
          <p:cNvPr id="13" name="矩形 12"/>
          <p:cNvSpPr/>
          <p:nvPr/>
        </p:nvSpPr>
        <p:spPr>
          <a:xfrm>
            <a:off x="204762" y="98933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p:cTn id="7" dur="5000" fill="hold"/>
                                        <p:tgtEl>
                                          <p:spTgt spid="69634"/>
                                        </p:tgtEl>
                                        <p:attrNameLst>
                                          <p:attrName>ppt_w</p:attrName>
                                        </p:attrNameLst>
                                      </p:cBhvr>
                                      <p:tavLst>
                                        <p:tav tm="0" fmla="#ppt_w*sin(2.5*pi*$)">
                                          <p:val>
                                            <p:fltVal val="0"/>
                                          </p:val>
                                        </p:tav>
                                        <p:tav tm="100000">
                                          <p:val>
                                            <p:fltVal val="1"/>
                                          </p:val>
                                        </p:tav>
                                      </p:tavLst>
                                    </p:anim>
                                    <p:anim calcmode="lin" valueType="num">
                                      <p:cBhvr>
                                        <p:cTn id="8" dur="5000" fill="hold"/>
                                        <p:tgtEl>
                                          <p:spTgt spid="6963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p:nvPr/>
        </p:nvSpPr>
        <p:spPr>
          <a:xfrm>
            <a:off x="6383791" y="5507039"/>
            <a:ext cx="184731" cy="461665"/>
          </a:xfrm>
          <a:prstGeom prst="rect">
            <a:avLst/>
          </a:prstGeom>
          <a:noFill/>
          <a:ln w="9525">
            <a:noFill/>
          </a:ln>
        </p:spPr>
        <p:txBody>
          <a:bodyPr wrap="none">
            <a:spAutoFit/>
          </a:bodyPr>
          <a:lstStyle/>
          <a:p>
            <a:pPr algn="ctr"/>
            <a:endParaRPr lang="zh-CN" altLang="zh-CN" sz="2400" dirty="0">
              <a:latin typeface="Tahoma" panose="020B0604030504040204" pitchFamily="34" charset="0"/>
              <a:ea typeface="华文彩云" panose="02010800040101010101" pitchFamily="2" charset="-122"/>
            </a:endParaRPr>
          </a:p>
        </p:txBody>
      </p:sp>
      <p:sp>
        <p:nvSpPr>
          <p:cNvPr id="73731" name="Text Box 4"/>
          <p:cNvSpPr txBox="1"/>
          <p:nvPr/>
        </p:nvSpPr>
        <p:spPr>
          <a:xfrm>
            <a:off x="9583774" y="4211639"/>
            <a:ext cx="184731" cy="461665"/>
          </a:xfrm>
          <a:prstGeom prst="rect">
            <a:avLst/>
          </a:prstGeom>
          <a:noFill/>
          <a:ln w="9525">
            <a:noFill/>
          </a:ln>
        </p:spPr>
        <p:txBody>
          <a:bodyPr wrap="none">
            <a:spAutoFit/>
          </a:bodyPr>
          <a:lstStyle/>
          <a:p>
            <a:pPr algn="ctr"/>
            <a:endParaRPr lang="zh-CN" altLang="zh-CN" sz="2400" dirty="0">
              <a:latin typeface="Tahoma" panose="020B0604030504040204" pitchFamily="34" charset="0"/>
              <a:ea typeface="华文彩云" panose="02010800040101010101" pitchFamily="2" charset="-122"/>
            </a:endParaRPr>
          </a:p>
        </p:txBody>
      </p:sp>
      <p:pic>
        <p:nvPicPr>
          <p:cNvPr id="73732" name="Picture 5" descr="等高线地形图"/>
          <p:cNvPicPr>
            <a:picLocks noChangeAspect="1"/>
          </p:cNvPicPr>
          <p:nvPr/>
        </p:nvPicPr>
        <p:blipFill>
          <a:blip r:embed="rId2" cstate="print"/>
          <a:stretch>
            <a:fillRect/>
          </a:stretch>
        </p:blipFill>
        <p:spPr>
          <a:xfrm>
            <a:off x="2440622" y="829946"/>
            <a:ext cx="8225989" cy="6028055"/>
          </a:xfrm>
          <a:prstGeom prst="rect">
            <a:avLst/>
          </a:prstGeom>
          <a:noFill/>
          <a:ln w="9525">
            <a:noFill/>
          </a:ln>
        </p:spPr>
      </p:pic>
      <p:sp>
        <p:nvSpPr>
          <p:cNvPr id="5" name="TextBox 4"/>
          <p:cNvSpPr txBox="1"/>
          <p:nvPr/>
        </p:nvSpPr>
        <p:spPr>
          <a:xfrm>
            <a:off x="9388841" y="1736090"/>
            <a:ext cx="2327607" cy="521970"/>
          </a:xfrm>
          <a:prstGeom prst="rect">
            <a:avLst/>
          </a:prstGeom>
          <a:noFill/>
        </p:spPr>
        <p:txBody>
          <a:bodyPr wrap="none">
            <a:spAutoFit/>
          </a:bodyPr>
          <a:lstStyle/>
          <a:p>
            <a:pPr algn="ctr">
              <a:spcBef>
                <a:spcPct val="50000"/>
              </a:spcBef>
            </a:pPr>
            <a:r>
              <a:rPr lang="zh-CN" altLang="en-US" sz="2800" b="1" dirty="0">
                <a:solidFill>
                  <a:schemeClr val="tx1"/>
                </a:solidFill>
                <a:latin typeface="微软雅黑" panose="020B0503020204020204" pitchFamily="34" charset="-122"/>
                <a:ea typeface="微软雅黑" panose="020B0503020204020204" pitchFamily="34" charset="-122"/>
              </a:rPr>
              <a:t>等高线地形图</a:t>
            </a:r>
          </a:p>
        </p:txBody>
      </p:sp>
      <p:sp>
        <p:nvSpPr>
          <p:cNvPr id="2" name="文本框 1"/>
          <p:cNvSpPr txBox="1"/>
          <p:nvPr/>
        </p:nvSpPr>
        <p:spPr>
          <a:xfrm>
            <a:off x="3651410" y="789940"/>
            <a:ext cx="2807604" cy="645160"/>
          </a:xfrm>
          <a:prstGeom prst="rect">
            <a:avLst/>
          </a:prstGeom>
          <a:noFill/>
        </p:spPr>
        <p:txBody>
          <a:bodyPr wrap="square" rtlCol="0">
            <a:spAutoFit/>
          </a:bodyPr>
          <a:lstStyle/>
          <a:p>
            <a:r>
              <a:rPr lang="zh-CN" altLang="en-US" sz="3600">
                <a:solidFill>
                  <a:srgbClr val="FF0000"/>
                </a:solidFill>
                <a:latin typeface="微软雅黑" panose="020B0503020204020204" pitchFamily="34" charset="-122"/>
                <a:ea typeface="微软雅黑" panose="020B0503020204020204" pitchFamily="34" charset="-122"/>
              </a:rPr>
              <a:t>学看地形图</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p:nvPr/>
        </p:nvSpPr>
        <p:spPr>
          <a:xfrm>
            <a:off x="6688551" y="3678239"/>
            <a:ext cx="184731" cy="461665"/>
          </a:xfrm>
          <a:prstGeom prst="rect">
            <a:avLst/>
          </a:prstGeom>
          <a:noFill/>
          <a:ln w="9525">
            <a:noFill/>
          </a:ln>
        </p:spPr>
        <p:txBody>
          <a:bodyPr wrap="none">
            <a:spAutoFit/>
          </a:bodyPr>
          <a:lstStyle/>
          <a:p>
            <a:pPr algn="ctr"/>
            <a:endParaRPr lang="zh-CN" altLang="zh-CN" sz="2400" dirty="0">
              <a:latin typeface="Tahoma" panose="020B0604030504040204" pitchFamily="34" charset="0"/>
              <a:ea typeface="华文彩云" panose="02010800040101010101" pitchFamily="2" charset="-122"/>
            </a:endParaRPr>
          </a:p>
        </p:txBody>
      </p:sp>
      <p:pic>
        <p:nvPicPr>
          <p:cNvPr id="74755" name="Picture 4" descr="等高线分层设色地形图"/>
          <p:cNvPicPr>
            <a:picLocks noChangeAspect="1"/>
          </p:cNvPicPr>
          <p:nvPr/>
        </p:nvPicPr>
        <p:blipFill>
          <a:blip r:embed="rId2" cstate="print"/>
          <a:stretch>
            <a:fillRect/>
          </a:stretch>
        </p:blipFill>
        <p:spPr>
          <a:xfrm>
            <a:off x="2440622" y="671830"/>
            <a:ext cx="8262814" cy="6178550"/>
          </a:xfrm>
          <a:prstGeom prst="rect">
            <a:avLst/>
          </a:prstGeom>
          <a:noFill/>
          <a:ln w="9525">
            <a:noFill/>
          </a:ln>
        </p:spPr>
      </p:pic>
      <p:sp>
        <p:nvSpPr>
          <p:cNvPr id="74756" name="Rectangle 5"/>
          <p:cNvSpPr/>
          <p:nvPr/>
        </p:nvSpPr>
        <p:spPr>
          <a:xfrm>
            <a:off x="1844926" y="3013503"/>
            <a:ext cx="184731" cy="830997"/>
          </a:xfrm>
          <a:prstGeom prst="rect">
            <a:avLst/>
          </a:prstGeom>
          <a:noFill/>
          <a:ln w="9525">
            <a:noFill/>
          </a:ln>
        </p:spPr>
        <p:txBody>
          <a:bodyPr wrap="none" anchor="ctr">
            <a:spAutoFit/>
          </a:bodyP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7" name="TextBox 6"/>
          <p:cNvSpPr txBox="1"/>
          <p:nvPr/>
        </p:nvSpPr>
        <p:spPr>
          <a:xfrm>
            <a:off x="3197040" y="916305"/>
            <a:ext cx="3775393" cy="523220"/>
          </a:xfrm>
          <a:prstGeom prst="rect">
            <a:avLst/>
          </a:prstGeom>
          <a:noFill/>
        </p:spPr>
        <p:txBody>
          <a:bodyPr wrap="none">
            <a:spAutoFit/>
          </a:bodyPr>
          <a:lstStyle/>
          <a:p>
            <a:pPr algn="ctr">
              <a:spcBef>
                <a:spcPct val="50000"/>
              </a:spcBef>
            </a:pPr>
            <a:r>
              <a:rPr lang="zh-CN" altLang="en-US" sz="2800" b="1" dirty="0">
                <a:latin typeface="微软雅黑" panose="020B0503020204020204" pitchFamily="34" charset="-122"/>
                <a:ea typeface="微软雅黑" panose="020B0503020204020204" pitchFamily="34" charset="-122"/>
              </a:rPr>
              <a:t>等高线分层设色地形图</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027" descr="中国地形"/>
          <p:cNvPicPr>
            <a:picLocks noChangeAspect="1"/>
          </p:cNvPicPr>
          <p:nvPr/>
        </p:nvPicPr>
        <p:blipFill>
          <a:blip r:embed="rId2" cstate="print"/>
          <a:stretch>
            <a:fillRect/>
          </a:stretch>
        </p:blipFill>
        <p:spPr>
          <a:xfrm>
            <a:off x="1703484" y="1010920"/>
            <a:ext cx="8723129" cy="5802630"/>
          </a:xfrm>
          <a:prstGeom prst="rect">
            <a:avLst/>
          </a:prstGeom>
          <a:noFill/>
          <a:ln w="9525">
            <a:noFill/>
          </a:ln>
        </p:spPr>
      </p:pic>
      <p:sp>
        <p:nvSpPr>
          <p:cNvPr id="3" name="TextBox 2"/>
          <p:cNvSpPr txBox="1"/>
          <p:nvPr/>
        </p:nvSpPr>
        <p:spPr>
          <a:xfrm>
            <a:off x="3869444" y="635001"/>
            <a:ext cx="3057247" cy="584775"/>
          </a:xfrm>
          <a:prstGeom prst="rect">
            <a:avLst/>
          </a:prstGeom>
          <a:noFill/>
        </p:spPr>
        <p:txBody>
          <a:bodyPr wrap="none">
            <a:spAutoFit/>
          </a:bodyPr>
          <a:lstStyle/>
          <a:p>
            <a:pPr algn="ctr">
              <a:spcBef>
                <a:spcPct val="50000"/>
              </a:spcBef>
            </a:pPr>
            <a:r>
              <a:rPr lang="zh-CN" altLang="en-US" sz="3200" dirty="0">
                <a:solidFill>
                  <a:schemeClr val="tx1"/>
                </a:solidFill>
                <a:latin typeface="微软雅黑" panose="020B0503020204020204" pitchFamily="34" charset="-122"/>
                <a:ea typeface="微软雅黑" panose="020B0503020204020204" pitchFamily="34" charset="-122"/>
              </a:rPr>
              <a:t>分层设色地形图</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p:cNvPicPr>
            <a:picLocks noChangeAspect="1"/>
          </p:cNvPicPr>
          <p:nvPr/>
        </p:nvPicPr>
        <p:blipFill>
          <a:blip r:embed="rId2" cstate="print"/>
          <a:stretch>
            <a:fillRect/>
          </a:stretch>
        </p:blipFill>
        <p:spPr>
          <a:xfrm>
            <a:off x="1333327" y="1401445"/>
            <a:ext cx="8093291" cy="5367020"/>
          </a:xfrm>
          <a:prstGeom prst="rect">
            <a:avLst/>
          </a:prstGeom>
          <a:noFill/>
          <a:ln w="9525">
            <a:noFill/>
          </a:ln>
        </p:spPr>
      </p:pic>
      <p:sp>
        <p:nvSpPr>
          <p:cNvPr id="76803" name="TextBox 4"/>
          <p:cNvSpPr txBox="1"/>
          <p:nvPr/>
        </p:nvSpPr>
        <p:spPr>
          <a:xfrm>
            <a:off x="2888874" y="1705610"/>
            <a:ext cx="2776177" cy="521970"/>
          </a:xfrm>
          <a:prstGeom prst="rect">
            <a:avLst/>
          </a:prstGeom>
          <a:noFill/>
          <a:ln w="9525">
            <a:noFill/>
          </a:ln>
        </p:spPr>
        <p:txBody>
          <a:bodyPr>
            <a:spAutoFit/>
          </a:bodyPr>
          <a:lstStyle/>
          <a:p>
            <a:pPr algn="ctr">
              <a:spcBef>
                <a:spcPct val="50000"/>
              </a:spcBef>
            </a:pPr>
            <a:r>
              <a:rPr lang="zh-CN" altLang="en-US" sz="2800" dirty="0">
                <a:solidFill>
                  <a:schemeClr val="accent1"/>
                </a:solidFill>
                <a:latin typeface="微软雅黑" panose="020B0503020204020204" pitchFamily="34" charset="-122"/>
                <a:ea typeface="微软雅黑" panose="020B0503020204020204" pitchFamily="34" charset="-122"/>
              </a:rPr>
              <a:t>水平截面</a:t>
            </a:r>
          </a:p>
        </p:txBody>
      </p:sp>
      <p:cxnSp>
        <p:nvCxnSpPr>
          <p:cNvPr id="7" name="直接箭头连接符 6"/>
          <p:cNvCxnSpPr/>
          <p:nvPr/>
        </p:nvCxnSpPr>
        <p:spPr>
          <a:xfrm rot="5400000">
            <a:off x="1923716" y="2959735"/>
            <a:ext cx="1285875" cy="1588"/>
          </a:xfrm>
          <a:prstGeom prst="straightConnector1">
            <a:avLst/>
          </a:prstGeom>
          <a:ln w="38100" cap="flat" cmpd="sng">
            <a:solidFill>
              <a:srgbClr val="FF0000"/>
            </a:solidFill>
            <a:prstDash val="solid"/>
            <a:headEnd type="arrow" w="med" len="med"/>
            <a:tailEnd type="arrow" w="med" len="med"/>
          </a:ln>
        </p:spPr>
      </p:cxnSp>
      <p:sp>
        <p:nvSpPr>
          <p:cNvPr id="76805" name="TextBox 8"/>
          <p:cNvSpPr txBox="1"/>
          <p:nvPr/>
        </p:nvSpPr>
        <p:spPr>
          <a:xfrm>
            <a:off x="582219" y="2737168"/>
            <a:ext cx="2160307" cy="521970"/>
          </a:xfrm>
          <a:prstGeom prst="rect">
            <a:avLst/>
          </a:prstGeom>
          <a:noFill/>
          <a:ln w="9525">
            <a:noFill/>
          </a:ln>
        </p:spPr>
        <p:txBody>
          <a:bodyPr>
            <a:spAutoFit/>
          </a:bodyPr>
          <a:lstStyle/>
          <a:p>
            <a:pPr algn="ct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rPr>
              <a:t>等高距</a:t>
            </a:r>
          </a:p>
        </p:txBody>
      </p:sp>
      <p:sp>
        <p:nvSpPr>
          <p:cNvPr id="76806" name="任意多边形 76805"/>
          <p:cNvSpPr/>
          <p:nvPr/>
        </p:nvSpPr>
        <p:spPr>
          <a:xfrm>
            <a:off x="5800605" y="3076575"/>
            <a:ext cx="1899673" cy="429260"/>
          </a:xfrm>
          <a:custGeom>
            <a:avLst/>
            <a:gdLst/>
            <a:ahLst/>
            <a:cxnLst/>
            <a:rect l="0" t="0" r="0" b="0"/>
            <a:pathLst>
              <a:path w="1459" h="332">
                <a:moveTo>
                  <a:pt x="189" y="0"/>
                </a:moveTo>
                <a:cubicBezTo>
                  <a:pt x="136" y="7"/>
                  <a:pt x="83" y="15"/>
                  <a:pt x="53" y="45"/>
                </a:cubicBezTo>
                <a:cubicBezTo>
                  <a:pt x="23" y="75"/>
                  <a:pt x="0" y="158"/>
                  <a:pt x="7" y="181"/>
                </a:cubicBezTo>
                <a:cubicBezTo>
                  <a:pt x="14" y="204"/>
                  <a:pt x="60" y="181"/>
                  <a:pt x="98" y="181"/>
                </a:cubicBezTo>
                <a:cubicBezTo>
                  <a:pt x="136" y="181"/>
                  <a:pt x="196" y="181"/>
                  <a:pt x="234" y="181"/>
                </a:cubicBezTo>
                <a:cubicBezTo>
                  <a:pt x="272" y="181"/>
                  <a:pt x="295" y="181"/>
                  <a:pt x="325" y="181"/>
                </a:cubicBezTo>
                <a:cubicBezTo>
                  <a:pt x="355" y="181"/>
                  <a:pt x="385" y="181"/>
                  <a:pt x="415" y="181"/>
                </a:cubicBezTo>
                <a:cubicBezTo>
                  <a:pt x="445" y="181"/>
                  <a:pt x="476" y="166"/>
                  <a:pt x="506" y="181"/>
                </a:cubicBezTo>
                <a:cubicBezTo>
                  <a:pt x="536" y="196"/>
                  <a:pt x="559" y="257"/>
                  <a:pt x="597" y="272"/>
                </a:cubicBezTo>
                <a:cubicBezTo>
                  <a:pt x="635" y="287"/>
                  <a:pt x="680" y="272"/>
                  <a:pt x="733" y="272"/>
                </a:cubicBezTo>
                <a:cubicBezTo>
                  <a:pt x="786" y="272"/>
                  <a:pt x="861" y="265"/>
                  <a:pt x="914" y="272"/>
                </a:cubicBezTo>
                <a:cubicBezTo>
                  <a:pt x="967" y="279"/>
                  <a:pt x="1005" y="310"/>
                  <a:pt x="1050" y="317"/>
                </a:cubicBezTo>
                <a:cubicBezTo>
                  <a:pt x="1095" y="324"/>
                  <a:pt x="1141" y="332"/>
                  <a:pt x="1187" y="317"/>
                </a:cubicBezTo>
                <a:cubicBezTo>
                  <a:pt x="1233" y="302"/>
                  <a:pt x="1286" y="250"/>
                  <a:pt x="1323" y="227"/>
                </a:cubicBezTo>
                <a:cubicBezTo>
                  <a:pt x="1360" y="204"/>
                  <a:pt x="1390" y="204"/>
                  <a:pt x="1413" y="181"/>
                </a:cubicBezTo>
                <a:cubicBezTo>
                  <a:pt x="1436" y="158"/>
                  <a:pt x="1447" y="124"/>
                  <a:pt x="1459" y="91"/>
                </a:cubicBezTo>
              </a:path>
            </a:pathLst>
          </a:custGeom>
          <a:noFill/>
          <a:ln w="63500" cap="flat" cmpd="sng">
            <a:solidFill>
              <a:srgbClr val="FF0000">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07" name="任意多边形 76806"/>
          <p:cNvSpPr/>
          <p:nvPr/>
        </p:nvSpPr>
        <p:spPr>
          <a:xfrm>
            <a:off x="3675537" y="3244851"/>
            <a:ext cx="1612055" cy="260985"/>
          </a:xfrm>
          <a:custGeom>
            <a:avLst/>
            <a:gdLst/>
            <a:ahLst/>
            <a:cxnLst/>
            <a:rect l="0" t="0" r="0" b="0"/>
            <a:pathLst>
              <a:path w="1315" h="226">
                <a:moveTo>
                  <a:pt x="0" y="0"/>
                </a:moveTo>
                <a:cubicBezTo>
                  <a:pt x="26" y="37"/>
                  <a:pt x="53" y="75"/>
                  <a:pt x="91" y="90"/>
                </a:cubicBezTo>
                <a:cubicBezTo>
                  <a:pt x="129" y="105"/>
                  <a:pt x="189" y="98"/>
                  <a:pt x="227" y="90"/>
                </a:cubicBezTo>
                <a:cubicBezTo>
                  <a:pt x="265" y="82"/>
                  <a:pt x="294" y="30"/>
                  <a:pt x="317" y="45"/>
                </a:cubicBezTo>
                <a:cubicBezTo>
                  <a:pt x="340" y="60"/>
                  <a:pt x="325" y="151"/>
                  <a:pt x="363" y="181"/>
                </a:cubicBezTo>
                <a:cubicBezTo>
                  <a:pt x="401" y="211"/>
                  <a:pt x="491" y="226"/>
                  <a:pt x="544" y="226"/>
                </a:cubicBezTo>
                <a:cubicBezTo>
                  <a:pt x="597" y="226"/>
                  <a:pt x="642" y="196"/>
                  <a:pt x="680" y="181"/>
                </a:cubicBezTo>
                <a:cubicBezTo>
                  <a:pt x="718" y="166"/>
                  <a:pt x="726" y="143"/>
                  <a:pt x="771" y="136"/>
                </a:cubicBezTo>
                <a:cubicBezTo>
                  <a:pt x="816" y="129"/>
                  <a:pt x="892" y="128"/>
                  <a:pt x="952" y="136"/>
                </a:cubicBezTo>
                <a:cubicBezTo>
                  <a:pt x="1012" y="144"/>
                  <a:pt x="1081" y="181"/>
                  <a:pt x="1134" y="181"/>
                </a:cubicBezTo>
                <a:cubicBezTo>
                  <a:pt x="1187" y="181"/>
                  <a:pt x="1240" y="159"/>
                  <a:pt x="1270" y="136"/>
                </a:cubicBezTo>
                <a:cubicBezTo>
                  <a:pt x="1300" y="113"/>
                  <a:pt x="1307" y="79"/>
                  <a:pt x="1315" y="45"/>
                </a:cubicBezTo>
              </a:path>
            </a:pathLst>
          </a:custGeom>
          <a:noFill/>
          <a:ln w="63500" cap="flat" cmpd="sng">
            <a:solidFill>
              <a:srgbClr val="FF0000">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08" name="任意多边形 76807"/>
          <p:cNvSpPr/>
          <p:nvPr/>
        </p:nvSpPr>
        <p:spPr>
          <a:xfrm>
            <a:off x="3675537" y="5260976"/>
            <a:ext cx="1711102" cy="525145"/>
          </a:xfrm>
          <a:custGeom>
            <a:avLst/>
            <a:gdLst/>
            <a:ahLst/>
            <a:cxnLst/>
            <a:rect l="0" t="0" r="0" b="0"/>
            <a:pathLst>
              <a:path w="1255" h="469">
                <a:moveTo>
                  <a:pt x="159" y="8"/>
                </a:moveTo>
                <a:cubicBezTo>
                  <a:pt x="106" y="16"/>
                  <a:pt x="46" y="24"/>
                  <a:pt x="23" y="54"/>
                </a:cubicBezTo>
                <a:cubicBezTo>
                  <a:pt x="0" y="84"/>
                  <a:pt x="0" y="160"/>
                  <a:pt x="23" y="190"/>
                </a:cubicBezTo>
                <a:cubicBezTo>
                  <a:pt x="46" y="220"/>
                  <a:pt x="114" y="220"/>
                  <a:pt x="159" y="235"/>
                </a:cubicBezTo>
                <a:cubicBezTo>
                  <a:pt x="204" y="250"/>
                  <a:pt x="265" y="257"/>
                  <a:pt x="295" y="280"/>
                </a:cubicBezTo>
                <a:cubicBezTo>
                  <a:pt x="325" y="303"/>
                  <a:pt x="333" y="341"/>
                  <a:pt x="340" y="371"/>
                </a:cubicBezTo>
                <a:cubicBezTo>
                  <a:pt x="347" y="401"/>
                  <a:pt x="310" y="455"/>
                  <a:pt x="340" y="462"/>
                </a:cubicBezTo>
                <a:cubicBezTo>
                  <a:pt x="370" y="469"/>
                  <a:pt x="454" y="424"/>
                  <a:pt x="522" y="416"/>
                </a:cubicBezTo>
                <a:cubicBezTo>
                  <a:pt x="590" y="408"/>
                  <a:pt x="673" y="408"/>
                  <a:pt x="748" y="416"/>
                </a:cubicBezTo>
                <a:cubicBezTo>
                  <a:pt x="823" y="424"/>
                  <a:pt x="907" y="462"/>
                  <a:pt x="975" y="462"/>
                </a:cubicBezTo>
                <a:cubicBezTo>
                  <a:pt x="1043" y="462"/>
                  <a:pt x="1112" y="431"/>
                  <a:pt x="1157" y="416"/>
                </a:cubicBezTo>
                <a:cubicBezTo>
                  <a:pt x="1202" y="401"/>
                  <a:pt x="1255" y="409"/>
                  <a:pt x="1247" y="371"/>
                </a:cubicBezTo>
                <a:cubicBezTo>
                  <a:pt x="1239" y="333"/>
                  <a:pt x="1179" y="228"/>
                  <a:pt x="1111" y="190"/>
                </a:cubicBezTo>
                <a:cubicBezTo>
                  <a:pt x="1043" y="152"/>
                  <a:pt x="914" y="167"/>
                  <a:pt x="839" y="144"/>
                </a:cubicBezTo>
                <a:cubicBezTo>
                  <a:pt x="764" y="121"/>
                  <a:pt x="711" y="77"/>
                  <a:pt x="658" y="54"/>
                </a:cubicBezTo>
                <a:cubicBezTo>
                  <a:pt x="605" y="31"/>
                  <a:pt x="560" y="16"/>
                  <a:pt x="522" y="8"/>
                </a:cubicBezTo>
                <a:cubicBezTo>
                  <a:pt x="484" y="0"/>
                  <a:pt x="461" y="8"/>
                  <a:pt x="431" y="8"/>
                </a:cubicBezTo>
                <a:cubicBezTo>
                  <a:pt x="401" y="8"/>
                  <a:pt x="393" y="8"/>
                  <a:pt x="340" y="8"/>
                </a:cubicBezTo>
                <a:cubicBezTo>
                  <a:pt x="287" y="8"/>
                  <a:pt x="212" y="0"/>
                  <a:pt x="159" y="8"/>
                </a:cubicBezTo>
                <a:close/>
              </a:path>
            </a:pathLst>
          </a:custGeom>
          <a:noFill/>
          <a:ln w="63500" cap="flat" cmpd="sng">
            <a:solidFill>
              <a:srgbClr val="FF0000">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09" name="任意多边形 76808"/>
          <p:cNvSpPr/>
          <p:nvPr/>
        </p:nvSpPr>
        <p:spPr>
          <a:xfrm>
            <a:off x="5800605" y="5158105"/>
            <a:ext cx="1899038" cy="768350"/>
          </a:xfrm>
          <a:custGeom>
            <a:avLst/>
            <a:gdLst/>
            <a:ahLst/>
            <a:cxnLst/>
            <a:rect l="0" t="0" r="0" b="0"/>
            <a:pathLst>
              <a:path w="1413" h="598">
                <a:moveTo>
                  <a:pt x="181" y="182"/>
                </a:moveTo>
                <a:cubicBezTo>
                  <a:pt x="143" y="182"/>
                  <a:pt x="120" y="167"/>
                  <a:pt x="90" y="182"/>
                </a:cubicBezTo>
                <a:cubicBezTo>
                  <a:pt x="60" y="197"/>
                  <a:pt x="0" y="242"/>
                  <a:pt x="0" y="272"/>
                </a:cubicBezTo>
                <a:cubicBezTo>
                  <a:pt x="0" y="302"/>
                  <a:pt x="52" y="348"/>
                  <a:pt x="90" y="363"/>
                </a:cubicBezTo>
                <a:cubicBezTo>
                  <a:pt x="128" y="378"/>
                  <a:pt x="181" y="356"/>
                  <a:pt x="226" y="363"/>
                </a:cubicBezTo>
                <a:cubicBezTo>
                  <a:pt x="271" y="370"/>
                  <a:pt x="324" y="385"/>
                  <a:pt x="362" y="408"/>
                </a:cubicBezTo>
                <a:cubicBezTo>
                  <a:pt x="400" y="431"/>
                  <a:pt x="423" y="469"/>
                  <a:pt x="453" y="499"/>
                </a:cubicBezTo>
                <a:cubicBezTo>
                  <a:pt x="483" y="529"/>
                  <a:pt x="514" y="582"/>
                  <a:pt x="544" y="590"/>
                </a:cubicBezTo>
                <a:cubicBezTo>
                  <a:pt x="574" y="598"/>
                  <a:pt x="590" y="545"/>
                  <a:pt x="635" y="545"/>
                </a:cubicBezTo>
                <a:cubicBezTo>
                  <a:pt x="680" y="545"/>
                  <a:pt x="763" y="583"/>
                  <a:pt x="816" y="590"/>
                </a:cubicBezTo>
                <a:cubicBezTo>
                  <a:pt x="869" y="597"/>
                  <a:pt x="892" y="597"/>
                  <a:pt x="952" y="590"/>
                </a:cubicBezTo>
                <a:cubicBezTo>
                  <a:pt x="1012" y="583"/>
                  <a:pt x="1111" y="568"/>
                  <a:pt x="1179" y="545"/>
                </a:cubicBezTo>
                <a:cubicBezTo>
                  <a:pt x="1247" y="522"/>
                  <a:pt x="1322" y="492"/>
                  <a:pt x="1360" y="454"/>
                </a:cubicBezTo>
                <a:cubicBezTo>
                  <a:pt x="1398" y="416"/>
                  <a:pt x="1413" y="356"/>
                  <a:pt x="1406" y="318"/>
                </a:cubicBezTo>
                <a:cubicBezTo>
                  <a:pt x="1399" y="280"/>
                  <a:pt x="1345" y="257"/>
                  <a:pt x="1315" y="227"/>
                </a:cubicBezTo>
                <a:cubicBezTo>
                  <a:pt x="1285" y="197"/>
                  <a:pt x="1247" y="166"/>
                  <a:pt x="1224" y="136"/>
                </a:cubicBezTo>
                <a:cubicBezTo>
                  <a:pt x="1201" y="106"/>
                  <a:pt x="1209" y="69"/>
                  <a:pt x="1179" y="46"/>
                </a:cubicBezTo>
                <a:cubicBezTo>
                  <a:pt x="1149" y="23"/>
                  <a:pt x="1088" y="0"/>
                  <a:pt x="1043" y="0"/>
                </a:cubicBezTo>
                <a:cubicBezTo>
                  <a:pt x="998" y="0"/>
                  <a:pt x="952" y="38"/>
                  <a:pt x="907" y="46"/>
                </a:cubicBezTo>
                <a:cubicBezTo>
                  <a:pt x="862" y="54"/>
                  <a:pt x="816" y="46"/>
                  <a:pt x="771" y="46"/>
                </a:cubicBezTo>
                <a:cubicBezTo>
                  <a:pt x="726" y="46"/>
                  <a:pt x="688" y="31"/>
                  <a:pt x="635" y="46"/>
                </a:cubicBezTo>
                <a:cubicBezTo>
                  <a:pt x="582" y="61"/>
                  <a:pt x="506" y="113"/>
                  <a:pt x="453" y="136"/>
                </a:cubicBezTo>
                <a:cubicBezTo>
                  <a:pt x="400" y="159"/>
                  <a:pt x="370" y="174"/>
                  <a:pt x="317" y="182"/>
                </a:cubicBezTo>
                <a:cubicBezTo>
                  <a:pt x="264" y="190"/>
                  <a:pt x="219" y="182"/>
                  <a:pt x="181" y="182"/>
                </a:cubicBezTo>
                <a:close/>
              </a:path>
            </a:pathLst>
          </a:custGeom>
          <a:noFill/>
          <a:ln w="63500" cap="flat" cmpd="sng">
            <a:solidFill>
              <a:srgbClr val="FF0000">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10" name="任意多边形 76809"/>
          <p:cNvSpPr/>
          <p:nvPr/>
        </p:nvSpPr>
        <p:spPr>
          <a:xfrm>
            <a:off x="2888874" y="3916045"/>
            <a:ext cx="5227909" cy="697230"/>
          </a:xfrm>
          <a:custGeom>
            <a:avLst/>
            <a:gdLst/>
            <a:ahLst/>
            <a:cxnLst/>
            <a:rect l="0" t="0" r="0" b="0"/>
            <a:pathLst>
              <a:path w="3794" h="552">
                <a:moveTo>
                  <a:pt x="0" y="181"/>
                </a:moveTo>
                <a:cubicBezTo>
                  <a:pt x="22" y="215"/>
                  <a:pt x="45" y="249"/>
                  <a:pt x="90" y="272"/>
                </a:cubicBezTo>
                <a:cubicBezTo>
                  <a:pt x="135" y="295"/>
                  <a:pt x="227" y="317"/>
                  <a:pt x="272" y="317"/>
                </a:cubicBezTo>
                <a:cubicBezTo>
                  <a:pt x="317" y="317"/>
                  <a:pt x="333" y="272"/>
                  <a:pt x="363" y="272"/>
                </a:cubicBezTo>
                <a:cubicBezTo>
                  <a:pt x="393" y="272"/>
                  <a:pt x="423" y="287"/>
                  <a:pt x="453" y="317"/>
                </a:cubicBezTo>
                <a:cubicBezTo>
                  <a:pt x="483" y="347"/>
                  <a:pt x="514" y="423"/>
                  <a:pt x="544" y="453"/>
                </a:cubicBezTo>
                <a:cubicBezTo>
                  <a:pt x="574" y="483"/>
                  <a:pt x="590" y="491"/>
                  <a:pt x="635" y="499"/>
                </a:cubicBezTo>
                <a:cubicBezTo>
                  <a:pt x="680" y="507"/>
                  <a:pt x="748" y="514"/>
                  <a:pt x="816" y="499"/>
                </a:cubicBezTo>
                <a:cubicBezTo>
                  <a:pt x="884" y="484"/>
                  <a:pt x="990" y="431"/>
                  <a:pt x="1043" y="408"/>
                </a:cubicBezTo>
                <a:cubicBezTo>
                  <a:pt x="1096" y="385"/>
                  <a:pt x="1096" y="370"/>
                  <a:pt x="1134" y="362"/>
                </a:cubicBezTo>
                <a:cubicBezTo>
                  <a:pt x="1172" y="354"/>
                  <a:pt x="1232" y="369"/>
                  <a:pt x="1270" y="362"/>
                </a:cubicBezTo>
                <a:cubicBezTo>
                  <a:pt x="1308" y="355"/>
                  <a:pt x="1322" y="332"/>
                  <a:pt x="1360" y="317"/>
                </a:cubicBezTo>
                <a:cubicBezTo>
                  <a:pt x="1398" y="302"/>
                  <a:pt x="1458" y="265"/>
                  <a:pt x="1496" y="272"/>
                </a:cubicBezTo>
                <a:cubicBezTo>
                  <a:pt x="1534" y="279"/>
                  <a:pt x="1542" y="355"/>
                  <a:pt x="1587" y="362"/>
                </a:cubicBezTo>
                <a:cubicBezTo>
                  <a:pt x="1632" y="369"/>
                  <a:pt x="1709" y="332"/>
                  <a:pt x="1769" y="317"/>
                </a:cubicBezTo>
                <a:cubicBezTo>
                  <a:pt x="1829" y="302"/>
                  <a:pt x="1905" y="257"/>
                  <a:pt x="1950" y="272"/>
                </a:cubicBezTo>
                <a:cubicBezTo>
                  <a:pt x="1995" y="287"/>
                  <a:pt x="2041" y="378"/>
                  <a:pt x="2041" y="408"/>
                </a:cubicBezTo>
                <a:cubicBezTo>
                  <a:pt x="2041" y="438"/>
                  <a:pt x="1935" y="430"/>
                  <a:pt x="1950" y="453"/>
                </a:cubicBezTo>
                <a:cubicBezTo>
                  <a:pt x="1965" y="476"/>
                  <a:pt x="2079" y="536"/>
                  <a:pt x="2132" y="544"/>
                </a:cubicBezTo>
                <a:cubicBezTo>
                  <a:pt x="2185" y="552"/>
                  <a:pt x="2231" y="522"/>
                  <a:pt x="2268" y="499"/>
                </a:cubicBezTo>
                <a:cubicBezTo>
                  <a:pt x="2305" y="476"/>
                  <a:pt x="2305" y="416"/>
                  <a:pt x="2358" y="408"/>
                </a:cubicBezTo>
                <a:cubicBezTo>
                  <a:pt x="2411" y="400"/>
                  <a:pt x="2524" y="430"/>
                  <a:pt x="2585" y="453"/>
                </a:cubicBezTo>
                <a:cubicBezTo>
                  <a:pt x="2646" y="476"/>
                  <a:pt x="2668" y="536"/>
                  <a:pt x="2721" y="544"/>
                </a:cubicBezTo>
                <a:cubicBezTo>
                  <a:pt x="2774" y="552"/>
                  <a:pt x="2842" y="507"/>
                  <a:pt x="2903" y="499"/>
                </a:cubicBezTo>
                <a:cubicBezTo>
                  <a:pt x="2964" y="491"/>
                  <a:pt x="3009" y="507"/>
                  <a:pt x="3084" y="499"/>
                </a:cubicBezTo>
                <a:cubicBezTo>
                  <a:pt x="3159" y="491"/>
                  <a:pt x="3280" y="476"/>
                  <a:pt x="3356" y="453"/>
                </a:cubicBezTo>
                <a:cubicBezTo>
                  <a:pt x="3432" y="430"/>
                  <a:pt x="3470" y="407"/>
                  <a:pt x="3538" y="362"/>
                </a:cubicBezTo>
                <a:cubicBezTo>
                  <a:pt x="3606" y="317"/>
                  <a:pt x="3734" y="241"/>
                  <a:pt x="3764" y="181"/>
                </a:cubicBezTo>
                <a:cubicBezTo>
                  <a:pt x="3794" y="121"/>
                  <a:pt x="3756" y="60"/>
                  <a:pt x="3719" y="0"/>
                </a:cubicBezTo>
              </a:path>
            </a:pathLst>
          </a:custGeom>
          <a:noFill/>
          <a:ln w="63500" cap="flat" cmpd="sng">
            <a:solidFill>
              <a:srgbClr val="33CCCC">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11" name="任意多边形 76810"/>
          <p:cNvSpPr/>
          <p:nvPr/>
        </p:nvSpPr>
        <p:spPr>
          <a:xfrm>
            <a:off x="3215857" y="4926014"/>
            <a:ext cx="5998382" cy="1608137"/>
          </a:xfrm>
          <a:custGeom>
            <a:avLst/>
            <a:gdLst/>
            <a:ahLst/>
            <a:cxnLst/>
            <a:rect l="0" t="0" r="0" b="0"/>
            <a:pathLst>
              <a:path w="3779" h="1013">
                <a:moveTo>
                  <a:pt x="226" y="143"/>
                </a:moveTo>
                <a:cubicBezTo>
                  <a:pt x="166" y="158"/>
                  <a:pt x="127" y="165"/>
                  <a:pt x="90" y="188"/>
                </a:cubicBezTo>
                <a:cubicBezTo>
                  <a:pt x="53" y="211"/>
                  <a:pt x="0" y="241"/>
                  <a:pt x="0" y="279"/>
                </a:cubicBezTo>
                <a:cubicBezTo>
                  <a:pt x="0" y="317"/>
                  <a:pt x="45" y="385"/>
                  <a:pt x="90" y="415"/>
                </a:cubicBezTo>
                <a:cubicBezTo>
                  <a:pt x="135" y="445"/>
                  <a:pt x="196" y="445"/>
                  <a:pt x="272" y="460"/>
                </a:cubicBezTo>
                <a:cubicBezTo>
                  <a:pt x="348" y="475"/>
                  <a:pt x="468" y="476"/>
                  <a:pt x="544" y="506"/>
                </a:cubicBezTo>
                <a:cubicBezTo>
                  <a:pt x="620" y="536"/>
                  <a:pt x="680" y="589"/>
                  <a:pt x="725" y="642"/>
                </a:cubicBezTo>
                <a:cubicBezTo>
                  <a:pt x="770" y="695"/>
                  <a:pt x="756" y="778"/>
                  <a:pt x="816" y="823"/>
                </a:cubicBezTo>
                <a:cubicBezTo>
                  <a:pt x="876" y="868"/>
                  <a:pt x="1005" y="906"/>
                  <a:pt x="1088" y="914"/>
                </a:cubicBezTo>
                <a:cubicBezTo>
                  <a:pt x="1171" y="922"/>
                  <a:pt x="1262" y="892"/>
                  <a:pt x="1315" y="869"/>
                </a:cubicBezTo>
                <a:cubicBezTo>
                  <a:pt x="1368" y="846"/>
                  <a:pt x="1368" y="793"/>
                  <a:pt x="1406" y="778"/>
                </a:cubicBezTo>
                <a:cubicBezTo>
                  <a:pt x="1444" y="763"/>
                  <a:pt x="1489" y="778"/>
                  <a:pt x="1542" y="778"/>
                </a:cubicBezTo>
                <a:cubicBezTo>
                  <a:pt x="1595" y="778"/>
                  <a:pt x="1670" y="778"/>
                  <a:pt x="1723" y="778"/>
                </a:cubicBezTo>
                <a:cubicBezTo>
                  <a:pt x="1776" y="778"/>
                  <a:pt x="1806" y="785"/>
                  <a:pt x="1859" y="778"/>
                </a:cubicBezTo>
                <a:cubicBezTo>
                  <a:pt x="1912" y="771"/>
                  <a:pt x="1996" y="740"/>
                  <a:pt x="2041" y="733"/>
                </a:cubicBezTo>
                <a:cubicBezTo>
                  <a:pt x="2086" y="726"/>
                  <a:pt x="2102" y="733"/>
                  <a:pt x="2132" y="733"/>
                </a:cubicBezTo>
                <a:cubicBezTo>
                  <a:pt x="2162" y="733"/>
                  <a:pt x="2199" y="710"/>
                  <a:pt x="2222" y="733"/>
                </a:cubicBezTo>
                <a:cubicBezTo>
                  <a:pt x="2245" y="756"/>
                  <a:pt x="2245" y="839"/>
                  <a:pt x="2268" y="869"/>
                </a:cubicBezTo>
                <a:cubicBezTo>
                  <a:pt x="2291" y="899"/>
                  <a:pt x="2313" y="907"/>
                  <a:pt x="2358" y="914"/>
                </a:cubicBezTo>
                <a:cubicBezTo>
                  <a:pt x="2403" y="921"/>
                  <a:pt x="2480" y="914"/>
                  <a:pt x="2540" y="914"/>
                </a:cubicBezTo>
                <a:cubicBezTo>
                  <a:pt x="2600" y="914"/>
                  <a:pt x="2660" y="907"/>
                  <a:pt x="2721" y="914"/>
                </a:cubicBezTo>
                <a:cubicBezTo>
                  <a:pt x="2782" y="921"/>
                  <a:pt x="2850" y="944"/>
                  <a:pt x="2903" y="959"/>
                </a:cubicBezTo>
                <a:cubicBezTo>
                  <a:pt x="2956" y="974"/>
                  <a:pt x="2986" y="997"/>
                  <a:pt x="3039" y="1005"/>
                </a:cubicBezTo>
                <a:cubicBezTo>
                  <a:pt x="3092" y="1013"/>
                  <a:pt x="3160" y="1013"/>
                  <a:pt x="3220" y="1005"/>
                </a:cubicBezTo>
                <a:cubicBezTo>
                  <a:pt x="3280" y="997"/>
                  <a:pt x="3326" y="989"/>
                  <a:pt x="3402" y="959"/>
                </a:cubicBezTo>
                <a:cubicBezTo>
                  <a:pt x="3478" y="929"/>
                  <a:pt x="3614" y="868"/>
                  <a:pt x="3674" y="823"/>
                </a:cubicBezTo>
                <a:cubicBezTo>
                  <a:pt x="3734" y="778"/>
                  <a:pt x="3749" y="740"/>
                  <a:pt x="3764" y="687"/>
                </a:cubicBezTo>
                <a:cubicBezTo>
                  <a:pt x="3779" y="634"/>
                  <a:pt x="3779" y="566"/>
                  <a:pt x="3764" y="506"/>
                </a:cubicBezTo>
                <a:cubicBezTo>
                  <a:pt x="3749" y="446"/>
                  <a:pt x="3712" y="362"/>
                  <a:pt x="3674" y="324"/>
                </a:cubicBezTo>
                <a:cubicBezTo>
                  <a:pt x="3636" y="286"/>
                  <a:pt x="3568" y="302"/>
                  <a:pt x="3538" y="279"/>
                </a:cubicBezTo>
                <a:cubicBezTo>
                  <a:pt x="3508" y="256"/>
                  <a:pt x="3522" y="218"/>
                  <a:pt x="3492" y="188"/>
                </a:cubicBezTo>
                <a:cubicBezTo>
                  <a:pt x="3462" y="158"/>
                  <a:pt x="3409" y="120"/>
                  <a:pt x="3356" y="97"/>
                </a:cubicBezTo>
                <a:cubicBezTo>
                  <a:pt x="3303" y="74"/>
                  <a:pt x="3243" y="59"/>
                  <a:pt x="3175" y="52"/>
                </a:cubicBezTo>
                <a:cubicBezTo>
                  <a:pt x="3107" y="45"/>
                  <a:pt x="3016" y="52"/>
                  <a:pt x="2948" y="52"/>
                </a:cubicBezTo>
                <a:cubicBezTo>
                  <a:pt x="2880" y="52"/>
                  <a:pt x="2827" y="37"/>
                  <a:pt x="2767" y="52"/>
                </a:cubicBezTo>
                <a:cubicBezTo>
                  <a:pt x="2707" y="67"/>
                  <a:pt x="2631" y="113"/>
                  <a:pt x="2585" y="143"/>
                </a:cubicBezTo>
                <a:cubicBezTo>
                  <a:pt x="2539" y="173"/>
                  <a:pt x="2554" y="219"/>
                  <a:pt x="2494" y="234"/>
                </a:cubicBezTo>
                <a:cubicBezTo>
                  <a:pt x="2434" y="249"/>
                  <a:pt x="2297" y="234"/>
                  <a:pt x="2222" y="234"/>
                </a:cubicBezTo>
                <a:cubicBezTo>
                  <a:pt x="2147" y="234"/>
                  <a:pt x="2124" y="242"/>
                  <a:pt x="2041" y="234"/>
                </a:cubicBezTo>
                <a:cubicBezTo>
                  <a:pt x="1958" y="226"/>
                  <a:pt x="1814" y="203"/>
                  <a:pt x="1723" y="188"/>
                </a:cubicBezTo>
                <a:cubicBezTo>
                  <a:pt x="1632" y="173"/>
                  <a:pt x="1571" y="166"/>
                  <a:pt x="1496" y="143"/>
                </a:cubicBezTo>
                <a:cubicBezTo>
                  <a:pt x="1421" y="120"/>
                  <a:pt x="1338" y="75"/>
                  <a:pt x="1270" y="52"/>
                </a:cubicBezTo>
                <a:cubicBezTo>
                  <a:pt x="1202" y="29"/>
                  <a:pt x="1141" y="14"/>
                  <a:pt x="1088" y="7"/>
                </a:cubicBezTo>
                <a:cubicBezTo>
                  <a:pt x="1035" y="0"/>
                  <a:pt x="997" y="0"/>
                  <a:pt x="952" y="7"/>
                </a:cubicBezTo>
                <a:cubicBezTo>
                  <a:pt x="907" y="14"/>
                  <a:pt x="869" y="45"/>
                  <a:pt x="816" y="52"/>
                </a:cubicBezTo>
                <a:cubicBezTo>
                  <a:pt x="763" y="59"/>
                  <a:pt x="696" y="45"/>
                  <a:pt x="635" y="52"/>
                </a:cubicBezTo>
                <a:cubicBezTo>
                  <a:pt x="574" y="59"/>
                  <a:pt x="513" y="82"/>
                  <a:pt x="453" y="97"/>
                </a:cubicBezTo>
                <a:cubicBezTo>
                  <a:pt x="393" y="112"/>
                  <a:pt x="286" y="128"/>
                  <a:pt x="226" y="143"/>
                </a:cubicBezTo>
                <a:close/>
              </a:path>
            </a:pathLst>
          </a:custGeom>
          <a:noFill/>
          <a:ln w="165100" cap="flat" cmpd="sng">
            <a:solidFill>
              <a:schemeClr val="bg1">
                <a:alpha val="100000"/>
              </a:scheme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12" name="任意多边形 76811"/>
          <p:cNvSpPr/>
          <p:nvPr/>
        </p:nvSpPr>
        <p:spPr>
          <a:xfrm>
            <a:off x="3675537" y="5559426"/>
            <a:ext cx="4366961" cy="705485"/>
          </a:xfrm>
          <a:custGeom>
            <a:avLst/>
            <a:gdLst/>
            <a:ahLst/>
            <a:cxnLst/>
            <a:rect l="0" t="0" r="0" b="0"/>
            <a:pathLst>
              <a:path w="3794" h="552">
                <a:moveTo>
                  <a:pt x="0" y="181"/>
                </a:moveTo>
                <a:cubicBezTo>
                  <a:pt x="22" y="215"/>
                  <a:pt x="45" y="249"/>
                  <a:pt x="90" y="272"/>
                </a:cubicBezTo>
                <a:cubicBezTo>
                  <a:pt x="135" y="295"/>
                  <a:pt x="227" y="317"/>
                  <a:pt x="272" y="317"/>
                </a:cubicBezTo>
                <a:cubicBezTo>
                  <a:pt x="317" y="317"/>
                  <a:pt x="333" y="272"/>
                  <a:pt x="363" y="272"/>
                </a:cubicBezTo>
                <a:cubicBezTo>
                  <a:pt x="393" y="272"/>
                  <a:pt x="423" y="287"/>
                  <a:pt x="453" y="317"/>
                </a:cubicBezTo>
                <a:cubicBezTo>
                  <a:pt x="483" y="347"/>
                  <a:pt x="514" y="423"/>
                  <a:pt x="544" y="453"/>
                </a:cubicBezTo>
                <a:cubicBezTo>
                  <a:pt x="574" y="483"/>
                  <a:pt x="590" y="491"/>
                  <a:pt x="635" y="499"/>
                </a:cubicBezTo>
                <a:cubicBezTo>
                  <a:pt x="680" y="507"/>
                  <a:pt x="748" y="514"/>
                  <a:pt x="816" y="499"/>
                </a:cubicBezTo>
                <a:cubicBezTo>
                  <a:pt x="884" y="484"/>
                  <a:pt x="990" y="431"/>
                  <a:pt x="1043" y="408"/>
                </a:cubicBezTo>
                <a:cubicBezTo>
                  <a:pt x="1096" y="385"/>
                  <a:pt x="1096" y="370"/>
                  <a:pt x="1134" y="362"/>
                </a:cubicBezTo>
                <a:cubicBezTo>
                  <a:pt x="1172" y="354"/>
                  <a:pt x="1232" y="369"/>
                  <a:pt x="1270" y="362"/>
                </a:cubicBezTo>
                <a:cubicBezTo>
                  <a:pt x="1308" y="355"/>
                  <a:pt x="1322" y="332"/>
                  <a:pt x="1360" y="317"/>
                </a:cubicBezTo>
                <a:cubicBezTo>
                  <a:pt x="1398" y="302"/>
                  <a:pt x="1458" y="265"/>
                  <a:pt x="1496" y="272"/>
                </a:cubicBezTo>
                <a:cubicBezTo>
                  <a:pt x="1534" y="279"/>
                  <a:pt x="1542" y="355"/>
                  <a:pt x="1587" y="362"/>
                </a:cubicBezTo>
                <a:cubicBezTo>
                  <a:pt x="1632" y="369"/>
                  <a:pt x="1709" y="332"/>
                  <a:pt x="1769" y="317"/>
                </a:cubicBezTo>
                <a:cubicBezTo>
                  <a:pt x="1829" y="302"/>
                  <a:pt x="1905" y="257"/>
                  <a:pt x="1950" y="272"/>
                </a:cubicBezTo>
                <a:cubicBezTo>
                  <a:pt x="1995" y="287"/>
                  <a:pt x="2041" y="378"/>
                  <a:pt x="2041" y="408"/>
                </a:cubicBezTo>
                <a:cubicBezTo>
                  <a:pt x="2041" y="438"/>
                  <a:pt x="1935" y="430"/>
                  <a:pt x="1950" y="453"/>
                </a:cubicBezTo>
                <a:cubicBezTo>
                  <a:pt x="1965" y="476"/>
                  <a:pt x="2079" y="536"/>
                  <a:pt x="2132" y="544"/>
                </a:cubicBezTo>
                <a:cubicBezTo>
                  <a:pt x="2185" y="552"/>
                  <a:pt x="2231" y="522"/>
                  <a:pt x="2268" y="499"/>
                </a:cubicBezTo>
                <a:cubicBezTo>
                  <a:pt x="2305" y="476"/>
                  <a:pt x="2305" y="416"/>
                  <a:pt x="2358" y="408"/>
                </a:cubicBezTo>
                <a:cubicBezTo>
                  <a:pt x="2411" y="400"/>
                  <a:pt x="2524" y="430"/>
                  <a:pt x="2585" y="453"/>
                </a:cubicBezTo>
                <a:cubicBezTo>
                  <a:pt x="2646" y="476"/>
                  <a:pt x="2668" y="536"/>
                  <a:pt x="2721" y="544"/>
                </a:cubicBezTo>
                <a:cubicBezTo>
                  <a:pt x="2774" y="552"/>
                  <a:pt x="2842" y="507"/>
                  <a:pt x="2903" y="499"/>
                </a:cubicBezTo>
                <a:cubicBezTo>
                  <a:pt x="2964" y="491"/>
                  <a:pt x="3009" y="507"/>
                  <a:pt x="3084" y="499"/>
                </a:cubicBezTo>
                <a:cubicBezTo>
                  <a:pt x="3159" y="491"/>
                  <a:pt x="3280" y="476"/>
                  <a:pt x="3356" y="453"/>
                </a:cubicBezTo>
                <a:cubicBezTo>
                  <a:pt x="3432" y="430"/>
                  <a:pt x="3470" y="407"/>
                  <a:pt x="3538" y="362"/>
                </a:cubicBezTo>
                <a:cubicBezTo>
                  <a:pt x="3606" y="317"/>
                  <a:pt x="3734" y="241"/>
                  <a:pt x="3764" y="181"/>
                </a:cubicBezTo>
                <a:cubicBezTo>
                  <a:pt x="3794" y="121"/>
                  <a:pt x="3756" y="60"/>
                  <a:pt x="3719" y="0"/>
                </a:cubicBezTo>
              </a:path>
            </a:pathLst>
          </a:custGeom>
          <a:noFill/>
          <a:ln w="63500" cap="flat" cmpd="sng">
            <a:solidFill>
              <a:srgbClr val="33CCCC">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13" name="任意多边形 76812"/>
          <p:cNvSpPr/>
          <p:nvPr/>
        </p:nvSpPr>
        <p:spPr>
          <a:xfrm>
            <a:off x="3010144" y="5091430"/>
            <a:ext cx="5032990" cy="468630"/>
          </a:xfrm>
          <a:custGeom>
            <a:avLst/>
            <a:gdLst/>
            <a:ahLst/>
            <a:cxnLst/>
            <a:rect l="0" t="0" r="0" b="0"/>
            <a:pathLst>
              <a:path w="3854" h="658">
                <a:moveTo>
                  <a:pt x="105" y="658"/>
                </a:moveTo>
                <a:cubicBezTo>
                  <a:pt x="63" y="582"/>
                  <a:pt x="22" y="507"/>
                  <a:pt x="14" y="431"/>
                </a:cubicBezTo>
                <a:cubicBezTo>
                  <a:pt x="6" y="355"/>
                  <a:pt x="0" y="272"/>
                  <a:pt x="60" y="204"/>
                </a:cubicBezTo>
                <a:cubicBezTo>
                  <a:pt x="120" y="136"/>
                  <a:pt x="271" y="46"/>
                  <a:pt x="377" y="23"/>
                </a:cubicBezTo>
                <a:cubicBezTo>
                  <a:pt x="483" y="0"/>
                  <a:pt x="589" y="61"/>
                  <a:pt x="695" y="68"/>
                </a:cubicBezTo>
                <a:cubicBezTo>
                  <a:pt x="801" y="75"/>
                  <a:pt x="906" y="75"/>
                  <a:pt x="1012" y="68"/>
                </a:cubicBezTo>
                <a:cubicBezTo>
                  <a:pt x="1118" y="61"/>
                  <a:pt x="1224" y="16"/>
                  <a:pt x="1330" y="23"/>
                </a:cubicBezTo>
                <a:cubicBezTo>
                  <a:pt x="1436" y="30"/>
                  <a:pt x="1572" y="83"/>
                  <a:pt x="1647" y="113"/>
                </a:cubicBezTo>
                <a:cubicBezTo>
                  <a:pt x="1722" y="143"/>
                  <a:pt x="1730" y="189"/>
                  <a:pt x="1783" y="204"/>
                </a:cubicBezTo>
                <a:cubicBezTo>
                  <a:pt x="1836" y="219"/>
                  <a:pt x="1904" y="211"/>
                  <a:pt x="1965" y="204"/>
                </a:cubicBezTo>
                <a:cubicBezTo>
                  <a:pt x="2026" y="197"/>
                  <a:pt x="2055" y="182"/>
                  <a:pt x="2146" y="159"/>
                </a:cubicBezTo>
                <a:cubicBezTo>
                  <a:pt x="2237" y="136"/>
                  <a:pt x="2373" y="91"/>
                  <a:pt x="2509" y="68"/>
                </a:cubicBezTo>
                <a:cubicBezTo>
                  <a:pt x="2645" y="45"/>
                  <a:pt x="2819" y="23"/>
                  <a:pt x="2963" y="23"/>
                </a:cubicBezTo>
                <a:cubicBezTo>
                  <a:pt x="3107" y="23"/>
                  <a:pt x="3258" y="38"/>
                  <a:pt x="3371" y="68"/>
                </a:cubicBezTo>
                <a:cubicBezTo>
                  <a:pt x="3484" y="98"/>
                  <a:pt x="3568" y="159"/>
                  <a:pt x="3643" y="204"/>
                </a:cubicBezTo>
                <a:cubicBezTo>
                  <a:pt x="3718" y="249"/>
                  <a:pt x="3794" y="295"/>
                  <a:pt x="3824" y="340"/>
                </a:cubicBezTo>
                <a:cubicBezTo>
                  <a:pt x="3854" y="385"/>
                  <a:pt x="3816" y="453"/>
                  <a:pt x="3824" y="476"/>
                </a:cubicBezTo>
              </a:path>
            </a:pathLst>
          </a:custGeom>
          <a:noFill/>
          <a:ln w="63500" cap="flat" cmpd="sng">
            <a:solidFill>
              <a:srgbClr val="33CCCC">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14" name="任意多边形 76813"/>
          <p:cNvSpPr/>
          <p:nvPr/>
        </p:nvSpPr>
        <p:spPr>
          <a:xfrm>
            <a:off x="6599966" y="2317750"/>
            <a:ext cx="740949" cy="227330"/>
          </a:xfrm>
          <a:custGeom>
            <a:avLst/>
            <a:gdLst/>
            <a:ahLst/>
            <a:cxnLst/>
            <a:rect l="0" t="0" r="0" b="0"/>
            <a:pathLst>
              <a:path w="590" h="143">
                <a:moveTo>
                  <a:pt x="0" y="53"/>
                </a:moveTo>
                <a:cubicBezTo>
                  <a:pt x="30" y="57"/>
                  <a:pt x="61" y="61"/>
                  <a:pt x="91" y="53"/>
                </a:cubicBezTo>
                <a:cubicBezTo>
                  <a:pt x="121" y="45"/>
                  <a:pt x="159" y="0"/>
                  <a:pt x="182" y="7"/>
                </a:cubicBezTo>
                <a:cubicBezTo>
                  <a:pt x="205" y="14"/>
                  <a:pt x="190" y="75"/>
                  <a:pt x="227" y="98"/>
                </a:cubicBezTo>
                <a:cubicBezTo>
                  <a:pt x="264" y="121"/>
                  <a:pt x="348" y="143"/>
                  <a:pt x="408" y="143"/>
                </a:cubicBezTo>
                <a:cubicBezTo>
                  <a:pt x="468" y="143"/>
                  <a:pt x="552" y="113"/>
                  <a:pt x="590" y="98"/>
                </a:cubicBezTo>
              </a:path>
            </a:pathLst>
          </a:custGeom>
          <a:noFill/>
          <a:ln w="63500" cap="flat" cmpd="sng">
            <a:solidFill>
              <a:srgbClr val="FF9900">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15" name="任意多边形 76814"/>
          <p:cNvSpPr/>
          <p:nvPr/>
        </p:nvSpPr>
        <p:spPr>
          <a:xfrm>
            <a:off x="6493935" y="5405756"/>
            <a:ext cx="932694" cy="454025"/>
          </a:xfrm>
          <a:custGeom>
            <a:avLst/>
            <a:gdLst/>
            <a:ahLst/>
            <a:cxnLst/>
            <a:rect l="0" t="0" r="0" b="0"/>
            <a:pathLst>
              <a:path w="718" h="286">
                <a:moveTo>
                  <a:pt x="23" y="188"/>
                </a:moveTo>
                <a:cubicBezTo>
                  <a:pt x="46" y="203"/>
                  <a:pt x="114" y="188"/>
                  <a:pt x="159" y="188"/>
                </a:cubicBezTo>
                <a:cubicBezTo>
                  <a:pt x="204" y="188"/>
                  <a:pt x="250" y="181"/>
                  <a:pt x="295" y="188"/>
                </a:cubicBezTo>
                <a:cubicBezTo>
                  <a:pt x="340" y="195"/>
                  <a:pt x="386" y="218"/>
                  <a:pt x="431" y="233"/>
                </a:cubicBezTo>
                <a:cubicBezTo>
                  <a:pt x="476" y="248"/>
                  <a:pt x="522" y="286"/>
                  <a:pt x="567" y="279"/>
                </a:cubicBezTo>
                <a:cubicBezTo>
                  <a:pt x="612" y="272"/>
                  <a:pt x="688" y="218"/>
                  <a:pt x="703" y="188"/>
                </a:cubicBezTo>
                <a:cubicBezTo>
                  <a:pt x="718" y="158"/>
                  <a:pt x="681" y="120"/>
                  <a:pt x="658" y="97"/>
                </a:cubicBezTo>
                <a:cubicBezTo>
                  <a:pt x="635" y="74"/>
                  <a:pt x="597" y="67"/>
                  <a:pt x="567" y="52"/>
                </a:cubicBezTo>
                <a:cubicBezTo>
                  <a:pt x="537" y="37"/>
                  <a:pt x="506" y="14"/>
                  <a:pt x="476" y="7"/>
                </a:cubicBezTo>
                <a:cubicBezTo>
                  <a:pt x="446" y="0"/>
                  <a:pt x="416" y="0"/>
                  <a:pt x="386" y="7"/>
                </a:cubicBezTo>
                <a:cubicBezTo>
                  <a:pt x="356" y="14"/>
                  <a:pt x="340" y="45"/>
                  <a:pt x="295" y="52"/>
                </a:cubicBezTo>
                <a:cubicBezTo>
                  <a:pt x="250" y="59"/>
                  <a:pt x="159" y="45"/>
                  <a:pt x="114" y="52"/>
                </a:cubicBezTo>
                <a:cubicBezTo>
                  <a:pt x="69" y="59"/>
                  <a:pt x="31" y="74"/>
                  <a:pt x="23" y="97"/>
                </a:cubicBezTo>
                <a:cubicBezTo>
                  <a:pt x="15" y="120"/>
                  <a:pt x="0" y="173"/>
                  <a:pt x="23" y="188"/>
                </a:cubicBezTo>
                <a:close/>
              </a:path>
            </a:pathLst>
          </a:custGeom>
          <a:noFill/>
          <a:ln w="63500" cap="flat" cmpd="sng">
            <a:solidFill>
              <a:srgbClr val="FF9900">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6816" name="文本框 76815"/>
          <p:cNvSpPr txBox="1"/>
          <p:nvPr/>
        </p:nvSpPr>
        <p:spPr>
          <a:xfrm>
            <a:off x="3287285" y="726758"/>
            <a:ext cx="6391493" cy="769441"/>
          </a:xfrm>
          <a:prstGeom prst="rect">
            <a:avLst/>
          </a:prstGeom>
          <a:noFill/>
          <a:ln w="9525">
            <a:noFill/>
          </a:ln>
        </p:spPr>
        <p:txBody>
          <a:bodyPr wrap="none" anchor="t">
            <a:spAutoFit/>
          </a:bodyPr>
          <a:lstStyle/>
          <a:p>
            <a:r>
              <a:rPr lang="zh-CN" altLang="en-US" sz="4400" dirty="0">
                <a:solidFill>
                  <a:schemeClr val="tx2"/>
                </a:solidFill>
                <a:latin typeface="微软雅黑" panose="020B0503020204020204" pitchFamily="34" charset="-122"/>
                <a:ea typeface="微软雅黑" panose="020B0503020204020204" pitchFamily="34" charset="-122"/>
              </a:rPr>
              <a:t>如何绘制等高线地形图？</a:t>
            </a:r>
          </a:p>
        </p:txBody>
      </p:sp>
      <p:cxnSp>
        <p:nvCxnSpPr>
          <p:cNvPr id="2" name="直接箭头连接符 6"/>
          <p:cNvCxnSpPr/>
          <p:nvPr/>
        </p:nvCxnSpPr>
        <p:spPr>
          <a:xfrm rot="5400000">
            <a:off x="1807526" y="5001579"/>
            <a:ext cx="1285875" cy="1587"/>
          </a:xfrm>
          <a:prstGeom prst="straightConnector1">
            <a:avLst/>
          </a:prstGeom>
          <a:ln w="38100" cap="flat" cmpd="sng">
            <a:solidFill>
              <a:srgbClr val="FF0000"/>
            </a:solidFill>
            <a:prstDash val="solid"/>
            <a:headEnd type="arrow" w="med" len="med"/>
            <a:tailEnd type="arrow" w="med" len="med"/>
          </a:ln>
        </p:spPr>
      </p:cxnSp>
      <p:sp>
        <p:nvSpPr>
          <p:cNvPr id="76818" name="TextBox 9"/>
          <p:cNvSpPr txBox="1"/>
          <p:nvPr/>
        </p:nvSpPr>
        <p:spPr>
          <a:xfrm>
            <a:off x="8566623" y="4157663"/>
            <a:ext cx="2152370" cy="768350"/>
          </a:xfrm>
          <a:prstGeom prst="rect">
            <a:avLst/>
          </a:prstGeom>
          <a:noFill/>
          <a:ln w="9525">
            <a:noFill/>
          </a:ln>
        </p:spPr>
        <p:txBody>
          <a:bodyPr>
            <a:spAutoFit/>
          </a:bodyPr>
          <a:lstStyle/>
          <a:p>
            <a:pPr algn="ctr">
              <a:spcBef>
                <a:spcPct val="50000"/>
              </a:spcBef>
            </a:pPr>
            <a:r>
              <a:rPr lang="en-US" altLang="zh-CN" sz="4400" b="1">
                <a:solidFill>
                  <a:srgbClr val="0039E5"/>
                </a:solidFill>
                <a:latin typeface="微软雅黑" panose="020B0503020204020204" pitchFamily="34" charset="-122"/>
                <a:ea typeface="微软雅黑" panose="020B0503020204020204" pitchFamily="34" charset="-122"/>
              </a:rPr>
              <a:t>400</a:t>
            </a:r>
          </a:p>
        </p:txBody>
      </p:sp>
      <p:sp>
        <p:nvSpPr>
          <p:cNvPr id="76819" name="TextBox 9"/>
          <p:cNvSpPr txBox="1"/>
          <p:nvPr/>
        </p:nvSpPr>
        <p:spPr>
          <a:xfrm>
            <a:off x="8326941" y="5157788"/>
            <a:ext cx="2152370" cy="768350"/>
          </a:xfrm>
          <a:prstGeom prst="rect">
            <a:avLst/>
          </a:prstGeom>
          <a:noFill/>
          <a:ln w="9525">
            <a:noFill/>
          </a:ln>
        </p:spPr>
        <p:txBody>
          <a:bodyPr>
            <a:spAutoFit/>
          </a:bodyPr>
          <a:lstStyle/>
          <a:p>
            <a:pPr algn="ctr">
              <a:spcBef>
                <a:spcPct val="50000"/>
              </a:spcBef>
            </a:pPr>
            <a:r>
              <a:rPr lang="en-US" altLang="zh-CN" sz="4400" b="1">
                <a:solidFill>
                  <a:srgbClr val="0039E5"/>
                </a:solidFill>
                <a:latin typeface="微软雅黑" panose="020B0503020204020204" pitchFamily="34" charset="-122"/>
                <a:ea typeface="微软雅黑" panose="020B0503020204020204" pitchFamily="34" charset="-122"/>
              </a:rPr>
              <a:t>200</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anim calcmode="lin" valueType="num">
                                      <p:cBhvr>
                                        <p:cTn id="7" dur="1" fill="hold"/>
                                        <p:tgtEl>
                                          <p:spTgt spid="7680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 fill="hold"/>
                                        <p:tgtEl>
                                          <p:spTgt spid="7"/>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 fill="hold"/>
                                        <p:tgtEl>
                                          <p:spTgt spid="2"/>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76805"/>
                                        </p:tgtEl>
                                        <p:attrNameLst>
                                          <p:attrName>style.visibility</p:attrName>
                                        </p:attrNameLst>
                                      </p:cBhvr>
                                      <p:to>
                                        <p:strVal val="visible"/>
                                      </p:to>
                                    </p:set>
                                    <p:anim calcmode="lin" valueType="num">
                                      <p:cBhvr>
                                        <p:cTn id="22" dur="1" fill="hold"/>
                                        <p:tgtEl>
                                          <p:spTgt spid="76805"/>
                                        </p:tgtEl>
                                      </p:cBhvr>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6810"/>
                                        </p:tgtEl>
                                        <p:attrNameLst>
                                          <p:attrName>style.visibility</p:attrName>
                                        </p:attrNameLst>
                                      </p:cBhvr>
                                      <p:to>
                                        <p:strVal val="visible"/>
                                      </p:to>
                                    </p:set>
                                    <p:animEffect transition="in" filter="wipe(left)">
                                      <p:cBhvr>
                                        <p:cTn id="27" dur="1000"/>
                                        <p:tgtEl>
                                          <p:spTgt spid="768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6813"/>
                                        </p:tgtEl>
                                        <p:attrNameLst>
                                          <p:attrName>style.visibility</p:attrName>
                                        </p:attrNameLst>
                                      </p:cBhvr>
                                      <p:to>
                                        <p:strVal val="visible"/>
                                      </p:to>
                                    </p:set>
                                    <p:animEffect transition="in" filter="blinds(horizontal)">
                                      <p:cBhvr>
                                        <p:cTn id="32" dur="500"/>
                                        <p:tgtEl>
                                          <p:spTgt spid="76813"/>
                                        </p:tgtEl>
                                      </p:cBhvr>
                                    </p:animEffect>
                                  </p:childTnLst>
                                </p:cTn>
                              </p:par>
                              <p:par>
                                <p:cTn id="33" presetID="3" presetClass="entr" presetSubtype="10" fill="hold" nodeType="withEffect">
                                  <p:stCondLst>
                                    <p:cond delay="0"/>
                                  </p:stCondLst>
                                  <p:childTnLst>
                                    <p:set>
                                      <p:cBhvr>
                                        <p:cTn id="34" dur="1" fill="hold">
                                          <p:stCondLst>
                                            <p:cond delay="0"/>
                                          </p:stCondLst>
                                        </p:cTn>
                                        <p:tgtEl>
                                          <p:spTgt spid="76812"/>
                                        </p:tgtEl>
                                        <p:attrNameLst>
                                          <p:attrName>style.visibility</p:attrName>
                                        </p:attrNameLst>
                                      </p:cBhvr>
                                      <p:to>
                                        <p:strVal val="visible"/>
                                      </p:to>
                                    </p:set>
                                    <p:animEffect transition="in" filter="blinds(horizontal)">
                                      <p:cBhvr>
                                        <p:cTn id="35" dur="500"/>
                                        <p:tgtEl>
                                          <p:spTgt spid="768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6807"/>
                                        </p:tgtEl>
                                        <p:attrNameLst>
                                          <p:attrName>style.visibility</p:attrName>
                                        </p:attrNameLst>
                                      </p:cBhvr>
                                      <p:to>
                                        <p:strVal val="visible"/>
                                      </p:to>
                                    </p:set>
                                    <p:animEffect transition="in" filter="wipe(left)">
                                      <p:cBhvr>
                                        <p:cTn id="40" dur="500"/>
                                        <p:tgtEl>
                                          <p:spTgt spid="7680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6806"/>
                                        </p:tgtEl>
                                        <p:attrNameLst>
                                          <p:attrName>style.visibility</p:attrName>
                                        </p:attrNameLst>
                                      </p:cBhvr>
                                      <p:to>
                                        <p:strVal val="visible"/>
                                      </p:to>
                                    </p:set>
                                    <p:animEffect transition="in" filter="wipe(left)">
                                      <p:cBhvr>
                                        <p:cTn id="45" dur="1000"/>
                                        <p:tgtEl>
                                          <p:spTgt spid="7680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76808"/>
                                        </p:tgtEl>
                                        <p:attrNameLst>
                                          <p:attrName>style.visibility</p:attrName>
                                        </p:attrNameLst>
                                      </p:cBhvr>
                                      <p:to>
                                        <p:strVal val="visible"/>
                                      </p:to>
                                    </p:set>
                                    <p:animEffect transition="in" filter="blinds(horizontal)">
                                      <p:cBhvr>
                                        <p:cTn id="50" dur="500"/>
                                        <p:tgtEl>
                                          <p:spTgt spid="76808"/>
                                        </p:tgtEl>
                                      </p:cBhvr>
                                    </p:animEffect>
                                  </p:childTnLst>
                                </p:cTn>
                              </p:par>
                              <p:par>
                                <p:cTn id="51" presetID="3" presetClass="entr" presetSubtype="10" fill="hold" nodeType="withEffect">
                                  <p:stCondLst>
                                    <p:cond delay="0"/>
                                  </p:stCondLst>
                                  <p:childTnLst>
                                    <p:set>
                                      <p:cBhvr>
                                        <p:cTn id="52" dur="1" fill="hold">
                                          <p:stCondLst>
                                            <p:cond delay="0"/>
                                          </p:stCondLst>
                                        </p:cTn>
                                        <p:tgtEl>
                                          <p:spTgt spid="76809"/>
                                        </p:tgtEl>
                                        <p:attrNameLst>
                                          <p:attrName>style.visibility</p:attrName>
                                        </p:attrNameLst>
                                      </p:cBhvr>
                                      <p:to>
                                        <p:strVal val="visible"/>
                                      </p:to>
                                    </p:set>
                                    <p:animEffect transition="in" filter="blinds(horizontal)">
                                      <p:cBhvr>
                                        <p:cTn id="53" dur="500"/>
                                        <p:tgtEl>
                                          <p:spTgt spid="7680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76814"/>
                                        </p:tgtEl>
                                        <p:attrNameLst>
                                          <p:attrName>style.visibility</p:attrName>
                                        </p:attrNameLst>
                                      </p:cBhvr>
                                      <p:to>
                                        <p:strVal val="visible"/>
                                      </p:to>
                                    </p:set>
                                    <p:animEffect transition="in" filter="wipe(left)">
                                      <p:cBhvr>
                                        <p:cTn id="58" dur="1000"/>
                                        <p:tgtEl>
                                          <p:spTgt spid="7681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76815"/>
                                        </p:tgtEl>
                                        <p:attrNameLst>
                                          <p:attrName>style.visibility</p:attrName>
                                        </p:attrNameLst>
                                      </p:cBhvr>
                                      <p:to>
                                        <p:strVal val="visible"/>
                                      </p:to>
                                    </p:set>
                                    <p:animEffect transition="in" filter="blinds(horizontal)">
                                      <p:cBhvr>
                                        <p:cTn id="63" dur="500"/>
                                        <p:tgtEl>
                                          <p:spTgt spid="76815"/>
                                        </p:tgtEl>
                                      </p:cBhvr>
                                    </p:animEffect>
                                  </p:childTnLst>
                                </p:cTn>
                              </p:par>
                            </p:childTnLst>
                          </p:cTn>
                        </p:par>
                      </p:childTnLst>
                    </p:cTn>
                  </p:par>
                  <p:par>
                    <p:cTn id="64" fill="hold">
                      <p:stCondLst>
                        <p:cond delay="indefinite"/>
                      </p:stCondLst>
                      <p:childTnLst>
                        <p:par>
                          <p:cTn id="65" fill="hold">
                            <p:stCondLst>
                              <p:cond delay="0"/>
                            </p:stCondLst>
                            <p:childTnLst>
                              <p:par>
                                <p:cTn id="66" presetID="24" presetClass="entr" presetSubtype="0" fill="hold" grpId="0" nodeType="clickEffect">
                                  <p:stCondLst>
                                    <p:cond delay="0"/>
                                  </p:stCondLst>
                                  <p:childTnLst>
                                    <p:set>
                                      <p:cBhvr>
                                        <p:cTn id="67" dur="1" fill="hold">
                                          <p:stCondLst>
                                            <p:cond delay="0"/>
                                          </p:stCondLst>
                                        </p:cTn>
                                        <p:tgtEl>
                                          <p:spTgt spid="76819"/>
                                        </p:tgtEl>
                                        <p:attrNameLst>
                                          <p:attrName>style.visibility</p:attrName>
                                        </p:attrNameLst>
                                      </p:cBhvr>
                                      <p:to>
                                        <p:strVal val="visible"/>
                                      </p:to>
                                    </p:set>
                                    <p:anim calcmode="lin" valueType="num">
                                      <p:cBhvr>
                                        <p:cTn id="68" dur="1" fill="hold"/>
                                        <p:tgtEl>
                                          <p:spTgt spid="76819"/>
                                        </p:tgtEl>
                                      </p:cBhvr>
                                    </p:anim>
                                  </p:childTnLst>
                                </p:cTn>
                              </p:par>
                            </p:childTnLst>
                          </p:cTn>
                        </p:par>
                      </p:childTnLst>
                    </p:cTn>
                  </p:par>
                  <p:par>
                    <p:cTn id="69" fill="hold">
                      <p:stCondLst>
                        <p:cond delay="indefinite"/>
                      </p:stCondLst>
                      <p:childTnLst>
                        <p:par>
                          <p:cTn id="70" fill="hold">
                            <p:stCondLst>
                              <p:cond delay="0"/>
                            </p:stCondLst>
                            <p:childTnLst>
                              <p:par>
                                <p:cTn id="71" presetID="24" presetClass="entr" presetSubtype="0" fill="hold" grpId="0" nodeType="clickEffect">
                                  <p:stCondLst>
                                    <p:cond delay="0"/>
                                  </p:stCondLst>
                                  <p:childTnLst>
                                    <p:set>
                                      <p:cBhvr>
                                        <p:cTn id="72" dur="1" fill="hold">
                                          <p:stCondLst>
                                            <p:cond delay="0"/>
                                          </p:stCondLst>
                                        </p:cTn>
                                        <p:tgtEl>
                                          <p:spTgt spid="76818"/>
                                        </p:tgtEl>
                                        <p:attrNameLst>
                                          <p:attrName>style.visibility</p:attrName>
                                        </p:attrNameLst>
                                      </p:cBhvr>
                                      <p:to>
                                        <p:strVal val="visible"/>
                                      </p:to>
                                    </p:set>
                                    <p:anim calcmode="lin" valueType="num">
                                      <p:cBhvr>
                                        <p:cTn id="73" dur="1" fill="hold"/>
                                        <p:tgtEl>
                                          <p:spTgt spid="7681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P spid="76805" grpId="0"/>
      <p:bldP spid="76818" grpId="0"/>
      <p:bldP spid="768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img2.imgtn.bdimg.com/it/u=2692093832,1828338670&amp;fm=206&amp;gp=0.jpg"/>
          <p:cNvPicPr>
            <a:picLocks noChangeAspect="1"/>
          </p:cNvPicPr>
          <p:nvPr/>
        </p:nvPicPr>
        <p:blipFill>
          <a:blip r:embed="rId2" cstate="print"/>
          <a:stretch>
            <a:fillRect/>
          </a:stretch>
        </p:blipFill>
        <p:spPr>
          <a:xfrm>
            <a:off x="2344433" y="2571750"/>
            <a:ext cx="3250777" cy="2173288"/>
          </a:xfrm>
          <a:prstGeom prst="rect">
            <a:avLst/>
          </a:prstGeom>
          <a:noFill/>
          <a:ln w="9525">
            <a:noFill/>
          </a:ln>
        </p:spPr>
      </p:pic>
      <p:pic>
        <p:nvPicPr>
          <p:cNvPr id="23555" name="Picture 6" descr="http://img4.imgtn.bdimg.com/it/u=1981000540,3896386996&amp;fm=206&amp;gp=0.jpg"/>
          <p:cNvPicPr>
            <a:picLocks noChangeAspect="1"/>
          </p:cNvPicPr>
          <p:nvPr/>
        </p:nvPicPr>
        <p:blipFill>
          <a:blip r:embed="rId3" cstate="print"/>
          <a:stretch>
            <a:fillRect/>
          </a:stretch>
        </p:blipFill>
        <p:spPr>
          <a:xfrm>
            <a:off x="6238063" y="2571751"/>
            <a:ext cx="3249190" cy="2143125"/>
          </a:xfrm>
          <a:prstGeom prst="rect">
            <a:avLst/>
          </a:prstGeom>
          <a:noFill/>
          <a:ln w="9525">
            <a:noFill/>
          </a:ln>
        </p:spPr>
      </p:pic>
      <p:sp>
        <p:nvSpPr>
          <p:cNvPr id="23556" name="TextBox 7"/>
          <p:cNvSpPr txBox="1"/>
          <p:nvPr/>
        </p:nvSpPr>
        <p:spPr>
          <a:xfrm>
            <a:off x="4952355" y="642938"/>
            <a:ext cx="3142841" cy="521970"/>
          </a:xfrm>
          <a:prstGeom prst="rect">
            <a:avLst/>
          </a:prstGeom>
          <a:noFill/>
          <a:ln w="9525">
            <a:noFill/>
          </a:ln>
        </p:spPr>
        <p:txBody>
          <a:bodyPr>
            <a:spAutoFit/>
          </a:bodyPr>
          <a:lstStyle/>
          <a:p>
            <a:r>
              <a:rPr lang="zh-CN" altLang="en-US" sz="2800" b="1" dirty="0">
                <a:solidFill>
                  <a:srgbClr val="3333FF"/>
                </a:solidFill>
                <a:latin typeface="微软雅黑" panose="020B0503020204020204" pitchFamily="34" charset="-122"/>
                <a:ea typeface="微软雅黑" panose="020B0503020204020204" pitchFamily="34" charset="-122"/>
              </a:rPr>
              <a:t>地理与体育活动</a:t>
            </a:r>
          </a:p>
        </p:txBody>
      </p:sp>
      <p:grpSp>
        <p:nvGrpSpPr>
          <p:cNvPr id="3" name="组合 8"/>
          <p:cNvGrpSpPr/>
          <p:nvPr/>
        </p:nvGrpSpPr>
        <p:grpSpPr>
          <a:xfrm>
            <a:off x="2238084" y="1500189"/>
            <a:ext cx="1571420" cy="642937"/>
            <a:chOff x="2714612" y="1357298"/>
            <a:chExt cx="1571636" cy="642942"/>
          </a:xfrm>
        </p:grpSpPr>
        <p:sp>
          <p:nvSpPr>
            <p:cNvPr id="10" name="Freeform 10"/>
            <p:cNvSpPr/>
            <p:nvPr/>
          </p:nvSpPr>
          <p:spPr bwMode="auto">
            <a:xfrm>
              <a:off x="2714612" y="1357298"/>
              <a:ext cx="1571636" cy="642942"/>
            </a:xfrm>
            <a:custGeom>
              <a:avLst/>
              <a:gdLst/>
              <a:ahLst/>
              <a:cxnLst>
                <a:cxn ang="0">
                  <a:pos x="256" y="0"/>
                </a:cxn>
                <a:cxn ang="0">
                  <a:pos x="0" y="120"/>
                </a:cxn>
                <a:cxn ang="0">
                  <a:pos x="0" y="122"/>
                </a:cxn>
                <a:cxn ang="0">
                  <a:pos x="1" y="132"/>
                </a:cxn>
                <a:cxn ang="0">
                  <a:pos x="256" y="239"/>
                </a:cxn>
                <a:cxn ang="0">
                  <a:pos x="511" y="132"/>
                </a:cxn>
                <a:cxn ang="0">
                  <a:pos x="512" y="122"/>
                </a:cxn>
                <a:cxn ang="0">
                  <a:pos x="512" y="120"/>
                </a:cxn>
                <a:cxn ang="0">
                  <a:pos x="256" y="0"/>
                </a:cxn>
              </a:cxnLst>
              <a:rect l="0" t="0" r="r" b="b"/>
              <a:pathLst>
                <a:path w="512" h="239">
                  <a:moveTo>
                    <a:pt x="256" y="0"/>
                  </a:moveTo>
                  <a:cubicBezTo>
                    <a:pt x="115" y="0"/>
                    <a:pt x="0" y="54"/>
                    <a:pt x="0" y="120"/>
                  </a:cubicBezTo>
                  <a:cubicBezTo>
                    <a:pt x="0" y="121"/>
                    <a:pt x="0" y="121"/>
                    <a:pt x="0" y="122"/>
                  </a:cubicBezTo>
                  <a:cubicBezTo>
                    <a:pt x="0" y="126"/>
                    <a:pt x="1" y="129"/>
                    <a:pt x="1" y="132"/>
                  </a:cubicBezTo>
                  <a:cubicBezTo>
                    <a:pt x="15" y="192"/>
                    <a:pt x="124" y="239"/>
                    <a:pt x="256" y="239"/>
                  </a:cubicBezTo>
                  <a:cubicBezTo>
                    <a:pt x="388" y="239"/>
                    <a:pt x="497" y="192"/>
                    <a:pt x="511" y="132"/>
                  </a:cubicBezTo>
                  <a:cubicBezTo>
                    <a:pt x="511" y="129"/>
                    <a:pt x="512" y="126"/>
                    <a:pt x="512" y="122"/>
                  </a:cubicBezTo>
                  <a:cubicBezTo>
                    <a:pt x="512" y="121"/>
                    <a:pt x="512" y="121"/>
                    <a:pt x="512" y="120"/>
                  </a:cubicBezTo>
                  <a:cubicBezTo>
                    <a:pt x="512" y="54"/>
                    <a:pt x="397" y="0"/>
                    <a:pt x="256" y="0"/>
                  </a:cubicBezTo>
                  <a:close/>
                </a:path>
              </a:pathLst>
            </a:custGeom>
            <a:gradFill>
              <a:gsLst>
                <a:gs pos="22000">
                  <a:srgbClr val="00B0F0">
                    <a:alpha val="32000"/>
                  </a:srgbClr>
                </a:gs>
                <a:gs pos="80000">
                  <a:srgbClr val="0070C0">
                    <a:lumMod val="75000"/>
                  </a:srgbClr>
                </a:gs>
              </a:gsLst>
              <a:lin ang="3600000" scaled="0"/>
            </a:gradFill>
            <a:ln w="9525">
              <a:solidFill>
                <a:srgbClr val="00B0F0"/>
              </a:solidFill>
              <a:round/>
            </a:ln>
            <a:effectLst>
              <a:innerShdw blurRad="63500">
                <a:srgbClr val="00B0F0"/>
              </a:inn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3569" name="TextBox 10"/>
            <p:cNvSpPr txBox="1"/>
            <p:nvPr/>
          </p:nvSpPr>
          <p:spPr>
            <a:xfrm>
              <a:off x="2857488" y="1428736"/>
              <a:ext cx="1357322" cy="491494"/>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第五组</a:t>
              </a:r>
            </a:p>
          </p:txBody>
        </p:sp>
      </p:grpSp>
      <p:grpSp>
        <p:nvGrpSpPr>
          <p:cNvPr id="4" name="组合 13"/>
          <p:cNvGrpSpPr/>
          <p:nvPr/>
        </p:nvGrpSpPr>
        <p:grpSpPr>
          <a:xfrm>
            <a:off x="3952361" y="1285875"/>
            <a:ext cx="5714256" cy="1198880"/>
            <a:chOff x="3000364" y="1777445"/>
            <a:chExt cx="5286412" cy="1337215"/>
          </a:xfrm>
        </p:grpSpPr>
        <p:sp>
          <p:nvSpPr>
            <p:cNvPr id="13" name="矩形 12"/>
            <p:cNvSpPr/>
            <p:nvPr/>
          </p:nvSpPr>
          <p:spPr>
            <a:xfrm flipH="1">
              <a:off x="3000364" y="1786299"/>
              <a:ext cx="5286412" cy="128551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3565" name="TextBox 11"/>
            <p:cNvSpPr txBox="1"/>
            <p:nvPr/>
          </p:nvSpPr>
          <p:spPr>
            <a:xfrm>
              <a:off x="3071802" y="1777445"/>
              <a:ext cx="5214974" cy="1337215"/>
            </a:xfrm>
            <a:prstGeom prst="rect">
              <a:avLst/>
            </a:prstGeom>
            <a:noFill/>
            <a:ln w="9525">
              <a:noFill/>
            </a:ln>
          </p:spPr>
          <p:txBody>
            <a:bodyP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这是两种什么体育活动？这两种体育活动应该在哪些地方开展？</a:t>
              </a:r>
            </a:p>
          </p:txBody>
        </p:sp>
      </p:grpSp>
      <p:sp>
        <p:nvSpPr>
          <p:cNvPr id="18" name="TextBox 17"/>
          <p:cNvSpPr txBox="1"/>
          <p:nvPr/>
        </p:nvSpPr>
        <p:spPr>
          <a:xfrm>
            <a:off x="2309512" y="5000625"/>
            <a:ext cx="3357125" cy="1198880"/>
          </a:xfrm>
          <a:prstGeom prst="rect">
            <a:avLst/>
          </a:prstGeom>
          <a:noFill/>
          <a:ln w="9525">
            <a:noFill/>
          </a:ln>
        </p:spPr>
        <p:txBody>
          <a:bodyP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滑雪</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寒冷的山地</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如：欧洲的阿尔卑斯山</a:t>
            </a:r>
          </a:p>
        </p:txBody>
      </p:sp>
      <p:sp>
        <p:nvSpPr>
          <p:cNvPr id="19" name="TextBox 18"/>
          <p:cNvSpPr txBox="1"/>
          <p:nvPr/>
        </p:nvSpPr>
        <p:spPr>
          <a:xfrm>
            <a:off x="6095207" y="5000625"/>
            <a:ext cx="3357126" cy="1198880"/>
          </a:xfrm>
          <a:prstGeom prst="rect">
            <a:avLst/>
          </a:prstGeom>
          <a:noFill/>
          <a:ln w="9525">
            <a:noFill/>
          </a:ln>
        </p:spPr>
        <p:txBody>
          <a:bodyP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冲浪</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温暖的海边</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如：我国的海南省三亚</a:t>
            </a:r>
          </a:p>
        </p:txBody>
      </p:sp>
      <p:sp>
        <p:nvSpPr>
          <p:cNvPr id="2" name="矩形 1"/>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Oval 22"/>
          <p:cNvSpPr/>
          <p:nvPr/>
        </p:nvSpPr>
        <p:spPr>
          <a:xfrm>
            <a:off x="3798394" y="4079876"/>
            <a:ext cx="5461876" cy="1038225"/>
          </a:xfrm>
          <a:prstGeom prst="ellipse">
            <a:avLst/>
          </a:prstGeom>
          <a:noFill/>
          <a:ln w="50800">
            <a:noFill/>
          </a:ln>
        </p:spPr>
        <p:txBody>
          <a:bodyPr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77827" name="Oval 26"/>
          <p:cNvSpPr/>
          <p:nvPr/>
        </p:nvSpPr>
        <p:spPr>
          <a:xfrm>
            <a:off x="3812679" y="4076701"/>
            <a:ext cx="5461877" cy="1038225"/>
          </a:xfrm>
          <a:prstGeom prst="ellipse">
            <a:avLst/>
          </a:prstGeom>
          <a:noFill/>
          <a:ln w="9525">
            <a:noFill/>
          </a:ln>
        </p:spPr>
        <p:txBody>
          <a:bodyPr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77828" name="Oval 19"/>
          <p:cNvSpPr/>
          <p:nvPr/>
        </p:nvSpPr>
        <p:spPr>
          <a:xfrm>
            <a:off x="4031725" y="4238625"/>
            <a:ext cx="3646013" cy="719138"/>
          </a:xfrm>
          <a:prstGeom prst="ellipse">
            <a:avLst/>
          </a:prstGeom>
          <a:noFill/>
          <a:ln w="50800">
            <a:noFill/>
          </a:ln>
        </p:spPr>
        <p:txBody>
          <a:bodyPr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77829" name="Oval 25"/>
          <p:cNvSpPr/>
          <p:nvPr/>
        </p:nvSpPr>
        <p:spPr>
          <a:xfrm>
            <a:off x="4028551" y="4229100"/>
            <a:ext cx="3646013" cy="719138"/>
          </a:xfrm>
          <a:prstGeom prst="ellipse">
            <a:avLst/>
          </a:prstGeom>
          <a:noFill/>
          <a:ln w="9525">
            <a:noFill/>
          </a:ln>
        </p:spPr>
        <p:txBody>
          <a:bodyPr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77830" name="Oval 16"/>
          <p:cNvSpPr/>
          <p:nvPr/>
        </p:nvSpPr>
        <p:spPr>
          <a:xfrm>
            <a:off x="4376168" y="4398963"/>
            <a:ext cx="2209512" cy="400050"/>
          </a:xfrm>
          <a:prstGeom prst="ellipse">
            <a:avLst/>
          </a:prstGeom>
          <a:noFill/>
          <a:ln w="50800">
            <a:noFill/>
          </a:ln>
        </p:spPr>
        <p:txBody>
          <a:bodyPr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77831" name="Oval 24"/>
          <p:cNvSpPr/>
          <p:nvPr/>
        </p:nvSpPr>
        <p:spPr>
          <a:xfrm>
            <a:off x="4371406" y="4394200"/>
            <a:ext cx="2209512" cy="400050"/>
          </a:xfrm>
          <a:prstGeom prst="ellipse">
            <a:avLst/>
          </a:prstGeom>
          <a:noFill/>
          <a:ln w="9525">
            <a:noFill/>
          </a:ln>
        </p:spPr>
        <p:txBody>
          <a:bodyPr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32788" name="Line 20"/>
          <p:cNvSpPr/>
          <p:nvPr/>
        </p:nvSpPr>
        <p:spPr>
          <a:xfrm>
            <a:off x="3760298" y="3335339"/>
            <a:ext cx="0" cy="1277937"/>
          </a:xfrm>
          <a:prstGeom prst="line">
            <a:avLst/>
          </a:prstGeom>
          <a:ln w="38100" cap="flat" cmpd="sng">
            <a:solidFill>
              <a:srgbClr val="800080"/>
            </a:solidFill>
            <a:prstDash val="dash"/>
            <a:headEnd type="none" w="med" len="med"/>
            <a:tailEnd type="none" w="med" len="med"/>
          </a:ln>
        </p:spPr>
      </p:sp>
      <p:sp>
        <p:nvSpPr>
          <p:cNvPr id="32786" name="Line 18"/>
          <p:cNvSpPr/>
          <p:nvPr/>
        </p:nvSpPr>
        <p:spPr>
          <a:xfrm>
            <a:off x="7641230" y="3040063"/>
            <a:ext cx="0" cy="1598612"/>
          </a:xfrm>
          <a:prstGeom prst="line">
            <a:avLst/>
          </a:prstGeom>
          <a:ln w="38100" cap="flat" cmpd="sng">
            <a:solidFill>
              <a:srgbClr val="800080"/>
            </a:solidFill>
            <a:prstDash val="dash"/>
            <a:headEnd type="none" w="med" len="med"/>
            <a:tailEnd type="none" w="med" len="med"/>
          </a:ln>
        </p:spPr>
      </p:sp>
      <p:sp>
        <p:nvSpPr>
          <p:cNvPr id="32785" name="Line 17"/>
          <p:cNvSpPr/>
          <p:nvPr/>
        </p:nvSpPr>
        <p:spPr>
          <a:xfrm>
            <a:off x="4068233" y="2987676"/>
            <a:ext cx="0" cy="1597025"/>
          </a:xfrm>
          <a:prstGeom prst="line">
            <a:avLst/>
          </a:prstGeom>
          <a:ln w="38100" cap="flat" cmpd="sng">
            <a:solidFill>
              <a:srgbClr val="800080"/>
            </a:solidFill>
            <a:prstDash val="dash"/>
            <a:headEnd type="none" w="med" len="med"/>
            <a:tailEnd type="none" w="med" len="med"/>
          </a:ln>
        </p:spPr>
      </p:sp>
      <p:sp>
        <p:nvSpPr>
          <p:cNvPr id="32783" name="Line 15"/>
          <p:cNvSpPr/>
          <p:nvPr/>
        </p:nvSpPr>
        <p:spPr>
          <a:xfrm>
            <a:off x="6611077" y="2641600"/>
            <a:ext cx="0" cy="1917700"/>
          </a:xfrm>
          <a:prstGeom prst="line">
            <a:avLst/>
          </a:prstGeom>
          <a:ln w="38100" cap="flat" cmpd="sng">
            <a:solidFill>
              <a:srgbClr val="800080"/>
            </a:solidFill>
            <a:prstDash val="dash"/>
            <a:headEnd type="none" w="med" len="med"/>
            <a:tailEnd type="none" w="med" len="med"/>
          </a:ln>
        </p:spPr>
      </p:sp>
      <p:sp>
        <p:nvSpPr>
          <p:cNvPr id="32782" name="Line 14"/>
          <p:cNvSpPr/>
          <p:nvPr/>
        </p:nvSpPr>
        <p:spPr>
          <a:xfrm>
            <a:off x="4376168" y="2641600"/>
            <a:ext cx="0" cy="1917700"/>
          </a:xfrm>
          <a:prstGeom prst="line">
            <a:avLst/>
          </a:prstGeom>
          <a:ln w="38100" cap="flat" cmpd="sng">
            <a:solidFill>
              <a:srgbClr val="800080"/>
            </a:solidFill>
            <a:prstDash val="dash"/>
            <a:headEnd type="none" w="med" len="med"/>
            <a:tailEnd type="none" w="med" len="med"/>
          </a:ln>
        </p:spPr>
      </p:sp>
      <p:sp>
        <p:nvSpPr>
          <p:cNvPr id="32779" name="Line 11"/>
          <p:cNvSpPr/>
          <p:nvPr/>
        </p:nvSpPr>
        <p:spPr>
          <a:xfrm>
            <a:off x="5947589" y="2281238"/>
            <a:ext cx="0" cy="2317750"/>
          </a:xfrm>
          <a:prstGeom prst="line">
            <a:avLst/>
          </a:prstGeom>
          <a:ln w="38100" cap="flat" cmpd="sng">
            <a:solidFill>
              <a:srgbClr val="800080"/>
            </a:solidFill>
            <a:prstDash val="dash"/>
            <a:headEnd type="none" w="med" len="med"/>
            <a:tailEnd type="none" w="med" len="med"/>
          </a:ln>
        </p:spPr>
      </p:sp>
      <p:sp>
        <p:nvSpPr>
          <p:cNvPr id="32778" name="Line 10"/>
          <p:cNvSpPr/>
          <p:nvPr/>
        </p:nvSpPr>
        <p:spPr>
          <a:xfrm>
            <a:off x="4669817" y="2241550"/>
            <a:ext cx="0" cy="2317750"/>
          </a:xfrm>
          <a:prstGeom prst="line">
            <a:avLst/>
          </a:prstGeom>
          <a:ln w="38100" cap="flat" cmpd="sng">
            <a:solidFill>
              <a:srgbClr val="800080"/>
            </a:solidFill>
            <a:prstDash val="dash"/>
            <a:headEnd type="none" w="med" len="med"/>
            <a:tailEnd type="none" w="med" len="med"/>
          </a:ln>
        </p:spPr>
      </p:sp>
      <p:sp>
        <p:nvSpPr>
          <p:cNvPr id="32774" name="Line 6"/>
          <p:cNvSpPr/>
          <p:nvPr/>
        </p:nvSpPr>
        <p:spPr>
          <a:xfrm>
            <a:off x="4547596" y="2281238"/>
            <a:ext cx="1546024" cy="0"/>
          </a:xfrm>
          <a:prstGeom prst="line">
            <a:avLst/>
          </a:prstGeom>
          <a:ln w="76200" cap="flat" cmpd="sng">
            <a:solidFill>
              <a:srgbClr val="0000FF"/>
            </a:solidFill>
            <a:prstDash val="solid"/>
            <a:headEnd type="none" w="med" len="med"/>
            <a:tailEnd type="none" w="med" len="med"/>
          </a:ln>
        </p:spPr>
      </p:sp>
      <p:sp>
        <p:nvSpPr>
          <p:cNvPr id="32775" name="Line 7"/>
          <p:cNvSpPr/>
          <p:nvPr/>
        </p:nvSpPr>
        <p:spPr>
          <a:xfrm>
            <a:off x="4252360" y="2641600"/>
            <a:ext cx="2541256" cy="0"/>
          </a:xfrm>
          <a:prstGeom prst="line">
            <a:avLst/>
          </a:prstGeom>
          <a:ln w="76200" cap="flat" cmpd="sng">
            <a:solidFill>
              <a:srgbClr val="0000FF"/>
            </a:solidFill>
            <a:prstDash val="solid"/>
            <a:headEnd type="none" w="med" len="med"/>
            <a:tailEnd type="none" w="med" len="med"/>
          </a:ln>
        </p:spPr>
      </p:sp>
      <p:sp>
        <p:nvSpPr>
          <p:cNvPr id="77841" name="Freeform 8"/>
          <p:cNvSpPr/>
          <p:nvPr/>
        </p:nvSpPr>
        <p:spPr>
          <a:xfrm>
            <a:off x="3920614" y="3014664"/>
            <a:ext cx="4088868" cy="1587"/>
          </a:xfrm>
          <a:custGeom>
            <a:avLst/>
            <a:gdLst>
              <a:gd name="txL" fmla="*/ 0 w 1776"/>
              <a:gd name="txT" fmla="*/ 0 h 1"/>
              <a:gd name="txR" fmla="*/ 1776 w 1776"/>
              <a:gd name="txB" fmla="*/ 1 h 1"/>
            </a:gdLst>
            <a:ahLst/>
            <a:cxnLst>
              <a:cxn ang="0">
                <a:pos x="0" y="0"/>
              </a:cxn>
              <a:cxn ang="0">
                <a:pos x="4089400" y="1587"/>
              </a:cxn>
            </a:cxnLst>
            <a:rect l="txL" t="txT" r="txR" b="txB"/>
            <a:pathLst>
              <a:path w="1776" h="1">
                <a:moveTo>
                  <a:pt x="0" y="0"/>
                </a:moveTo>
                <a:lnTo>
                  <a:pt x="1776" y="1"/>
                </a:lnTo>
              </a:path>
            </a:pathLst>
          </a:custGeom>
          <a:noFill/>
          <a:ln w="76200">
            <a:noFill/>
          </a:ln>
        </p:spPr>
        <p:txBody>
          <a:bodyP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32777" name="Line 9"/>
          <p:cNvSpPr/>
          <p:nvPr/>
        </p:nvSpPr>
        <p:spPr>
          <a:xfrm>
            <a:off x="3699982" y="3360738"/>
            <a:ext cx="5634891" cy="0"/>
          </a:xfrm>
          <a:prstGeom prst="line">
            <a:avLst/>
          </a:prstGeom>
          <a:ln w="76200" cap="flat" cmpd="sng">
            <a:solidFill>
              <a:srgbClr val="0000FF"/>
            </a:solidFill>
            <a:prstDash val="solid"/>
            <a:headEnd type="none" w="med" len="med"/>
            <a:tailEnd type="none" w="med" len="med"/>
          </a:ln>
        </p:spPr>
      </p:sp>
      <p:sp>
        <p:nvSpPr>
          <p:cNvPr id="77843" name="Oval 12"/>
          <p:cNvSpPr/>
          <p:nvPr/>
        </p:nvSpPr>
        <p:spPr>
          <a:xfrm>
            <a:off x="4695214" y="4478339"/>
            <a:ext cx="1214280" cy="160337"/>
          </a:xfrm>
          <a:prstGeom prst="ellipse">
            <a:avLst/>
          </a:prstGeom>
          <a:noFill/>
          <a:ln w="50800">
            <a:noFill/>
          </a:ln>
        </p:spPr>
        <p:txBody>
          <a:bodyPr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77844" name="Oval 13"/>
          <p:cNvSpPr/>
          <p:nvPr/>
        </p:nvSpPr>
        <p:spPr>
          <a:xfrm>
            <a:off x="4714262" y="4470400"/>
            <a:ext cx="1215867" cy="160338"/>
          </a:xfrm>
          <a:prstGeom prst="ellipse">
            <a:avLst/>
          </a:prstGeom>
          <a:noFill/>
          <a:ln w="9525">
            <a:noFill/>
          </a:ln>
        </p:spPr>
        <p:txBody>
          <a:bodyPr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77845" name="Freeform 3"/>
          <p:cNvSpPr/>
          <p:nvPr/>
        </p:nvSpPr>
        <p:spPr>
          <a:xfrm>
            <a:off x="3571410" y="1828800"/>
            <a:ext cx="6095207" cy="1677988"/>
          </a:xfrm>
          <a:custGeom>
            <a:avLst/>
            <a:gdLst>
              <a:gd name="txL" fmla="*/ 0 w 3840"/>
              <a:gd name="txT" fmla="*/ 0 h 1057"/>
              <a:gd name="txR" fmla="*/ 3840 w 3840"/>
              <a:gd name="txB" fmla="*/ 1057 h 1057"/>
            </a:gdLst>
            <a:ahLst/>
            <a:cxnLst>
              <a:cxn ang="0">
                <a:pos x="0" y="1677988"/>
              </a:cxn>
              <a:cxn ang="0">
                <a:pos x="792162" y="731838"/>
              </a:cxn>
              <a:cxn ang="0">
                <a:pos x="1565275" y="12700"/>
              </a:cxn>
              <a:cxn ang="0">
                <a:pos x="2836863" y="652463"/>
              </a:cxn>
              <a:cxn ang="0">
                <a:pos x="3903663" y="1092200"/>
              </a:cxn>
              <a:cxn ang="0">
                <a:pos x="4457700" y="1219200"/>
              </a:cxn>
              <a:cxn ang="0">
                <a:pos x="6096000" y="1558925"/>
              </a:cxn>
            </a:cxnLst>
            <a:rect l="txL" t="txT" r="txR" b="txB"/>
            <a:pathLst>
              <a:path w="3840" h="1057">
                <a:moveTo>
                  <a:pt x="0" y="1057"/>
                </a:moveTo>
                <a:cubicBezTo>
                  <a:pt x="83" y="956"/>
                  <a:pt x="335" y="637"/>
                  <a:pt x="499" y="461"/>
                </a:cubicBezTo>
                <a:cubicBezTo>
                  <a:pt x="663" y="286"/>
                  <a:pt x="771" y="17"/>
                  <a:pt x="986" y="8"/>
                </a:cubicBezTo>
                <a:cubicBezTo>
                  <a:pt x="1201" y="0"/>
                  <a:pt x="1542" y="298"/>
                  <a:pt x="1787" y="411"/>
                </a:cubicBezTo>
                <a:cubicBezTo>
                  <a:pt x="2032" y="524"/>
                  <a:pt x="2289" y="628"/>
                  <a:pt x="2459" y="688"/>
                </a:cubicBezTo>
                <a:cubicBezTo>
                  <a:pt x="2629" y="748"/>
                  <a:pt x="2578" y="719"/>
                  <a:pt x="2808" y="768"/>
                </a:cubicBezTo>
                <a:cubicBezTo>
                  <a:pt x="3038" y="817"/>
                  <a:pt x="3625" y="938"/>
                  <a:pt x="3840" y="982"/>
                </a:cubicBezTo>
              </a:path>
            </a:pathLst>
          </a:custGeom>
          <a:noFill/>
          <a:ln w="127000">
            <a:noFill/>
          </a:ln>
        </p:spPr>
        <p:txBody>
          <a:bodyP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32789" name="Line 21"/>
          <p:cNvSpPr/>
          <p:nvPr/>
        </p:nvSpPr>
        <p:spPr>
          <a:xfrm>
            <a:off x="9299952" y="3386139"/>
            <a:ext cx="0" cy="1279525"/>
          </a:xfrm>
          <a:prstGeom prst="line">
            <a:avLst/>
          </a:prstGeom>
          <a:ln w="38100" cap="flat" cmpd="sng">
            <a:solidFill>
              <a:srgbClr val="800080"/>
            </a:solidFill>
            <a:prstDash val="dash"/>
            <a:headEnd type="none" w="med" len="med"/>
            <a:tailEnd type="none" w="med" len="med"/>
          </a:ln>
        </p:spPr>
      </p:sp>
      <p:sp>
        <p:nvSpPr>
          <p:cNvPr id="77847" name="AutoShape 28"/>
          <p:cNvSpPr/>
          <p:nvPr/>
        </p:nvSpPr>
        <p:spPr>
          <a:xfrm rot="-5359828">
            <a:off x="4180921" y="4648270"/>
            <a:ext cx="152400" cy="1066661"/>
          </a:xfrm>
          <a:prstGeom prst="leftBrace">
            <a:avLst>
              <a:gd name="adj1" fmla="val 58333"/>
              <a:gd name="adj2" fmla="val 50000"/>
            </a:avLst>
          </a:prstGeom>
          <a:noFill/>
          <a:ln w="76200">
            <a:noFill/>
          </a:ln>
        </p:spPr>
        <p:txBody>
          <a:bodyPr rot="0" vert="eaVert"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32797" name="Text Box 29"/>
          <p:cNvSpPr txBox="1"/>
          <p:nvPr/>
        </p:nvSpPr>
        <p:spPr>
          <a:xfrm>
            <a:off x="911107" y="5410201"/>
            <a:ext cx="3642839" cy="706755"/>
          </a:xfrm>
          <a:prstGeom prst="rect">
            <a:avLst/>
          </a:prstGeom>
          <a:noFill/>
          <a:ln w="9525">
            <a:noFill/>
          </a:ln>
        </p:spPr>
        <p:txBody>
          <a:bodyPr>
            <a:spAutoFit/>
          </a:bodyPr>
          <a:lstStyle/>
          <a:p>
            <a:pPr algn="ctr">
              <a:spcBef>
                <a:spcPct val="50000"/>
              </a:spcBef>
            </a:pPr>
            <a:r>
              <a:rPr lang="zh-CN" altLang="en-US" sz="3200" dirty="0">
                <a:solidFill>
                  <a:srgbClr val="663300"/>
                </a:solidFill>
                <a:latin typeface="微软雅黑" panose="020B0503020204020204" pitchFamily="34" charset="-122"/>
                <a:ea typeface="微软雅黑" panose="020B0503020204020204" pitchFamily="34" charset="-122"/>
              </a:rPr>
              <a:t>等高线  </a:t>
            </a:r>
            <a:r>
              <a:rPr lang="zh-CN" altLang="en-US" sz="3600" u="sng" dirty="0">
                <a:solidFill>
                  <a:srgbClr val="663300"/>
                </a:solidFill>
                <a:latin typeface="微软雅黑" panose="020B0503020204020204" pitchFamily="34" charset="-122"/>
                <a:ea typeface="微软雅黑" panose="020B0503020204020204" pitchFamily="34" charset="-122"/>
              </a:rPr>
              <a:t>     </a:t>
            </a:r>
            <a:r>
              <a:rPr lang="zh-CN" altLang="en-US" sz="4000" b="1" u="sng" dirty="0">
                <a:solidFill>
                  <a:srgbClr val="663300"/>
                </a:solidFill>
                <a:latin typeface="华文彩云" panose="02010800040101010101" pitchFamily="2" charset="-122"/>
                <a:ea typeface="华文彩云" panose="02010800040101010101" pitchFamily="2" charset="-122"/>
              </a:rPr>
              <a:t> </a:t>
            </a:r>
            <a:endParaRPr lang="zh-CN" altLang="en-US" sz="4000" b="1" dirty="0">
              <a:solidFill>
                <a:srgbClr val="663300"/>
              </a:solidFill>
              <a:latin typeface="华文彩云" panose="02010800040101010101" pitchFamily="2" charset="-122"/>
              <a:ea typeface="华文彩云" panose="02010800040101010101" pitchFamily="2" charset="-122"/>
            </a:endParaRPr>
          </a:p>
        </p:txBody>
      </p:sp>
      <p:sp>
        <p:nvSpPr>
          <p:cNvPr id="32798" name="Text Box 30"/>
          <p:cNvSpPr txBox="1"/>
          <p:nvPr/>
        </p:nvSpPr>
        <p:spPr>
          <a:xfrm>
            <a:off x="2149195" y="2138046"/>
            <a:ext cx="2103164" cy="1076325"/>
          </a:xfrm>
          <a:prstGeom prst="rect">
            <a:avLst/>
          </a:prstGeom>
          <a:noFill/>
          <a:ln w="9525">
            <a:noFill/>
          </a:ln>
        </p:spPr>
        <p:txBody>
          <a:bodyPr>
            <a:spAutoFit/>
          </a:bodyPr>
          <a:lstStyle/>
          <a:p>
            <a:pPr algn="ctr">
              <a:spcBef>
                <a:spcPct val="50000"/>
              </a:spcBef>
            </a:pPr>
            <a:r>
              <a:rPr lang="zh-CN" altLang="en-US" sz="3200" dirty="0">
                <a:solidFill>
                  <a:srgbClr val="000000"/>
                </a:solidFill>
                <a:latin typeface="微软雅黑" panose="020B0503020204020204" pitchFamily="34" charset="-122"/>
                <a:ea typeface="微软雅黑" panose="020B0503020204020204" pitchFamily="34" charset="-122"/>
              </a:rPr>
              <a:t>坡陡的地方</a:t>
            </a:r>
          </a:p>
        </p:txBody>
      </p:sp>
      <p:sp>
        <p:nvSpPr>
          <p:cNvPr id="32799" name="Text Box 31"/>
          <p:cNvSpPr txBox="1"/>
          <p:nvPr/>
        </p:nvSpPr>
        <p:spPr>
          <a:xfrm>
            <a:off x="8009482" y="1770699"/>
            <a:ext cx="1980942" cy="1076325"/>
          </a:xfrm>
          <a:prstGeom prst="rect">
            <a:avLst/>
          </a:prstGeom>
          <a:noFill/>
          <a:ln w="9525">
            <a:noFill/>
          </a:ln>
        </p:spPr>
        <p:txBody>
          <a:bodyPr>
            <a:spAutoFit/>
          </a:bodyPr>
          <a:lstStyle/>
          <a:p>
            <a:pPr algn="ctr">
              <a:spcBef>
                <a:spcPct val="50000"/>
              </a:spcBef>
            </a:pPr>
            <a:r>
              <a:rPr lang="zh-CN" altLang="en-US" sz="3200" b="1" dirty="0">
                <a:solidFill>
                  <a:srgbClr val="000000"/>
                </a:solidFill>
                <a:latin typeface="微软雅黑" panose="020B0503020204020204" pitchFamily="34" charset="-122"/>
                <a:ea typeface="微软雅黑" panose="020B0503020204020204" pitchFamily="34" charset="-122"/>
              </a:rPr>
              <a:t>坡缓的地方</a:t>
            </a:r>
          </a:p>
        </p:txBody>
      </p:sp>
      <p:sp>
        <p:nvSpPr>
          <p:cNvPr id="77851" name="AutoShape 32"/>
          <p:cNvSpPr/>
          <p:nvPr/>
        </p:nvSpPr>
        <p:spPr>
          <a:xfrm rot="-5436281">
            <a:off x="7538043" y="3664164"/>
            <a:ext cx="215900" cy="3276173"/>
          </a:xfrm>
          <a:prstGeom prst="leftBrace">
            <a:avLst>
              <a:gd name="adj1" fmla="val 126470"/>
              <a:gd name="adj2" fmla="val 50000"/>
            </a:avLst>
          </a:prstGeom>
          <a:noFill/>
          <a:ln w="76200">
            <a:noFill/>
          </a:ln>
        </p:spPr>
        <p:txBody>
          <a:bodyPr rot="0" vert="eaVert" wrap="none" anchor="ctr"/>
          <a:lstStyle/>
          <a:p>
            <a:pPr algn="ctr">
              <a:spcBef>
                <a:spcPct val="50000"/>
              </a:spcBef>
            </a:pPr>
            <a:endParaRPr sz="4800" b="1" dirty="0">
              <a:solidFill>
                <a:schemeClr val="hlink"/>
              </a:solidFill>
              <a:latin typeface="华文彩云" panose="02010800040101010101" pitchFamily="2" charset="-122"/>
              <a:ea typeface="华文彩云" panose="02010800040101010101" pitchFamily="2" charset="-122"/>
            </a:endParaRPr>
          </a:p>
        </p:txBody>
      </p:sp>
      <p:sp>
        <p:nvSpPr>
          <p:cNvPr id="32801" name="Text Box 33"/>
          <p:cNvSpPr txBox="1"/>
          <p:nvPr/>
        </p:nvSpPr>
        <p:spPr>
          <a:xfrm>
            <a:off x="5199973" y="5464176"/>
            <a:ext cx="3352364" cy="706755"/>
          </a:xfrm>
          <a:prstGeom prst="rect">
            <a:avLst/>
          </a:prstGeom>
          <a:noFill/>
          <a:ln w="9525">
            <a:noFill/>
          </a:ln>
        </p:spPr>
        <p:txBody>
          <a:bodyPr>
            <a:spAutoFit/>
          </a:bodyPr>
          <a:lstStyle/>
          <a:p>
            <a:pPr algn="ctr">
              <a:spcBef>
                <a:spcPct val="50000"/>
              </a:spcBef>
            </a:pPr>
            <a:r>
              <a:rPr lang="en-US" altLang="zh-CN" sz="3200" b="1" dirty="0">
                <a:solidFill>
                  <a:srgbClr val="663300"/>
                </a:solidFill>
                <a:latin typeface="微软雅黑" panose="020B0503020204020204" pitchFamily="34" charset="-122"/>
                <a:ea typeface="微软雅黑" panose="020B0503020204020204" pitchFamily="34" charset="-122"/>
              </a:rPr>
              <a:t>      </a:t>
            </a:r>
            <a:r>
              <a:rPr lang="en-US" altLang="zh-CN" sz="3200" b="1" u="sng" dirty="0">
                <a:solidFill>
                  <a:srgbClr val="663300"/>
                </a:solidFill>
                <a:latin typeface="微软雅黑" panose="020B0503020204020204" pitchFamily="34" charset="-122"/>
                <a:ea typeface="微软雅黑" panose="020B0503020204020204" pitchFamily="34" charset="-122"/>
              </a:rPr>
              <a:t>       </a:t>
            </a:r>
            <a:r>
              <a:rPr lang="zh-CN" altLang="en-US" sz="3200" b="1" u="sng" dirty="0">
                <a:solidFill>
                  <a:srgbClr val="663300"/>
                </a:solidFill>
                <a:latin typeface="微软雅黑" panose="020B0503020204020204" pitchFamily="34" charset="-122"/>
                <a:ea typeface="微软雅黑" panose="020B0503020204020204" pitchFamily="34" charset="-122"/>
              </a:rPr>
              <a:t>       </a:t>
            </a:r>
            <a:r>
              <a:rPr lang="zh-CN" altLang="en-US" sz="4000" b="1" u="sng" dirty="0">
                <a:solidFill>
                  <a:srgbClr val="663300"/>
                </a:solidFill>
                <a:latin typeface="华文彩云" panose="02010800040101010101" pitchFamily="2" charset="-122"/>
                <a:ea typeface="华文彩云" panose="02010800040101010101" pitchFamily="2" charset="-122"/>
              </a:rPr>
              <a:t>  </a:t>
            </a:r>
            <a:endParaRPr lang="zh-CN" altLang="en-US" sz="4000" b="1" dirty="0">
              <a:solidFill>
                <a:srgbClr val="663300"/>
              </a:solidFill>
              <a:latin typeface="华文彩云" panose="02010800040101010101" pitchFamily="2" charset="-122"/>
              <a:ea typeface="华文彩云" panose="02010800040101010101" pitchFamily="2" charset="-122"/>
            </a:endParaRPr>
          </a:p>
        </p:txBody>
      </p:sp>
      <p:sp>
        <p:nvSpPr>
          <p:cNvPr id="32802" name="Text Box 34"/>
          <p:cNvSpPr txBox="1"/>
          <p:nvPr/>
        </p:nvSpPr>
        <p:spPr>
          <a:xfrm>
            <a:off x="3287285" y="5354639"/>
            <a:ext cx="1676182" cy="706755"/>
          </a:xfrm>
          <a:prstGeom prst="rect">
            <a:avLst/>
          </a:prstGeom>
          <a:noFill/>
          <a:ln w="9525">
            <a:noFill/>
          </a:ln>
        </p:spPr>
        <p:txBody>
          <a:bodyPr>
            <a:spAutoFit/>
          </a:bodyPr>
          <a:lstStyle/>
          <a:p>
            <a:pPr algn="ctr">
              <a:spcBef>
                <a:spcPct val="50000"/>
              </a:spcBef>
            </a:pPr>
            <a:r>
              <a:rPr lang="zh-CN" altLang="en-US" sz="4000" dirty="0">
                <a:solidFill>
                  <a:srgbClr val="FF0066"/>
                </a:solidFill>
                <a:latin typeface="华文彩云" panose="02010800040101010101" pitchFamily="2" charset="-122"/>
                <a:ea typeface="微软雅黑" panose="020B0503020204020204" pitchFamily="34" charset="-122"/>
              </a:rPr>
              <a:t>密集</a:t>
            </a:r>
          </a:p>
        </p:txBody>
      </p:sp>
      <p:sp>
        <p:nvSpPr>
          <p:cNvPr id="32803" name="Text Box 35"/>
          <p:cNvSpPr txBox="1"/>
          <p:nvPr/>
        </p:nvSpPr>
        <p:spPr>
          <a:xfrm>
            <a:off x="8352021" y="5463859"/>
            <a:ext cx="1295231" cy="706755"/>
          </a:xfrm>
          <a:prstGeom prst="rect">
            <a:avLst/>
          </a:prstGeom>
          <a:noFill/>
          <a:ln w="9525">
            <a:noFill/>
          </a:ln>
        </p:spPr>
        <p:txBody>
          <a:bodyPr>
            <a:spAutoFit/>
          </a:bodyPr>
          <a:lstStyle/>
          <a:p>
            <a:pPr algn="ctr">
              <a:spcBef>
                <a:spcPct val="50000"/>
              </a:spcBef>
            </a:pPr>
            <a:r>
              <a:rPr lang="zh-CN" altLang="en-US" sz="4000" dirty="0">
                <a:solidFill>
                  <a:srgbClr val="FF0066"/>
                </a:solidFill>
                <a:latin typeface="华文彩云" panose="02010800040101010101" pitchFamily="2" charset="-122"/>
                <a:ea typeface="微软雅黑" panose="020B0503020204020204" pitchFamily="34" charset="-122"/>
              </a:rPr>
              <a:t>稀疏</a:t>
            </a:r>
          </a:p>
        </p:txBody>
      </p:sp>
      <p:sp>
        <p:nvSpPr>
          <p:cNvPr id="77855" name="Text Box 36"/>
          <p:cNvSpPr txBox="1"/>
          <p:nvPr/>
        </p:nvSpPr>
        <p:spPr>
          <a:xfrm>
            <a:off x="4052360" y="1052513"/>
            <a:ext cx="2042846" cy="645160"/>
          </a:xfrm>
          <a:prstGeom prst="rect">
            <a:avLst/>
          </a:prstGeom>
          <a:noFill/>
          <a:ln w="9525">
            <a:noFill/>
          </a:ln>
        </p:spPr>
        <p:txBody>
          <a:bodyPr>
            <a:spAutoFit/>
          </a:bodyPr>
          <a:lstStyle/>
          <a:p>
            <a:pPr algn="ctr">
              <a:spcBef>
                <a:spcPct val="50000"/>
              </a:spcBef>
            </a:pPr>
            <a:r>
              <a:rPr lang="zh-CN" altLang="en-US" sz="3600" dirty="0">
                <a:latin typeface="微软雅黑" panose="020B0503020204020204" pitchFamily="34" charset="-122"/>
                <a:ea typeface="微软雅黑" panose="020B0503020204020204" pitchFamily="34" charset="-122"/>
              </a:rPr>
              <a:t>山顶</a:t>
            </a:r>
          </a:p>
        </p:txBody>
      </p:sp>
      <p:sp>
        <p:nvSpPr>
          <p:cNvPr id="77856" name="Text Box 37"/>
          <p:cNvSpPr txBox="1"/>
          <p:nvPr/>
        </p:nvSpPr>
        <p:spPr>
          <a:xfrm>
            <a:off x="5671400" y="1484314"/>
            <a:ext cx="1142851" cy="706755"/>
          </a:xfrm>
          <a:prstGeom prst="rect">
            <a:avLst/>
          </a:prstGeom>
          <a:noFill/>
          <a:ln w="9525">
            <a:noFill/>
          </a:ln>
        </p:spPr>
        <p:txBody>
          <a:bodyPr>
            <a:spAutoFit/>
          </a:bodyPr>
          <a:lstStyle/>
          <a:p>
            <a:pPr algn="ctr">
              <a:spcBef>
                <a:spcPct val="50000"/>
              </a:spcBef>
            </a:pPr>
            <a:r>
              <a:rPr lang="en-US" altLang="zh-CN" sz="4000" b="1">
                <a:solidFill>
                  <a:srgbClr val="FF0066"/>
                </a:solidFill>
                <a:latin typeface="华文彩云" panose="02010800040101010101" pitchFamily="2" charset="-122"/>
                <a:ea typeface="华文彩云" panose="02010800040101010101" pitchFamily="2" charset="-122"/>
              </a:rPr>
              <a:t>800</a:t>
            </a:r>
          </a:p>
        </p:txBody>
      </p:sp>
      <p:sp>
        <p:nvSpPr>
          <p:cNvPr id="77857" name="Text Box 38"/>
          <p:cNvSpPr txBox="1"/>
          <p:nvPr/>
        </p:nvSpPr>
        <p:spPr>
          <a:xfrm>
            <a:off x="8912653" y="2727326"/>
            <a:ext cx="1142851" cy="706755"/>
          </a:xfrm>
          <a:prstGeom prst="rect">
            <a:avLst/>
          </a:prstGeom>
          <a:noFill/>
          <a:ln w="9525">
            <a:noFill/>
          </a:ln>
        </p:spPr>
        <p:txBody>
          <a:bodyPr>
            <a:spAutoFit/>
          </a:bodyPr>
          <a:lstStyle/>
          <a:p>
            <a:pPr algn="ctr">
              <a:spcBef>
                <a:spcPct val="50000"/>
              </a:spcBef>
            </a:pPr>
            <a:r>
              <a:rPr lang="en-US" altLang="zh-CN" sz="4000" b="1">
                <a:solidFill>
                  <a:srgbClr val="FF0066"/>
                </a:solidFill>
                <a:latin typeface="华文彩云" panose="02010800040101010101" pitchFamily="2" charset="-122"/>
                <a:ea typeface="华文彩云" panose="02010800040101010101" pitchFamily="2" charset="-122"/>
              </a:rPr>
              <a:t>500</a:t>
            </a:r>
          </a:p>
        </p:txBody>
      </p:sp>
      <p:sp>
        <p:nvSpPr>
          <p:cNvPr id="77858" name="Text Box 39"/>
          <p:cNvSpPr txBox="1"/>
          <p:nvPr/>
        </p:nvSpPr>
        <p:spPr>
          <a:xfrm>
            <a:off x="6509491" y="1955801"/>
            <a:ext cx="1142851" cy="706755"/>
          </a:xfrm>
          <a:prstGeom prst="rect">
            <a:avLst/>
          </a:prstGeom>
          <a:noFill/>
          <a:ln w="9525">
            <a:noFill/>
          </a:ln>
        </p:spPr>
        <p:txBody>
          <a:bodyPr>
            <a:spAutoFit/>
          </a:bodyPr>
          <a:lstStyle/>
          <a:p>
            <a:pPr algn="ctr">
              <a:spcBef>
                <a:spcPct val="50000"/>
              </a:spcBef>
            </a:pPr>
            <a:r>
              <a:rPr lang="en-US" altLang="zh-CN" sz="4000" b="1">
                <a:solidFill>
                  <a:srgbClr val="FF0066"/>
                </a:solidFill>
                <a:latin typeface="华文彩云" panose="02010800040101010101" pitchFamily="2" charset="-122"/>
                <a:ea typeface="华文彩云" panose="02010800040101010101" pitchFamily="2" charset="-122"/>
              </a:rPr>
              <a:t>700</a:t>
            </a:r>
          </a:p>
        </p:txBody>
      </p:sp>
      <p:sp>
        <p:nvSpPr>
          <p:cNvPr id="77859" name="Text Box 40"/>
          <p:cNvSpPr txBox="1"/>
          <p:nvPr/>
        </p:nvSpPr>
        <p:spPr>
          <a:xfrm>
            <a:off x="7347582" y="2322514"/>
            <a:ext cx="1142851" cy="706755"/>
          </a:xfrm>
          <a:prstGeom prst="rect">
            <a:avLst/>
          </a:prstGeom>
          <a:noFill/>
          <a:ln w="9525">
            <a:noFill/>
          </a:ln>
        </p:spPr>
        <p:txBody>
          <a:bodyPr>
            <a:spAutoFit/>
          </a:bodyPr>
          <a:lstStyle/>
          <a:p>
            <a:pPr algn="ctr">
              <a:spcBef>
                <a:spcPct val="50000"/>
              </a:spcBef>
            </a:pPr>
            <a:r>
              <a:rPr lang="en-US" altLang="zh-CN" sz="4000" b="1">
                <a:solidFill>
                  <a:srgbClr val="FF0066"/>
                </a:solidFill>
                <a:latin typeface="华文彩云" panose="02010800040101010101" pitchFamily="2" charset="-122"/>
                <a:ea typeface="华文彩云" panose="02010800040101010101" pitchFamily="2" charset="-122"/>
              </a:rPr>
              <a:t>600</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6239333" y="5587366"/>
            <a:ext cx="1415772" cy="584775"/>
          </a:xfrm>
          <a:prstGeom prst="rect">
            <a:avLst/>
          </a:prstGeom>
          <a:noFill/>
        </p:spPr>
        <p:txBody>
          <a:bodyPr wrap="none" rtlCol="0">
            <a:spAutoFit/>
          </a:bodyPr>
          <a:lstStyle/>
          <a:p>
            <a:pPr algn="l"/>
            <a:r>
              <a:rPr lang="zh-CN" altLang="en-US" sz="3200" dirty="0">
                <a:solidFill>
                  <a:srgbClr val="663300"/>
                </a:solidFill>
                <a:latin typeface="微软雅黑" panose="020B0503020204020204" pitchFamily="34" charset="-122"/>
                <a:ea typeface="微软雅黑" panose="020B0503020204020204" pitchFamily="34" charset="-122"/>
                <a:sym typeface="+mn-ea"/>
              </a:rPr>
              <a:t>等高线</a:t>
            </a:r>
            <a:endParaRPr lang="zh-CN" altLang="en-US" sz="4000" b="1" dirty="0">
              <a:solidFill>
                <a:srgbClr val="663300"/>
              </a:solidFill>
              <a:latin typeface="华文彩云" panose="02010800040101010101" pitchFamily="2" charset="-122"/>
              <a:ea typeface="华文彩云"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774"/>
                                        </p:tgtEl>
                                        <p:attrNameLst>
                                          <p:attrName>style.visibility</p:attrName>
                                        </p:attrNameLst>
                                      </p:cBhvr>
                                      <p:to>
                                        <p:strVal val="visible"/>
                                      </p:to>
                                    </p:set>
                                    <p:animEffect transition="in" filter="wipe(left)">
                                      <p:cBhvr>
                                        <p:cTn id="7" dur="500"/>
                                        <p:tgtEl>
                                          <p:spTgt spid="327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wipe(left)">
                                      <p:cBhvr>
                                        <p:cTn id="12" dur="500"/>
                                        <p:tgtEl>
                                          <p:spTgt spid="327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nodePh="1">
                                  <p:stCondLst>
                                    <p:cond delay="0"/>
                                  </p:stCondLst>
                                  <p:endCondLst>
                                    <p:cond evt="begin" delay="0">
                                      <p:tn val="15"/>
                                    </p:cond>
                                  </p:endCondLst>
                                  <p:childTnLst>
                                    <p:set>
                                      <p:cBhvr>
                                        <p:cTn id="16" dur="1" fill="hold">
                                          <p:stCondLst>
                                            <p:cond delay="0"/>
                                          </p:stCondLst>
                                        </p:cTn>
                                        <p:tgtEl>
                                          <p:spTgt spid="77841"/>
                                        </p:tgtEl>
                                        <p:attrNameLst>
                                          <p:attrName>style.visibility</p:attrName>
                                        </p:attrNameLst>
                                      </p:cBhvr>
                                      <p:to>
                                        <p:strVal val="visible"/>
                                      </p:to>
                                    </p:set>
                                    <p:animEffect transition="in" filter="wipe(left)">
                                      <p:cBhvr>
                                        <p:cTn id="17" dur="500"/>
                                        <p:tgtEl>
                                          <p:spTgt spid="77841"/>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2777"/>
                                        </p:tgtEl>
                                        <p:attrNameLst>
                                          <p:attrName>style.visibility</p:attrName>
                                        </p:attrNameLst>
                                      </p:cBhvr>
                                      <p:to>
                                        <p:strVal val="visible"/>
                                      </p:to>
                                    </p:set>
                                    <p:animEffect transition="in" filter="wipe(left)">
                                      <p:cBhvr>
                                        <p:cTn id="21" dur="500"/>
                                        <p:tgtEl>
                                          <p:spTgt spid="3277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2778"/>
                                        </p:tgtEl>
                                        <p:attrNameLst>
                                          <p:attrName>style.visibility</p:attrName>
                                        </p:attrNameLst>
                                      </p:cBhvr>
                                      <p:to>
                                        <p:strVal val="visible"/>
                                      </p:to>
                                    </p:set>
                                    <p:animEffect transition="in" filter="wipe(up)">
                                      <p:cBhvr>
                                        <p:cTn id="26" dur="500"/>
                                        <p:tgtEl>
                                          <p:spTgt spid="32778"/>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32779"/>
                                        </p:tgtEl>
                                        <p:attrNameLst>
                                          <p:attrName>style.visibility</p:attrName>
                                        </p:attrNameLst>
                                      </p:cBhvr>
                                      <p:to>
                                        <p:strVal val="visible"/>
                                      </p:to>
                                    </p:set>
                                    <p:animEffect transition="in" filter="wipe(up)">
                                      <p:cBhvr>
                                        <p:cTn id="30" dur="500"/>
                                        <p:tgtEl>
                                          <p:spTgt spid="32779"/>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nodePh="1">
                                  <p:stCondLst>
                                    <p:cond delay="0"/>
                                  </p:stCondLst>
                                  <p:endCondLst>
                                    <p:cond evt="begin" delay="0">
                                      <p:tn val="33"/>
                                    </p:cond>
                                  </p:endCondLst>
                                  <p:childTnLst>
                                    <p:set>
                                      <p:cBhvr>
                                        <p:cTn id="34" dur="1" fill="hold">
                                          <p:stCondLst>
                                            <p:cond delay="0"/>
                                          </p:stCondLst>
                                        </p:cTn>
                                        <p:tgtEl>
                                          <p:spTgt spid="77843"/>
                                        </p:tgtEl>
                                        <p:attrNameLst>
                                          <p:attrName>style.visibility</p:attrName>
                                        </p:attrNameLst>
                                      </p:cBhvr>
                                      <p:to>
                                        <p:strVal val="visible"/>
                                      </p:to>
                                    </p:set>
                                    <p:anim calcmode="lin" valueType="num">
                                      <p:cBhvr>
                                        <p:cTn id="35" dur="500" fill="hold"/>
                                        <p:tgtEl>
                                          <p:spTgt spid="77843"/>
                                        </p:tgtEl>
                                        <p:attrNameLst>
                                          <p:attrName>ppt_w</p:attrName>
                                        </p:attrNameLst>
                                      </p:cBhvr>
                                      <p:tavLst>
                                        <p:tav tm="0">
                                          <p:val>
                                            <p:fltVal val="0"/>
                                          </p:val>
                                        </p:tav>
                                        <p:tav tm="100000">
                                          <p:val>
                                            <p:strVal val="#ppt_w"/>
                                          </p:val>
                                        </p:tav>
                                      </p:tavLst>
                                    </p:anim>
                                    <p:anim calcmode="lin" valueType="num">
                                      <p:cBhvr>
                                        <p:cTn id="36" dur="500" fill="hold"/>
                                        <p:tgtEl>
                                          <p:spTgt spid="77843"/>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2782"/>
                                        </p:tgtEl>
                                        <p:attrNameLst>
                                          <p:attrName>style.visibility</p:attrName>
                                        </p:attrNameLst>
                                      </p:cBhvr>
                                      <p:to>
                                        <p:strVal val="visible"/>
                                      </p:to>
                                    </p:set>
                                    <p:animEffect transition="in" filter="wipe(up)">
                                      <p:cBhvr>
                                        <p:cTn id="41" dur="500"/>
                                        <p:tgtEl>
                                          <p:spTgt spid="32782"/>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32783"/>
                                        </p:tgtEl>
                                        <p:attrNameLst>
                                          <p:attrName>style.visibility</p:attrName>
                                        </p:attrNameLst>
                                      </p:cBhvr>
                                      <p:to>
                                        <p:strVal val="visible"/>
                                      </p:to>
                                    </p:set>
                                    <p:animEffect transition="in" filter="wipe(up)">
                                      <p:cBhvr>
                                        <p:cTn id="45" dur="500"/>
                                        <p:tgtEl>
                                          <p:spTgt spid="32783"/>
                                        </p:tgtEl>
                                      </p:cBhvr>
                                    </p:animEffect>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grpId="0" nodeType="clickEffect" nodePh="1">
                                  <p:stCondLst>
                                    <p:cond delay="0"/>
                                  </p:stCondLst>
                                  <p:endCondLst>
                                    <p:cond evt="begin" delay="0">
                                      <p:tn val="48"/>
                                    </p:cond>
                                  </p:endCondLst>
                                  <p:childTnLst>
                                    <p:set>
                                      <p:cBhvr>
                                        <p:cTn id="49" dur="1" fill="hold">
                                          <p:stCondLst>
                                            <p:cond delay="0"/>
                                          </p:stCondLst>
                                        </p:cTn>
                                        <p:tgtEl>
                                          <p:spTgt spid="77830"/>
                                        </p:tgtEl>
                                        <p:attrNameLst>
                                          <p:attrName>style.visibility</p:attrName>
                                        </p:attrNameLst>
                                      </p:cBhvr>
                                      <p:to>
                                        <p:strVal val="visible"/>
                                      </p:to>
                                    </p:set>
                                    <p:anim calcmode="lin" valueType="num">
                                      <p:cBhvr>
                                        <p:cTn id="50" dur="500" fill="hold"/>
                                        <p:tgtEl>
                                          <p:spTgt spid="77830"/>
                                        </p:tgtEl>
                                        <p:attrNameLst>
                                          <p:attrName>ppt_w</p:attrName>
                                        </p:attrNameLst>
                                      </p:cBhvr>
                                      <p:tavLst>
                                        <p:tav tm="0">
                                          <p:val>
                                            <p:fltVal val="0"/>
                                          </p:val>
                                        </p:tav>
                                        <p:tav tm="100000">
                                          <p:val>
                                            <p:strVal val="#ppt_w"/>
                                          </p:val>
                                        </p:tav>
                                      </p:tavLst>
                                    </p:anim>
                                    <p:anim calcmode="lin" valueType="num">
                                      <p:cBhvr>
                                        <p:cTn id="51" dur="500" fill="hold"/>
                                        <p:tgtEl>
                                          <p:spTgt spid="77830"/>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2785"/>
                                        </p:tgtEl>
                                        <p:attrNameLst>
                                          <p:attrName>style.visibility</p:attrName>
                                        </p:attrNameLst>
                                      </p:cBhvr>
                                      <p:to>
                                        <p:strVal val="visible"/>
                                      </p:to>
                                    </p:set>
                                    <p:animEffect transition="in" filter="wipe(up)">
                                      <p:cBhvr>
                                        <p:cTn id="56" dur="500"/>
                                        <p:tgtEl>
                                          <p:spTgt spid="32785"/>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32786"/>
                                        </p:tgtEl>
                                        <p:attrNameLst>
                                          <p:attrName>style.visibility</p:attrName>
                                        </p:attrNameLst>
                                      </p:cBhvr>
                                      <p:to>
                                        <p:strVal val="visible"/>
                                      </p:to>
                                    </p:set>
                                    <p:animEffect transition="in" filter="wipe(up)">
                                      <p:cBhvr>
                                        <p:cTn id="60" dur="500"/>
                                        <p:tgtEl>
                                          <p:spTgt spid="32786"/>
                                        </p:tgtEl>
                                      </p:cBhvr>
                                    </p:animEffect>
                                  </p:childTnLst>
                                </p:cTn>
                              </p:par>
                            </p:childTnLst>
                          </p:cTn>
                        </p:par>
                        <p:par>
                          <p:cTn id="61" fill="hold">
                            <p:stCondLst>
                              <p:cond delay="1000"/>
                            </p:stCondLst>
                            <p:childTnLst>
                              <p:par>
                                <p:cTn id="62" presetID="2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77828"/>
                                        </p:tgtEl>
                                        <p:attrNameLst>
                                          <p:attrName>style.visibility</p:attrName>
                                        </p:attrNameLst>
                                      </p:cBhvr>
                                      <p:to>
                                        <p:strVal val="visible"/>
                                      </p:to>
                                    </p:set>
                                    <p:anim calcmode="lin" valueType="num">
                                      <p:cBhvr>
                                        <p:cTn id="64" dur="500" fill="hold"/>
                                        <p:tgtEl>
                                          <p:spTgt spid="77828"/>
                                        </p:tgtEl>
                                        <p:attrNameLst>
                                          <p:attrName>ppt_w</p:attrName>
                                        </p:attrNameLst>
                                      </p:cBhvr>
                                      <p:tavLst>
                                        <p:tav tm="0">
                                          <p:val>
                                            <p:fltVal val="0"/>
                                          </p:val>
                                        </p:tav>
                                        <p:tav tm="100000">
                                          <p:val>
                                            <p:strVal val="#ppt_w"/>
                                          </p:val>
                                        </p:tav>
                                      </p:tavLst>
                                    </p:anim>
                                    <p:anim calcmode="lin" valueType="num">
                                      <p:cBhvr>
                                        <p:cTn id="65" dur="500" fill="hold"/>
                                        <p:tgtEl>
                                          <p:spTgt spid="77828"/>
                                        </p:tgtEl>
                                        <p:attrNameLst>
                                          <p:attrName>ppt_h</p:attrName>
                                        </p:attrNameLst>
                                      </p:cBhvr>
                                      <p:tavLst>
                                        <p:tav tm="0">
                                          <p:val>
                                            <p:fltVal val="0"/>
                                          </p:val>
                                        </p:tav>
                                        <p:tav tm="100000">
                                          <p:val>
                                            <p:strVal val="#ppt_h"/>
                                          </p:val>
                                        </p:tav>
                                      </p:tavLst>
                                    </p:anim>
                                  </p:childTnLst>
                                </p:cTn>
                              </p:par>
                            </p:childTnLst>
                          </p:cTn>
                        </p:par>
                        <p:par>
                          <p:cTn id="66" fill="hold">
                            <p:stCondLst>
                              <p:cond delay="1500"/>
                            </p:stCondLst>
                            <p:childTnLst>
                              <p:par>
                                <p:cTn id="67" presetID="22" presetClass="entr" presetSubtype="1" fill="hold" nodeType="afterEffect">
                                  <p:stCondLst>
                                    <p:cond delay="0"/>
                                  </p:stCondLst>
                                  <p:childTnLst>
                                    <p:set>
                                      <p:cBhvr>
                                        <p:cTn id="68" dur="1" fill="hold">
                                          <p:stCondLst>
                                            <p:cond delay="0"/>
                                          </p:stCondLst>
                                        </p:cTn>
                                        <p:tgtEl>
                                          <p:spTgt spid="32788"/>
                                        </p:tgtEl>
                                        <p:attrNameLst>
                                          <p:attrName>style.visibility</p:attrName>
                                        </p:attrNameLst>
                                      </p:cBhvr>
                                      <p:to>
                                        <p:strVal val="visible"/>
                                      </p:to>
                                    </p:set>
                                    <p:animEffect transition="in" filter="wipe(up)">
                                      <p:cBhvr>
                                        <p:cTn id="69" dur="500"/>
                                        <p:tgtEl>
                                          <p:spTgt spid="32788"/>
                                        </p:tgtEl>
                                      </p:cBhvr>
                                    </p:animEffect>
                                  </p:childTnLst>
                                </p:cTn>
                              </p:par>
                            </p:childTnLst>
                          </p:cTn>
                        </p:par>
                        <p:par>
                          <p:cTn id="70" fill="hold">
                            <p:stCondLst>
                              <p:cond delay="2000"/>
                            </p:stCondLst>
                            <p:childTnLst>
                              <p:par>
                                <p:cTn id="71" presetID="22" presetClass="entr" presetSubtype="1" fill="hold" nodeType="afterEffect">
                                  <p:stCondLst>
                                    <p:cond delay="0"/>
                                  </p:stCondLst>
                                  <p:childTnLst>
                                    <p:set>
                                      <p:cBhvr>
                                        <p:cTn id="72" dur="1" fill="hold">
                                          <p:stCondLst>
                                            <p:cond delay="0"/>
                                          </p:stCondLst>
                                        </p:cTn>
                                        <p:tgtEl>
                                          <p:spTgt spid="32789"/>
                                        </p:tgtEl>
                                        <p:attrNameLst>
                                          <p:attrName>style.visibility</p:attrName>
                                        </p:attrNameLst>
                                      </p:cBhvr>
                                      <p:to>
                                        <p:strVal val="visible"/>
                                      </p:to>
                                    </p:set>
                                    <p:animEffect transition="in" filter="wipe(up)">
                                      <p:cBhvr>
                                        <p:cTn id="73" dur="500"/>
                                        <p:tgtEl>
                                          <p:spTgt spid="32789"/>
                                        </p:tgtEl>
                                      </p:cBhvr>
                                    </p:animEffect>
                                  </p:childTnLst>
                                </p:cTn>
                              </p:par>
                            </p:childTnLst>
                          </p:cTn>
                        </p:par>
                        <p:par>
                          <p:cTn id="74" fill="hold">
                            <p:stCondLst>
                              <p:cond delay="2500"/>
                            </p:stCondLst>
                            <p:childTnLst>
                              <p:par>
                                <p:cTn id="75" presetID="23" presetClass="entr" presetSubtype="16" fill="hold" grpId="0" nodeType="afterEffect" nodePh="1">
                                  <p:stCondLst>
                                    <p:cond delay="0"/>
                                  </p:stCondLst>
                                  <p:endCondLst>
                                    <p:cond evt="begin" delay="0">
                                      <p:tn val="75"/>
                                    </p:cond>
                                  </p:endCondLst>
                                  <p:childTnLst>
                                    <p:set>
                                      <p:cBhvr>
                                        <p:cTn id="76" dur="1" fill="hold">
                                          <p:stCondLst>
                                            <p:cond delay="0"/>
                                          </p:stCondLst>
                                        </p:cTn>
                                        <p:tgtEl>
                                          <p:spTgt spid="77826"/>
                                        </p:tgtEl>
                                        <p:attrNameLst>
                                          <p:attrName>style.visibility</p:attrName>
                                        </p:attrNameLst>
                                      </p:cBhvr>
                                      <p:to>
                                        <p:strVal val="visible"/>
                                      </p:to>
                                    </p:set>
                                    <p:anim calcmode="lin" valueType="num">
                                      <p:cBhvr>
                                        <p:cTn id="77" dur="500" fill="hold"/>
                                        <p:tgtEl>
                                          <p:spTgt spid="77826"/>
                                        </p:tgtEl>
                                        <p:attrNameLst>
                                          <p:attrName>ppt_w</p:attrName>
                                        </p:attrNameLst>
                                      </p:cBhvr>
                                      <p:tavLst>
                                        <p:tav tm="0">
                                          <p:val>
                                            <p:fltVal val="0"/>
                                          </p:val>
                                        </p:tav>
                                        <p:tav tm="100000">
                                          <p:val>
                                            <p:strVal val="#ppt_w"/>
                                          </p:val>
                                        </p:tav>
                                      </p:tavLst>
                                    </p:anim>
                                    <p:anim calcmode="lin" valueType="num">
                                      <p:cBhvr>
                                        <p:cTn id="78" dur="500" fill="hold"/>
                                        <p:tgtEl>
                                          <p:spTgt spid="77826"/>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nodePh="1">
                                  <p:stCondLst>
                                    <p:cond delay="0"/>
                                  </p:stCondLst>
                                  <p:endCondLst>
                                    <p:cond evt="begin" delay="0">
                                      <p:tn val="81"/>
                                    </p:cond>
                                  </p:endCondLst>
                                  <p:childTnLst>
                                    <p:set>
                                      <p:cBhvr>
                                        <p:cTn id="82" dur="1" fill="hold">
                                          <p:stCondLst>
                                            <p:cond delay="0"/>
                                          </p:stCondLst>
                                        </p:cTn>
                                        <p:tgtEl>
                                          <p:spTgt spid="77827"/>
                                        </p:tgtEl>
                                        <p:attrNameLst>
                                          <p:attrName>style.visibility</p:attrName>
                                        </p:attrNameLst>
                                      </p:cBhvr>
                                      <p:to>
                                        <p:strVal val="visible"/>
                                      </p:to>
                                    </p:set>
                                    <p:animEffect transition="in" filter="wipe(left)">
                                      <p:cBhvr>
                                        <p:cTn id="83" dur="500"/>
                                        <p:tgtEl>
                                          <p:spTgt spid="7782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nodePh="1">
                                  <p:stCondLst>
                                    <p:cond delay="0"/>
                                  </p:stCondLst>
                                  <p:endCondLst>
                                    <p:cond evt="begin" delay="0">
                                      <p:tn val="86"/>
                                    </p:cond>
                                  </p:endCondLst>
                                  <p:childTnLst>
                                    <p:set>
                                      <p:cBhvr>
                                        <p:cTn id="87" dur="1" fill="hold">
                                          <p:stCondLst>
                                            <p:cond delay="0"/>
                                          </p:stCondLst>
                                        </p:cTn>
                                        <p:tgtEl>
                                          <p:spTgt spid="77829"/>
                                        </p:tgtEl>
                                        <p:attrNameLst>
                                          <p:attrName>style.visibility</p:attrName>
                                        </p:attrNameLst>
                                      </p:cBhvr>
                                      <p:to>
                                        <p:strVal val="visible"/>
                                      </p:to>
                                    </p:set>
                                    <p:animEffect transition="in" filter="wipe(left)">
                                      <p:cBhvr>
                                        <p:cTn id="88" dur="500"/>
                                        <p:tgtEl>
                                          <p:spTgt spid="7782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nodePh="1">
                                  <p:stCondLst>
                                    <p:cond delay="0"/>
                                  </p:stCondLst>
                                  <p:endCondLst>
                                    <p:cond evt="begin" delay="0">
                                      <p:tn val="91"/>
                                    </p:cond>
                                  </p:endCondLst>
                                  <p:childTnLst>
                                    <p:set>
                                      <p:cBhvr>
                                        <p:cTn id="92" dur="1" fill="hold">
                                          <p:stCondLst>
                                            <p:cond delay="0"/>
                                          </p:stCondLst>
                                        </p:cTn>
                                        <p:tgtEl>
                                          <p:spTgt spid="77831"/>
                                        </p:tgtEl>
                                        <p:attrNameLst>
                                          <p:attrName>style.visibility</p:attrName>
                                        </p:attrNameLst>
                                      </p:cBhvr>
                                      <p:to>
                                        <p:strVal val="visible"/>
                                      </p:to>
                                    </p:set>
                                    <p:animEffect transition="in" filter="wipe(left)">
                                      <p:cBhvr>
                                        <p:cTn id="93" dur="500"/>
                                        <p:tgtEl>
                                          <p:spTgt spid="7783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nodePh="1">
                                  <p:stCondLst>
                                    <p:cond delay="0"/>
                                  </p:stCondLst>
                                  <p:endCondLst>
                                    <p:cond evt="begin" delay="0">
                                      <p:tn val="96"/>
                                    </p:cond>
                                  </p:endCondLst>
                                  <p:childTnLst>
                                    <p:set>
                                      <p:cBhvr>
                                        <p:cTn id="97" dur="1" fill="hold">
                                          <p:stCondLst>
                                            <p:cond delay="0"/>
                                          </p:stCondLst>
                                        </p:cTn>
                                        <p:tgtEl>
                                          <p:spTgt spid="77844"/>
                                        </p:tgtEl>
                                        <p:attrNameLst>
                                          <p:attrName>style.visibility</p:attrName>
                                        </p:attrNameLst>
                                      </p:cBhvr>
                                      <p:to>
                                        <p:strVal val="visible"/>
                                      </p:to>
                                    </p:set>
                                    <p:animEffect transition="in" filter="wipe(left)">
                                      <p:cBhvr>
                                        <p:cTn id="98" dur="500"/>
                                        <p:tgtEl>
                                          <p:spTgt spid="77844"/>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8" fill="hold" grpId="0" nodeType="clickEffect">
                                  <p:stCondLst>
                                    <p:cond delay="0"/>
                                  </p:stCondLst>
                                  <p:childTnLst>
                                    <p:set>
                                      <p:cBhvr>
                                        <p:cTn id="102" dur="1" fill="hold">
                                          <p:stCondLst>
                                            <p:cond delay="0"/>
                                          </p:stCondLst>
                                        </p:cTn>
                                        <p:tgtEl>
                                          <p:spTgt spid="32798"/>
                                        </p:tgtEl>
                                        <p:attrNameLst>
                                          <p:attrName>style.visibility</p:attrName>
                                        </p:attrNameLst>
                                      </p:cBhvr>
                                      <p:to>
                                        <p:strVal val="visible"/>
                                      </p:to>
                                    </p:set>
                                    <p:animEffect transition="in" filter="slide(fromLeft)">
                                      <p:cBhvr>
                                        <p:cTn id="103" dur="500"/>
                                        <p:tgtEl>
                                          <p:spTgt spid="32798"/>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grpId="0" nodeType="clickEffect" nodePh="1">
                                  <p:stCondLst>
                                    <p:cond delay="0"/>
                                  </p:stCondLst>
                                  <p:endCondLst>
                                    <p:cond evt="begin" delay="0">
                                      <p:tn val="106"/>
                                    </p:cond>
                                  </p:endCondLst>
                                  <p:childTnLst>
                                    <p:set>
                                      <p:cBhvr>
                                        <p:cTn id="107" dur="1" fill="hold">
                                          <p:stCondLst>
                                            <p:cond delay="0"/>
                                          </p:stCondLst>
                                        </p:cTn>
                                        <p:tgtEl>
                                          <p:spTgt spid="77847"/>
                                        </p:tgtEl>
                                        <p:attrNameLst>
                                          <p:attrName>style.visibility</p:attrName>
                                        </p:attrNameLst>
                                      </p:cBhvr>
                                      <p:to>
                                        <p:strVal val="visible"/>
                                      </p:to>
                                    </p:set>
                                    <p:animEffect transition="in" filter="barn(inVertical)">
                                      <p:cBhvr>
                                        <p:cTn id="108" dur="500"/>
                                        <p:tgtEl>
                                          <p:spTgt spid="7784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2797"/>
                                        </p:tgtEl>
                                        <p:attrNameLst>
                                          <p:attrName>style.visibility</p:attrName>
                                        </p:attrNameLst>
                                      </p:cBhvr>
                                      <p:to>
                                        <p:strVal val="visible"/>
                                      </p:to>
                                    </p:set>
                                    <p:animEffect transition="in" filter="wipe(left)">
                                      <p:cBhvr>
                                        <p:cTn id="113" dur="500"/>
                                        <p:tgtEl>
                                          <p:spTgt spid="32797"/>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499"/>
                                          </p:stCondLst>
                                        </p:cTn>
                                        <p:tgtEl>
                                          <p:spTgt spid="3280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2" presetClass="entr" presetSubtype="2" fill="hold" grpId="0" nodeType="clickEffect">
                                  <p:stCondLst>
                                    <p:cond delay="0"/>
                                  </p:stCondLst>
                                  <p:childTnLst>
                                    <p:set>
                                      <p:cBhvr>
                                        <p:cTn id="121" dur="1" fill="hold">
                                          <p:stCondLst>
                                            <p:cond delay="0"/>
                                          </p:stCondLst>
                                        </p:cTn>
                                        <p:tgtEl>
                                          <p:spTgt spid="32799"/>
                                        </p:tgtEl>
                                        <p:attrNameLst>
                                          <p:attrName>style.visibility</p:attrName>
                                        </p:attrNameLst>
                                      </p:cBhvr>
                                      <p:to>
                                        <p:strVal val="visible"/>
                                      </p:to>
                                    </p:set>
                                    <p:animEffect transition="in" filter="slide(fromRight)">
                                      <p:cBhvr>
                                        <p:cTn id="122" dur="500"/>
                                        <p:tgtEl>
                                          <p:spTgt spid="32799"/>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grpId="0" nodeType="clickEffect" nodePh="1">
                                  <p:stCondLst>
                                    <p:cond delay="0"/>
                                  </p:stCondLst>
                                  <p:endCondLst>
                                    <p:cond evt="begin" delay="0">
                                      <p:tn val="125"/>
                                    </p:cond>
                                  </p:endCondLst>
                                  <p:childTnLst>
                                    <p:set>
                                      <p:cBhvr>
                                        <p:cTn id="126" dur="1" fill="hold">
                                          <p:stCondLst>
                                            <p:cond delay="0"/>
                                          </p:stCondLst>
                                        </p:cTn>
                                        <p:tgtEl>
                                          <p:spTgt spid="77851"/>
                                        </p:tgtEl>
                                        <p:attrNameLst>
                                          <p:attrName>style.visibility</p:attrName>
                                        </p:attrNameLst>
                                      </p:cBhvr>
                                      <p:to>
                                        <p:strVal val="visible"/>
                                      </p:to>
                                    </p:set>
                                    <p:animEffect transition="in" filter="barn(inVertical)">
                                      <p:cBhvr>
                                        <p:cTn id="127" dur="500"/>
                                        <p:tgtEl>
                                          <p:spTgt spid="77851"/>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32801"/>
                                        </p:tgtEl>
                                        <p:attrNameLst>
                                          <p:attrName>style.visibility</p:attrName>
                                        </p:attrNameLst>
                                      </p:cBhvr>
                                      <p:to>
                                        <p:strVal val="visible"/>
                                      </p:to>
                                    </p:set>
                                    <p:animEffect transition="in" filter="wipe(left)">
                                      <p:cBhvr>
                                        <p:cTn id="132" dur="500"/>
                                        <p:tgtEl>
                                          <p:spTgt spid="32801"/>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499"/>
                                          </p:stCondLst>
                                        </p:cTn>
                                        <p:tgtEl>
                                          <p:spTgt spid="32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7" grpId="0"/>
      <p:bldP spid="77828" grpId="0"/>
      <p:bldP spid="77829" grpId="0"/>
      <p:bldP spid="77830" grpId="0"/>
      <p:bldP spid="77831" grpId="0"/>
      <p:bldP spid="77841" grpId="0"/>
      <p:bldP spid="77843" grpId="0"/>
      <p:bldP spid="77844" grpId="0"/>
      <p:bldP spid="77847" grpId="0"/>
      <p:bldP spid="32797" grpId="0"/>
      <p:bldP spid="32798" grpId="0"/>
      <p:bldP spid="32799" grpId="0"/>
      <p:bldP spid="77851" grpId="0"/>
      <p:bldP spid="32801" grpId="0"/>
      <p:bldP spid="32802" grpId="0"/>
      <p:bldP spid="3280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图片 78849" descr="D0202-03"/>
          <p:cNvPicPr>
            <a:picLocks noChangeAspect="1"/>
          </p:cNvPicPr>
          <p:nvPr/>
        </p:nvPicPr>
        <p:blipFill>
          <a:blip r:embed="rId2" cstate="print"/>
          <a:stretch>
            <a:fillRect/>
          </a:stretch>
        </p:blipFill>
        <p:spPr>
          <a:xfrm>
            <a:off x="2483797" y="1256665"/>
            <a:ext cx="6796155" cy="5097780"/>
          </a:xfrm>
          <a:prstGeom prst="rect">
            <a:avLst/>
          </a:prstGeom>
          <a:noFill/>
          <a:ln w="9525">
            <a:noFill/>
          </a:ln>
        </p:spPr>
      </p:pic>
      <p:sp>
        <p:nvSpPr>
          <p:cNvPr id="78851" name="矩形 78850"/>
          <p:cNvSpPr/>
          <p:nvPr/>
        </p:nvSpPr>
        <p:spPr>
          <a:xfrm>
            <a:off x="2690780" y="1100773"/>
            <a:ext cx="2438083" cy="933450"/>
          </a:xfrm>
          <a:prstGeom prst="rect">
            <a:avLst/>
          </a:prstGeom>
        </p:spPr>
        <p:txBody>
          <a:bodyPr wrap="none" fromWordArt="1">
            <a:prstTxWarp prst="textCascadeUp">
              <a:avLst>
                <a:gd name="adj" fmla="val 44444"/>
              </a:avLst>
            </a:prstTxWarp>
            <a:normAutofit/>
            <a:scene3d>
              <a:camera prst="legacyPerspectiveFront">
                <a:rot lat="20520000" lon="1080000" rev="0"/>
              </a:camera>
              <a:lightRig rig="legacyHarsh2" dir="b"/>
            </a:scene3d>
            <a:sp3d extrusionH="430200" prstMaterial="legacyMatte">
              <a:extrusionClr>
                <a:srgbClr val="FF6600"/>
              </a:extrusionClr>
            </a:sp3d>
          </a:bodyPr>
          <a:lstStyle/>
          <a:p>
            <a:pPr algn="ctr"/>
            <a:r>
              <a:rPr lang="zh-CN" altLang="en-US" sz="4800">
                <a:gradFill rotWithShape="0">
                  <a:gsLst>
                    <a:gs pos="0">
                      <a:srgbClr val="FFE701"/>
                    </a:gs>
                    <a:gs pos="100000">
                      <a:srgbClr val="FE3E02"/>
                    </a:gs>
                  </a:gsLst>
                  <a:lin ang="5400000" scaled="1"/>
                  <a:tileRect/>
                </a:gradFill>
                <a:latin typeface="微软雅黑" panose="020B0503020204020204" pitchFamily="34" charset="-122"/>
                <a:ea typeface="微软雅黑" panose="020B0503020204020204" pitchFamily="34" charset="-122"/>
              </a:rPr>
              <a:t>想一想？</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7885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任意多边形 79873"/>
          <p:cNvSpPr/>
          <p:nvPr/>
        </p:nvSpPr>
        <p:spPr>
          <a:xfrm>
            <a:off x="2063482" y="1412876"/>
            <a:ext cx="4176169" cy="2619375"/>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9875" name="任意多边形 79874"/>
          <p:cNvSpPr/>
          <p:nvPr/>
        </p:nvSpPr>
        <p:spPr>
          <a:xfrm>
            <a:off x="2742843" y="1949451"/>
            <a:ext cx="2846017" cy="1700213"/>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9876" name="任意多边形 79875"/>
          <p:cNvSpPr/>
          <p:nvPr/>
        </p:nvSpPr>
        <p:spPr>
          <a:xfrm>
            <a:off x="3680934" y="2282825"/>
            <a:ext cx="1452373" cy="1047750"/>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9877" name="文本框 79876"/>
          <p:cNvSpPr txBox="1"/>
          <p:nvPr/>
        </p:nvSpPr>
        <p:spPr>
          <a:xfrm>
            <a:off x="4065059" y="2924176"/>
            <a:ext cx="1230152" cy="519113"/>
          </a:xfrm>
          <a:prstGeom prst="rect">
            <a:avLst/>
          </a:prstGeom>
          <a:noFill/>
          <a:ln w="9525">
            <a:noFill/>
          </a:ln>
        </p:spPr>
        <p:txBody>
          <a:bodyPr/>
          <a:lstStyle/>
          <a:p>
            <a:pPr algn="just"/>
            <a:r>
              <a:rPr lang="en-US" altLang="zh-CN" sz="3600" b="1">
                <a:solidFill>
                  <a:srgbClr val="FF0000"/>
                </a:solidFill>
                <a:latin typeface="Times New Roman" panose="02020603050405020304" pitchFamily="18" charset="0"/>
                <a:ea typeface="微软雅黑" panose="020B0503020204020204" pitchFamily="34" charset="-122"/>
              </a:rPr>
              <a:t>100</a:t>
            </a:r>
            <a:endParaRPr lang="en-US" altLang="zh-CN" sz="3600" b="1">
              <a:solidFill>
                <a:srgbClr val="FF0000"/>
              </a:solidFill>
              <a:latin typeface="Arial" panose="020B0604020202020204" pitchFamily="34" charset="0"/>
              <a:ea typeface="微软雅黑" panose="020B0503020204020204" pitchFamily="34" charset="-122"/>
            </a:endParaRPr>
          </a:p>
        </p:txBody>
      </p:sp>
      <p:sp>
        <p:nvSpPr>
          <p:cNvPr id="79878" name="文本框 79877"/>
          <p:cNvSpPr txBox="1"/>
          <p:nvPr/>
        </p:nvSpPr>
        <p:spPr>
          <a:xfrm>
            <a:off x="4065059" y="3327400"/>
            <a:ext cx="1230152" cy="481013"/>
          </a:xfrm>
          <a:prstGeom prst="rect">
            <a:avLst/>
          </a:prstGeom>
          <a:noFill/>
          <a:ln w="9525">
            <a:noFill/>
          </a:ln>
        </p:spPr>
        <p:txBody>
          <a:bodyPr/>
          <a:lstStyle/>
          <a:p>
            <a:pPr algn="just"/>
            <a:r>
              <a:rPr lang="en-US" altLang="zh-CN" sz="3600" b="1">
                <a:solidFill>
                  <a:srgbClr val="FF0000"/>
                </a:solidFill>
                <a:latin typeface="Times New Roman" panose="02020603050405020304" pitchFamily="18" charset="0"/>
                <a:ea typeface="微软雅黑" panose="020B0503020204020204" pitchFamily="34" charset="-122"/>
              </a:rPr>
              <a:t>200</a:t>
            </a:r>
          </a:p>
        </p:txBody>
      </p:sp>
      <p:sp>
        <p:nvSpPr>
          <p:cNvPr id="79879" name="文本框 79878"/>
          <p:cNvSpPr txBox="1"/>
          <p:nvPr/>
        </p:nvSpPr>
        <p:spPr>
          <a:xfrm>
            <a:off x="4066646" y="3663950"/>
            <a:ext cx="1228565" cy="628650"/>
          </a:xfrm>
          <a:prstGeom prst="rect">
            <a:avLst/>
          </a:prstGeom>
          <a:noFill/>
          <a:ln w="9525">
            <a:noFill/>
          </a:ln>
        </p:spPr>
        <p:txBody>
          <a:bodyPr/>
          <a:lstStyle/>
          <a:p>
            <a:pPr algn="just"/>
            <a:r>
              <a:rPr lang="en-US" altLang="zh-CN" sz="3600" b="1">
                <a:solidFill>
                  <a:srgbClr val="FF0000"/>
                </a:solidFill>
                <a:latin typeface="Times New Roman" panose="02020603050405020304" pitchFamily="18" charset="0"/>
                <a:ea typeface="微软雅黑" panose="020B0503020204020204" pitchFamily="34" charset="-122"/>
              </a:rPr>
              <a:t>300</a:t>
            </a:r>
          </a:p>
          <a:p>
            <a:pPr algn="ctr"/>
            <a:endParaRPr lang="en-US" altLang="zh-CN" sz="3600" b="1" dirty="0">
              <a:solidFill>
                <a:srgbClr val="FF0000"/>
              </a:solidFill>
              <a:latin typeface="Arial" panose="020B0604020202020204" pitchFamily="34" charset="0"/>
              <a:ea typeface="微软雅黑" panose="020B0503020204020204" pitchFamily="34" charset="-122"/>
            </a:endParaRPr>
          </a:p>
        </p:txBody>
      </p:sp>
      <p:sp>
        <p:nvSpPr>
          <p:cNvPr id="79880" name="任意多边形 79879"/>
          <p:cNvSpPr/>
          <p:nvPr/>
        </p:nvSpPr>
        <p:spPr>
          <a:xfrm>
            <a:off x="5888859" y="2887664"/>
            <a:ext cx="4333311" cy="2816225"/>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9881" name="任意多边形 79880"/>
          <p:cNvSpPr/>
          <p:nvPr/>
        </p:nvSpPr>
        <p:spPr>
          <a:xfrm>
            <a:off x="6555521" y="3357563"/>
            <a:ext cx="2666653" cy="1727200"/>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9882" name="任意多边形 79881"/>
          <p:cNvSpPr/>
          <p:nvPr/>
        </p:nvSpPr>
        <p:spPr>
          <a:xfrm>
            <a:off x="6888854" y="3692526"/>
            <a:ext cx="1611103" cy="1057275"/>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79883" name="流程图: 摘录 79882"/>
          <p:cNvSpPr/>
          <p:nvPr/>
        </p:nvSpPr>
        <p:spPr>
          <a:xfrm>
            <a:off x="7553930" y="4002089"/>
            <a:ext cx="334918" cy="401637"/>
          </a:xfrm>
          <a:prstGeom prst="flowChartExtract">
            <a:avLst/>
          </a:prstGeom>
          <a:noFill/>
          <a:ln w="9525">
            <a:noFill/>
          </a:ln>
        </p:spPr>
        <p:txBody>
          <a:bodyPr/>
          <a:lstStyle/>
          <a:p>
            <a:endParaRPr lang="zh-CN" altLang="en-US">
              <a:ea typeface="微软雅黑" panose="020B0503020204020204" pitchFamily="34" charset="-122"/>
            </a:endParaRPr>
          </a:p>
        </p:txBody>
      </p:sp>
      <p:sp>
        <p:nvSpPr>
          <p:cNvPr id="79884" name="文本框 79883"/>
          <p:cNvSpPr txBox="1"/>
          <p:nvPr/>
        </p:nvSpPr>
        <p:spPr>
          <a:xfrm>
            <a:off x="7295200" y="4365625"/>
            <a:ext cx="1392057" cy="476250"/>
          </a:xfrm>
          <a:prstGeom prst="rect">
            <a:avLst/>
          </a:prstGeom>
          <a:noFill/>
          <a:ln w="9525">
            <a:noFill/>
          </a:ln>
        </p:spPr>
        <p:txBody>
          <a:bodyPr/>
          <a:lstStyle/>
          <a:p>
            <a:pPr algn="just"/>
            <a:r>
              <a:rPr lang="en-US" altLang="zh-CN" sz="3600" b="1">
                <a:solidFill>
                  <a:srgbClr val="FF0000"/>
                </a:solidFill>
                <a:latin typeface="Times New Roman" panose="02020603050405020304" pitchFamily="18" charset="0"/>
                <a:ea typeface="微软雅黑" panose="020B0503020204020204" pitchFamily="34" charset="-122"/>
              </a:rPr>
              <a:t>3000</a:t>
            </a:r>
            <a:endParaRPr lang="en-US" altLang="zh-CN" sz="3600" b="1">
              <a:solidFill>
                <a:srgbClr val="FF0000"/>
              </a:solidFill>
              <a:latin typeface="Arial" panose="020B0604020202020204" pitchFamily="34" charset="0"/>
              <a:ea typeface="微软雅黑" panose="020B0503020204020204" pitchFamily="34" charset="-122"/>
            </a:endParaRPr>
          </a:p>
        </p:txBody>
      </p:sp>
      <p:sp>
        <p:nvSpPr>
          <p:cNvPr id="79885" name="文本框 79884"/>
          <p:cNvSpPr txBox="1"/>
          <p:nvPr/>
        </p:nvSpPr>
        <p:spPr>
          <a:xfrm>
            <a:off x="7277741" y="4837113"/>
            <a:ext cx="1265072" cy="576262"/>
          </a:xfrm>
          <a:prstGeom prst="rect">
            <a:avLst/>
          </a:prstGeom>
          <a:noFill/>
          <a:ln w="9525">
            <a:noFill/>
          </a:ln>
        </p:spPr>
        <p:txBody>
          <a:bodyPr/>
          <a:lstStyle/>
          <a:p>
            <a:pPr algn="just"/>
            <a:r>
              <a:rPr lang="en-US" altLang="zh-CN" sz="3600" b="1">
                <a:solidFill>
                  <a:srgbClr val="FF0000"/>
                </a:solidFill>
                <a:latin typeface="Times New Roman" panose="02020603050405020304" pitchFamily="18" charset="0"/>
                <a:ea typeface="微软雅黑" panose="020B0503020204020204" pitchFamily="34" charset="-122"/>
              </a:rPr>
              <a:t>2000</a:t>
            </a:r>
            <a:endParaRPr lang="en-US" altLang="zh-CN" sz="3600" b="1">
              <a:solidFill>
                <a:srgbClr val="FF0000"/>
              </a:solidFill>
              <a:latin typeface="Arial" panose="020B0604020202020204" pitchFamily="34" charset="0"/>
              <a:ea typeface="微软雅黑" panose="020B0503020204020204" pitchFamily="34" charset="-122"/>
            </a:endParaRPr>
          </a:p>
        </p:txBody>
      </p:sp>
      <p:sp>
        <p:nvSpPr>
          <p:cNvPr id="79886" name="文本框 79885"/>
          <p:cNvSpPr txBox="1"/>
          <p:nvPr/>
        </p:nvSpPr>
        <p:spPr>
          <a:xfrm>
            <a:off x="7287265" y="5241925"/>
            <a:ext cx="1471420" cy="465138"/>
          </a:xfrm>
          <a:prstGeom prst="rect">
            <a:avLst/>
          </a:prstGeom>
          <a:noFill/>
          <a:ln w="9525">
            <a:noFill/>
          </a:ln>
        </p:spPr>
        <p:txBody>
          <a:bodyPr/>
          <a:lstStyle/>
          <a:p>
            <a:pPr algn="just"/>
            <a:r>
              <a:rPr lang="en-US" altLang="zh-CN" sz="3600" b="1">
                <a:solidFill>
                  <a:srgbClr val="FF0000"/>
                </a:solidFill>
                <a:latin typeface="Times New Roman" panose="02020603050405020304" pitchFamily="18" charset="0"/>
                <a:ea typeface="微软雅黑" panose="020B0503020204020204" pitchFamily="34" charset="-122"/>
              </a:rPr>
              <a:t>1000</a:t>
            </a:r>
            <a:endParaRPr lang="en-US" altLang="zh-CN" sz="3600" b="1">
              <a:solidFill>
                <a:srgbClr val="FF0000"/>
              </a:solidFill>
              <a:latin typeface="Arial" panose="020B0604020202020204" pitchFamily="34" charset="0"/>
              <a:ea typeface="微软雅黑" panose="020B0503020204020204" pitchFamily="34" charset="-122"/>
            </a:endParaRPr>
          </a:p>
        </p:txBody>
      </p:sp>
      <p:sp>
        <p:nvSpPr>
          <p:cNvPr id="79887" name="文本框 79886"/>
          <p:cNvSpPr txBox="1"/>
          <p:nvPr/>
        </p:nvSpPr>
        <p:spPr>
          <a:xfrm>
            <a:off x="3504744" y="2349501"/>
            <a:ext cx="1730150" cy="583565"/>
          </a:xfrm>
          <a:prstGeom prst="rect">
            <a:avLst/>
          </a:prstGeom>
          <a:noFill/>
          <a:ln w="63500">
            <a:noFill/>
          </a:ln>
          <a:scene3d>
            <a:camera prst="legacyPerspectiveFront">
              <a:rot lat="20520000" lon="1080000" rev="0"/>
            </a:camera>
            <a:lightRig rig="legacyHarsh2" dir="b"/>
          </a:scene3d>
          <a:sp3d extrusionH="430200" prstMaterial="legacyMatte">
            <a:bevelT w="13500" h="13500" prst="angle"/>
            <a:bevelB w="13500" h="13500" prst="angle"/>
            <a:extrusionClr>
              <a:srgbClr val="FF6600"/>
            </a:extrusionClr>
          </a:sp3d>
        </p:spPr>
        <p:txBody>
          <a:bodyPr>
            <a:spAutoFit/>
            <a:flatTx/>
          </a:bodyPr>
          <a:lstStyle/>
          <a:p>
            <a:pPr algn="ctr"/>
            <a:r>
              <a:rPr lang="zh-CN" altLang="en-US" sz="3200" i="1" dirty="0">
                <a:solidFill>
                  <a:srgbClr val="FF3399"/>
                </a:solidFill>
                <a:latin typeface="微软雅黑" panose="020B0503020204020204" pitchFamily="34" charset="-122"/>
                <a:ea typeface="微软雅黑" panose="020B0503020204020204" pitchFamily="34" charset="-122"/>
              </a:rPr>
              <a:t>盆地</a:t>
            </a:r>
          </a:p>
        </p:txBody>
      </p:sp>
      <p:sp>
        <p:nvSpPr>
          <p:cNvPr id="79888" name="文本框 79887"/>
          <p:cNvSpPr txBox="1"/>
          <p:nvPr/>
        </p:nvSpPr>
        <p:spPr>
          <a:xfrm>
            <a:off x="7119011" y="3910966"/>
            <a:ext cx="1623801" cy="583565"/>
          </a:xfrm>
          <a:prstGeom prst="rect">
            <a:avLst/>
          </a:prstGeom>
          <a:noFill/>
          <a:ln w="3175">
            <a:noFill/>
          </a:ln>
          <a:scene3d>
            <a:camera prst="legacyPerspectiveFront">
              <a:rot lat="20520000" lon="1080000" rev="0"/>
            </a:camera>
            <a:lightRig rig="legacyHarsh2" dir="b"/>
          </a:scene3d>
          <a:sp3d extrusionH="430200" prstMaterial="legacyMatte">
            <a:bevelT w="13500" h="13500" prst="angle"/>
            <a:bevelB w="13500" h="13500" prst="angle"/>
            <a:extrusionClr>
              <a:srgbClr val="FF6600"/>
            </a:extrusionClr>
          </a:sp3d>
        </p:spPr>
        <p:txBody>
          <a:bodyPr>
            <a:spAutoFit/>
            <a:flatTx/>
          </a:bodyPr>
          <a:lstStyle/>
          <a:p>
            <a:pPr algn="ctr"/>
            <a:r>
              <a:rPr lang="zh-CN" altLang="en-US" sz="3200" i="1" dirty="0">
                <a:solidFill>
                  <a:srgbClr val="FF3399"/>
                </a:solidFill>
                <a:latin typeface="微软雅黑" panose="020B0503020204020204" pitchFamily="34" charset="-122"/>
                <a:ea typeface="微软雅黑" panose="020B0503020204020204" pitchFamily="34" charset="-122"/>
              </a:rPr>
              <a:t>山地</a:t>
            </a:r>
          </a:p>
        </p:txBody>
      </p:sp>
      <p:pic>
        <p:nvPicPr>
          <p:cNvPr id="79889" name="图片 79888" descr="dw104"/>
          <p:cNvPicPr>
            <a:picLocks noChangeAspect="1"/>
          </p:cNvPicPr>
          <p:nvPr/>
        </p:nvPicPr>
        <p:blipFill>
          <a:blip r:embed="rId2" cstate="print"/>
          <a:stretch>
            <a:fillRect/>
          </a:stretch>
        </p:blipFill>
        <p:spPr>
          <a:xfrm>
            <a:off x="1774594" y="4221164"/>
            <a:ext cx="1646024" cy="2193925"/>
          </a:xfrm>
          <a:prstGeom prst="rect">
            <a:avLst/>
          </a:prstGeom>
          <a:noFill/>
          <a:ln w="9525">
            <a:noFill/>
          </a:ln>
        </p:spPr>
      </p:pic>
      <p:sp>
        <p:nvSpPr>
          <p:cNvPr id="79890" name="文本框 79889"/>
          <p:cNvSpPr txBox="1"/>
          <p:nvPr/>
        </p:nvSpPr>
        <p:spPr>
          <a:xfrm>
            <a:off x="5234576" y="1181100"/>
            <a:ext cx="5262979" cy="769441"/>
          </a:xfrm>
          <a:prstGeom prst="rect">
            <a:avLst/>
          </a:prstGeom>
          <a:noFill/>
          <a:ln w="9525">
            <a:noFill/>
          </a:ln>
        </p:spPr>
        <p:txBody>
          <a:bodyPr wrap="none" anchor="t">
            <a:spAutoFit/>
          </a:bodyPr>
          <a:lstStyle/>
          <a:p>
            <a:r>
              <a:rPr lang="zh-CN" altLang="en-US" sz="4400" dirty="0">
                <a:solidFill>
                  <a:srgbClr val="FF0066"/>
                </a:solidFill>
                <a:latin typeface="微软雅黑" panose="020B0503020204020204" pitchFamily="34" charset="-122"/>
                <a:ea typeface="微软雅黑" panose="020B0503020204020204" pitchFamily="34" charset="-122"/>
              </a:rPr>
              <a:t>如何判断地形类型？</a:t>
            </a:r>
          </a:p>
        </p:txBody>
      </p:sp>
      <p:sp>
        <p:nvSpPr>
          <p:cNvPr id="79891" name="任意多边形 79890"/>
          <p:cNvSpPr/>
          <p:nvPr/>
        </p:nvSpPr>
        <p:spPr>
          <a:xfrm>
            <a:off x="6166635" y="3068639"/>
            <a:ext cx="3528553" cy="2376487"/>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no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9887"/>
                                        </p:tgtEl>
                                        <p:attrNameLst>
                                          <p:attrName>style.visibility</p:attrName>
                                        </p:attrNameLst>
                                      </p:cBhvr>
                                      <p:to>
                                        <p:strVal val="visible"/>
                                      </p:to>
                                    </p:set>
                                    <p:animEffect transition="in" filter="wipe(down)">
                                      <p:cBhvr>
                                        <p:cTn id="7" dur="580">
                                          <p:stCondLst>
                                            <p:cond delay="0"/>
                                          </p:stCondLst>
                                        </p:cTn>
                                        <p:tgtEl>
                                          <p:spTgt spid="79887"/>
                                        </p:tgtEl>
                                      </p:cBhvr>
                                    </p:animEffect>
                                    <p:anim calcmode="lin" valueType="num">
                                      <p:cBhvr>
                                        <p:cTn id="8" dur="1822" tmFilter="0,0; 0.14,0.36; 0.43,0.73; 0.71,0.91; 1.0,1.0">
                                          <p:stCondLst>
                                            <p:cond delay="0"/>
                                          </p:stCondLst>
                                        </p:cTn>
                                        <p:tgtEl>
                                          <p:spTgt spid="7988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988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988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988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9887"/>
                                        </p:tgtEl>
                                        <p:attrNameLst>
                                          <p:attrName>ppt_y</p:attrName>
                                        </p:attrNameLst>
                                      </p:cBhvr>
                                      <p:tavLst>
                                        <p:tav tm="0" fmla="#ppt_y-sin(pi*$)/81">
                                          <p:val>
                                            <p:fltVal val="0"/>
                                          </p:val>
                                        </p:tav>
                                        <p:tav tm="100000">
                                          <p:val>
                                            <p:fltVal val="1"/>
                                          </p:val>
                                        </p:tav>
                                      </p:tavLst>
                                    </p:anim>
                                    <p:animScale>
                                      <p:cBhvr>
                                        <p:cTn id="13" dur="26">
                                          <p:stCondLst>
                                            <p:cond delay="650"/>
                                          </p:stCondLst>
                                        </p:cTn>
                                        <p:tgtEl>
                                          <p:spTgt spid="79887"/>
                                        </p:tgtEl>
                                      </p:cBhvr>
                                      <p:to x="100000" y="60000"/>
                                    </p:animScale>
                                    <p:animScale>
                                      <p:cBhvr>
                                        <p:cTn id="14" dur="166" decel="50000">
                                          <p:stCondLst>
                                            <p:cond delay="676"/>
                                          </p:stCondLst>
                                        </p:cTn>
                                        <p:tgtEl>
                                          <p:spTgt spid="79887"/>
                                        </p:tgtEl>
                                      </p:cBhvr>
                                      <p:to x="100000" y="100000"/>
                                    </p:animScale>
                                    <p:animScale>
                                      <p:cBhvr>
                                        <p:cTn id="15" dur="26">
                                          <p:stCondLst>
                                            <p:cond delay="1312"/>
                                          </p:stCondLst>
                                        </p:cTn>
                                        <p:tgtEl>
                                          <p:spTgt spid="79887"/>
                                        </p:tgtEl>
                                      </p:cBhvr>
                                      <p:to x="100000" y="80000"/>
                                    </p:animScale>
                                    <p:animScale>
                                      <p:cBhvr>
                                        <p:cTn id="16" dur="166" decel="50000">
                                          <p:stCondLst>
                                            <p:cond delay="1338"/>
                                          </p:stCondLst>
                                        </p:cTn>
                                        <p:tgtEl>
                                          <p:spTgt spid="79887"/>
                                        </p:tgtEl>
                                      </p:cBhvr>
                                      <p:to x="100000" y="100000"/>
                                    </p:animScale>
                                    <p:animScale>
                                      <p:cBhvr>
                                        <p:cTn id="17" dur="26">
                                          <p:stCondLst>
                                            <p:cond delay="1642"/>
                                          </p:stCondLst>
                                        </p:cTn>
                                        <p:tgtEl>
                                          <p:spTgt spid="79887"/>
                                        </p:tgtEl>
                                      </p:cBhvr>
                                      <p:to x="100000" y="90000"/>
                                    </p:animScale>
                                    <p:animScale>
                                      <p:cBhvr>
                                        <p:cTn id="18" dur="166" decel="50000">
                                          <p:stCondLst>
                                            <p:cond delay="1668"/>
                                          </p:stCondLst>
                                        </p:cTn>
                                        <p:tgtEl>
                                          <p:spTgt spid="79887"/>
                                        </p:tgtEl>
                                      </p:cBhvr>
                                      <p:to x="100000" y="100000"/>
                                    </p:animScale>
                                    <p:animScale>
                                      <p:cBhvr>
                                        <p:cTn id="19" dur="26">
                                          <p:stCondLst>
                                            <p:cond delay="1808"/>
                                          </p:stCondLst>
                                        </p:cTn>
                                        <p:tgtEl>
                                          <p:spTgt spid="79887"/>
                                        </p:tgtEl>
                                      </p:cBhvr>
                                      <p:to x="100000" y="95000"/>
                                    </p:animScale>
                                    <p:animScale>
                                      <p:cBhvr>
                                        <p:cTn id="20" dur="166" decel="50000">
                                          <p:stCondLst>
                                            <p:cond delay="1834"/>
                                          </p:stCondLst>
                                        </p:cTn>
                                        <p:tgtEl>
                                          <p:spTgt spid="7988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9888"/>
                                        </p:tgtEl>
                                        <p:attrNameLst>
                                          <p:attrName>style.visibility</p:attrName>
                                        </p:attrNameLst>
                                      </p:cBhvr>
                                      <p:to>
                                        <p:strVal val="visible"/>
                                      </p:to>
                                    </p:set>
                                    <p:animEffect transition="in" filter="wipe(down)">
                                      <p:cBhvr>
                                        <p:cTn id="25" dur="580">
                                          <p:stCondLst>
                                            <p:cond delay="0"/>
                                          </p:stCondLst>
                                        </p:cTn>
                                        <p:tgtEl>
                                          <p:spTgt spid="79888"/>
                                        </p:tgtEl>
                                      </p:cBhvr>
                                    </p:animEffect>
                                    <p:anim calcmode="lin" valueType="num">
                                      <p:cBhvr>
                                        <p:cTn id="26" dur="1822" tmFilter="0,0; 0.14,0.36; 0.43,0.73; 0.71,0.91; 1.0,1.0">
                                          <p:stCondLst>
                                            <p:cond delay="0"/>
                                          </p:stCondLst>
                                        </p:cTn>
                                        <p:tgtEl>
                                          <p:spTgt spid="7988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988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988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988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9888"/>
                                        </p:tgtEl>
                                        <p:attrNameLst>
                                          <p:attrName>ppt_y</p:attrName>
                                        </p:attrNameLst>
                                      </p:cBhvr>
                                      <p:tavLst>
                                        <p:tav tm="0" fmla="#ppt_y-sin(pi*$)/81">
                                          <p:val>
                                            <p:fltVal val="0"/>
                                          </p:val>
                                        </p:tav>
                                        <p:tav tm="100000">
                                          <p:val>
                                            <p:fltVal val="1"/>
                                          </p:val>
                                        </p:tav>
                                      </p:tavLst>
                                    </p:anim>
                                    <p:animScale>
                                      <p:cBhvr>
                                        <p:cTn id="31" dur="26">
                                          <p:stCondLst>
                                            <p:cond delay="650"/>
                                          </p:stCondLst>
                                        </p:cTn>
                                        <p:tgtEl>
                                          <p:spTgt spid="79888"/>
                                        </p:tgtEl>
                                      </p:cBhvr>
                                      <p:to x="100000" y="60000"/>
                                    </p:animScale>
                                    <p:animScale>
                                      <p:cBhvr>
                                        <p:cTn id="32" dur="166" decel="50000">
                                          <p:stCondLst>
                                            <p:cond delay="676"/>
                                          </p:stCondLst>
                                        </p:cTn>
                                        <p:tgtEl>
                                          <p:spTgt spid="79888"/>
                                        </p:tgtEl>
                                      </p:cBhvr>
                                      <p:to x="100000" y="100000"/>
                                    </p:animScale>
                                    <p:animScale>
                                      <p:cBhvr>
                                        <p:cTn id="33" dur="26">
                                          <p:stCondLst>
                                            <p:cond delay="1312"/>
                                          </p:stCondLst>
                                        </p:cTn>
                                        <p:tgtEl>
                                          <p:spTgt spid="79888"/>
                                        </p:tgtEl>
                                      </p:cBhvr>
                                      <p:to x="100000" y="80000"/>
                                    </p:animScale>
                                    <p:animScale>
                                      <p:cBhvr>
                                        <p:cTn id="34" dur="166" decel="50000">
                                          <p:stCondLst>
                                            <p:cond delay="1338"/>
                                          </p:stCondLst>
                                        </p:cTn>
                                        <p:tgtEl>
                                          <p:spTgt spid="79888"/>
                                        </p:tgtEl>
                                      </p:cBhvr>
                                      <p:to x="100000" y="100000"/>
                                    </p:animScale>
                                    <p:animScale>
                                      <p:cBhvr>
                                        <p:cTn id="35" dur="26">
                                          <p:stCondLst>
                                            <p:cond delay="1642"/>
                                          </p:stCondLst>
                                        </p:cTn>
                                        <p:tgtEl>
                                          <p:spTgt spid="79888"/>
                                        </p:tgtEl>
                                      </p:cBhvr>
                                      <p:to x="100000" y="90000"/>
                                    </p:animScale>
                                    <p:animScale>
                                      <p:cBhvr>
                                        <p:cTn id="36" dur="166" decel="50000">
                                          <p:stCondLst>
                                            <p:cond delay="1668"/>
                                          </p:stCondLst>
                                        </p:cTn>
                                        <p:tgtEl>
                                          <p:spTgt spid="79888"/>
                                        </p:tgtEl>
                                      </p:cBhvr>
                                      <p:to x="100000" y="100000"/>
                                    </p:animScale>
                                    <p:animScale>
                                      <p:cBhvr>
                                        <p:cTn id="37" dur="26">
                                          <p:stCondLst>
                                            <p:cond delay="1808"/>
                                          </p:stCondLst>
                                        </p:cTn>
                                        <p:tgtEl>
                                          <p:spTgt spid="79888"/>
                                        </p:tgtEl>
                                      </p:cBhvr>
                                      <p:to x="100000" y="95000"/>
                                    </p:animScale>
                                    <p:animScale>
                                      <p:cBhvr>
                                        <p:cTn id="38" dur="166" decel="50000">
                                          <p:stCondLst>
                                            <p:cond delay="1834"/>
                                          </p:stCondLst>
                                        </p:cTn>
                                        <p:tgtEl>
                                          <p:spTgt spid="798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7" grpId="0"/>
      <p:bldP spid="7988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任意多边形 80897"/>
          <p:cNvSpPr/>
          <p:nvPr/>
        </p:nvSpPr>
        <p:spPr>
          <a:xfrm>
            <a:off x="1990467" y="1268413"/>
            <a:ext cx="4536484" cy="3600450"/>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0899" name="任意多边形 80898"/>
          <p:cNvSpPr/>
          <p:nvPr/>
        </p:nvSpPr>
        <p:spPr>
          <a:xfrm>
            <a:off x="2711098" y="1989138"/>
            <a:ext cx="3095222" cy="2087562"/>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0900" name="任意多边形 80899"/>
          <p:cNvSpPr/>
          <p:nvPr/>
        </p:nvSpPr>
        <p:spPr>
          <a:xfrm>
            <a:off x="6526950" y="3357564"/>
            <a:ext cx="3455538" cy="2592387"/>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0901" name="任意多边形 80900"/>
          <p:cNvSpPr/>
          <p:nvPr/>
        </p:nvSpPr>
        <p:spPr>
          <a:xfrm>
            <a:off x="6761870" y="3759201"/>
            <a:ext cx="2501574" cy="1757363"/>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0902" name="任意多边形 80901"/>
          <p:cNvSpPr/>
          <p:nvPr/>
        </p:nvSpPr>
        <p:spPr>
          <a:xfrm>
            <a:off x="7095202" y="4162426"/>
            <a:ext cx="1611103" cy="1057275"/>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0903" name="文本框 80902"/>
          <p:cNvSpPr txBox="1"/>
          <p:nvPr/>
        </p:nvSpPr>
        <p:spPr>
          <a:xfrm>
            <a:off x="7625358" y="4797425"/>
            <a:ext cx="1082534" cy="476250"/>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300</a:t>
            </a:r>
            <a:endParaRPr lang="en-US" altLang="zh-CN" sz="4000" b="1">
              <a:solidFill>
                <a:srgbClr val="FF0000"/>
              </a:solidFill>
              <a:latin typeface="Arial" panose="020B0604020202020204" pitchFamily="34" charset="0"/>
              <a:ea typeface="微软雅黑" panose="020B0503020204020204" pitchFamily="34" charset="-122"/>
            </a:endParaRPr>
          </a:p>
        </p:txBody>
      </p:sp>
      <p:sp>
        <p:nvSpPr>
          <p:cNvPr id="80904" name="文本框 80903"/>
          <p:cNvSpPr txBox="1"/>
          <p:nvPr/>
        </p:nvSpPr>
        <p:spPr>
          <a:xfrm>
            <a:off x="7607898" y="5268913"/>
            <a:ext cx="1082534" cy="576262"/>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200</a:t>
            </a:r>
            <a:endParaRPr lang="en-US" altLang="zh-CN" sz="4000" b="1">
              <a:solidFill>
                <a:srgbClr val="FF0000"/>
              </a:solidFill>
              <a:latin typeface="Arial" panose="020B0604020202020204" pitchFamily="34" charset="0"/>
              <a:ea typeface="微软雅黑" panose="020B0503020204020204" pitchFamily="34" charset="-122"/>
            </a:endParaRPr>
          </a:p>
        </p:txBody>
      </p:sp>
      <p:sp>
        <p:nvSpPr>
          <p:cNvPr id="80905" name="文本框 80904"/>
          <p:cNvSpPr txBox="1"/>
          <p:nvPr/>
        </p:nvSpPr>
        <p:spPr>
          <a:xfrm>
            <a:off x="7617421" y="5673725"/>
            <a:ext cx="1084121" cy="465138"/>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100</a:t>
            </a:r>
            <a:endParaRPr lang="en-US" altLang="zh-CN" sz="4000" b="1">
              <a:solidFill>
                <a:srgbClr val="FF0000"/>
              </a:solidFill>
              <a:latin typeface="Arial" panose="020B0604020202020204" pitchFamily="34" charset="0"/>
              <a:ea typeface="微软雅黑" panose="020B0503020204020204" pitchFamily="34" charset="-122"/>
            </a:endParaRPr>
          </a:p>
        </p:txBody>
      </p:sp>
      <p:sp>
        <p:nvSpPr>
          <p:cNvPr id="80906" name="文本框 80905"/>
          <p:cNvSpPr txBox="1"/>
          <p:nvPr/>
        </p:nvSpPr>
        <p:spPr>
          <a:xfrm>
            <a:off x="6992028" y="4200526"/>
            <a:ext cx="1623801" cy="583565"/>
          </a:xfrm>
          <a:prstGeom prst="rect">
            <a:avLst/>
          </a:prstGeom>
          <a:noFill/>
          <a:ln w="3175">
            <a:noFill/>
          </a:ln>
          <a:scene3d>
            <a:camera prst="legacyPerspectiveFront">
              <a:rot lat="20520000" lon="1080000" rev="0"/>
            </a:camera>
            <a:lightRig rig="legacyHarsh2" dir="b"/>
          </a:scene3d>
          <a:sp3d extrusionH="430200" prstMaterial="legacyMatte">
            <a:bevelT w="13500" h="13500" prst="angle"/>
            <a:bevelB w="13500" h="13500" prst="angle"/>
            <a:extrusionClr>
              <a:srgbClr val="FF6600"/>
            </a:extrusionClr>
          </a:sp3d>
        </p:spPr>
        <p:txBody>
          <a:bodyPr>
            <a:spAutoFit/>
            <a:flatTx/>
          </a:bodyPr>
          <a:lstStyle/>
          <a:p>
            <a:pPr algn="ctr"/>
            <a:r>
              <a:rPr lang="zh-CN" altLang="en-US" sz="3200" i="1" dirty="0">
                <a:solidFill>
                  <a:srgbClr val="FF3399"/>
                </a:solidFill>
                <a:latin typeface="微软雅黑" panose="020B0503020204020204" pitchFamily="34" charset="-122"/>
                <a:ea typeface="微软雅黑" panose="020B0503020204020204" pitchFamily="34" charset="-122"/>
              </a:rPr>
              <a:t>丘陵</a:t>
            </a:r>
          </a:p>
        </p:txBody>
      </p:sp>
      <p:sp>
        <p:nvSpPr>
          <p:cNvPr id="80907" name="任意多边形 80906"/>
          <p:cNvSpPr/>
          <p:nvPr/>
        </p:nvSpPr>
        <p:spPr>
          <a:xfrm>
            <a:off x="3430142" y="2565401"/>
            <a:ext cx="1657134" cy="1027113"/>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0908" name="文本框 80907"/>
          <p:cNvSpPr txBox="1"/>
          <p:nvPr/>
        </p:nvSpPr>
        <p:spPr>
          <a:xfrm>
            <a:off x="3358713" y="2636839"/>
            <a:ext cx="1623802" cy="583565"/>
          </a:xfrm>
          <a:prstGeom prst="rect">
            <a:avLst/>
          </a:prstGeom>
          <a:noFill/>
          <a:ln w="3175">
            <a:noFill/>
          </a:ln>
          <a:scene3d>
            <a:camera prst="legacyPerspectiveFront">
              <a:rot lat="20520000" lon="1080000" rev="0"/>
            </a:camera>
            <a:lightRig rig="legacyHarsh2" dir="b"/>
          </a:scene3d>
          <a:sp3d extrusionH="430200" prstMaterial="legacyMatte">
            <a:bevelT w="13500" h="13500" prst="angle"/>
            <a:bevelB w="13500" h="13500" prst="angle"/>
            <a:extrusionClr>
              <a:srgbClr val="FF6600"/>
            </a:extrusionClr>
          </a:sp3d>
        </p:spPr>
        <p:txBody>
          <a:bodyPr>
            <a:spAutoFit/>
            <a:flatTx/>
          </a:bodyPr>
          <a:lstStyle/>
          <a:p>
            <a:pPr algn="ctr"/>
            <a:r>
              <a:rPr lang="zh-CN" altLang="en-US" sz="3200" i="1" dirty="0">
                <a:solidFill>
                  <a:srgbClr val="FF3399"/>
                </a:solidFill>
                <a:latin typeface="微软雅黑" panose="020B0503020204020204" pitchFamily="34" charset="-122"/>
                <a:ea typeface="微软雅黑" panose="020B0503020204020204" pitchFamily="34" charset="-122"/>
              </a:rPr>
              <a:t>平原</a:t>
            </a:r>
            <a:endParaRPr lang="zh-CN" altLang="en-US" sz="4000" b="1" i="1" dirty="0">
              <a:solidFill>
                <a:srgbClr val="FF3399"/>
              </a:solidFill>
              <a:latin typeface="Arial" panose="020B0604020202020204" pitchFamily="34" charset="0"/>
              <a:ea typeface="隶书" panose="02010509060101010101" pitchFamily="49" charset="-122"/>
            </a:endParaRPr>
          </a:p>
        </p:txBody>
      </p:sp>
      <p:sp>
        <p:nvSpPr>
          <p:cNvPr id="80909" name="文本框 80908"/>
          <p:cNvSpPr txBox="1"/>
          <p:nvPr/>
        </p:nvSpPr>
        <p:spPr>
          <a:xfrm>
            <a:off x="3934901" y="1125539"/>
            <a:ext cx="1084121" cy="465137"/>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50</a:t>
            </a:r>
            <a:endParaRPr lang="en-US" altLang="zh-CN" sz="4000" b="1">
              <a:solidFill>
                <a:srgbClr val="FF0000"/>
              </a:solidFill>
              <a:latin typeface="Arial" panose="020B0604020202020204" pitchFamily="34" charset="0"/>
              <a:ea typeface="微软雅黑" panose="020B0503020204020204" pitchFamily="34" charset="-122"/>
            </a:endParaRPr>
          </a:p>
        </p:txBody>
      </p:sp>
      <p:sp>
        <p:nvSpPr>
          <p:cNvPr id="80910" name="文本框 80909"/>
          <p:cNvSpPr txBox="1"/>
          <p:nvPr/>
        </p:nvSpPr>
        <p:spPr>
          <a:xfrm>
            <a:off x="3863472" y="1741489"/>
            <a:ext cx="1084122" cy="465137"/>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100</a:t>
            </a:r>
            <a:endParaRPr lang="en-US" altLang="zh-CN" sz="4000" b="1">
              <a:solidFill>
                <a:srgbClr val="FF0000"/>
              </a:solidFill>
              <a:latin typeface="Arial" panose="020B0604020202020204" pitchFamily="34" charset="0"/>
              <a:ea typeface="微软雅黑" panose="020B0503020204020204" pitchFamily="34" charset="-122"/>
            </a:endParaRPr>
          </a:p>
        </p:txBody>
      </p:sp>
      <p:sp>
        <p:nvSpPr>
          <p:cNvPr id="80911" name="文本框 80910"/>
          <p:cNvSpPr txBox="1"/>
          <p:nvPr/>
        </p:nvSpPr>
        <p:spPr>
          <a:xfrm>
            <a:off x="3866647" y="2244725"/>
            <a:ext cx="1084122" cy="465138"/>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150</a:t>
            </a:r>
            <a:endParaRPr lang="en-US" altLang="zh-CN" sz="4000" b="1">
              <a:solidFill>
                <a:srgbClr val="FF0000"/>
              </a:solidFill>
              <a:latin typeface="Arial" panose="020B0604020202020204" pitchFamily="34" charset="0"/>
              <a:ea typeface="微软雅黑" panose="020B0503020204020204" pitchFamily="34" charset="-122"/>
            </a:endParaRPr>
          </a:p>
        </p:txBody>
      </p:sp>
      <p:pic>
        <p:nvPicPr>
          <p:cNvPr id="80912" name="图片 80911" descr="dw074"/>
          <p:cNvPicPr>
            <a:picLocks noChangeAspect="1"/>
          </p:cNvPicPr>
          <p:nvPr/>
        </p:nvPicPr>
        <p:blipFill>
          <a:blip r:embed="rId2" cstate="print"/>
          <a:stretch>
            <a:fillRect/>
          </a:stretch>
        </p:blipFill>
        <p:spPr>
          <a:xfrm>
            <a:off x="10127567" y="904558"/>
            <a:ext cx="1069836" cy="906462"/>
          </a:xfrm>
          <a:prstGeom prst="rect">
            <a:avLst/>
          </a:prstGeom>
          <a:noFill/>
          <a:ln w="9525">
            <a:noFill/>
          </a:ln>
        </p:spPr>
      </p:pic>
      <p:sp>
        <p:nvSpPr>
          <p:cNvPr id="80913" name="文本框 80912"/>
          <p:cNvSpPr txBox="1"/>
          <p:nvPr/>
        </p:nvSpPr>
        <p:spPr>
          <a:xfrm>
            <a:off x="5283465" y="1268730"/>
            <a:ext cx="4339650" cy="646331"/>
          </a:xfrm>
          <a:prstGeom prst="rect">
            <a:avLst/>
          </a:prstGeom>
          <a:noFill/>
          <a:ln w="9525">
            <a:noFill/>
          </a:ln>
        </p:spPr>
        <p:txBody>
          <a:bodyPr wrap="none" anchor="t">
            <a:spAutoFit/>
          </a:bodyPr>
          <a:lstStyle/>
          <a:p>
            <a:r>
              <a:rPr lang="zh-CN" altLang="en-US" sz="3600" dirty="0">
                <a:solidFill>
                  <a:srgbClr val="FF0066"/>
                </a:solidFill>
                <a:latin typeface="微软雅黑" panose="020B0503020204020204" pitchFamily="34" charset="-122"/>
                <a:ea typeface="微软雅黑" panose="020B0503020204020204" pitchFamily="34" charset="-122"/>
              </a:rPr>
              <a:t>如何判断地形类型？</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0908"/>
                                        </p:tgtEl>
                                        <p:attrNameLst>
                                          <p:attrName>style.visibility</p:attrName>
                                        </p:attrNameLst>
                                      </p:cBhvr>
                                      <p:to>
                                        <p:strVal val="visible"/>
                                      </p:to>
                                    </p:set>
                                    <p:animEffect transition="in" filter="wipe(down)">
                                      <p:cBhvr>
                                        <p:cTn id="7" dur="580">
                                          <p:stCondLst>
                                            <p:cond delay="0"/>
                                          </p:stCondLst>
                                        </p:cTn>
                                        <p:tgtEl>
                                          <p:spTgt spid="80908"/>
                                        </p:tgtEl>
                                      </p:cBhvr>
                                    </p:animEffect>
                                    <p:anim calcmode="lin" valueType="num">
                                      <p:cBhvr>
                                        <p:cTn id="8" dur="1822" tmFilter="0,0; 0.14,0.36; 0.43,0.73; 0.71,0.91; 1.0,1.0">
                                          <p:stCondLst>
                                            <p:cond delay="0"/>
                                          </p:stCondLst>
                                        </p:cTn>
                                        <p:tgtEl>
                                          <p:spTgt spid="8090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090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090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090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0908"/>
                                        </p:tgtEl>
                                        <p:attrNameLst>
                                          <p:attrName>ppt_y</p:attrName>
                                        </p:attrNameLst>
                                      </p:cBhvr>
                                      <p:tavLst>
                                        <p:tav tm="0" fmla="#ppt_y-sin(pi*$)/81">
                                          <p:val>
                                            <p:fltVal val="0"/>
                                          </p:val>
                                        </p:tav>
                                        <p:tav tm="100000">
                                          <p:val>
                                            <p:fltVal val="1"/>
                                          </p:val>
                                        </p:tav>
                                      </p:tavLst>
                                    </p:anim>
                                    <p:animScale>
                                      <p:cBhvr>
                                        <p:cTn id="13" dur="26">
                                          <p:stCondLst>
                                            <p:cond delay="650"/>
                                          </p:stCondLst>
                                        </p:cTn>
                                        <p:tgtEl>
                                          <p:spTgt spid="80908"/>
                                        </p:tgtEl>
                                      </p:cBhvr>
                                      <p:to x="100000" y="60000"/>
                                    </p:animScale>
                                    <p:animScale>
                                      <p:cBhvr>
                                        <p:cTn id="14" dur="166" decel="50000">
                                          <p:stCondLst>
                                            <p:cond delay="676"/>
                                          </p:stCondLst>
                                        </p:cTn>
                                        <p:tgtEl>
                                          <p:spTgt spid="80908"/>
                                        </p:tgtEl>
                                      </p:cBhvr>
                                      <p:to x="100000" y="100000"/>
                                    </p:animScale>
                                    <p:animScale>
                                      <p:cBhvr>
                                        <p:cTn id="15" dur="26">
                                          <p:stCondLst>
                                            <p:cond delay="1312"/>
                                          </p:stCondLst>
                                        </p:cTn>
                                        <p:tgtEl>
                                          <p:spTgt spid="80908"/>
                                        </p:tgtEl>
                                      </p:cBhvr>
                                      <p:to x="100000" y="80000"/>
                                    </p:animScale>
                                    <p:animScale>
                                      <p:cBhvr>
                                        <p:cTn id="16" dur="166" decel="50000">
                                          <p:stCondLst>
                                            <p:cond delay="1338"/>
                                          </p:stCondLst>
                                        </p:cTn>
                                        <p:tgtEl>
                                          <p:spTgt spid="80908"/>
                                        </p:tgtEl>
                                      </p:cBhvr>
                                      <p:to x="100000" y="100000"/>
                                    </p:animScale>
                                    <p:animScale>
                                      <p:cBhvr>
                                        <p:cTn id="17" dur="26">
                                          <p:stCondLst>
                                            <p:cond delay="1642"/>
                                          </p:stCondLst>
                                        </p:cTn>
                                        <p:tgtEl>
                                          <p:spTgt spid="80908"/>
                                        </p:tgtEl>
                                      </p:cBhvr>
                                      <p:to x="100000" y="90000"/>
                                    </p:animScale>
                                    <p:animScale>
                                      <p:cBhvr>
                                        <p:cTn id="18" dur="166" decel="50000">
                                          <p:stCondLst>
                                            <p:cond delay="1668"/>
                                          </p:stCondLst>
                                        </p:cTn>
                                        <p:tgtEl>
                                          <p:spTgt spid="80908"/>
                                        </p:tgtEl>
                                      </p:cBhvr>
                                      <p:to x="100000" y="100000"/>
                                    </p:animScale>
                                    <p:animScale>
                                      <p:cBhvr>
                                        <p:cTn id="19" dur="26">
                                          <p:stCondLst>
                                            <p:cond delay="1808"/>
                                          </p:stCondLst>
                                        </p:cTn>
                                        <p:tgtEl>
                                          <p:spTgt spid="80908"/>
                                        </p:tgtEl>
                                      </p:cBhvr>
                                      <p:to x="100000" y="95000"/>
                                    </p:animScale>
                                    <p:animScale>
                                      <p:cBhvr>
                                        <p:cTn id="20" dur="166" decel="50000">
                                          <p:stCondLst>
                                            <p:cond delay="1834"/>
                                          </p:stCondLst>
                                        </p:cTn>
                                        <p:tgtEl>
                                          <p:spTgt spid="8090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80906"/>
                                        </p:tgtEl>
                                        <p:attrNameLst>
                                          <p:attrName>style.visibility</p:attrName>
                                        </p:attrNameLst>
                                      </p:cBhvr>
                                      <p:to>
                                        <p:strVal val="visible"/>
                                      </p:to>
                                    </p:set>
                                    <p:animEffect transition="in" filter="wipe(down)">
                                      <p:cBhvr>
                                        <p:cTn id="25" dur="580">
                                          <p:stCondLst>
                                            <p:cond delay="0"/>
                                          </p:stCondLst>
                                        </p:cTn>
                                        <p:tgtEl>
                                          <p:spTgt spid="80906"/>
                                        </p:tgtEl>
                                      </p:cBhvr>
                                    </p:animEffect>
                                    <p:anim calcmode="lin" valueType="num">
                                      <p:cBhvr>
                                        <p:cTn id="26" dur="1822" tmFilter="0,0; 0.14,0.36; 0.43,0.73; 0.71,0.91; 1.0,1.0">
                                          <p:stCondLst>
                                            <p:cond delay="0"/>
                                          </p:stCondLst>
                                        </p:cTn>
                                        <p:tgtEl>
                                          <p:spTgt spid="8090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8090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8090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8090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80906"/>
                                        </p:tgtEl>
                                        <p:attrNameLst>
                                          <p:attrName>ppt_y</p:attrName>
                                        </p:attrNameLst>
                                      </p:cBhvr>
                                      <p:tavLst>
                                        <p:tav tm="0" fmla="#ppt_y-sin(pi*$)/81">
                                          <p:val>
                                            <p:fltVal val="0"/>
                                          </p:val>
                                        </p:tav>
                                        <p:tav tm="100000">
                                          <p:val>
                                            <p:fltVal val="1"/>
                                          </p:val>
                                        </p:tav>
                                      </p:tavLst>
                                    </p:anim>
                                    <p:animScale>
                                      <p:cBhvr>
                                        <p:cTn id="31" dur="26">
                                          <p:stCondLst>
                                            <p:cond delay="650"/>
                                          </p:stCondLst>
                                        </p:cTn>
                                        <p:tgtEl>
                                          <p:spTgt spid="80906"/>
                                        </p:tgtEl>
                                      </p:cBhvr>
                                      <p:to x="100000" y="60000"/>
                                    </p:animScale>
                                    <p:animScale>
                                      <p:cBhvr>
                                        <p:cTn id="32" dur="166" decel="50000">
                                          <p:stCondLst>
                                            <p:cond delay="676"/>
                                          </p:stCondLst>
                                        </p:cTn>
                                        <p:tgtEl>
                                          <p:spTgt spid="80906"/>
                                        </p:tgtEl>
                                      </p:cBhvr>
                                      <p:to x="100000" y="100000"/>
                                    </p:animScale>
                                    <p:animScale>
                                      <p:cBhvr>
                                        <p:cTn id="33" dur="26">
                                          <p:stCondLst>
                                            <p:cond delay="1312"/>
                                          </p:stCondLst>
                                        </p:cTn>
                                        <p:tgtEl>
                                          <p:spTgt spid="80906"/>
                                        </p:tgtEl>
                                      </p:cBhvr>
                                      <p:to x="100000" y="80000"/>
                                    </p:animScale>
                                    <p:animScale>
                                      <p:cBhvr>
                                        <p:cTn id="34" dur="166" decel="50000">
                                          <p:stCondLst>
                                            <p:cond delay="1338"/>
                                          </p:stCondLst>
                                        </p:cTn>
                                        <p:tgtEl>
                                          <p:spTgt spid="80906"/>
                                        </p:tgtEl>
                                      </p:cBhvr>
                                      <p:to x="100000" y="100000"/>
                                    </p:animScale>
                                    <p:animScale>
                                      <p:cBhvr>
                                        <p:cTn id="35" dur="26">
                                          <p:stCondLst>
                                            <p:cond delay="1642"/>
                                          </p:stCondLst>
                                        </p:cTn>
                                        <p:tgtEl>
                                          <p:spTgt spid="80906"/>
                                        </p:tgtEl>
                                      </p:cBhvr>
                                      <p:to x="100000" y="90000"/>
                                    </p:animScale>
                                    <p:animScale>
                                      <p:cBhvr>
                                        <p:cTn id="36" dur="166" decel="50000">
                                          <p:stCondLst>
                                            <p:cond delay="1668"/>
                                          </p:stCondLst>
                                        </p:cTn>
                                        <p:tgtEl>
                                          <p:spTgt spid="80906"/>
                                        </p:tgtEl>
                                      </p:cBhvr>
                                      <p:to x="100000" y="100000"/>
                                    </p:animScale>
                                    <p:animScale>
                                      <p:cBhvr>
                                        <p:cTn id="37" dur="26">
                                          <p:stCondLst>
                                            <p:cond delay="1808"/>
                                          </p:stCondLst>
                                        </p:cTn>
                                        <p:tgtEl>
                                          <p:spTgt spid="80906"/>
                                        </p:tgtEl>
                                      </p:cBhvr>
                                      <p:to x="100000" y="95000"/>
                                    </p:animScale>
                                    <p:animScale>
                                      <p:cBhvr>
                                        <p:cTn id="38" dur="166" decel="50000">
                                          <p:stCondLst>
                                            <p:cond delay="1834"/>
                                          </p:stCondLst>
                                        </p:cTn>
                                        <p:tgtEl>
                                          <p:spTgt spid="8090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6" grpId="0"/>
      <p:bldP spid="8090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任意多边形 81921"/>
          <p:cNvSpPr/>
          <p:nvPr/>
        </p:nvSpPr>
        <p:spPr>
          <a:xfrm>
            <a:off x="3720616" y="1482726"/>
            <a:ext cx="4679341" cy="3744913"/>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1923" name="任意多边形 81922"/>
          <p:cNvSpPr/>
          <p:nvPr/>
        </p:nvSpPr>
        <p:spPr>
          <a:xfrm>
            <a:off x="4007916" y="1870075"/>
            <a:ext cx="4176168" cy="2997200"/>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1924" name="任意多边形 81923"/>
          <p:cNvSpPr/>
          <p:nvPr/>
        </p:nvSpPr>
        <p:spPr>
          <a:xfrm>
            <a:off x="4368231" y="2132014"/>
            <a:ext cx="3455538" cy="2376487"/>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1925" name="任意多边形 81924"/>
          <p:cNvSpPr/>
          <p:nvPr/>
        </p:nvSpPr>
        <p:spPr>
          <a:xfrm>
            <a:off x="5304735" y="2708275"/>
            <a:ext cx="1850784" cy="1366838"/>
          </a:xfrm>
          <a:custGeom>
            <a:avLst/>
            <a:gdLst/>
            <a:ahLst/>
            <a:cxnLst/>
            <a:rect l="0" t="0" r="0" b="0"/>
            <a:pathLst>
              <a:path w="780" h="520">
                <a:moveTo>
                  <a:pt x="30" y="182"/>
                </a:moveTo>
                <a:cubicBezTo>
                  <a:pt x="60" y="130"/>
                  <a:pt x="150" y="52"/>
                  <a:pt x="210" y="26"/>
                </a:cubicBezTo>
                <a:cubicBezTo>
                  <a:pt x="270" y="0"/>
                  <a:pt x="330" y="26"/>
                  <a:pt x="390" y="26"/>
                </a:cubicBezTo>
                <a:cubicBezTo>
                  <a:pt x="450" y="26"/>
                  <a:pt x="510" y="0"/>
                  <a:pt x="570" y="26"/>
                </a:cubicBezTo>
                <a:cubicBezTo>
                  <a:pt x="630" y="52"/>
                  <a:pt x="720" y="130"/>
                  <a:pt x="750" y="182"/>
                </a:cubicBezTo>
                <a:cubicBezTo>
                  <a:pt x="780" y="234"/>
                  <a:pt x="780" y="286"/>
                  <a:pt x="750" y="338"/>
                </a:cubicBezTo>
                <a:cubicBezTo>
                  <a:pt x="720" y="390"/>
                  <a:pt x="630" y="468"/>
                  <a:pt x="570" y="494"/>
                </a:cubicBezTo>
                <a:cubicBezTo>
                  <a:pt x="510" y="520"/>
                  <a:pt x="450" y="494"/>
                  <a:pt x="390" y="494"/>
                </a:cubicBezTo>
                <a:cubicBezTo>
                  <a:pt x="330" y="494"/>
                  <a:pt x="270" y="520"/>
                  <a:pt x="210" y="494"/>
                </a:cubicBezTo>
                <a:cubicBezTo>
                  <a:pt x="150" y="468"/>
                  <a:pt x="60" y="390"/>
                  <a:pt x="30" y="338"/>
                </a:cubicBezTo>
                <a:cubicBezTo>
                  <a:pt x="0" y="286"/>
                  <a:pt x="0" y="234"/>
                  <a:pt x="30" y="182"/>
                </a:cubicBezTo>
                <a:close/>
              </a:path>
            </a:pathLst>
          </a:custGeom>
          <a:solidFill>
            <a:srgbClr val="FFFFFF">
              <a:alpha val="100000"/>
            </a:srgbClr>
          </a:solidFill>
          <a:ln w="63500" cap="flat" cmpd="sng">
            <a:solidFill>
              <a:srgbClr val="000000"/>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1926" name="文本框 81925"/>
          <p:cNvSpPr txBox="1"/>
          <p:nvPr/>
        </p:nvSpPr>
        <p:spPr>
          <a:xfrm>
            <a:off x="5715845" y="3644901"/>
            <a:ext cx="1963481" cy="576263"/>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2500</a:t>
            </a:r>
            <a:endParaRPr lang="en-US" altLang="zh-CN" sz="4000" b="1">
              <a:solidFill>
                <a:srgbClr val="FF0000"/>
              </a:solidFill>
              <a:latin typeface="Arial" panose="020B0604020202020204" pitchFamily="34" charset="0"/>
              <a:ea typeface="微软雅黑" panose="020B0503020204020204" pitchFamily="34" charset="-122"/>
            </a:endParaRPr>
          </a:p>
        </p:txBody>
      </p:sp>
      <p:sp>
        <p:nvSpPr>
          <p:cNvPr id="81927" name="文本框 81926"/>
          <p:cNvSpPr txBox="1"/>
          <p:nvPr/>
        </p:nvSpPr>
        <p:spPr>
          <a:xfrm>
            <a:off x="5725368" y="4005264"/>
            <a:ext cx="2098402" cy="465137"/>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2000</a:t>
            </a:r>
            <a:endParaRPr lang="en-US" altLang="zh-CN" sz="4000" b="1">
              <a:solidFill>
                <a:srgbClr val="FF0000"/>
              </a:solidFill>
              <a:latin typeface="Arial" panose="020B0604020202020204" pitchFamily="34" charset="0"/>
              <a:ea typeface="微软雅黑" panose="020B0503020204020204" pitchFamily="34" charset="-122"/>
            </a:endParaRPr>
          </a:p>
        </p:txBody>
      </p:sp>
      <p:sp>
        <p:nvSpPr>
          <p:cNvPr id="81928" name="文本框 81927"/>
          <p:cNvSpPr txBox="1"/>
          <p:nvPr/>
        </p:nvSpPr>
        <p:spPr>
          <a:xfrm>
            <a:off x="5336481" y="2995614"/>
            <a:ext cx="1623802" cy="583565"/>
          </a:xfrm>
          <a:prstGeom prst="rect">
            <a:avLst/>
          </a:prstGeom>
          <a:noFill/>
          <a:ln w="3175">
            <a:noFill/>
          </a:ln>
          <a:scene3d>
            <a:camera prst="legacyPerspectiveFront">
              <a:rot lat="20520000" lon="1080000" rev="0"/>
            </a:camera>
            <a:lightRig rig="legacyHarsh2" dir="b"/>
          </a:scene3d>
          <a:sp3d extrusionH="430200" prstMaterial="legacyMatte">
            <a:bevelT w="13500" h="13500" prst="angle"/>
            <a:bevelB w="13500" h="13500" prst="angle"/>
            <a:extrusionClr>
              <a:srgbClr val="FF6600"/>
            </a:extrusionClr>
          </a:sp3d>
        </p:spPr>
        <p:txBody>
          <a:bodyPr>
            <a:spAutoFit/>
            <a:flatTx/>
          </a:bodyPr>
          <a:lstStyle/>
          <a:p>
            <a:pPr algn="ctr"/>
            <a:r>
              <a:rPr lang="zh-CN" altLang="en-US" sz="3200" b="1" i="1" dirty="0">
                <a:solidFill>
                  <a:srgbClr val="FF3399"/>
                </a:solidFill>
                <a:latin typeface="微软雅黑" panose="020B0503020204020204" pitchFamily="34" charset="-122"/>
                <a:ea typeface="微软雅黑" panose="020B0503020204020204" pitchFamily="34" charset="-122"/>
              </a:rPr>
              <a:t>高原</a:t>
            </a:r>
          </a:p>
        </p:txBody>
      </p:sp>
      <p:sp>
        <p:nvSpPr>
          <p:cNvPr id="81929" name="文本框 81928"/>
          <p:cNvSpPr txBox="1"/>
          <p:nvPr/>
        </p:nvSpPr>
        <p:spPr>
          <a:xfrm>
            <a:off x="5736478" y="4365625"/>
            <a:ext cx="1511103" cy="465138"/>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1500</a:t>
            </a:r>
            <a:endParaRPr lang="en-US" altLang="zh-CN" sz="4000" b="1">
              <a:solidFill>
                <a:srgbClr val="FF0000"/>
              </a:solidFill>
              <a:latin typeface="Arial" panose="020B0604020202020204" pitchFamily="34" charset="0"/>
              <a:ea typeface="微软雅黑" panose="020B0503020204020204" pitchFamily="34" charset="-122"/>
            </a:endParaRPr>
          </a:p>
        </p:txBody>
      </p:sp>
      <p:sp>
        <p:nvSpPr>
          <p:cNvPr id="81930" name="文本框 81929"/>
          <p:cNvSpPr txBox="1"/>
          <p:nvPr/>
        </p:nvSpPr>
        <p:spPr>
          <a:xfrm>
            <a:off x="5736478" y="4835525"/>
            <a:ext cx="1798404" cy="465138"/>
          </a:xfrm>
          <a:prstGeom prst="rect">
            <a:avLst/>
          </a:prstGeom>
          <a:noFill/>
          <a:ln w="9525">
            <a:noFill/>
          </a:ln>
        </p:spPr>
        <p:txBody>
          <a:bodyPr/>
          <a:lstStyle/>
          <a:p>
            <a:pPr algn="just"/>
            <a:r>
              <a:rPr lang="en-US" altLang="zh-CN" sz="4000" b="1">
                <a:solidFill>
                  <a:srgbClr val="FF0000"/>
                </a:solidFill>
                <a:latin typeface="Times New Roman" panose="02020603050405020304" pitchFamily="18" charset="0"/>
                <a:ea typeface="微软雅黑" panose="020B0503020204020204" pitchFamily="34" charset="-122"/>
              </a:rPr>
              <a:t>1000</a:t>
            </a:r>
            <a:endParaRPr lang="en-US" altLang="zh-CN" sz="4000" b="1">
              <a:solidFill>
                <a:srgbClr val="FF0000"/>
              </a:solidFill>
              <a:latin typeface="Arial" panose="020B0604020202020204" pitchFamily="34" charset="0"/>
              <a:ea typeface="微软雅黑" panose="020B0503020204020204" pitchFamily="34" charset="-122"/>
            </a:endParaRPr>
          </a:p>
        </p:txBody>
      </p:sp>
      <p:pic>
        <p:nvPicPr>
          <p:cNvPr id="81931" name="图片 81930" descr="5-587"/>
          <p:cNvPicPr>
            <a:picLocks noChangeAspect="1"/>
          </p:cNvPicPr>
          <p:nvPr/>
        </p:nvPicPr>
        <p:blipFill>
          <a:blip r:embed="rId2" cstate="print"/>
          <a:stretch>
            <a:fillRect/>
          </a:stretch>
        </p:blipFill>
        <p:spPr>
          <a:xfrm>
            <a:off x="1968244" y="4797425"/>
            <a:ext cx="1150788" cy="1747838"/>
          </a:xfrm>
          <a:prstGeom prst="rect">
            <a:avLst/>
          </a:prstGeom>
          <a:noFill/>
          <a:ln w="9525">
            <a:noFill/>
          </a:ln>
        </p:spPr>
      </p:pic>
      <p:sp>
        <p:nvSpPr>
          <p:cNvPr id="81932" name="文本框 81931"/>
          <p:cNvSpPr txBox="1"/>
          <p:nvPr/>
        </p:nvSpPr>
        <p:spPr>
          <a:xfrm>
            <a:off x="4103154" y="854076"/>
            <a:ext cx="3877985" cy="584775"/>
          </a:xfrm>
          <a:prstGeom prst="rect">
            <a:avLst/>
          </a:prstGeom>
          <a:noFill/>
          <a:ln w="9525">
            <a:noFill/>
          </a:ln>
        </p:spPr>
        <p:txBody>
          <a:bodyPr wrap="none" anchor="t">
            <a:spAutoFit/>
          </a:bodyPr>
          <a:lstStyle/>
          <a:p>
            <a:r>
              <a:rPr lang="zh-CN" altLang="en-US" sz="3200" dirty="0">
                <a:solidFill>
                  <a:srgbClr val="FF0066"/>
                </a:solidFill>
                <a:latin typeface="微软雅黑" panose="020B0503020204020204" pitchFamily="34" charset="-122"/>
                <a:ea typeface="微软雅黑" panose="020B0503020204020204" pitchFamily="34" charset="-122"/>
              </a:rPr>
              <a:t>如何判断地形类型？</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1928"/>
                                        </p:tgtEl>
                                        <p:attrNameLst>
                                          <p:attrName>style.visibility</p:attrName>
                                        </p:attrNameLst>
                                      </p:cBhvr>
                                      <p:to>
                                        <p:strVal val="visible"/>
                                      </p:to>
                                    </p:set>
                                    <p:animEffect transition="in" filter="wipe(down)">
                                      <p:cBhvr>
                                        <p:cTn id="7" dur="580">
                                          <p:stCondLst>
                                            <p:cond delay="0"/>
                                          </p:stCondLst>
                                        </p:cTn>
                                        <p:tgtEl>
                                          <p:spTgt spid="81928"/>
                                        </p:tgtEl>
                                      </p:cBhvr>
                                    </p:animEffect>
                                    <p:anim calcmode="lin" valueType="num">
                                      <p:cBhvr>
                                        <p:cTn id="8" dur="1822" tmFilter="0,0; 0.14,0.36; 0.43,0.73; 0.71,0.91; 1.0,1.0">
                                          <p:stCondLst>
                                            <p:cond delay="0"/>
                                          </p:stCondLst>
                                        </p:cTn>
                                        <p:tgtEl>
                                          <p:spTgt spid="819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19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19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19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1928"/>
                                        </p:tgtEl>
                                        <p:attrNameLst>
                                          <p:attrName>ppt_y</p:attrName>
                                        </p:attrNameLst>
                                      </p:cBhvr>
                                      <p:tavLst>
                                        <p:tav tm="0" fmla="#ppt_y-sin(pi*$)/81">
                                          <p:val>
                                            <p:fltVal val="0"/>
                                          </p:val>
                                        </p:tav>
                                        <p:tav tm="100000">
                                          <p:val>
                                            <p:fltVal val="1"/>
                                          </p:val>
                                        </p:tav>
                                      </p:tavLst>
                                    </p:anim>
                                    <p:animScale>
                                      <p:cBhvr>
                                        <p:cTn id="13" dur="26">
                                          <p:stCondLst>
                                            <p:cond delay="650"/>
                                          </p:stCondLst>
                                        </p:cTn>
                                        <p:tgtEl>
                                          <p:spTgt spid="81928"/>
                                        </p:tgtEl>
                                      </p:cBhvr>
                                      <p:to x="100000" y="60000"/>
                                    </p:animScale>
                                    <p:animScale>
                                      <p:cBhvr>
                                        <p:cTn id="14" dur="166" decel="50000">
                                          <p:stCondLst>
                                            <p:cond delay="676"/>
                                          </p:stCondLst>
                                        </p:cTn>
                                        <p:tgtEl>
                                          <p:spTgt spid="81928"/>
                                        </p:tgtEl>
                                      </p:cBhvr>
                                      <p:to x="100000" y="100000"/>
                                    </p:animScale>
                                    <p:animScale>
                                      <p:cBhvr>
                                        <p:cTn id="15" dur="26">
                                          <p:stCondLst>
                                            <p:cond delay="1312"/>
                                          </p:stCondLst>
                                        </p:cTn>
                                        <p:tgtEl>
                                          <p:spTgt spid="81928"/>
                                        </p:tgtEl>
                                      </p:cBhvr>
                                      <p:to x="100000" y="80000"/>
                                    </p:animScale>
                                    <p:animScale>
                                      <p:cBhvr>
                                        <p:cTn id="16" dur="166" decel="50000">
                                          <p:stCondLst>
                                            <p:cond delay="1338"/>
                                          </p:stCondLst>
                                        </p:cTn>
                                        <p:tgtEl>
                                          <p:spTgt spid="81928"/>
                                        </p:tgtEl>
                                      </p:cBhvr>
                                      <p:to x="100000" y="100000"/>
                                    </p:animScale>
                                    <p:animScale>
                                      <p:cBhvr>
                                        <p:cTn id="17" dur="26">
                                          <p:stCondLst>
                                            <p:cond delay="1642"/>
                                          </p:stCondLst>
                                        </p:cTn>
                                        <p:tgtEl>
                                          <p:spTgt spid="81928"/>
                                        </p:tgtEl>
                                      </p:cBhvr>
                                      <p:to x="100000" y="90000"/>
                                    </p:animScale>
                                    <p:animScale>
                                      <p:cBhvr>
                                        <p:cTn id="18" dur="166" decel="50000">
                                          <p:stCondLst>
                                            <p:cond delay="1668"/>
                                          </p:stCondLst>
                                        </p:cTn>
                                        <p:tgtEl>
                                          <p:spTgt spid="81928"/>
                                        </p:tgtEl>
                                      </p:cBhvr>
                                      <p:to x="100000" y="100000"/>
                                    </p:animScale>
                                    <p:animScale>
                                      <p:cBhvr>
                                        <p:cTn id="19" dur="26">
                                          <p:stCondLst>
                                            <p:cond delay="1808"/>
                                          </p:stCondLst>
                                        </p:cTn>
                                        <p:tgtEl>
                                          <p:spTgt spid="81928"/>
                                        </p:tgtEl>
                                      </p:cBhvr>
                                      <p:to x="100000" y="95000"/>
                                    </p:animScale>
                                    <p:animScale>
                                      <p:cBhvr>
                                        <p:cTn id="20" dur="166" decel="50000">
                                          <p:stCondLst>
                                            <p:cond delay="1834"/>
                                          </p:stCondLst>
                                        </p:cTn>
                                        <p:tgtEl>
                                          <p:spTgt spid="819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82945" descr="山顶"/>
          <p:cNvPicPr>
            <a:picLocks noChangeAspect="1"/>
          </p:cNvPicPr>
          <p:nvPr/>
        </p:nvPicPr>
        <p:blipFill>
          <a:blip r:embed="rId2" cstate="print"/>
          <a:stretch>
            <a:fillRect/>
          </a:stretch>
        </p:blipFill>
        <p:spPr>
          <a:xfrm>
            <a:off x="1711103" y="1535431"/>
            <a:ext cx="3992995" cy="5139055"/>
          </a:xfrm>
          <a:prstGeom prst="rect">
            <a:avLst/>
          </a:prstGeom>
          <a:noFill/>
          <a:ln w="9525">
            <a:noFill/>
          </a:ln>
        </p:spPr>
      </p:pic>
      <p:sp>
        <p:nvSpPr>
          <p:cNvPr id="82947" name="文本框 82946"/>
          <p:cNvSpPr txBox="1"/>
          <p:nvPr/>
        </p:nvSpPr>
        <p:spPr>
          <a:xfrm>
            <a:off x="4386962" y="683896"/>
            <a:ext cx="3877985" cy="584775"/>
          </a:xfrm>
          <a:prstGeom prst="rect">
            <a:avLst/>
          </a:prstGeom>
          <a:noFill/>
          <a:ln w="9525">
            <a:noFill/>
          </a:ln>
        </p:spPr>
        <p:txBody>
          <a:bodyPr wrap="none" anchor="t">
            <a:spAutoFit/>
          </a:bodyPr>
          <a:lstStyle/>
          <a:p>
            <a:r>
              <a:rPr lang="zh-CN" altLang="en-US" sz="3200" b="1" dirty="0">
                <a:solidFill>
                  <a:srgbClr val="FF0066"/>
                </a:solidFill>
                <a:latin typeface="微软雅黑" panose="020B0503020204020204" pitchFamily="34" charset="-122"/>
                <a:ea typeface="微软雅黑" panose="020B0503020204020204" pitchFamily="34" charset="-122"/>
              </a:rPr>
              <a:t>如何判断地形部位？</a:t>
            </a:r>
          </a:p>
        </p:txBody>
      </p:sp>
      <p:sp>
        <p:nvSpPr>
          <p:cNvPr id="82948" name="文本框 82947"/>
          <p:cNvSpPr txBox="1"/>
          <p:nvPr/>
        </p:nvSpPr>
        <p:spPr>
          <a:xfrm>
            <a:off x="6455523" y="1351598"/>
            <a:ext cx="3467284" cy="3538220"/>
          </a:xfrm>
          <a:prstGeom prst="rect">
            <a:avLst/>
          </a:prstGeom>
          <a:noFill/>
          <a:ln w="9525">
            <a:noFill/>
          </a:ln>
        </p:spPr>
        <p:txBody>
          <a:bodyPr wrap="none" anchor="t">
            <a:spAutoFit/>
          </a:bodyPr>
          <a:lstStyle/>
          <a:p>
            <a:r>
              <a:rPr lang="en-US" altLang="zh-CN" sz="4400" dirty="0">
                <a:solidFill>
                  <a:schemeClr val="accent1"/>
                </a:solidFill>
                <a:latin typeface="微软雅黑" panose="020B0503020204020204" pitchFamily="34" charset="-122"/>
                <a:ea typeface="微软雅黑" panose="020B0503020204020204" pitchFamily="34" charset="-122"/>
              </a:rPr>
              <a:t>        </a:t>
            </a:r>
            <a:r>
              <a:rPr lang="en-US" altLang="zh-CN" sz="3600" dirty="0">
                <a:solidFill>
                  <a:schemeClr val="accent1"/>
                </a:solidFill>
                <a:latin typeface="微软雅黑" panose="020B0503020204020204" pitchFamily="34" charset="-122"/>
                <a:ea typeface="微软雅黑" panose="020B0503020204020204" pitchFamily="34" charset="-122"/>
              </a:rPr>
              <a:t> </a:t>
            </a:r>
            <a:r>
              <a:rPr lang="zh-CN" altLang="en-US" sz="3600" dirty="0">
                <a:solidFill>
                  <a:srgbClr val="FF0000"/>
                </a:solidFill>
                <a:latin typeface="微软雅黑" panose="020B0503020204020204" pitchFamily="34" charset="-122"/>
                <a:ea typeface="微软雅黑" panose="020B0503020204020204" pitchFamily="34" charset="-122"/>
              </a:rPr>
              <a:t>山顶</a:t>
            </a:r>
          </a:p>
          <a:p>
            <a:r>
              <a:rPr lang="zh-CN" altLang="en-US" sz="3600" dirty="0">
                <a:solidFill>
                  <a:schemeClr val="accent1"/>
                </a:solidFill>
                <a:latin typeface="微软雅黑" panose="020B0503020204020204" pitchFamily="34" charset="-122"/>
                <a:ea typeface="微软雅黑" panose="020B0503020204020204" pitchFamily="34" charset="-122"/>
              </a:rPr>
              <a:t>山的最高部位，</a:t>
            </a:r>
          </a:p>
          <a:p>
            <a:r>
              <a:rPr lang="zh-CN" altLang="en-US" sz="3600" dirty="0">
                <a:solidFill>
                  <a:schemeClr val="accent1"/>
                </a:solidFill>
                <a:latin typeface="微软雅黑" panose="020B0503020204020204" pitchFamily="34" charset="-122"/>
                <a:ea typeface="微软雅黑" panose="020B0503020204020204" pitchFamily="34" charset="-122"/>
              </a:rPr>
              <a:t>等高线数值外小</a:t>
            </a:r>
            <a:endParaRPr lang="zh-CN" altLang="en-US" sz="3600">
              <a:solidFill>
                <a:schemeClr val="accent1"/>
              </a:solidFill>
              <a:latin typeface="微软雅黑" panose="020B0503020204020204" pitchFamily="34" charset="-122"/>
              <a:ea typeface="微软雅黑" panose="020B0503020204020204" pitchFamily="34" charset="-122"/>
            </a:endParaRPr>
          </a:p>
          <a:p>
            <a:r>
              <a:rPr lang="zh-CN" altLang="en-US" sz="3600" dirty="0">
                <a:solidFill>
                  <a:schemeClr val="accent1"/>
                </a:solidFill>
                <a:latin typeface="微软雅黑" panose="020B0503020204020204" pitchFamily="34" charset="-122"/>
                <a:ea typeface="微软雅黑" panose="020B0503020204020204" pitchFamily="34" charset="-122"/>
              </a:rPr>
              <a:t>内大，数值最大</a:t>
            </a:r>
          </a:p>
          <a:p>
            <a:r>
              <a:rPr lang="zh-CN" altLang="en-US" sz="3600" dirty="0">
                <a:solidFill>
                  <a:schemeClr val="accent1"/>
                </a:solidFill>
                <a:latin typeface="微软雅黑" panose="020B0503020204020204" pitchFamily="34" charset="-122"/>
                <a:ea typeface="微软雅黑" panose="020B0503020204020204" pitchFamily="34" charset="-122"/>
              </a:rPr>
              <a:t>的地方。</a:t>
            </a:r>
          </a:p>
          <a:p>
            <a:r>
              <a:rPr lang="zh-CN" altLang="en-US" sz="3600" dirty="0">
                <a:solidFill>
                  <a:schemeClr val="accent1"/>
                </a:solidFill>
                <a:latin typeface="微软雅黑" panose="020B0503020204020204" pitchFamily="34" charset="-122"/>
                <a:ea typeface="微软雅黑" panose="020B0503020204020204" pitchFamily="34" charset="-122"/>
              </a:rPr>
              <a:t>         </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符号</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图片 83969" descr="鞍部"/>
          <p:cNvPicPr>
            <a:picLocks noChangeAspect="1"/>
          </p:cNvPicPr>
          <p:nvPr/>
        </p:nvPicPr>
        <p:blipFill>
          <a:blip r:embed="rId2" cstate="print"/>
          <a:stretch>
            <a:fillRect/>
          </a:stretch>
        </p:blipFill>
        <p:spPr>
          <a:xfrm>
            <a:off x="3489506" y="1225550"/>
            <a:ext cx="5426004" cy="5220970"/>
          </a:xfrm>
          <a:prstGeom prst="rect">
            <a:avLst/>
          </a:prstGeom>
          <a:noFill/>
          <a:ln w="9525">
            <a:noFill/>
          </a:ln>
        </p:spPr>
      </p:pic>
      <p:sp>
        <p:nvSpPr>
          <p:cNvPr id="83971" name="文本框 83970"/>
          <p:cNvSpPr txBox="1"/>
          <p:nvPr/>
        </p:nvSpPr>
        <p:spPr>
          <a:xfrm>
            <a:off x="2926969" y="697865"/>
            <a:ext cx="7337105" cy="1938020"/>
          </a:xfrm>
          <a:prstGeom prst="rect">
            <a:avLst/>
          </a:prstGeom>
          <a:noFill/>
          <a:ln w="9525">
            <a:noFill/>
          </a:ln>
        </p:spPr>
        <p:txBody>
          <a:bodyPr wrap="square">
            <a:spAutoFit/>
          </a:bodyPr>
          <a:lstStyle/>
          <a:p>
            <a:r>
              <a:rPr lang="en-US" altLang="zh-CN" sz="4400" dirty="0">
                <a:solidFill>
                  <a:schemeClr val="tx1"/>
                </a:solidFill>
                <a:latin typeface="微软雅黑" panose="020B0503020204020204" pitchFamily="34" charset="-122"/>
                <a:ea typeface="微软雅黑" panose="020B0503020204020204" pitchFamily="34" charset="-122"/>
              </a:rPr>
              <a:t>       </a:t>
            </a:r>
          </a:p>
          <a:p>
            <a:r>
              <a:rPr lang="zh-CN" altLang="en-US" sz="3200" dirty="0">
                <a:solidFill>
                  <a:schemeClr val="tx1"/>
                </a:solidFill>
                <a:latin typeface="微软雅黑" panose="020B0503020204020204" pitchFamily="34" charset="-122"/>
                <a:ea typeface="微软雅黑" panose="020B0503020204020204" pitchFamily="34" charset="-122"/>
              </a:rPr>
              <a:t>两个山顶之间低凹的部位。</a:t>
            </a:r>
          </a:p>
          <a:p>
            <a:r>
              <a:rPr lang="zh-CN" altLang="en-US" sz="4400" dirty="0">
                <a:solidFill>
                  <a:schemeClr val="tx1"/>
                </a:solidFill>
                <a:latin typeface="微软雅黑" panose="020B0503020204020204" pitchFamily="34" charset="-122"/>
                <a:ea typeface="微软雅黑" panose="020B0503020204020204" pitchFamily="34" charset="-122"/>
              </a:rPr>
              <a:t>         </a:t>
            </a:r>
          </a:p>
        </p:txBody>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84993" descr="2007-10-10_014337"/>
          <p:cNvPicPr>
            <a:picLocks noChangeAspect="1"/>
          </p:cNvPicPr>
          <p:nvPr/>
        </p:nvPicPr>
        <p:blipFill>
          <a:blip r:embed="rId2" cstate="print"/>
          <a:stretch>
            <a:fillRect/>
          </a:stretch>
        </p:blipFill>
        <p:spPr>
          <a:xfrm>
            <a:off x="7474248" y="2896870"/>
            <a:ext cx="3570140" cy="3916680"/>
          </a:xfrm>
          <a:prstGeom prst="rect">
            <a:avLst/>
          </a:prstGeom>
          <a:noFill/>
          <a:ln w="9525">
            <a:noFill/>
          </a:ln>
        </p:spPr>
      </p:pic>
      <p:pic>
        <p:nvPicPr>
          <p:cNvPr id="84995" name="图片 84994" descr="山脊"/>
          <p:cNvPicPr>
            <a:picLocks noChangeAspect="1"/>
          </p:cNvPicPr>
          <p:nvPr/>
        </p:nvPicPr>
        <p:blipFill>
          <a:blip r:embed="rId3" cstate="print"/>
          <a:stretch>
            <a:fillRect/>
          </a:stretch>
        </p:blipFill>
        <p:spPr>
          <a:xfrm>
            <a:off x="1438089" y="834391"/>
            <a:ext cx="4451405" cy="5779135"/>
          </a:xfrm>
          <a:prstGeom prst="rect">
            <a:avLst/>
          </a:prstGeom>
          <a:noFill/>
          <a:ln w="9525">
            <a:noFill/>
          </a:ln>
        </p:spPr>
      </p:pic>
      <p:sp>
        <p:nvSpPr>
          <p:cNvPr id="84996" name="文本框 84995"/>
          <p:cNvSpPr txBox="1"/>
          <p:nvPr/>
        </p:nvSpPr>
        <p:spPr>
          <a:xfrm>
            <a:off x="7136154" y="1229996"/>
            <a:ext cx="3877985" cy="1754326"/>
          </a:xfrm>
          <a:prstGeom prst="rect">
            <a:avLst/>
          </a:prstGeom>
          <a:noFill/>
          <a:ln w="9525">
            <a:noFill/>
          </a:ln>
        </p:spPr>
        <p:txBody>
          <a:bodyPr wrap="none" anchor="t">
            <a:spAutoFit/>
          </a:bodyPr>
          <a:lstStyle/>
          <a:p>
            <a:r>
              <a:rPr lang="zh-CN" altLang="en-US" sz="3600" dirty="0">
                <a:solidFill>
                  <a:srgbClr val="FF0000"/>
                </a:solidFill>
                <a:latin typeface="微软雅黑" panose="020B0503020204020204" pitchFamily="34" charset="-122"/>
                <a:ea typeface="微软雅黑" panose="020B0503020204020204" pitchFamily="34" charset="-122"/>
              </a:rPr>
              <a:t>从山顶到山脚凸出</a:t>
            </a:r>
          </a:p>
          <a:p>
            <a:r>
              <a:rPr lang="zh-CN" altLang="en-US" sz="3600" dirty="0">
                <a:solidFill>
                  <a:srgbClr val="FF0000"/>
                </a:solidFill>
                <a:latin typeface="微软雅黑" panose="020B0503020204020204" pitchFamily="34" charset="-122"/>
                <a:ea typeface="微软雅黑" panose="020B0503020204020204" pitchFamily="34" charset="-122"/>
              </a:rPr>
              <a:t>的部位，等高线向</a:t>
            </a:r>
          </a:p>
          <a:p>
            <a:r>
              <a:rPr lang="zh-CN" altLang="en-US" sz="3600" dirty="0">
                <a:solidFill>
                  <a:srgbClr val="FF0000"/>
                </a:solidFill>
                <a:latin typeface="微软雅黑" panose="020B0503020204020204" pitchFamily="34" charset="-122"/>
                <a:ea typeface="微软雅黑" panose="020B0503020204020204" pitchFamily="34" charset="-122"/>
              </a:rPr>
              <a:t>海拔低处凸出。</a:t>
            </a:r>
          </a:p>
        </p:txBody>
      </p:sp>
      <p:sp>
        <p:nvSpPr>
          <p:cNvPr id="84997" name="文本框 84996"/>
          <p:cNvSpPr txBox="1"/>
          <p:nvPr/>
        </p:nvSpPr>
        <p:spPr>
          <a:xfrm>
            <a:off x="5118069" y="1089979"/>
            <a:ext cx="1210588" cy="707886"/>
          </a:xfrm>
          <a:prstGeom prst="rect">
            <a:avLst/>
          </a:prstGeom>
          <a:noFill/>
          <a:ln w="9525">
            <a:noFill/>
          </a:ln>
        </p:spPr>
        <p:txBody>
          <a:bodyPr wrap="none" anchor="t">
            <a:spAutoFit/>
          </a:bodyPr>
          <a:lstStyle/>
          <a:p>
            <a:r>
              <a:rPr lang="zh-CN" altLang="en-US" sz="4000" dirty="0">
                <a:solidFill>
                  <a:srgbClr val="FF0000"/>
                </a:solidFill>
                <a:latin typeface="微软雅黑" panose="020B0503020204020204" pitchFamily="34" charset="-122"/>
                <a:ea typeface="微软雅黑" panose="020B0503020204020204" pitchFamily="34" charset="-122"/>
              </a:rPr>
              <a:t>山脊</a:t>
            </a:r>
          </a:p>
        </p:txBody>
      </p:sp>
      <p:sp>
        <p:nvSpPr>
          <p:cNvPr id="84998" name="直接连接符 84997"/>
          <p:cNvSpPr/>
          <p:nvPr/>
        </p:nvSpPr>
        <p:spPr>
          <a:xfrm>
            <a:off x="4066646" y="5079365"/>
            <a:ext cx="331427" cy="1216660"/>
          </a:xfrm>
          <a:prstGeom prst="line">
            <a:avLst/>
          </a:prstGeom>
          <a:ln w="63500" cap="flat" cmpd="sng">
            <a:solidFill>
              <a:srgbClr val="FF0000"/>
            </a:solidFill>
            <a:prstDash val="solid"/>
            <a:headEnd type="none" w="med" len="med"/>
            <a:tailEnd type="none" w="med" len="med"/>
          </a:ln>
        </p:spPr>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4998"/>
                                        </p:tgtEl>
                                        <p:attrNameLst>
                                          <p:attrName>style.visibility</p:attrName>
                                        </p:attrNameLst>
                                      </p:cBhvr>
                                      <p:to>
                                        <p:strVal val="visible"/>
                                      </p:to>
                                    </p:set>
                                    <p:animEffect transition="in" filter="wipe(up)">
                                      <p:cBhvr>
                                        <p:cTn id="7" dur="500"/>
                                        <p:tgtEl>
                                          <p:spTgt spid="8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图片 86017" descr="2007-10-10_014521"/>
          <p:cNvPicPr>
            <a:picLocks noChangeAspect="1"/>
          </p:cNvPicPr>
          <p:nvPr/>
        </p:nvPicPr>
        <p:blipFill>
          <a:blip r:embed="rId2" cstate="print"/>
          <a:stretch>
            <a:fillRect/>
          </a:stretch>
        </p:blipFill>
        <p:spPr>
          <a:xfrm>
            <a:off x="7300915" y="2610485"/>
            <a:ext cx="3726330" cy="4069080"/>
          </a:xfrm>
          <a:prstGeom prst="rect">
            <a:avLst/>
          </a:prstGeom>
          <a:noFill/>
          <a:ln w="9525">
            <a:noFill/>
          </a:ln>
        </p:spPr>
      </p:pic>
      <p:pic>
        <p:nvPicPr>
          <p:cNvPr id="86019" name="图片 86018" descr="山谷"/>
          <p:cNvPicPr>
            <a:picLocks noChangeAspect="1"/>
          </p:cNvPicPr>
          <p:nvPr/>
        </p:nvPicPr>
        <p:blipFill>
          <a:blip r:embed="rId3" cstate="print"/>
          <a:stretch>
            <a:fillRect/>
          </a:stretch>
        </p:blipFill>
        <p:spPr>
          <a:xfrm>
            <a:off x="2185386" y="909955"/>
            <a:ext cx="4641881" cy="5975350"/>
          </a:xfrm>
          <a:prstGeom prst="rect">
            <a:avLst/>
          </a:prstGeom>
          <a:noFill/>
          <a:ln w="9525">
            <a:noFill/>
          </a:ln>
        </p:spPr>
      </p:pic>
      <p:sp>
        <p:nvSpPr>
          <p:cNvPr id="86020" name="文本框 86019"/>
          <p:cNvSpPr txBox="1"/>
          <p:nvPr/>
        </p:nvSpPr>
        <p:spPr>
          <a:xfrm>
            <a:off x="6827266" y="1047116"/>
            <a:ext cx="3877985" cy="1754326"/>
          </a:xfrm>
          <a:prstGeom prst="rect">
            <a:avLst/>
          </a:prstGeom>
          <a:noFill/>
          <a:ln w="9525">
            <a:noFill/>
          </a:ln>
        </p:spPr>
        <p:txBody>
          <a:bodyPr wrap="none" anchor="t">
            <a:spAutoFit/>
          </a:bodyPr>
          <a:lstStyle/>
          <a:p>
            <a:r>
              <a:rPr lang="zh-CN" altLang="en-US" sz="3600" dirty="0">
                <a:solidFill>
                  <a:srgbClr val="FF0000"/>
                </a:solidFill>
                <a:latin typeface="微软雅黑" panose="020B0503020204020204" pitchFamily="34" charset="-122"/>
                <a:ea typeface="微软雅黑" panose="020B0503020204020204" pitchFamily="34" charset="-122"/>
              </a:rPr>
              <a:t>两条山脊之间低凹</a:t>
            </a:r>
          </a:p>
          <a:p>
            <a:r>
              <a:rPr lang="zh-CN" altLang="en-US" sz="3600" dirty="0">
                <a:solidFill>
                  <a:srgbClr val="FF0000"/>
                </a:solidFill>
                <a:latin typeface="微软雅黑" panose="020B0503020204020204" pitchFamily="34" charset="-122"/>
                <a:ea typeface="微软雅黑" panose="020B0503020204020204" pitchFamily="34" charset="-122"/>
              </a:rPr>
              <a:t>的部位，等高线向</a:t>
            </a:r>
          </a:p>
          <a:p>
            <a:r>
              <a:rPr lang="zh-CN" altLang="en-US" sz="3600" dirty="0">
                <a:solidFill>
                  <a:srgbClr val="FF0000"/>
                </a:solidFill>
                <a:latin typeface="微软雅黑" panose="020B0503020204020204" pitchFamily="34" charset="-122"/>
                <a:ea typeface="微软雅黑" panose="020B0503020204020204" pitchFamily="34" charset="-122"/>
              </a:rPr>
              <a:t>海拔高处凸出。</a:t>
            </a:r>
          </a:p>
        </p:txBody>
      </p:sp>
      <p:sp>
        <p:nvSpPr>
          <p:cNvPr id="86021" name="文本框 86020"/>
          <p:cNvSpPr txBox="1"/>
          <p:nvPr/>
        </p:nvSpPr>
        <p:spPr>
          <a:xfrm>
            <a:off x="4836800" y="759779"/>
            <a:ext cx="1210588" cy="707886"/>
          </a:xfrm>
          <a:prstGeom prst="rect">
            <a:avLst/>
          </a:prstGeom>
          <a:noFill/>
          <a:ln w="9525">
            <a:noFill/>
          </a:ln>
        </p:spPr>
        <p:txBody>
          <a:bodyPr wrap="none" anchor="t">
            <a:spAutoFit/>
          </a:bodyPr>
          <a:lstStyle/>
          <a:p>
            <a:r>
              <a:rPr lang="zh-CN" altLang="en-US" sz="4000" dirty="0">
                <a:solidFill>
                  <a:srgbClr val="FF0000"/>
                </a:solidFill>
                <a:latin typeface="微软雅黑" panose="020B0503020204020204" pitchFamily="34" charset="-122"/>
                <a:ea typeface="微软雅黑" panose="020B0503020204020204" pitchFamily="34" charset="-122"/>
              </a:rPr>
              <a:t>山谷</a:t>
            </a:r>
          </a:p>
        </p:txBody>
      </p:sp>
      <p:sp>
        <p:nvSpPr>
          <p:cNvPr id="86022" name="直接连接符 86021"/>
          <p:cNvSpPr/>
          <p:nvPr/>
        </p:nvSpPr>
        <p:spPr>
          <a:xfrm>
            <a:off x="4328232" y="4407536"/>
            <a:ext cx="643171" cy="1754505"/>
          </a:xfrm>
          <a:prstGeom prst="line">
            <a:avLst/>
          </a:prstGeom>
          <a:ln w="63500" cap="flat" cmpd="sng">
            <a:solidFill>
              <a:srgbClr val="FF0000"/>
            </a:solidFill>
            <a:prstDash val="solid"/>
            <a:headEnd type="none" w="med" len="med"/>
            <a:tailEnd type="none" w="med" len="med"/>
          </a:ln>
        </p:spPr>
      </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87041" descr="陡崖"/>
          <p:cNvPicPr>
            <a:picLocks noChangeAspect="1"/>
          </p:cNvPicPr>
          <p:nvPr/>
        </p:nvPicPr>
        <p:blipFill>
          <a:blip r:embed="rId2" cstate="print"/>
          <a:stretch>
            <a:fillRect/>
          </a:stretch>
        </p:blipFill>
        <p:spPr>
          <a:xfrm>
            <a:off x="2063482" y="904875"/>
            <a:ext cx="4342200" cy="5589270"/>
          </a:xfrm>
          <a:prstGeom prst="rect">
            <a:avLst/>
          </a:prstGeom>
          <a:noFill/>
          <a:ln w="9525">
            <a:noFill/>
          </a:ln>
        </p:spPr>
      </p:pic>
      <p:sp>
        <p:nvSpPr>
          <p:cNvPr id="87043" name="文本框 87042"/>
          <p:cNvSpPr txBox="1"/>
          <p:nvPr/>
        </p:nvSpPr>
        <p:spPr>
          <a:xfrm>
            <a:off x="7031709" y="1268414"/>
            <a:ext cx="2717411" cy="2923877"/>
          </a:xfrm>
          <a:prstGeom prst="rect">
            <a:avLst/>
          </a:prstGeom>
          <a:noFill/>
          <a:ln w="9525">
            <a:noFill/>
          </a:ln>
        </p:spPr>
        <p:txBody>
          <a:bodyPr wrap="none" anchor="t">
            <a:spAutoFit/>
          </a:bodyPr>
          <a:lstStyle/>
          <a:p>
            <a:r>
              <a:rPr lang="en-US" altLang="zh-CN" sz="4400" dirty="0">
                <a:solidFill>
                  <a:schemeClr val="accent1"/>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陡崖</a:t>
            </a:r>
          </a:p>
          <a:p>
            <a:r>
              <a:rPr lang="zh-CN" altLang="en-US" sz="3200" dirty="0">
                <a:solidFill>
                  <a:schemeClr val="accent1"/>
                </a:solidFill>
                <a:latin typeface="微软雅黑" panose="020B0503020204020204" pitchFamily="34" charset="-122"/>
                <a:ea typeface="微软雅黑" panose="020B0503020204020204" pitchFamily="34" charset="-122"/>
              </a:rPr>
              <a:t>坡度为</a:t>
            </a:r>
            <a:r>
              <a:rPr lang="en-US" altLang="zh-CN" sz="3200" dirty="0">
                <a:solidFill>
                  <a:schemeClr val="accent1"/>
                </a:solidFill>
                <a:latin typeface="微软雅黑" panose="020B0503020204020204" pitchFamily="34" charset="-122"/>
                <a:ea typeface="微软雅黑" panose="020B0503020204020204" pitchFamily="34" charset="-122"/>
              </a:rPr>
              <a:t>90</a:t>
            </a:r>
            <a:r>
              <a:rPr lang="zh-CN" altLang="en-US" sz="3200" dirty="0">
                <a:solidFill>
                  <a:schemeClr val="accent1"/>
                </a:solidFill>
                <a:latin typeface="微软雅黑" panose="020B0503020204020204" pitchFamily="34" charset="-122"/>
                <a:ea typeface="微软雅黑" panose="020B0503020204020204" pitchFamily="34" charset="-122"/>
              </a:rPr>
              <a:t>度，</a:t>
            </a:r>
          </a:p>
          <a:p>
            <a:r>
              <a:rPr lang="zh-CN" altLang="en-US" sz="3200" dirty="0">
                <a:solidFill>
                  <a:schemeClr val="accent1"/>
                </a:solidFill>
                <a:latin typeface="微软雅黑" panose="020B0503020204020204" pitchFamily="34" charset="-122"/>
                <a:ea typeface="微软雅黑" panose="020B0503020204020204" pitchFamily="34" charset="-122"/>
              </a:rPr>
              <a:t>等高线重叠的</a:t>
            </a:r>
          </a:p>
          <a:p>
            <a:r>
              <a:rPr lang="zh-CN" altLang="en-US" sz="3200" dirty="0">
                <a:solidFill>
                  <a:schemeClr val="accent1"/>
                </a:solidFill>
                <a:latin typeface="微软雅黑" panose="020B0503020204020204" pitchFamily="34" charset="-122"/>
                <a:ea typeface="微软雅黑" panose="020B0503020204020204" pitchFamily="34" charset="-122"/>
              </a:rPr>
              <a:t>地方。</a:t>
            </a:r>
          </a:p>
          <a:p>
            <a:r>
              <a:rPr lang="zh-CN" altLang="en-US" sz="4400" dirty="0">
                <a:solidFill>
                  <a:schemeClr val="accent1"/>
                </a:solidFill>
                <a:latin typeface="微软雅黑" panose="020B0503020204020204" pitchFamily="34" charset="-122"/>
                <a:ea typeface="微软雅黑" panose="020B0503020204020204" pitchFamily="34" charset="-122"/>
              </a:rPr>
              <a:t>         </a:t>
            </a:r>
            <a:endParaRPr lang="zh-CN" altLang="en-US" sz="4400" dirty="0">
              <a:solidFill>
                <a:srgbClr val="FF0000"/>
              </a:solidFill>
              <a:latin typeface="微软雅黑" panose="020B0503020204020204" pitchFamily="34" charset="-122"/>
              <a:ea typeface="微软雅黑" panose="020B0503020204020204" pitchFamily="34" charset="-122"/>
            </a:endParaRPr>
          </a:p>
        </p:txBody>
      </p:sp>
      <p:grpSp>
        <p:nvGrpSpPr>
          <p:cNvPr id="2" name="组合 87043"/>
          <p:cNvGrpSpPr/>
          <p:nvPr/>
        </p:nvGrpSpPr>
        <p:grpSpPr>
          <a:xfrm>
            <a:off x="7463453" y="4292601"/>
            <a:ext cx="2304750" cy="371475"/>
            <a:chOff x="3651" y="3514"/>
            <a:chExt cx="1452" cy="234"/>
          </a:xfrm>
        </p:grpSpPr>
        <p:sp>
          <p:nvSpPr>
            <p:cNvPr id="87045" name="任意多边形 87044"/>
            <p:cNvSpPr/>
            <p:nvPr/>
          </p:nvSpPr>
          <p:spPr>
            <a:xfrm>
              <a:off x="3651" y="3514"/>
              <a:ext cx="1452" cy="52"/>
            </a:xfrm>
            <a:custGeom>
              <a:avLst/>
              <a:gdLst/>
              <a:ahLst/>
              <a:cxnLst/>
              <a:rect l="0" t="0" r="0" b="0"/>
              <a:pathLst>
                <a:path w="1452" h="52">
                  <a:moveTo>
                    <a:pt x="0" y="52"/>
                  </a:moveTo>
                  <a:cubicBezTo>
                    <a:pt x="219" y="33"/>
                    <a:pt x="439" y="14"/>
                    <a:pt x="590" y="7"/>
                  </a:cubicBezTo>
                  <a:cubicBezTo>
                    <a:pt x="741" y="0"/>
                    <a:pt x="763" y="0"/>
                    <a:pt x="907" y="7"/>
                  </a:cubicBezTo>
                  <a:cubicBezTo>
                    <a:pt x="1051" y="14"/>
                    <a:pt x="1361" y="44"/>
                    <a:pt x="1452" y="52"/>
                  </a:cubicBezTo>
                </a:path>
              </a:pathLst>
            </a:custGeom>
            <a:noFill/>
            <a:ln w="38100" cap="flat" cmpd="sng">
              <a:solidFill>
                <a:srgbClr val="FF0000">
                  <a:alpha val="100000"/>
                </a:srgbClr>
              </a:solidFill>
              <a:prstDash val="solid"/>
              <a:headEnd type="none" w="med" len="med"/>
              <a:tailEnd type="none" w="med" len="med"/>
            </a:ln>
          </p:spPr>
          <p:txBody>
            <a:bodyPr/>
            <a:lstStyle/>
            <a:p>
              <a:endParaRPr lang="zh-CN" altLang="en-US">
                <a:ea typeface="微软雅黑" panose="020B0503020204020204" pitchFamily="34" charset="-122"/>
              </a:endParaRPr>
            </a:p>
          </p:txBody>
        </p:sp>
        <p:sp>
          <p:nvSpPr>
            <p:cNvPr id="87046" name="直接连接符 87045"/>
            <p:cNvSpPr/>
            <p:nvPr/>
          </p:nvSpPr>
          <p:spPr>
            <a:xfrm>
              <a:off x="3787" y="3521"/>
              <a:ext cx="0" cy="181"/>
            </a:xfrm>
            <a:prstGeom prst="line">
              <a:avLst/>
            </a:prstGeom>
            <a:ln w="38100" cap="flat" cmpd="sng">
              <a:solidFill>
                <a:srgbClr val="FF0000"/>
              </a:solidFill>
              <a:prstDash val="solid"/>
              <a:headEnd type="none" w="med" len="med"/>
              <a:tailEnd type="none" w="med" len="med"/>
            </a:ln>
          </p:spPr>
        </p:sp>
        <p:sp>
          <p:nvSpPr>
            <p:cNvPr id="87047" name="直接连接符 87046"/>
            <p:cNvSpPr/>
            <p:nvPr/>
          </p:nvSpPr>
          <p:spPr>
            <a:xfrm>
              <a:off x="4014" y="3521"/>
              <a:ext cx="0" cy="181"/>
            </a:xfrm>
            <a:prstGeom prst="line">
              <a:avLst/>
            </a:prstGeom>
            <a:ln w="38100" cap="flat" cmpd="sng">
              <a:solidFill>
                <a:srgbClr val="FF0000"/>
              </a:solidFill>
              <a:prstDash val="solid"/>
              <a:headEnd type="none" w="med" len="med"/>
              <a:tailEnd type="none" w="med" len="med"/>
            </a:ln>
          </p:spPr>
        </p:sp>
        <p:sp>
          <p:nvSpPr>
            <p:cNvPr id="87048" name="直接连接符 87047"/>
            <p:cNvSpPr/>
            <p:nvPr/>
          </p:nvSpPr>
          <p:spPr>
            <a:xfrm>
              <a:off x="4195" y="3521"/>
              <a:ext cx="0" cy="181"/>
            </a:xfrm>
            <a:prstGeom prst="line">
              <a:avLst/>
            </a:prstGeom>
            <a:ln w="38100" cap="flat" cmpd="sng">
              <a:solidFill>
                <a:srgbClr val="FF0000"/>
              </a:solidFill>
              <a:prstDash val="solid"/>
              <a:headEnd type="none" w="med" len="med"/>
              <a:tailEnd type="none" w="med" len="med"/>
            </a:ln>
          </p:spPr>
        </p:sp>
        <p:sp>
          <p:nvSpPr>
            <p:cNvPr id="87049" name="直接连接符 87048"/>
            <p:cNvSpPr/>
            <p:nvPr/>
          </p:nvSpPr>
          <p:spPr>
            <a:xfrm>
              <a:off x="4377" y="3521"/>
              <a:ext cx="0" cy="181"/>
            </a:xfrm>
            <a:prstGeom prst="line">
              <a:avLst/>
            </a:prstGeom>
            <a:ln w="38100" cap="flat" cmpd="sng">
              <a:solidFill>
                <a:srgbClr val="FF0000"/>
              </a:solidFill>
              <a:prstDash val="solid"/>
              <a:headEnd type="none" w="med" len="med"/>
              <a:tailEnd type="none" w="med" len="med"/>
            </a:ln>
          </p:spPr>
        </p:sp>
        <p:sp>
          <p:nvSpPr>
            <p:cNvPr id="87050" name="直接连接符 87049"/>
            <p:cNvSpPr/>
            <p:nvPr/>
          </p:nvSpPr>
          <p:spPr>
            <a:xfrm>
              <a:off x="4558" y="3521"/>
              <a:ext cx="0" cy="181"/>
            </a:xfrm>
            <a:prstGeom prst="line">
              <a:avLst/>
            </a:prstGeom>
            <a:ln w="38100" cap="flat" cmpd="sng">
              <a:solidFill>
                <a:srgbClr val="FF0000"/>
              </a:solidFill>
              <a:prstDash val="solid"/>
              <a:headEnd type="none" w="med" len="med"/>
              <a:tailEnd type="none" w="med" len="med"/>
            </a:ln>
          </p:spPr>
        </p:sp>
        <p:sp>
          <p:nvSpPr>
            <p:cNvPr id="87051" name="直接连接符 87050"/>
            <p:cNvSpPr/>
            <p:nvPr/>
          </p:nvSpPr>
          <p:spPr>
            <a:xfrm>
              <a:off x="4740" y="3521"/>
              <a:ext cx="0" cy="181"/>
            </a:xfrm>
            <a:prstGeom prst="line">
              <a:avLst/>
            </a:prstGeom>
            <a:ln w="38100" cap="flat" cmpd="sng">
              <a:solidFill>
                <a:srgbClr val="FF0000"/>
              </a:solidFill>
              <a:prstDash val="solid"/>
              <a:headEnd type="none" w="med" len="med"/>
              <a:tailEnd type="none" w="med" len="med"/>
            </a:ln>
          </p:spPr>
        </p:sp>
        <p:sp>
          <p:nvSpPr>
            <p:cNvPr id="87052" name="直接连接符 87051"/>
            <p:cNvSpPr/>
            <p:nvPr/>
          </p:nvSpPr>
          <p:spPr>
            <a:xfrm>
              <a:off x="4921" y="3566"/>
              <a:ext cx="0" cy="182"/>
            </a:xfrm>
            <a:prstGeom prst="line">
              <a:avLst/>
            </a:prstGeom>
            <a:ln w="38100" cap="flat" cmpd="sng">
              <a:solidFill>
                <a:srgbClr val="FF0000"/>
              </a:solidFill>
              <a:prstDash val="solid"/>
              <a:headEnd type="none" w="med" len="med"/>
              <a:tailEnd type="none" w="med" len="med"/>
            </a:ln>
          </p:spPr>
        </p:sp>
      </p:grpSp>
      <p:sp>
        <p:nvSpPr>
          <p:cNvPr id="13" name="矩形 12"/>
          <p:cNvSpPr/>
          <p:nvPr/>
        </p:nvSpPr>
        <p:spPr>
          <a:xfrm>
            <a:off x="215555" y="10350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4"/>
          <p:cNvSpPr txBox="1"/>
          <p:nvPr/>
        </p:nvSpPr>
        <p:spPr>
          <a:xfrm>
            <a:off x="4095217" y="714375"/>
            <a:ext cx="4571405" cy="521970"/>
          </a:xfrm>
          <a:prstGeom prst="rect">
            <a:avLst/>
          </a:prstGeom>
          <a:no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（三）地理与生产建设</a:t>
            </a:r>
          </a:p>
        </p:txBody>
      </p:sp>
      <p:pic>
        <p:nvPicPr>
          <p:cNvPr id="24579" name="Picture 6"/>
          <p:cNvPicPr>
            <a:picLocks noChangeAspect="1"/>
          </p:cNvPicPr>
          <p:nvPr/>
        </p:nvPicPr>
        <p:blipFill>
          <a:blip r:embed="rId2" cstate="print"/>
          <a:stretch>
            <a:fillRect/>
          </a:stretch>
        </p:blipFill>
        <p:spPr>
          <a:xfrm>
            <a:off x="243287" y="1928812"/>
            <a:ext cx="7499962" cy="4929188"/>
          </a:xfrm>
          <a:prstGeom prst="rect">
            <a:avLst/>
          </a:prstGeom>
          <a:noFill/>
          <a:ln w="9525">
            <a:noFill/>
          </a:ln>
        </p:spPr>
      </p:pic>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pic>
        <p:nvPicPr>
          <p:cNvPr id="15362" name="Picture 2" descr="http://www.taopic.com/uploads/allimg/120925/219049-120925114H117.jpg"/>
          <p:cNvPicPr>
            <a:picLocks noChangeAspect="1" noChangeArrowheads="1"/>
          </p:cNvPicPr>
          <p:nvPr/>
        </p:nvPicPr>
        <p:blipFill>
          <a:blip r:embed="rId3" cstate="print"/>
          <a:srcRect/>
          <a:stretch>
            <a:fillRect/>
          </a:stretch>
        </p:blipFill>
        <p:spPr bwMode="auto">
          <a:xfrm>
            <a:off x="7011261" y="1911928"/>
            <a:ext cx="5179153" cy="4946072"/>
          </a:xfrm>
          <a:prstGeom prst="rect">
            <a:avLst/>
          </a:prstGeom>
          <a:noFill/>
        </p:spPr>
      </p:pic>
      <p:pic>
        <p:nvPicPr>
          <p:cNvPr id="15364" name="Picture 4" descr="http://img.taopic.com/uploads/allimg/130130/240460-13013020215344.jpg"/>
          <p:cNvPicPr>
            <a:picLocks noChangeAspect="1" noChangeArrowheads="1"/>
          </p:cNvPicPr>
          <p:nvPr/>
        </p:nvPicPr>
        <p:blipFill>
          <a:blip r:embed="rId4" cstate="print"/>
          <a:srcRect/>
          <a:stretch>
            <a:fillRect/>
          </a:stretch>
        </p:blipFill>
        <p:spPr bwMode="auto">
          <a:xfrm>
            <a:off x="0" y="1849080"/>
            <a:ext cx="3574008" cy="5008921"/>
          </a:xfrm>
          <a:prstGeom prst="rect">
            <a:avLst/>
          </a:prstGeom>
          <a:noFill/>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88065" descr="C1dl223"/>
          <p:cNvPicPr>
            <a:picLocks noChangeAspect="1"/>
          </p:cNvPicPr>
          <p:nvPr/>
        </p:nvPicPr>
        <p:blipFill>
          <a:blip r:embed="rId2" cstate="print"/>
          <a:stretch>
            <a:fillRect/>
          </a:stretch>
        </p:blipFill>
        <p:spPr>
          <a:xfrm>
            <a:off x="3384745" y="737235"/>
            <a:ext cx="6215206" cy="3859530"/>
          </a:xfrm>
          <a:prstGeom prst="rect">
            <a:avLst/>
          </a:prstGeom>
          <a:noFill/>
          <a:ln w="9525">
            <a:noFill/>
          </a:ln>
        </p:spPr>
      </p:pic>
      <p:sp>
        <p:nvSpPr>
          <p:cNvPr id="88067" name="文本框 88066"/>
          <p:cNvSpPr txBox="1"/>
          <p:nvPr/>
        </p:nvSpPr>
        <p:spPr>
          <a:xfrm>
            <a:off x="1560310" y="4437064"/>
            <a:ext cx="9142810" cy="2675255"/>
          </a:xfrm>
          <a:prstGeom prst="rect">
            <a:avLst/>
          </a:prstGeom>
          <a:noFill/>
          <a:ln w="9525">
            <a:noFill/>
          </a:ln>
        </p:spPr>
        <p:txBody>
          <a:bodyPr lIns="0" rIns="0">
            <a:spAutoFit/>
          </a:bodyPr>
          <a:lstStyle/>
          <a:p>
            <a:pPr>
              <a:lnSpc>
                <a:spcPct val="120000"/>
              </a:lnSpc>
            </a:pP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1</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表示的地形是</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_________</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G</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表示的地形是</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_______</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p>
          <a:p>
            <a:pPr>
              <a:lnSpc>
                <a:spcPct val="120000"/>
              </a:lnSpc>
            </a:pP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2</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C</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点的海拔是？</a:t>
            </a:r>
          </a:p>
          <a:p>
            <a:pPr>
              <a:lnSpc>
                <a:spcPct val="120000"/>
              </a:lnSpc>
            </a:pP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3</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CD</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EF</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两处中表示山谷的是</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______</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p>
          <a:p>
            <a:pPr>
              <a:lnSpc>
                <a:spcPct val="120000"/>
              </a:lnSpc>
            </a:pP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a:t>
            </a:r>
            <a:r>
              <a:rPr lang="en-US" altLang="zh-CN"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4</a:t>
            </a:r>
            <a:r>
              <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rPr>
              <a:t>）甲山与乙山之间的相对高度是？</a:t>
            </a:r>
          </a:p>
          <a:p>
            <a:pPr>
              <a:lnSpc>
                <a:spcPct val="120000"/>
              </a:lnSpc>
            </a:pPr>
            <a:endParaRPr lang="zh-CN" altLang="en-US" sz="2800" dirty="0">
              <a:solidFill>
                <a:schemeClr val="tx2"/>
              </a:solidFill>
              <a:effectLst>
                <a:outerShdw blurRad="38100" dist="38100" dir="2700000">
                  <a:srgbClr val="FFFFFF"/>
                </a:outerShdw>
              </a:effectLst>
              <a:latin typeface="微软雅黑" panose="020B0503020204020204" pitchFamily="34" charset="-122"/>
              <a:ea typeface="微软雅黑" panose="020B0503020204020204" pitchFamily="34" charset="-122"/>
            </a:endParaRPr>
          </a:p>
        </p:txBody>
      </p:sp>
      <p:sp>
        <p:nvSpPr>
          <p:cNvPr id="88068" name="文本框 88067"/>
          <p:cNvSpPr txBox="1"/>
          <p:nvPr/>
        </p:nvSpPr>
        <p:spPr>
          <a:xfrm>
            <a:off x="5096800" y="4437064"/>
            <a:ext cx="1142851" cy="460375"/>
          </a:xfrm>
          <a:prstGeom prst="rect">
            <a:avLst/>
          </a:prstGeom>
          <a:noFill/>
          <a:ln w="9525">
            <a:noFill/>
          </a:ln>
        </p:spPr>
        <p:txBody>
          <a:bodyPr>
            <a:spAutoFit/>
          </a:bodyPr>
          <a:lstStyle/>
          <a:p>
            <a:pPr>
              <a:spcBef>
                <a:spcPct val="50000"/>
              </a:spcBef>
            </a:pPr>
            <a:r>
              <a:rPr lang="zh-CN" altLang="en-US" sz="2400" dirty="0">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rPr>
              <a:t>鞍部</a:t>
            </a:r>
          </a:p>
        </p:txBody>
      </p:sp>
      <p:sp>
        <p:nvSpPr>
          <p:cNvPr id="88069" name="文本框 88068"/>
          <p:cNvSpPr txBox="1"/>
          <p:nvPr/>
        </p:nvSpPr>
        <p:spPr>
          <a:xfrm>
            <a:off x="9055509" y="4422776"/>
            <a:ext cx="1142851" cy="460375"/>
          </a:xfrm>
          <a:prstGeom prst="rect">
            <a:avLst/>
          </a:prstGeom>
          <a:noFill/>
          <a:ln w="9525">
            <a:noFill/>
          </a:ln>
        </p:spPr>
        <p:txBody>
          <a:bodyPr>
            <a:spAutoFit/>
          </a:bodyPr>
          <a:lstStyle/>
          <a:p>
            <a:pPr>
              <a:spcBef>
                <a:spcPct val="50000"/>
              </a:spcBef>
            </a:pPr>
            <a:r>
              <a:rPr lang="zh-CN" altLang="en-US" sz="2400" dirty="0">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rPr>
              <a:t>陡崖</a:t>
            </a:r>
            <a:endParaRPr lang="zh-CN" altLang="en-US" sz="2800" dirty="0">
              <a:solidFill>
                <a:srgbClr val="FF0066"/>
              </a:solidFill>
              <a:effectLst>
                <a:outerShdw blurRad="38100" dist="38100" dir="2700000">
                  <a:srgbClr val="000000"/>
                </a:outerShdw>
              </a:effectLst>
              <a:latin typeface="Arial" panose="020B0604020202020204" pitchFamily="34" charset="0"/>
              <a:ea typeface="微软雅黑" panose="020B0503020204020204" pitchFamily="34" charset="-122"/>
            </a:endParaRPr>
          </a:p>
        </p:txBody>
      </p:sp>
      <p:sp>
        <p:nvSpPr>
          <p:cNvPr id="88070" name="文本框 88069"/>
          <p:cNvSpPr txBox="1"/>
          <p:nvPr/>
        </p:nvSpPr>
        <p:spPr>
          <a:xfrm>
            <a:off x="7014885" y="5473701"/>
            <a:ext cx="685711" cy="460375"/>
          </a:xfrm>
          <a:prstGeom prst="rect">
            <a:avLst/>
          </a:prstGeom>
          <a:noFill/>
          <a:ln w="9525">
            <a:noFill/>
          </a:ln>
        </p:spPr>
        <p:txBody>
          <a:bodyPr>
            <a:spAutoFit/>
          </a:bodyPr>
          <a:lstStyle/>
          <a:p>
            <a:pPr>
              <a:spcBef>
                <a:spcPct val="50000"/>
              </a:spcBef>
            </a:pPr>
            <a:r>
              <a:rPr lang="en-US" altLang="zh-CN" sz="2400">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rPr>
              <a:t>EF</a:t>
            </a:r>
          </a:p>
        </p:txBody>
      </p:sp>
      <p:sp>
        <p:nvSpPr>
          <p:cNvPr id="88071" name="文本框 88070"/>
          <p:cNvSpPr txBox="1"/>
          <p:nvPr/>
        </p:nvSpPr>
        <p:spPr>
          <a:xfrm>
            <a:off x="4655532" y="5013326"/>
            <a:ext cx="1142851" cy="460375"/>
          </a:xfrm>
          <a:prstGeom prst="rect">
            <a:avLst/>
          </a:prstGeom>
          <a:noFill/>
          <a:ln w="9525">
            <a:noFill/>
          </a:ln>
        </p:spPr>
        <p:txBody>
          <a:bodyPr>
            <a:spAutoFit/>
          </a:bodyPr>
          <a:lstStyle/>
          <a:p>
            <a:pPr>
              <a:spcBef>
                <a:spcPct val="50000"/>
              </a:spcBef>
            </a:pPr>
            <a:r>
              <a:rPr lang="zh-CN" altLang="en-US" sz="2400" dirty="0">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rPr>
              <a:t>400米</a:t>
            </a:r>
          </a:p>
        </p:txBody>
      </p:sp>
      <p:sp>
        <p:nvSpPr>
          <p:cNvPr id="88072" name="文本框 88071"/>
          <p:cNvSpPr txBox="1"/>
          <p:nvPr/>
        </p:nvSpPr>
        <p:spPr>
          <a:xfrm>
            <a:off x="7174566" y="6078539"/>
            <a:ext cx="3599981" cy="460375"/>
          </a:xfrm>
          <a:prstGeom prst="rect">
            <a:avLst/>
          </a:prstGeom>
          <a:noFill/>
          <a:ln w="9525">
            <a:noFill/>
          </a:ln>
        </p:spPr>
        <p:txBody>
          <a:bodyPr>
            <a:spAutoFit/>
          </a:bodyPr>
          <a:lstStyle/>
          <a:p>
            <a:pPr>
              <a:spcBef>
                <a:spcPct val="50000"/>
              </a:spcBef>
            </a:pPr>
            <a:r>
              <a:rPr lang="en-US" altLang="zh-CN" sz="2400">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rPr>
              <a:t>1320－1150＝170米</a:t>
            </a:r>
            <a:endParaRPr lang="zh-CN" altLang="en-US" sz="2800" dirty="0">
              <a:solidFill>
                <a:srgbClr val="FF0066"/>
              </a:solidFill>
              <a:effectLst>
                <a:outerShdw blurRad="38100" dist="38100" dir="2700000">
                  <a:srgbClr val="000000"/>
                </a:outerShdw>
              </a:effectLst>
              <a:latin typeface="Arial" panose="020B0604020202020204" pitchFamily="34" charset="0"/>
              <a:ea typeface="微软雅黑" panose="020B0503020204020204" pitchFamily="34" charset="-122"/>
            </a:endParaRPr>
          </a:p>
        </p:txBody>
      </p:sp>
      <p:sp>
        <p:nvSpPr>
          <p:cNvPr id="17" name="矩形 1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blinds(horizontal)">
                                      <p:cBhvr>
                                        <p:cTn id="7" dur="500"/>
                                        <p:tgtEl>
                                          <p:spTgt spid="88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8068"/>
                                        </p:tgtEl>
                                        <p:attrNameLst>
                                          <p:attrName>style.visibility</p:attrName>
                                        </p:attrNameLst>
                                      </p:cBhvr>
                                      <p:to>
                                        <p:strVal val="visible"/>
                                      </p:to>
                                    </p:set>
                                    <p:anim calcmode="lin" valueType="num">
                                      <p:cBhvr additive="base">
                                        <p:cTn id="12" dur="500" fill="hold"/>
                                        <p:tgtEl>
                                          <p:spTgt spid="88068"/>
                                        </p:tgtEl>
                                        <p:attrNameLst>
                                          <p:attrName>ppt_x</p:attrName>
                                        </p:attrNameLst>
                                      </p:cBhvr>
                                      <p:tavLst>
                                        <p:tav tm="0">
                                          <p:val>
                                            <p:strVal val="#ppt_x"/>
                                          </p:val>
                                        </p:tav>
                                        <p:tav tm="100000">
                                          <p:val>
                                            <p:strVal val="#ppt_x"/>
                                          </p:val>
                                        </p:tav>
                                      </p:tavLst>
                                    </p:anim>
                                    <p:anim calcmode="lin" valueType="num">
                                      <p:cBhvr additive="base">
                                        <p:cTn id="13" dur="500" fill="hold"/>
                                        <p:tgtEl>
                                          <p:spTgt spid="8806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8069"/>
                                        </p:tgtEl>
                                        <p:attrNameLst>
                                          <p:attrName>style.visibility</p:attrName>
                                        </p:attrNameLst>
                                      </p:cBhvr>
                                      <p:to>
                                        <p:strVal val="visible"/>
                                      </p:to>
                                    </p:set>
                                    <p:anim calcmode="lin" valueType="num">
                                      <p:cBhvr additive="base">
                                        <p:cTn id="18" dur="500" fill="hold"/>
                                        <p:tgtEl>
                                          <p:spTgt spid="88069"/>
                                        </p:tgtEl>
                                        <p:attrNameLst>
                                          <p:attrName>ppt_x</p:attrName>
                                        </p:attrNameLst>
                                      </p:cBhvr>
                                      <p:tavLst>
                                        <p:tav tm="0">
                                          <p:val>
                                            <p:strVal val="#ppt_x"/>
                                          </p:val>
                                        </p:tav>
                                        <p:tav tm="100000">
                                          <p:val>
                                            <p:strVal val="#ppt_x"/>
                                          </p:val>
                                        </p:tav>
                                      </p:tavLst>
                                    </p:anim>
                                    <p:anim calcmode="lin" valueType="num">
                                      <p:cBhvr additive="base">
                                        <p:cTn id="19" dur="500" fill="hold"/>
                                        <p:tgtEl>
                                          <p:spTgt spid="8806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88067">
                                            <p:txEl>
                                              <p:pRg st="1" end="1"/>
                                            </p:txEl>
                                          </p:spTgt>
                                        </p:tgtEl>
                                        <p:attrNameLst>
                                          <p:attrName>style.visibility</p:attrName>
                                        </p:attrNameLst>
                                      </p:cBhvr>
                                      <p:to>
                                        <p:strVal val="visible"/>
                                      </p:to>
                                    </p:set>
                                    <p:animEffect transition="in" filter="blinds(horizontal)">
                                      <p:cBhvr>
                                        <p:cTn id="24" dur="500"/>
                                        <p:tgtEl>
                                          <p:spTgt spid="8806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8071"/>
                                        </p:tgtEl>
                                        <p:attrNameLst>
                                          <p:attrName>style.visibility</p:attrName>
                                        </p:attrNameLst>
                                      </p:cBhvr>
                                      <p:to>
                                        <p:strVal val="visible"/>
                                      </p:to>
                                    </p:set>
                                    <p:anim calcmode="lin" valueType="num">
                                      <p:cBhvr additive="base">
                                        <p:cTn id="29" dur="500" fill="hold"/>
                                        <p:tgtEl>
                                          <p:spTgt spid="88071"/>
                                        </p:tgtEl>
                                        <p:attrNameLst>
                                          <p:attrName>ppt_x</p:attrName>
                                        </p:attrNameLst>
                                      </p:cBhvr>
                                      <p:tavLst>
                                        <p:tav tm="0">
                                          <p:val>
                                            <p:strVal val="#ppt_x"/>
                                          </p:val>
                                        </p:tav>
                                        <p:tav tm="100000">
                                          <p:val>
                                            <p:strVal val="#ppt_x"/>
                                          </p:val>
                                        </p:tav>
                                      </p:tavLst>
                                    </p:anim>
                                    <p:anim calcmode="lin" valueType="num">
                                      <p:cBhvr additive="base">
                                        <p:cTn id="30" dur="500" fill="hold"/>
                                        <p:tgtEl>
                                          <p:spTgt spid="8807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8067">
                                            <p:txEl>
                                              <p:pRg st="2" end="2"/>
                                            </p:txEl>
                                          </p:spTgt>
                                        </p:tgtEl>
                                        <p:attrNameLst>
                                          <p:attrName>style.visibility</p:attrName>
                                        </p:attrNameLst>
                                      </p:cBhvr>
                                      <p:to>
                                        <p:strVal val="visible"/>
                                      </p:to>
                                    </p:set>
                                    <p:animEffect transition="in" filter="blinds(horizontal)">
                                      <p:cBhvr>
                                        <p:cTn id="35" dur="500"/>
                                        <p:tgtEl>
                                          <p:spTgt spid="8806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88070"/>
                                        </p:tgtEl>
                                        <p:attrNameLst>
                                          <p:attrName>style.visibility</p:attrName>
                                        </p:attrNameLst>
                                      </p:cBhvr>
                                      <p:to>
                                        <p:strVal val="visible"/>
                                      </p:to>
                                    </p:set>
                                    <p:anim calcmode="lin" valueType="num">
                                      <p:cBhvr additive="base">
                                        <p:cTn id="40" dur="500" fill="hold"/>
                                        <p:tgtEl>
                                          <p:spTgt spid="88070"/>
                                        </p:tgtEl>
                                        <p:attrNameLst>
                                          <p:attrName>ppt_x</p:attrName>
                                        </p:attrNameLst>
                                      </p:cBhvr>
                                      <p:tavLst>
                                        <p:tav tm="0">
                                          <p:val>
                                            <p:strVal val="#ppt_x"/>
                                          </p:val>
                                        </p:tav>
                                        <p:tav tm="100000">
                                          <p:val>
                                            <p:strVal val="#ppt_x"/>
                                          </p:val>
                                        </p:tav>
                                      </p:tavLst>
                                    </p:anim>
                                    <p:anim calcmode="lin" valueType="num">
                                      <p:cBhvr additive="base">
                                        <p:cTn id="41" dur="500" fill="hold"/>
                                        <p:tgtEl>
                                          <p:spTgt spid="8807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88067">
                                            <p:txEl>
                                              <p:pRg st="3" end="3"/>
                                            </p:txEl>
                                          </p:spTgt>
                                        </p:tgtEl>
                                        <p:attrNameLst>
                                          <p:attrName>style.visibility</p:attrName>
                                        </p:attrNameLst>
                                      </p:cBhvr>
                                      <p:to>
                                        <p:strVal val="visible"/>
                                      </p:to>
                                    </p:set>
                                    <p:animEffect transition="in" filter="blinds(horizontal)">
                                      <p:cBhvr>
                                        <p:cTn id="46" dur="500"/>
                                        <p:tgtEl>
                                          <p:spTgt spid="8806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8072"/>
                                        </p:tgtEl>
                                        <p:attrNameLst>
                                          <p:attrName>style.visibility</p:attrName>
                                        </p:attrNameLst>
                                      </p:cBhvr>
                                      <p:to>
                                        <p:strVal val="visible"/>
                                      </p:to>
                                    </p:set>
                                    <p:anim calcmode="lin" valueType="num">
                                      <p:cBhvr additive="base">
                                        <p:cTn id="51" dur="500" fill="hold"/>
                                        <p:tgtEl>
                                          <p:spTgt spid="88072"/>
                                        </p:tgtEl>
                                        <p:attrNameLst>
                                          <p:attrName>ppt_x</p:attrName>
                                        </p:attrNameLst>
                                      </p:cBhvr>
                                      <p:tavLst>
                                        <p:tav tm="0">
                                          <p:val>
                                            <p:strVal val="#ppt_x"/>
                                          </p:val>
                                        </p:tav>
                                        <p:tav tm="100000">
                                          <p:val>
                                            <p:strVal val="#ppt_x"/>
                                          </p:val>
                                        </p:tav>
                                      </p:tavLst>
                                    </p:anim>
                                    <p:anim calcmode="lin" valueType="num">
                                      <p:cBhvr additive="base">
                                        <p:cTn id="52" dur="500" fill="hold"/>
                                        <p:tgtEl>
                                          <p:spTgt spid="880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p:bldP spid="88069" grpId="0"/>
      <p:bldP spid="88070" grpId="0"/>
      <p:bldP spid="88071" grpId="0"/>
      <p:bldP spid="8807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组合 8"/>
          <p:cNvGrpSpPr/>
          <p:nvPr/>
        </p:nvGrpSpPr>
        <p:grpSpPr>
          <a:xfrm>
            <a:off x="3673760" y="297285"/>
            <a:ext cx="7865206" cy="2992030"/>
            <a:chOff x="2631723" y="415640"/>
            <a:chExt cx="7866230" cy="2991628"/>
          </a:xfrm>
        </p:grpSpPr>
        <p:sp>
          <p:nvSpPr>
            <p:cNvPr id="25" name="矩形 24"/>
            <p:cNvSpPr>
              <a:spLocks noChangeArrowheads="1"/>
            </p:cNvSpPr>
            <p:nvPr/>
          </p:nvSpPr>
          <p:spPr bwMode="auto">
            <a:xfrm>
              <a:off x="7681728" y="415640"/>
              <a:ext cx="281622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第二单元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地球的面貌</a:t>
              </a:r>
            </a:p>
          </p:txBody>
        </p:sp>
        <p:sp>
          <p:nvSpPr>
            <p:cNvPr id="26" name="TextBox 2"/>
            <p:cNvSpPr txBox="1">
              <a:spLocks noChangeArrowheads="1"/>
            </p:cNvSpPr>
            <p:nvPr/>
          </p:nvSpPr>
          <p:spPr bwMode="auto">
            <a:xfrm>
              <a:off x="2631723" y="2577433"/>
              <a:ext cx="4245202" cy="82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4800" b="1" spc="300" noProof="0" dirty="0">
                  <a:solidFill>
                    <a:schemeClr val="tx1">
                      <a:lumMod val="85000"/>
                      <a:lumOff val="15000"/>
                    </a:schemeClr>
                  </a:solidFill>
                  <a:latin typeface="微软雅黑" panose="020B0503020204020204" pitchFamily="34" charset="-122"/>
                  <a:ea typeface="微软雅黑" panose="020B0503020204020204" pitchFamily="34" charset="-122"/>
                </a:rPr>
                <a:t>海陆变迁</a:t>
              </a:r>
              <a:endPar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12" name="标题 11"/>
          <p:cNvSpPr>
            <a:spLocks noGrp="1"/>
          </p:cNvSpPr>
          <p:nvPr>
            <p:ph type="ctrTitle" idx="4294967295"/>
          </p:nvPr>
        </p:nvSpPr>
        <p:spPr>
          <a:xfrm>
            <a:off x="0" y="0"/>
            <a:ext cx="1053748" cy="643772"/>
          </a:xfrm>
          <a:prstGeom prst="rect">
            <a:avLst/>
          </a:prstGeom>
        </p:spPr>
        <p:txBody>
          <a:bodyPr>
            <a:normAutofit fontScale="90000"/>
          </a:bodyPr>
          <a:lstStyle/>
          <a:p>
            <a:r>
              <a:rPr lang="zh-CN" altLang="en-US" dirty="0"/>
              <a:t>2</a:t>
            </a:r>
            <a:r>
              <a:rPr lang="en-US" altLang="zh-CN" dirty="0"/>
              <a:t>.4</a:t>
            </a:r>
            <a:endParaRPr lang="zh-CN" altLang="en-US" dirty="0"/>
          </a:p>
        </p:txBody>
      </p:sp>
    </p:spTree>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03386" y="2709409"/>
            <a:ext cx="6095207" cy="2862262"/>
          </a:xfrm>
          <a:prstGeom prst="rect">
            <a:avLst/>
          </a:prstGeom>
        </p:spPr>
        <p:txBody>
          <a:bodyPr>
            <a:spAutoFit/>
          </a:bodyPr>
          <a:lstStyle/>
          <a:p>
            <a:pPr>
              <a:lnSpc>
                <a:spcPct val="150000"/>
              </a:lnSpc>
              <a:defRPr/>
            </a:pP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      传说我国古代有个叫麻姑的仙女</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曾经三次看到东海变成桑田。后人就以这种沧海桑田的变更</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来比喻世事变化很大。其实这个故事的原意是指海陆的变迁</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这就是我们今天要研究和探讨的问题。</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p>
        </p:txBody>
      </p:sp>
      <p:sp>
        <p:nvSpPr>
          <p:cNvPr id="4101" name="文本框 4"/>
          <p:cNvSpPr txBox="1">
            <a:spLocks noChangeArrowheads="1"/>
          </p:cNvSpPr>
          <p:nvPr/>
        </p:nvSpPr>
        <p:spPr bwMode="auto">
          <a:xfrm>
            <a:off x="4974805" y="1588634"/>
            <a:ext cx="3188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00"/>
                </a:solidFill>
                <a:latin typeface="微软雅黑" panose="020B0503020204020204" pitchFamily="34" charset="-122"/>
                <a:ea typeface="微软雅黑" panose="020B0503020204020204" pitchFamily="34" charset="-122"/>
              </a:rPr>
              <a:t>沧海桑田</a:t>
            </a:r>
          </a:p>
        </p:txBody>
      </p:sp>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1192058" y="1839446"/>
            <a:ext cx="10465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dirty="0"/>
              <a:t>　　</a:t>
            </a:r>
            <a:r>
              <a:rPr lang="zh-CN" altLang="en-US" sz="2400" dirty="0">
                <a:latin typeface="微软雅黑" panose="020B0503020204020204" pitchFamily="34" charset="-122"/>
                <a:ea typeface="微软雅黑" panose="020B0503020204020204" pitchFamily="34" charset="-122"/>
              </a:rPr>
              <a:t>现实中，人们已经找到了许多这样的事例，让我们来探讨一下吧！</a:t>
            </a:r>
          </a:p>
        </p:txBody>
      </p:sp>
      <p:grpSp>
        <p:nvGrpSpPr>
          <p:cNvPr id="3" name="Group 5"/>
          <p:cNvGrpSpPr/>
          <p:nvPr/>
        </p:nvGrpSpPr>
        <p:grpSpPr bwMode="auto">
          <a:xfrm>
            <a:off x="2518808" y="2480810"/>
            <a:ext cx="6857107" cy="3690937"/>
            <a:chOff x="286" y="657"/>
            <a:chExt cx="4817" cy="2592"/>
          </a:xfrm>
        </p:grpSpPr>
        <p:pic>
          <p:nvPicPr>
            <p:cNvPr id="5129" name="Picture 6" descr="喜马拉雅山脉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 y="657"/>
              <a:ext cx="2592"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7" descr="喜马拉雅鱼龙化石复原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8" y="2577"/>
              <a:ext cx="2225"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8" descr="距今约一亿八千万年前的海生动物西藏喜马拉雅鱼龙化石"/>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8" y="657"/>
              <a:ext cx="2208"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9" descr="喜马拉雅山的海洋生物化石"/>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9" y="1665"/>
              <a:ext cx="2234" cy="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8" name="Text Box 10"/>
          <p:cNvSpPr txBox="1">
            <a:spLocks noChangeArrowheads="1"/>
          </p:cNvSpPr>
          <p:nvPr/>
        </p:nvSpPr>
        <p:spPr bwMode="auto">
          <a:xfrm>
            <a:off x="2256905" y="6300334"/>
            <a:ext cx="7314248"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r>
              <a:rPr kumimoji="1" lang="zh-CN" altLang="en-US" sz="2400">
                <a:solidFill>
                  <a:srgbClr val="002060"/>
                </a:solidFill>
                <a:latin typeface="微软雅黑" panose="020B0503020204020204" pitchFamily="34" charset="-122"/>
                <a:ea typeface="微软雅黑" panose="020B0503020204020204" pitchFamily="34" charset="-122"/>
              </a:rPr>
              <a:t>喜马拉雅山中的海洋生物化石，怎么回事？</a:t>
            </a:r>
          </a:p>
        </p:txBody>
      </p:sp>
      <p:sp>
        <p:nvSpPr>
          <p:cNvPr id="17419" name="Text Box 11"/>
          <p:cNvSpPr txBox="1">
            <a:spLocks noChangeArrowheads="1"/>
          </p:cNvSpPr>
          <p:nvPr/>
        </p:nvSpPr>
        <p:spPr bwMode="auto">
          <a:xfrm>
            <a:off x="9375916" y="6171747"/>
            <a:ext cx="3239666" cy="523875"/>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2800" b="1" dirty="0">
                <a:solidFill>
                  <a:srgbClr val="FF0000"/>
                </a:solidFill>
                <a:latin typeface="微软雅黑" panose="020B0503020204020204" pitchFamily="34" charset="-122"/>
                <a:ea typeface="微软雅黑" panose="020B0503020204020204" pitchFamily="34" charset="-122"/>
              </a:rPr>
              <a:t>（地壳的变动）</a:t>
            </a:r>
          </a:p>
        </p:txBody>
      </p:sp>
      <p:sp>
        <p:nvSpPr>
          <p:cNvPr id="2" name="矩形 1"/>
          <p:cNvSpPr>
            <a:spLocks noChangeArrowheads="1"/>
          </p:cNvSpPr>
          <p:nvPr/>
        </p:nvSpPr>
        <p:spPr bwMode="auto">
          <a:xfrm>
            <a:off x="3000704" y="972461"/>
            <a:ext cx="26465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latin typeface="微软雅黑" panose="020B0503020204020204" pitchFamily="34" charset="-122"/>
                <a:ea typeface="微软雅黑" panose="020B0503020204020204" pitchFamily="34" charset="-122"/>
              </a:rPr>
              <a:t>地表形态变化</a:t>
            </a:r>
          </a:p>
        </p:txBody>
      </p:sp>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1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419"/>
                                        </p:tgtEl>
                                        <p:attrNameLst>
                                          <p:attrName>style.visibility</p:attrName>
                                        </p:attrNameLst>
                                      </p:cBhvr>
                                      <p:to>
                                        <p:strVal val="visible"/>
                                      </p:to>
                                    </p:set>
                                    <p:animEffect transition="in" filter="fade">
                                      <p:cBhvr>
                                        <p:cTn id="24" dur="500"/>
                                        <p:tgtEl>
                                          <p:spTgt spid="17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8" grpId="0"/>
      <p:bldP spid="17419" grpId="0"/>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3"/>
          <p:cNvSpPr txBox="1">
            <a:spLocks noChangeArrowheads="1"/>
          </p:cNvSpPr>
          <p:nvPr/>
        </p:nvSpPr>
        <p:spPr bwMode="auto">
          <a:xfrm>
            <a:off x="1585027" y="1272383"/>
            <a:ext cx="887297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r>
              <a:rPr kumimoji="1" lang="zh-CN" altLang="en-US" sz="2400" dirty="0">
                <a:solidFill>
                  <a:srgbClr val="002060"/>
                </a:solidFill>
                <a:latin typeface="微软雅黑" panose="020B0503020204020204" pitchFamily="34" charset="-122"/>
                <a:ea typeface="微软雅黑" panose="020B0503020204020204" pitchFamily="34" charset="-122"/>
              </a:rPr>
              <a:t>　　我国东海海域的海底，人们发现了古河流的遗迹，为什么？</a:t>
            </a:r>
          </a:p>
        </p:txBody>
      </p:sp>
      <p:sp>
        <p:nvSpPr>
          <p:cNvPr id="18442" name="Text Box 10"/>
          <p:cNvSpPr txBox="1">
            <a:spLocks noChangeArrowheads="1"/>
          </p:cNvSpPr>
          <p:nvPr/>
        </p:nvSpPr>
        <p:spPr bwMode="auto">
          <a:xfrm>
            <a:off x="9074557" y="6256339"/>
            <a:ext cx="3239665" cy="522287"/>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2800" b="1" dirty="0">
                <a:solidFill>
                  <a:srgbClr val="FF0000"/>
                </a:solidFill>
                <a:latin typeface="微软雅黑" panose="020B0503020204020204" pitchFamily="34" charset="-122"/>
                <a:ea typeface="微软雅黑" panose="020B0503020204020204" pitchFamily="34" charset="-122"/>
              </a:rPr>
              <a:t>（海平面的升降）</a:t>
            </a:r>
          </a:p>
        </p:txBody>
      </p:sp>
      <p:pic>
        <p:nvPicPr>
          <p:cNvPr id="7172" name="Picture 11" descr="p3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1054" y="2006601"/>
            <a:ext cx="6780917"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fade">
                                      <p:cBhvr>
                                        <p:cTn id="16" dur="5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1844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
          <p:cNvSpPr txBox="1">
            <a:spLocks noChangeArrowheads="1"/>
          </p:cNvSpPr>
          <p:nvPr/>
        </p:nvSpPr>
        <p:spPr bwMode="auto">
          <a:xfrm>
            <a:off x="3430141" y="1629682"/>
            <a:ext cx="8228529"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r>
              <a:rPr kumimoji="1" lang="zh-CN" altLang="en-US" sz="2400">
                <a:solidFill>
                  <a:srgbClr val="002060"/>
                </a:solidFill>
                <a:latin typeface="微软雅黑" panose="020B0503020204020204" pitchFamily="34" charset="-122"/>
                <a:ea typeface="微软雅黑" panose="020B0503020204020204" pitchFamily="34" charset="-122"/>
              </a:rPr>
              <a:t>荷兰的围海大坝，有什么意义？</a:t>
            </a:r>
          </a:p>
        </p:txBody>
      </p:sp>
      <p:grpSp>
        <p:nvGrpSpPr>
          <p:cNvPr id="2" name="Group 6"/>
          <p:cNvGrpSpPr/>
          <p:nvPr/>
        </p:nvGrpSpPr>
        <p:grpSpPr bwMode="auto">
          <a:xfrm>
            <a:off x="2596812" y="2747282"/>
            <a:ext cx="7923768" cy="2971800"/>
            <a:chOff x="96" y="747"/>
            <a:chExt cx="5594" cy="2160"/>
          </a:xfrm>
        </p:grpSpPr>
        <p:pic>
          <p:nvPicPr>
            <p:cNvPr id="7175" name="Picture 7" descr="荷兰填海造陆"/>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 y="747"/>
              <a:ext cx="2827" cy="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8"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4" y="754"/>
              <a:ext cx="2666" cy="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5" name="Text Box 9"/>
          <p:cNvSpPr txBox="1">
            <a:spLocks noChangeArrowheads="1"/>
          </p:cNvSpPr>
          <p:nvPr/>
        </p:nvSpPr>
        <p:spPr bwMode="auto">
          <a:xfrm>
            <a:off x="9103128" y="6160407"/>
            <a:ext cx="3087285" cy="522288"/>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2800" b="1" dirty="0">
                <a:solidFill>
                  <a:srgbClr val="FF0000"/>
                </a:solidFill>
                <a:latin typeface="微软雅黑" panose="020B0503020204020204" pitchFamily="34" charset="-122"/>
                <a:ea typeface="微软雅黑" panose="020B0503020204020204" pitchFamily="34" charset="-122"/>
              </a:rPr>
              <a:t>（人类活动）</a:t>
            </a:r>
          </a:p>
        </p:txBody>
      </p:sp>
      <p:sp>
        <p:nvSpPr>
          <p:cNvPr id="9" name="矩形 8"/>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465"/>
                                        </p:tgtEl>
                                        <p:attrNameLst>
                                          <p:attrName>style.visibility</p:attrName>
                                        </p:attrNameLst>
                                      </p:cBhvr>
                                      <p:to>
                                        <p:strVal val="visible"/>
                                      </p:to>
                                    </p:set>
                                    <p:animEffect transition="in" filter="fade">
                                      <p:cBhvr>
                                        <p:cTn id="16" dur="500"/>
                                        <p:tgtEl>
                                          <p:spTgt spid="19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1946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2793636" y="2422980"/>
            <a:ext cx="8228529"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r>
              <a:rPr kumimoji="1" lang="zh-CN" altLang="en-US" sz="2400" dirty="0">
                <a:solidFill>
                  <a:srgbClr val="002060"/>
                </a:solidFill>
                <a:latin typeface="微软雅黑" panose="020B0503020204020204" pitchFamily="34" charset="-122"/>
                <a:ea typeface="微软雅黑" panose="020B0503020204020204" pitchFamily="34" charset="-122"/>
              </a:rPr>
              <a:t>海陆变迁的原因主要有三种，它们有什么不同呢？</a:t>
            </a:r>
          </a:p>
        </p:txBody>
      </p:sp>
      <p:sp>
        <p:nvSpPr>
          <p:cNvPr id="10243" name="Text Box 8"/>
          <p:cNvSpPr txBox="1">
            <a:spLocks noChangeArrowheads="1"/>
          </p:cNvSpPr>
          <p:nvPr/>
        </p:nvSpPr>
        <p:spPr bwMode="auto">
          <a:xfrm>
            <a:off x="7744405" y="3108779"/>
            <a:ext cx="36825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70C0"/>
                </a:solidFill>
                <a:latin typeface="微软雅黑" panose="020B0503020204020204" pitchFamily="34" charset="-122"/>
                <a:ea typeface="微软雅黑" panose="020B0503020204020204" pitchFamily="34" charset="-122"/>
              </a:rPr>
              <a:t>自然原因</a:t>
            </a:r>
          </a:p>
        </p:txBody>
      </p:sp>
      <p:sp>
        <p:nvSpPr>
          <p:cNvPr id="10244" name="Text Box 9"/>
          <p:cNvSpPr txBox="1">
            <a:spLocks noChangeArrowheads="1"/>
          </p:cNvSpPr>
          <p:nvPr/>
        </p:nvSpPr>
        <p:spPr bwMode="auto">
          <a:xfrm>
            <a:off x="7817420" y="5372555"/>
            <a:ext cx="2209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70C0"/>
                </a:solidFill>
                <a:latin typeface="微软雅黑" panose="020B0503020204020204" pitchFamily="34" charset="-122"/>
                <a:ea typeface="微软雅黑" panose="020B0503020204020204" pitchFamily="34" charset="-122"/>
              </a:rPr>
              <a:t>人为原因</a:t>
            </a:r>
          </a:p>
        </p:txBody>
      </p:sp>
      <p:sp>
        <p:nvSpPr>
          <p:cNvPr id="10245" name="Text Box 10"/>
          <p:cNvSpPr txBox="1">
            <a:spLocks noChangeArrowheads="1"/>
          </p:cNvSpPr>
          <p:nvPr/>
        </p:nvSpPr>
        <p:spPr bwMode="auto">
          <a:xfrm>
            <a:off x="9461856" y="3754892"/>
            <a:ext cx="289522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70C0"/>
                </a:solidFill>
                <a:latin typeface="微软雅黑" panose="020B0503020204020204" pitchFamily="34" charset="-122"/>
                <a:ea typeface="微软雅黑" panose="020B0503020204020204" pitchFamily="34" charset="-122"/>
              </a:rPr>
              <a:t>主要原因</a:t>
            </a:r>
          </a:p>
        </p:txBody>
      </p:sp>
      <p:sp>
        <p:nvSpPr>
          <p:cNvPr id="10246" name="Line 11"/>
          <p:cNvSpPr>
            <a:spLocks noChangeShapeType="1"/>
          </p:cNvSpPr>
          <p:nvPr/>
        </p:nvSpPr>
        <p:spPr bwMode="auto">
          <a:xfrm>
            <a:off x="6636474" y="3515179"/>
            <a:ext cx="1079359" cy="0"/>
          </a:xfrm>
          <a:prstGeom prst="line">
            <a:avLst/>
          </a:prstGeom>
          <a:noFill/>
          <a:ln w="5715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247" name="Text Box 12"/>
          <p:cNvSpPr txBox="1">
            <a:spLocks noChangeArrowheads="1"/>
          </p:cNvSpPr>
          <p:nvPr/>
        </p:nvSpPr>
        <p:spPr bwMode="auto">
          <a:xfrm>
            <a:off x="2780938" y="3265942"/>
            <a:ext cx="237617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t>1</a:t>
            </a:r>
            <a:r>
              <a:rPr kumimoji="1" lang="zh-CN" altLang="en-US" sz="2800" b="1"/>
              <a:t>、</a:t>
            </a:r>
            <a:r>
              <a:rPr kumimoji="1" lang="zh-CN" altLang="en-US" sz="2800" b="1">
                <a:latin typeface="微软雅黑" panose="020B0503020204020204" pitchFamily="34" charset="-122"/>
                <a:ea typeface="微软雅黑" panose="020B0503020204020204" pitchFamily="34" charset="-122"/>
              </a:rPr>
              <a:t>地壳运动</a:t>
            </a:r>
          </a:p>
        </p:txBody>
      </p:sp>
      <p:sp>
        <p:nvSpPr>
          <p:cNvPr id="10248" name="Text Box 13"/>
          <p:cNvSpPr txBox="1">
            <a:spLocks noChangeArrowheads="1"/>
          </p:cNvSpPr>
          <p:nvPr/>
        </p:nvSpPr>
        <p:spPr bwMode="auto">
          <a:xfrm>
            <a:off x="2780938" y="4235904"/>
            <a:ext cx="3011096"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t>2</a:t>
            </a:r>
            <a:r>
              <a:rPr kumimoji="1" lang="zh-CN" altLang="en-US" sz="2800" b="1"/>
              <a:t>、</a:t>
            </a:r>
            <a:r>
              <a:rPr kumimoji="1" lang="zh-CN" altLang="en-US" sz="2800" b="1">
                <a:latin typeface="微软雅黑" panose="020B0503020204020204" pitchFamily="34" charset="-122"/>
                <a:ea typeface="微软雅黑" panose="020B0503020204020204" pitchFamily="34" charset="-122"/>
              </a:rPr>
              <a:t>海平面的变化</a:t>
            </a:r>
          </a:p>
        </p:txBody>
      </p:sp>
      <p:sp>
        <p:nvSpPr>
          <p:cNvPr id="10249" name="Text Box 14"/>
          <p:cNvSpPr txBox="1">
            <a:spLocks noChangeArrowheads="1"/>
          </p:cNvSpPr>
          <p:nvPr/>
        </p:nvSpPr>
        <p:spPr bwMode="auto">
          <a:xfrm>
            <a:off x="2793636" y="5342393"/>
            <a:ext cx="2376179"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t>3</a:t>
            </a:r>
            <a:r>
              <a:rPr kumimoji="1" lang="zh-CN" altLang="en-US" sz="2800" b="1">
                <a:latin typeface="微软雅黑" panose="020B0503020204020204" pitchFamily="34" charset="-122"/>
                <a:ea typeface="微软雅黑" panose="020B0503020204020204" pitchFamily="34" charset="-122"/>
              </a:rPr>
              <a:t>、人类活动</a:t>
            </a:r>
          </a:p>
        </p:txBody>
      </p:sp>
      <p:sp>
        <p:nvSpPr>
          <p:cNvPr id="10250" name="Line 15"/>
          <p:cNvSpPr>
            <a:spLocks noChangeShapeType="1"/>
          </p:cNvSpPr>
          <p:nvPr/>
        </p:nvSpPr>
        <p:spPr bwMode="auto">
          <a:xfrm>
            <a:off x="6636474" y="4488317"/>
            <a:ext cx="1079359" cy="0"/>
          </a:xfrm>
          <a:prstGeom prst="line">
            <a:avLst/>
          </a:prstGeom>
          <a:noFill/>
          <a:ln w="5715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251" name="Line 16"/>
          <p:cNvSpPr>
            <a:spLocks noChangeShapeType="1"/>
          </p:cNvSpPr>
          <p:nvPr/>
        </p:nvSpPr>
        <p:spPr bwMode="auto">
          <a:xfrm>
            <a:off x="8382497" y="4016829"/>
            <a:ext cx="1079359" cy="0"/>
          </a:xfrm>
          <a:prstGeom prst="line">
            <a:avLst/>
          </a:prstGeom>
          <a:noFill/>
          <a:ln w="5715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252" name="Line 17"/>
          <p:cNvSpPr>
            <a:spLocks noChangeShapeType="1"/>
          </p:cNvSpPr>
          <p:nvPr/>
        </p:nvSpPr>
        <p:spPr bwMode="auto">
          <a:xfrm>
            <a:off x="6665046" y="5655129"/>
            <a:ext cx="1079359" cy="0"/>
          </a:xfrm>
          <a:prstGeom prst="line">
            <a:avLst/>
          </a:prstGeom>
          <a:noFill/>
          <a:ln w="5715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 name="矩形 13"/>
          <p:cNvSpPr>
            <a:spLocks noChangeArrowheads="1"/>
          </p:cNvSpPr>
          <p:nvPr/>
        </p:nvSpPr>
        <p:spPr bwMode="auto">
          <a:xfrm>
            <a:off x="4136486" y="1459367"/>
            <a:ext cx="306823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FF0000"/>
                </a:solidFill>
                <a:latin typeface="微软雅黑" panose="020B0503020204020204" pitchFamily="34" charset="-122"/>
                <a:ea typeface="微软雅黑" panose="020B0503020204020204" pitchFamily="34" charset="-122"/>
              </a:rPr>
              <a:t>海陆变迁的原因</a:t>
            </a:r>
          </a:p>
        </p:txBody>
      </p:sp>
      <p:sp>
        <p:nvSpPr>
          <p:cNvPr id="17" name="矩形 1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247"/>
                                        </p:tgtEl>
                                        <p:attrNameLst>
                                          <p:attrName>style.visibility</p:attrName>
                                        </p:attrNameLst>
                                      </p:cBhvr>
                                      <p:to>
                                        <p:strVal val="visible"/>
                                      </p:to>
                                    </p:set>
                                    <p:animEffect transition="in" filter="fade">
                                      <p:cBhvr>
                                        <p:cTn id="16" dur="500"/>
                                        <p:tgtEl>
                                          <p:spTgt spid="102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248"/>
                                        </p:tgtEl>
                                        <p:attrNameLst>
                                          <p:attrName>style.visibility</p:attrName>
                                        </p:attrNameLst>
                                      </p:cBhvr>
                                      <p:to>
                                        <p:strVal val="visible"/>
                                      </p:to>
                                    </p:set>
                                    <p:animEffect transition="in" filter="fade">
                                      <p:cBhvr>
                                        <p:cTn id="21" dur="500"/>
                                        <p:tgtEl>
                                          <p:spTgt spid="102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249"/>
                                        </p:tgtEl>
                                        <p:attrNameLst>
                                          <p:attrName>style.visibility</p:attrName>
                                        </p:attrNameLst>
                                      </p:cBhvr>
                                      <p:to>
                                        <p:strVal val="visible"/>
                                      </p:to>
                                    </p:set>
                                    <p:animEffect transition="in" filter="fade">
                                      <p:cBhvr>
                                        <p:cTn id="26" dur="500"/>
                                        <p:tgtEl>
                                          <p:spTgt spid="1024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2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2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p:bldP spid="10244" grpId="0"/>
      <p:bldP spid="10245" grpId="0"/>
      <p:bldP spid="10246" grpId="0" animBg="1"/>
      <p:bldP spid="10247" grpId="0"/>
      <p:bldP spid="10248" grpId="0"/>
      <p:bldP spid="10249" grpId="0"/>
      <p:bldP spid="10250" grpId="0" animBg="1"/>
      <p:bldP spid="10251" grpId="0" animBg="1"/>
      <p:bldP spid="10252" grpId="0" animBg="1"/>
      <p:bldP spid="14"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4" descr="大西洋两岸明显的对应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563" y="1844041"/>
            <a:ext cx="5393362" cy="365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WordArt 10"/>
          <p:cNvSpPr>
            <a:spLocks noChangeArrowheads="1" noChangeShapeType="1" noTextEdit="1"/>
          </p:cNvSpPr>
          <p:nvPr/>
        </p:nvSpPr>
        <p:spPr bwMode="auto">
          <a:xfrm>
            <a:off x="3156447" y="3781485"/>
            <a:ext cx="380950" cy="1219200"/>
          </a:xfrm>
          <a:prstGeom prst="rect">
            <a:avLst/>
          </a:prstGeom>
        </p:spPr>
        <p:txBody>
          <a:bodyPr wrap="none" fromWordArt="1">
            <a:prstTxWarp prst="textPlain">
              <a:avLst>
                <a:gd name="adj" fmla="val 50000"/>
              </a:avLst>
            </a:prstTxWarp>
          </a:bodyPr>
          <a:lstStyle/>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南</a:t>
            </a:r>
          </a:p>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美</a:t>
            </a:r>
          </a:p>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洲</a:t>
            </a:r>
          </a:p>
        </p:txBody>
      </p:sp>
      <p:sp>
        <p:nvSpPr>
          <p:cNvPr id="9221" name="WordArt 11"/>
          <p:cNvSpPr>
            <a:spLocks noChangeArrowheads="1" noChangeShapeType="1" noTextEdit="1"/>
          </p:cNvSpPr>
          <p:nvPr/>
        </p:nvSpPr>
        <p:spPr bwMode="auto">
          <a:xfrm>
            <a:off x="5975480" y="3248085"/>
            <a:ext cx="380950" cy="838200"/>
          </a:xfrm>
          <a:prstGeom prst="rect">
            <a:avLst/>
          </a:prstGeom>
        </p:spPr>
        <p:txBody>
          <a:bodyPr wrap="none" fromWordArt="1">
            <a:prstTxWarp prst="textPlain">
              <a:avLst>
                <a:gd name="adj" fmla="val 50000"/>
              </a:avLst>
            </a:prstTxWarp>
          </a:bodyPr>
          <a:lstStyle/>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非</a:t>
            </a:r>
          </a:p>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洲</a:t>
            </a:r>
          </a:p>
        </p:txBody>
      </p:sp>
      <p:grpSp>
        <p:nvGrpSpPr>
          <p:cNvPr id="2" name="Group 14"/>
          <p:cNvGrpSpPr/>
          <p:nvPr/>
        </p:nvGrpSpPr>
        <p:grpSpPr bwMode="auto">
          <a:xfrm>
            <a:off x="7499282" y="2714685"/>
            <a:ext cx="2742843" cy="3492500"/>
            <a:chOff x="3600" y="1296"/>
            <a:chExt cx="1728" cy="2200"/>
          </a:xfrm>
        </p:grpSpPr>
        <p:grpSp>
          <p:nvGrpSpPr>
            <p:cNvPr id="3" name="Group 8"/>
            <p:cNvGrpSpPr/>
            <p:nvPr/>
          </p:nvGrpSpPr>
          <p:grpSpPr bwMode="auto">
            <a:xfrm>
              <a:off x="3600" y="1296"/>
              <a:ext cx="1728" cy="2200"/>
              <a:chOff x="3600" y="1296"/>
              <a:chExt cx="1728" cy="2200"/>
            </a:xfrm>
          </p:grpSpPr>
          <p:pic>
            <p:nvPicPr>
              <p:cNvPr id="9230" name="Picture 6" descr="未标题-2 复制"/>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2" y="1296"/>
                <a:ext cx="1376"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7" descr="未标题-3 复制"/>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 y="1824"/>
                <a:ext cx="1344"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8" name="WordArt 12"/>
            <p:cNvSpPr>
              <a:spLocks noChangeArrowheads="1" noChangeShapeType="1" noTextEdit="1"/>
            </p:cNvSpPr>
            <p:nvPr/>
          </p:nvSpPr>
          <p:spPr bwMode="auto">
            <a:xfrm>
              <a:off x="4800" y="1728"/>
              <a:ext cx="240" cy="528"/>
            </a:xfrm>
            <a:prstGeom prst="rect">
              <a:avLst/>
            </a:prstGeom>
          </p:spPr>
          <p:txBody>
            <a:bodyPr wrap="none" fromWordArt="1">
              <a:prstTxWarp prst="textPlain">
                <a:avLst>
                  <a:gd name="adj" fmla="val 50000"/>
                </a:avLst>
              </a:prstTxWarp>
            </a:bodyPr>
            <a:lstStyle/>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非</a:t>
              </a:r>
            </a:p>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洲</a:t>
              </a:r>
            </a:p>
          </p:txBody>
        </p:sp>
        <p:sp>
          <p:nvSpPr>
            <p:cNvPr id="9229" name="WordArt 13"/>
            <p:cNvSpPr>
              <a:spLocks noChangeArrowheads="1" noChangeShapeType="1" noTextEdit="1"/>
            </p:cNvSpPr>
            <p:nvPr/>
          </p:nvSpPr>
          <p:spPr bwMode="auto">
            <a:xfrm>
              <a:off x="4224" y="2064"/>
              <a:ext cx="240" cy="768"/>
            </a:xfrm>
            <a:prstGeom prst="rect">
              <a:avLst/>
            </a:prstGeom>
          </p:spPr>
          <p:txBody>
            <a:bodyPr wrap="none" fromWordArt="1">
              <a:prstTxWarp prst="textPlain">
                <a:avLst>
                  <a:gd name="adj" fmla="val 50000"/>
                </a:avLst>
              </a:prstTxWarp>
            </a:bodyPr>
            <a:lstStyle/>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南</a:t>
              </a:r>
            </a:p>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美</a:t>
              </a:r>
            </a:p>
            <a:p>
              <a:pPr algn="ctr"/>
              <a:r>
                <a:rPr lang="zh-CN" altLang="en-US" b="1" kern="10">
                  <a:ln w="12700" cap="sq">
                    <a:solidFill>
                      <a:srgbClr val="0000FF"/>
                    </a:solidFill>
                    <a:round/>
                    <a:headEnd type="none" w="sm" len="sm"/>
                    <a:tailEnd type="none" w="sm" len="sm"/>
                  </a:ln>
                  <a:solidFill>
                    <a:schemeClr val="bg1">
                      <a:alpha val="50195"/>
                    </a:scheme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洲</a:t>
              </a:r>
            </a:p>
          </p:txBody>
        </p:sp>
      </p:grpSp>
      <p:sp>
        <p:nvSpPr>
          <p:cNvPr id="9223" name="WordArt 15"/>
          <p:cNvSpPr>
            <a:spLocks noChangeArrowheads="1" noChangeShapeType="1" noTextEdit="1"/>
          </p:cNvSpPr>
          <p:nvPr/>
        </p:nvSpPr>
        <p:spPr bwMode="auto">
          <a:xfrm rot="5400000">
            <a:off x="3994449" y="4162515"/>
            <a:ext cx="1371600" cy="457140"/>
          </a:xfrm>
          <a:prstGeom prst="rect">
            <a:avLst/>
          </a:prstGeom>
        </p:spPr>
        <p:txBody>
          <a:bodyPr vert="eaVert" wrap="none" fromWordArt="1">
            <a:prstTxWarp prst="textPlain">
              <a:avLst>
                <a:gd name="adj" fmla="val 50000"/>
              </a:avLst>
            </a:prstTxWarp>
          </a:bodyPr>
          <a:lstStyle/>
          <a:p>
            <a:pPr algn="ctr" fontAlgn="auto"/>
            <a:r>
              <a:rPr lang="zh-CN" altLang="en-US" sz="3600" kern="10">
                <a:ln w="9525" cap="sq">
                  <a:solidFill>
                    <a:srgbClr val="000000"/>
                  </a:solidFill>
                  <a:round/>
                  <a:headEnd type="none" w="sm" len="sm"/>
                  <a:tailEnd type="none" w="sm" len="sm"/>
                </a:ln>
                <a:solidFill>
                  <a:srgbClr val="000000"/>
                </a:solidFill>
                <a:latin typeface="微软雅黑" panose="020B0503020204020204" pitchFamily="34" charset="-122"/>
                <a:ea typeface="微软雅黑" panose="020B0503020204020204" pitchFamily="34" charset="-122"/>
              </a:rPr>
              <a:t>大西洋</a:t>
            </a:r>
          </a:p>
        </p:txBody>
      </p:sp>
      <p:sp>
        <p:nvSpPr>
          <p:cNvPr id="47120" name="Rectangle 16"/>
          <p:cNvSpPr>
            <a:spLocks noGrp="1" noChangeArrowheads="1"/>
          </p:cNvSpPr>
          <p:nvPr>
            <p:ph type="body" idx="1"/>
          </p:nvPr>
        </p:nvSpPr>
        <p:spPr bwMode="auto">
          <a:xfrm>
            <a:off x="3678985" y="5999540"/>
            <a:ext cx="5312671" cy="496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80000"/>
              </a:lnSpc>
            </a:pPr>
            <a:r>
              <a:rPr lang="zh-CN" altLang="en-US" dirty="0">
                <a:latin typeface="微软雅黑" panose="020B0503020204020204" pitchFamily="34" charset="-122"/>
                <a:ea typeface="微软雅黑" panose="020B0503020204020204" pitchFamily="34" charset="-122"/>
              </a:rPr>
              <a:t>大西洋两岸可以拼合</a:t>
            </a:r>
          </a:p>
        </p:txBody>
      </p:sp>
      <p:sp>
        <p:nvSpPr>
          <p:cNvPr id="16" name="矩形 15"/>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47120">
                                            <p:txEl>
                                              <p:pRg st="0" end="0"/>
                                            </p:txEl>
                                          </p:spTgt>
                                        </p:tgtEl>
                                        <p:attrNameLst>
                                          <p:attrName>style.visibility</p:attrName>
                                        </p:attrNameLst>
                                      </p:cBhvr>
                                      <p:to>
                                        <p:strVal val="visible"/>
                                      </p:to>
                                    </p:set>
                                    <p:animEffect transition="in" filter="box(in)">
                                      <p:cBhvr>
                                        <p:cTn id="11" dur="500"/>
                                        <p:tgtEl>
                                          <p:spTgt spid="471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0"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682073" y="828676"/>
            <a:ext cx="77713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a:solidFill>
                  <a:srgbClr val="FF0000"/>
                </a:solidFill>
                <a:latin typeface="微软雅黑" panose="020B0503020204020204" pitchFamily="34" charset="-122"/>
                <a:ea typeface="微软雅黑" panose="020B0503020204020204" pitchFamily="34" charset="-122"/>
              </a:rPr>
              <a:t>魏格纳</a:t>
            </a:r>
          </a:p>
        </p:txBody>
      </p:sp>
      <p:sp>
        <p:nvSpPr>
          <p:cNvPr id="11267" name="Rectangle 3"/>
          <p:cNvSpPr>
            <a:spLocks noChangeArrowheads="1"/>
          </p:cNvSpPr>
          <p:nvPr/>
        </p:nvSpPr>
        <p:spPr bwMode="auto">
          <a:xfrm>
            <a:off x="5005870" y="1485900"/>
            <a:ext cx="5942826"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2"/>
              </a:buClr>
              <a:buSzPct val="90000"/>
              <a:buFont typeface="Symbol" panose="05050102010706020507" pitchFamily="18" charset="2"/>
              <a:buChar char="¨"/>
            </a:pPr>
            <a:r>
              <a:rPr kumimoji="1" lang="en-US" altLang="zh-CN" sz="2400">
                <a:latin typeface="微软雅黑" panose="020B0503020204020204" pitchFamily="34" charset="-122"/>
                <a:ea typeface="微软雅黑" panose="020B0503020204020204" pitchFamily="34" charset="-122"/>
              </a:rPr>
              <a:t>1910</a:t>
            </a:r>
            <a:r>
              <a:rPr kumimoji="1" lang="zh-CN" altLang="en-US" sz="2400">
                <a:latin typeface="微软雅黑" panose="020B0503020204020204" pitchFamily="34" charset="-122"/>
                <a:ea typeface="微软雅黑" panose="020B0503020204020204" pitchFamily="34" charset="-122"/>
              </a:rPr>
              <a:t>年的一天，年仅</a:t>
            </a:r>
            <a:r>
              <a:rPr kumimoji="1" lang="en-US" altLang="zh-CN" sz="2400">
                <a:latin typeface="微软雅黑" panose="020B0503020204020204" pitchFamily="34" charset="-122"/>
                <a:ea typeface="微软雅黑" panose="020B0503020204020204" pitchFamily="34" charset="-122"/>
              </a:rPr>
              <a:t>30</a:t>
            </a:r>
            <a:r>
              <a:rPr kumimoji="1" lang="zh-CN" altLang="en-US" sz="2400">
                <a:latin typeface="微软雅黑" panose="020B0503020204020204" pitchFamily="34" charset="-122"/>
                <a:ea typeface="微软雅黑" panose="020B0503020204020204" pitchFamily="34" charset="-122"/>
              </a:rPr>
              <a:t>岁的魏格纳躺在病床上，目光正好落在墙上的一幅世界地图上。“奇怪！大西洋两岸大陆轮廓的凹凸，为什么竟如此吻合？非洲大陆和南美洲大陆以前会不会是连在一起的？只是后来因为受到某种力的作用才破裂分离。大陆会不会是漂移的？”</a:t>
            </a:r>
            <a:endParaRPr kumimoji="1"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268" name="Picture 4" descr="魏格纳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8107" y="1560513"/>
            <a:ext cx="2217448"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descr="http://www.cpus.gov.cn/kxrw/kxj/image/a98/4.jpg"/>
          <p:cNvPicPr>
            <a:picLocks noChangeAspect="1" noChangeArrowheads="1"/>
          </p:cNvPicPr>
          <p:nvPr/>
        </p:nvPicPr>
        <p:blipFill>
          <a:blip r:embed="rId4" cstate="print">
            <a:extLst>
              <a:ext uri="{28A0092B-C50C-407E-A947-70E740481C1C}">
                <a14:useLocalDpi xmlns:a14="http://schemas.microsoft.com/office/drawing/2010/main" val="0"/>
              </a:ext>
            </a:extLst>
          </a:blip>
          <a:srcRect r="178"/>
          <a:stretch>
            <a:fillRect/>
          </a:stretch>
        </p:blipFill>
        <p:spPr bwMode="auto">
          <a:xfrm>
            <a:off x="2528106" y="4440238"/>
            <a:ext cx="2198401"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6"/>
          <p:cNvSpPr txBox="1">
            <a:spLocks noChangeArrowheads="1"/>
          </p:cNvSpPr>
          <p:nvPr/>
        </p:nvSpPr>
        <p:spPr bwMode="auto">
          <a:xfrm>
            <a:off x="5005871" y="4271964"/>
            <a:ext cx="6193619"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90000"/>
              </a:lnSpc>
              <a:spcBef>
                <a:spcPct val="20000"/>
              </a:spcBef>
              <a:buClr>
                <a:schemeClr val="tx2"/>
              </a:buClr>
              <a:buSzPct val="90000"/>
              <a:buFont typeface="Symbol" panose="05050102010706020507" pitchFamily="18" charset="2"/>
              <a:buChar char="¨"/>
              <a:defRPr/>
            </a:pPr>
            <a:r>
              <a:rPr lang="zh-CN" altLang="en-US" dirty="0">
                <a:latin typeface="微软雅黑" panose="020B0503020204020204" pitchFamily="34" charset="-122"/>
                <a:ea typeface="微软雅黑" panose="020B0503020204020204" pitchFamily="34" charset="-122"/>
              </a:rPr>
              <a:t>如果你是魏格纳，你会从哪些方面进行了</a:t>
            </a:r>
          </a:p>
          <a:p>
            <a:pPr eaLnBrk="1" hangingPunct="1">
              <a:lnSpc>
                <a:spcPct val="90000"/>
              </a:lnSpc>
              <a:spcBef>
                <a:spcPct val="20000"/>
              </a:spcBef>
              <a:buClr>
                <a:schemeClr val="tx2"/>
              </a:buClr>
              <a:buSzPct val="90000"/>
              <a:defRPr/>
            </a:pPr>
            <a:r>
              <a:rPr lang="zh-CN" altLang="en-US" dirty="0">
                <a:latin typeface="微软雅黑" panose="020B0503020204020204" pitchFamily="34" charset="-122"/>
                <a:ea typeface="微软雅黑" panose="020B0503020204020204" pitchFamily="34" charset="-122"/>
              </a:rPr>
              <a:t>    严密的论证呢？</a:t>
            </a:r>
          </a:p>
        </p:txBody>
      </p:sp>
      <p:sp>
        <p:nvSpPr>
          <p:cNvPr id="59399" name="WordArt 7"/>
          <p:cNvSpPr>
            <a:spLocks noChangeArrowheads="1" noChangeShapeType="1" noTextEdit="1"/>
          </p:cNvSpPr>
          <p:nvPr/>
        </p:nvSpPr>
        <p:spPr bwMode="auto">
          <a:xfrm>
            <a:off x="5355075" y="5503864"/>
            <a:ext cx="5098386" cy="85248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微软雅黑" panose="020B0503020204020204" pitchFamily="34" charset="-122"/>
                <a:ea typeface="微软雅黑" panose="020B0503020204020204" pitchFamily="34" charset="-122"/>
              </a:rPr>
              <a:t>轮廓、地层、动植物等</a:t>
            </a:r>
          </a:p>
        </p:txBody>
      </p:sp>
      <p:sp>
        <p:nvSpPr>
          <p:cNvPr id="12" name="矩形 11"/>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59399"/>
                                        </p:tgtEl>
                                        <p:attrNameLst>
                                          <p:attrName>style.visibility</p:attrName>
                                        </p:attrNameLst>
                                      </p:cBhvr>
                                      <p:to>
                                        <p:strVal val="visible"/>
                                      </p:to>
                                    </p:set>
                                    <p:animEffect transition="in" filter="strips(upRight)">
                                      <p:cBhvr>
                                        <p:cTn id="7" dur="500"/>
                                        <p:tgtEl>
                                          <p:spTgt spid="59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www.sdnj.gov.cn/sbxx/images/2011/03/17/BF69F46D92E8212FE9F74D186646F57B.jpg"/>
          <p:cNvPicPr>
            <a:picLocks noChangeAspect="1"/>
          </p:cNvPicPr>
          <p:nvPr/>
        </p:nvPicPr>
        <p:blipFill>
          <a:blip r:embed="rId2" cstate="print"/>
          <a:stretch>
            <a:fillRect/>
          </a:stretch>
        </p:blipFill>
        <p:spPr>
          <a:xfrm>
            <a:off x="2523796" y="2500314"/>
            <a:ext cx="3512681" cy="2339975"/>
          </a:xfrm>
          <a:prstGeom prst="rect">
            <a:avLst/>
          </a:prstGeom>
          <a:noFill/>
          <a:ln w="9525">
            <a:noFill/>
          </a:ln>
        </p:spPr>
      </p:pic>
      <p:sp>
        <p:nvSpPr>
          <p:cNvPr id="14" name="TextBox 13"/>
          <p:cNvSpPr txBox="1"/>
          <p:nvPr/>
        </p:nvSpPr>
        <p:spPr>
          <a:xfrm>
            <a:off x="2166657" y="4929189"/>
            <a:ext cx="7785673" cy="1476375"/>
          </a:xfrm>
          <a:prstGeom prst="rect">
            <a:avLst/>
          </a:prstGeom>
          <a:noFill/>
          <a:ln w="9525">
            <a:noFill/>
          </a:ln>
        </p:spPr>
        <p:txBody>
          <a:bodyP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北方地区所的降水量大致为</a:t>
            </a:r>
            <a:r>
              <a:rPr lang="en-US" altLang="zh-CN" sz="2000" b="1" dirty="0">
                <a:latin typeface="微软雅黑" panose="020B0503020204020204" pitchFamily="34" charset="-122"/>
                <a:ea typeface="微软雅黑" panose="020B0503020204020204" pitchFamily="34" charset="-122"/>
              </a:rPr>
              <a:t>400——800</a:t>
            </a:r>
            <a:r>
              <a:rPr lang="zh-CN" altLang="en-US" sz="2000" b="1" dirty="0">
                <a:latin typeface="微软雅黑" panose="020B0503020204020204" pitchFamily="34" charset="-122"/>
                <a:ea typeface="微软雅黑" panose="020B0503020204020204" pitchFamily="34" charset="-122"/>
              </a:rPr>
              <a:t>毫米，这就决定了农业以旱地为主；南方地区降水量在</a:t>
            </a:r>
            <a:r>
              <a:rPr lang="en-US" altLang="zh-CN" sz="2000" b="1" dirty="0">
                <a:latin typeface="微软雅黑" panose="020B0503020204020204" pitchFamily="34" charset="-122"/>
                <a:ea typeface="微软雅黑" panose="020B0503020204020204" pitchFamily="34" charset="-122"/>
              </a:rPr>
              <a:t>800</a:t>
            </a:r>
            <a:r>
              <a:rPr lang="zh-CN" altLang="en-US" sz="2000" b="1" dirty="0">
                <a:latin typeface="微软雅黑" panose="020B0503020204020204" pitchFamily="34" charset="-122"/>
                <a:ea typeface="微软雅黑" panose="020B0503020204020204" pitchFamily="34" charset="-122"/>
              </a:rPr>
              <a:t>毫米以上，降水量大，气候湿润，农业以水田为主。农作物的种植需要考虑土壤、地形和气候等因素。</a:t>
            </a:r>
          </a:p>
        </p:txBody>
      </p:sp>
      <p:pic>
        <p:nvPicPr>
          <p:cNvPr id="25604" name="Picture 3"/>
          <p:cNvPicPr>
            <a:picLocks noChangeAspect="1"/>
          </p:cNvPicPr>
          <p:nvPr/>
        </p:nvPicPr>
        <p:blipFill>
          <a:blip r:embed="rId3" cstate="print"/>
          <a:stretch>
            <a:fillRect/>
          </a:stretch>
        </p:blipFill>
        <p:spPr>
          <a:xfrm>
            <a:off x="6523776" y="2428875"/>
            <a:ext cx="3285697" cy="2357438"/>
          </a:xfrm>
          <a:prstGeom prst="rect">
            <a:avLst/>
          </a:prstGeom>
          <a:noFill/>
          <a:ln w="9525">
            <a:noFill/>
          </a:ln>
        </p:spPr>
      </p:pic>
      <p:sp>
        <p:nvSpPr>
          <p:cNvPr id="10" name="TextBox 9"/>
          <p:cNvSpPr txBox="1"/>
          <p:nvPr/>
        </p:nvSpPr>
        <p:spPr>
          <a:xfrm>
            <a:off x="1809514" y="1643064"/>
            <a:ext cx="8642813" cy="598805"/>
          </a:xfrm>
          <a:prstGeom prst="rect">
            <a:avLst/>
          </a:prstGeom>
          <a:noFill/>
          <a:ln w="31750" cap="flat" cmpd="sng">
            <a:solidFill>
              <a:srgbClr val="002060"/>
            </a:solidFill>
            <a:prstDash val="solid"/>
            <a:round/>
            <a:headEnd type="none" w="med" len="med"/>
            <a:tailEnd type="none" w="med" len="med"/>
          </a:ln>
        </p:spPr>
        <p:txBody>
          <a:bodyPr>
            <a:spAutoFit/>
          </a:bodyPr>
          <a:lstStyle/>
          <a:p>
            <a:pPr>
              <a:lnSpc>
                <a:spcPct val="150000"/>
              </a:lnSpc>
            </a:pPr>
            <a:r>
              <a:rPr lang="zh-CN" altLang="en-US" sz="2200" b="1" dirty="0">
                <a:latin typeface="微软雅黑" panose="020B0503020204020204" pitchFamily="34" charset="-122"/>
                <a:ea typeface="微软雅黑" panose="020B0503020204020204" pitchFamily="34" charset="-122"/>
              </a:rPr>
              <a:t>  为什么北方是旱地，南方是水田？农作物的种植需要考虑哪些因素</a:t>
            </a:r>
            <a:r>
              <a:rPr lang="en-US" altLang="zh-CN" sz="2200" b="1" dirty="0">
                <a:latin typeface="微软雅黑" panose="020B0503020204020204" pitchFamily="34" charset="-122"/>
                <a:ea typeface="微软雅黑" panose="020B0503020204020204" pitchFamily="34" charset="-122"/>
              </a:rPr>
              <a:t>?</a:t>
            </a:r>
            <a:endParaRPr lang="zh-CN" altLang="en-US" sz="2200" b="1" dirty="0">
              <a:latin typeface="微软雅黑" panose="020B0503020204020204" pitchFamily="34" charset="-122"/>
              <a:ea typeface="微软雅黑" panose="020B0503020204020204" pitchFamily="34" charset="-122"/>
            </a:endParaRPr>
          </a:p>
        </p:txBody>
      </p:sp>
      <p:grpSp>
        <p:nvGrpSpPr>
          <p:cNvPr id="2" name="组合 10"/>
          <p:cNvGrpSpPr/>
          <p:nvPr/>
        </p:nvGrpSpPr>
        <p:grpSpPr>
          <a:xfrm>
            <a:off x="7095202" y="608965"/>
            <a:ext cx="1857133" cy="985838"/>
            <a:chOff x="6858016" y="1433128"/>
            <a:chExt cx="1940450" cy="1448217"/>
          </a:xfrm>
        </p:grpSpPr>
        <p:pic>
          <p:nvPicPr>
            <p:cNvPr id="25611" name="Picture 2" descr="http://www.wzfzl.com.cn/upimg/userup/1108/200624209211.jpg"/>
            <p:cNvPicPr>
              <a:picLocks noChangeAspect="1"/>
            </p:cNvPicPr>
            <p:nvPr/>
          </p:nvPicPr>
          <p:blipFill>
            <a:blip r:embed="rId4" cstate="print"/>
            <a:stretch>
              <a:fillRect/>
            </a:stretch>
          </p:blipFill>
          <p:spPr>
            <a:xfrm rot="321446">
              <a:off x="6858016" y="2334498"/>
              <a:ext cx="1940450" cy="546847"/>
            </a:xfrm>
            <a:prstGeom prst="rect">
              <a:avLst/>
            </a:prstGeom>
            <a:noFill/>
            <a:ln w="9525">
              <a:noFill/>
            </a:ln>
          </p:spPr>
        </p:pic>
        <p:sp>
          <p:nvSpPr>
            <p:cNvPr id="25612" name="TextBox 12"/>
            <p:cNvSpPr txBox="1"/>
            <p:nvPr/>
          </p:nvSpPr>
          <p:spPr>
            <a:xfrm>
              <a:off x="7072330" y="1433128"/>
              <a:ext cx="1571636" cy="722009"/>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小组探究</a:t>
              </a:r>
            </a:p>
          </p:txBody>
        </p:sp>
      </p:grpSp>
      <p:grpSp>
        <p:nvGrpSpPr>
          <p:cNvPr id="3" name="组合 17"/>
          <p:cNvGrpSpPr/>
          <p:nvPr/>
        </p:nvGrpSpPr>
        <p:grpSpPr>
          <a:xfrm>
            <a:off x="4738071" y="642939"/>
            <a:ext cx="1642848" cy="763587"/>
            <a:chOff x="3214678" y="642918"/>
            <a:chExt cx="1643074" cy="763756"/>
          </a:xfrm>
        </p:grpSpPr>
        <p:sp>
          <p:nvSpPr>
            <p:cNvPr id="15" name="椭圆 14"/>
            <p:cNvSpPr/>
            <p:nvPr/>
          </p:nvSpPr>
          <p:spPr>
            <a:xfrm>
              <a:off x="3214678" y="642918"/>
              <a:ext cx="1357322" cy="76375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5610" name="TextBox 15"/>
            <p:cNvSpPr txBox="1"/>
            <p:nvPr/>
          </p:nvSpPr>
          <p:spPr>
            <a:xfrm>
              <a:off x="3357554" y="785794"/>
              <a:ext cx="1500198" cy="491599"/>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活动</a:t>
              </a:r>
              <a:r>
                <a:rPr lang="en-US" altLang="zh-CN" sz="2600" b="1" dirty="0">
                  <a:latin typeface="微软雅黑" panose="020B0503020204020204" pitchFamily="34" charset="-122"/>
                  <a:ea typeface="微软雅黑" panose="020B0503020204020204" pitchFamily="34" charset="-122"/>
                </a:rPr>
                <a:t>1</a:t>
              </a:r>
              <a:endParaRPr lang="zh-CN" altLang="en-US" sz="2600" b="1" dirty="0">
                <a:latin typeface="微软雅黑" panose="020B0503020204020204" pitchFamily="34" charset="-122"/>
                <a:ea typeface="微软雅黑" panose="020B0503020204020204" pitchFamily="34" charset="-122"/>
              </a:endParaRPr>
            </a:p>
          </p:txBody>
        </p:sp>
      </p:gr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fltVal val="0"/>
                                          </p:val>
                                        </p:tav>
                                        <p:tav tm="100000">
                                          <p:val>
                                            <p:strVal val="#ppt_w"/>
                                          </p:val>
                                        </p:tav>
                                      </p:tavLst>
                                    </p:anim>
                                    <p:anim calcmode="lin" valueType="num">
                                      <p:cBhvr>
                                        <p:cTn id="13" dur="1000" fill="hold"/>
                                        <p:tgtEl>
                                          <p:spTgt spid="14"/>
                                        </p:tgtEl>
                                        <p:attrNameLst>
                                          <p:attrName>ppt_h</p:attrName>
                                        </p:attrNameLst>
                                      </p:cBhvr>
                                      <p:tavLst>
                                        <p:tav tm="0">
                                          <p:val>
                                            <p:fltVal val="0"/>
                                          </p:val>
                                        </p:tav>
                                        <p:tav tm="100000">
                                          <p:val>
                                            <p:strVal val="#ppt_h"/>
                                          </p:val>
                                        </p:tav>
                                      </p:tavLst>
                                    </p:anim>
                                    <p:animEffect transition="in" filter="fade">
                                      <p:cBhvr>
                                        <p:cTn id="1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bldLvl="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2455770" y="864794"/>
            <a:ext cx="7771388" cy="863600"/>
          </a:xfrm>
        </p:spPr>
        <p:txBody>
          <a:bodyPr/>
          <a:lstStyle/>
          <a:p>
            <a:pPr algn="ctr" eaLnBrk="1" hangingPunct="1">
              <a:defRPr/>
            </a:pPr>
            <a:r>
              <a:rPr kumimoji="1" lang="zh-CN" altLang="en-US" sz="3600" b="1" kern="1200" dirty="0">
                <a:solidFill>
                  <a:srgbClr val="FF0000"/>
                </a:solidFill>
                <a:latin typeface="微软雅黑" panose="020B0503020204020204" pitchFamily="34" charset="-122"/>
                <a:ea typeface="微软雅黑" panose="020B0503020204020204" pitchFamily="34" charset="-122"/>
                <a:cs typeface="+mn-cs"/>
              </a:rPr>
              <a:t>大陆漂移假说</a:t>
            </a:r>
          </a:p>
        </p:txBody>
      </p:sp>
      <p:sp>
        <p:nvSpPr>
          <p:cNvPr id="13315" name="Text Box 10"/>
          <p:cNvSpPr txBox="1">
            <a:spLocks noChangeArrowheads="1"/>
          </p:cNvSpPr>
          <p:nvPr/>
        </p:nvSpPr>
        <p:spPr bwMode="auto">
          <a:xfrm>
            <a:off x="6341465" y="1735139"/>
            <a:ext cx="4114264"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kumimoji="1" lang="zh-CN" altLang="en-US" sz="2800">
                <a:latin typeface="微软雅黑" panose="020B0503020204020204" pitchFamily="34" charset="-122"/>
                <a:ea typeface="微软雅黑" panose="020B0503020204020204" pitchFamily="34" charset="-122"/>
              </a:rPr>
              <a:t>　　大陆漂移说认为：在两亿年前，地球上各大洲是相互连接的一块</a:t>
            </a:r>
            <a:r>
              <a:rPr kumimoji="1" lang="zh-CN" altLang="en-US" sz="2800">
                <a:solidFill>
                  <a:srgbClr val="FF3300"/>
                </a:solidFill>
                <a:latin typeface="微软雅黑" panose="020B0503020204020204" pitchFamily="34" charset="-122"/>
                <a:ea typeface="微软雅黑" panose="020B0503020204020204" pitchFamily="34" charset="-122"/>
              </a:rPr>
              <a:t>大陆</a:t>
            </a:r>
            <a:r>
              <a:rPr kumimoji="1" lang="zh-CN" altLang="en-US" sz="2800">
                <a:latin typeface="微软雅黑" panose="020B0503020204020204" pitchFamily="34" charset="-122"/>
                <a:ea typeface="微软雅黑" panose="020B0503020204020204" pitchFamily="34" charset="-122"/>
              </a:rPr>
              <a:t>，它的周围是一片</a:t>
            </a:r>
            <a:r>
              <a:rPr kumimoji="1" lang="zh-CN" altLang="en-US" sz="2800">
                <a:solidFill>
                  <a:srgbClr val="FF3300"/>
                </a:solidFill>
                <a:latin typeface="微软雅黑" panose="020B0503020204020204" pitchFamily="34" charset="-122"/>
                <a:ea typeface="微软雅黑" panose="020B0503020204020204" pitchFamily="34" charset="-122"/>
              </a:rPr>
              <a:t>汪洋</a:t>
            </a:r>
            <a:r>
              <a:rPr kumimoji="1" lang="zh-CN" altLang="en-US" sz="2800">
                <a:latin typeface="微软雅黑" panose="020B0503020204020204" pitchFamily="34" charset="-122"/>
                <a:ea typeface="微软雅黑" panose="020B0503020204020204" pitchFamily="34" charset="-122"/>
              </a:rPr>
              <a:t>。后来，原始大陆才分裂成几块大陆，缓慢地</a:t>
            </a:r>
            <a:r>
              <a:rPr kumimoji="1" lang="zh-CN" altLang="en-US" sz="2800">
                <a:solidFill>
                  <a:srgbClr val="FF3300"/>
                </a:solidFill>
                <a:latin typeface="微软雅黑" panose="020B0503020204020204" pitchFamily="34" charset="-122"/>
                <a:ea typeface="微软雅黑" panose="020B0503020204020204" pitchFamily="34" charset="-122"/>
              </a:rPr>
              <a:t>漂移分离</a:t>
            </a:r>
            <a:r>
              <a:rPr kumimoji="1" lang="zh-CN" altLang="en-US" sz="2800">
                <a:latin typeface="微软雅黑" panose="020B0503020204020204" pitchFamily="34" charset="-122"/>
                <a:ea typeface="微软雅黑" panose="020B0503020204020204" pitchFamily="34" charset="-122"/>
              </a:rPr>
              <a:t>，逐渐形成了今天七大洲、四大洋的分布状况。</a:t>
            </a:r>
          </a:p>
        </p:txBody>
      </p:sp>
      <p:pic>
        <p:nvPicPr>
          <p:cNvPr id="13316" name="图片 10" descr="图片2.bmp"/>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5771" y="1530804"/>
            <a:ext cx="3518915" cy="532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split orient="vert"/>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1"/>
          <p:cNvPicPr>
            <a:picLocks noChangeAspect="1" noChangeArrowheads="1"/>
          </p:cNvPicPr>
          <p:nvPr/>
        </p:nvPicPr>
        <p:blipFill>
          <a:blip r:embed="rId2" cstate="print">
            <a:clrChange>
              <a:clrFrom>
                <a:srgbClr val="F9FFFD"/>
              </a:clrFrom>
              <a:clrTo>
                <a:srgbClr val="F9FFFD">
                  <a:alpha val="0"/>
                </a:srgbClr>
              </a:clrTo>
            </a:clrChange>
            <a:extLst>
              <a:ext uri="{28A0092B-C50C-407E-A947-70E740481C1C}">
                <a14:useLocalDpi xmlns:a14="http://schemas.microsoft.com/office/drawing/2010/main" val="0"/>
              </a:ext>
            </a:extLst>
          </a:blip>
          <a:srcRect/>
          <a:stretch>
            <a:fillRect/>
          </a:stretch>
        </p:blipFill>
        <p:spPr bwMode="auto">
          <a:xfrm>
            <a:off x="2688649" y="1803400"/>
            <a:ext cx="3503156"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11"/>
          <p:cNvSpPr txBox="1">
            <a:spLocks noChangeArrowheads="1"/>
          </p:cNvSpPr>
          <p:nvPr/>
        </p:nvSpPr>
        <p:spPr bwMode="auto">
          <a:xfrm>
            <a:off x="2845790" y="944563"/>
            <a:ext cx="3504744"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a:solidFill>
                  <a:srgbClr val="FF0000"/>
                </a:solidFill>
                <a:latin typeface="微软雅黑" panose="020B0503020204020204" pitchFamily="34" charset="-122"/>
                <a:ea typeface="微软雅黑" panose="020B0503020204020204" pitchFamily="34" charset="-122"/>
              </a:rPr>
              <a:t>寻找证据</a:t>
            </a:r>
          </a:p>
        </p:txBody>
      </p:sp>
      <p:pic>
        <p:nvPicPr>
          <p:cNvPr id="13316" name="Picture 12" descr="p40-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32" b="35"/>
          <a:stretch>
            <a:fillRect/>
          </a:stretch>
        </p:blipFill>
        <p:spPr bwMode="auto">
          <a:xfrm>
            <a:off x="6628312" y="985838"/>
            <a:ext cx="3253951" cy="305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3" descr="p40-4"/>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r="63"/>
          <a:stretch>
            <a:fillRect/>
          </a:stretch>
        </p:blipFill>
        <p:spPr bwMode="auto">
          <a:xfrm>
            <a:off x="6650533" y="4044950"/>
            <a:ext cx="3231729"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899980" y="766202"/>
            <a:ext cx="7390438" cy="579437"/>
          </a:xfrm>
        </p:spPr>
        <p:txBody>
          <a:bodyPr>
            <a:normAutofit fontScale="90000"/>
          </a:bodyPr>
          <a:lstStyle/>
          <a:p>
            <a:pPr eaLnBrk="1" hangingPunct="1">
              <a:defRPr/>
            </a:pPr>
            <a:r>
              <a:rPr kumimoji="1" lang="zh-CN" altLang="en-US" sz="3600" b="1" kern="1200" dirty="0">
                <a:solidFill>
                  <a:srgbClr val="FF0000"/>
                </a:solidFill>
                <a:latin typeface="微软雅黑" panose="020B0503020204020204" pitchFamily="34" charset="-122"/>
                <a:ea typeface="微软雅黑" panose="020B0503020204020204" pitchFamily="34" charset="-122"/>
                <a:cs typeface="+mn-cs"/>
              </a:rPr>
              <a:t>证据</a:t>
            </a:r>
            <a:r>
              <a:rPr kumimoji="1" lang="en-US" altLang="zh-CN" sz="3600" b="1" kern="1200" dirty="0">
                <a:solidFill>
                  <a:srgbClr val="FF0000"/>
                </a:solidFill>
                <a:latin typeface="微软雅黑" panose="020B0503020204020204" pitchFamily="34" charset="-122"/>
                <a:ea typeface="微软雅黑" panose="020B0503020204020204" pitchFamily="34" charset="-122"/>
                <a:cs typeface="+mn-cs"/>
              </a:rPr>
              <a:t>1——</a:t>
            </a:r>
            <a:r>
              <a:rPr kumimoji="1" lang="zh-CN" altLang="en-US" sz="3600" b="1" kern="1200" dirty="0">
                <a:solidFill>
                  <a:srgbClr val="FF0000"/>
                </a:solidFill>
                <a:latin typeface="微软雅黑" panose="020B0503020204020204" pitchFamily="34" charset="-122"/>
                <a:ea typeface="微软雅黑" panose="020B0503020204020204" pitchFamily="34" charset="-122"/>
                <a:cs typeface="+mn-cs"/>
              </a:rPr>
              <a:t>动物的相似性</a:t>
            </a:r>
          </a:p>
        </p:txBody>
      </p:sp>
      <p:pic>
        <p:nvPicPr>
          <p:cNvPr id="16387" name="Picture 11" descr="2"/>
          <p:cNvPicPr>
            <a:picLocks noChangeAspect="1" noChangeArrowheads="1"/>
          </p:cNvPicPr>
          <p:nvPr/>
        </p:nvPicPr>
        <p:blipFill>
          <a:blip r:embed="rId3" cstate="print">
            <a:lum bright="-24000" contrast="24000"/>
            <a:extLst>
              <a:ext uri="{28A0092B-C50C-407E-A947-70E740481C1C}">
                <a14:useLocalDpi xmlns:a14="http://schemas.microsoft.com/office/drawing/2010/main" val="0"/>
              </a:ext>
            </a:extLst>
          </a:blip>
          <a:srcRect/>
          <a:stretch>
            <a:fillRect/>
          </a:stretch>
        </p:blipFill>
        <p:spPr bwMode="auto">
          <a:xfrm>
            <a:off x="3899981" y="1571685"/>
            <a:ext cx="529044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2" name="AutoShape 12"/>
          <p:cNvSpPr>
            <a:spLocks noChangeArrowheads="1"/>
          </p:cNvSpPr>
          <p:nvPr/>
        </p:nvSpPr>
        <p:spPr bwMode="auto">
          <a:xfrm>
            <a:off x="7609485" y="4518085"/>
            <a:ext cx="2721075" cy="2310490"/>
          </a:xfrm>
          <a:prstGeom prst="cloudCallout">
            <a:avLst>
              <a:gd name="adj1" fmla="val -116787"/>
              <a:gd name="adj2" fmla="val -21880"/>
            </a:avLst>
          </a:prstGeom>
          <a:solidFill>
            <a:srgbClr val="FF0000"/>
          </a:solidFill>
          <a:ln w="22225">
            <a:solidFill>
              <a:srgbClr val="FFFF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solidFill>
                  <a:srgbClr val="3619E1"/>
                </a:solidFill>
                <a:latin typeface="微软雅黑" panose="020B0503020204020204" pitchFamily="34" charset="-122"/>
                <a:ea typeface="微软雅黑" panose="020B0503020204020204" pitchFamily="34" charset="-122"/>
              </a:rPr>
              <a:t>我不会飞，为什么南美洲和非洲都有我的存在呢？</a:t>
            </a:r>
          </a:p>
        </p:txBody>
      </p:sp>
      <p:sp>
        <p:nvSpPr>
          <p:cNvPr id="40973" name="AutoShape 13"/>
          <p:cNvSpPr>
            <a:spLocks noChangeArrowheads="1"/>
          </p:cNvSpPr>
          <p:nvPr/>
        </p:nvSpPr>
        <p:spPr bwMode="auto">
          <a:xfrm>
            <a:off x="1938540" y="1514766"/>
            <a:ext cx="2987286" cy="2987675"/>
          </a:xfrm>
          <a:prstGeom prst="cloudCallout">
            <a:avLst>
              <a:gd name="adj1" fmla="val 102856"/>
              <a:gd name="adj2" fmla="val 7634"/>
            </a:avLst>
          </a:prstGeom>
          <a:solidFill>
            <a:srgbClr val="FF99CC"/>
          </a:solidFill>
          <a:ln w="22225">
            <a:solidFill>
              <a:srgbClr val="FFFF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solidFill>
                  <a:srgbClr val="3619E1"/>
                </a:solidFill>
                <a:latin typeface="微软雅黑" panose="020B0503020204020204" pitchFamily="34" charset="-122"/>
                <a:ea typeface="微软雅黑" panose="020B0503020204020204" pitchFamily="34" charset="-122"/>
              </a:rPr>
              <a:t>我只能生活在热带浅海，为什么南美洲和非洲都有我的存在呢？</a:t>
            </a:r>
          </a:p>
        </p:txBody>
      </p:sp>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slide(fromTop)">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973"/>
                                        </p:tgtEl>
                                        <p:attrNameLst>
                                          <p:attrName>style.visibility</p:attrName>
                                        </p:attrNameLst>
                                      </p:cBhvr>
                                      <p:to>
                                        <p:strVal val="visible"/>
                                      </p:to>
                                    </p:set>
                                    <p:animEffect transition="in" filter="box(in)">
                                      <p:cBhvr>
                                        <p:cTn id="12" dur="500"/>
                                        <p:tgtEl>
                                          <p:spTgt spid="4097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72"/>
                                        </p:tgtEl>
                                        <p:attrNameLst>
                                          <p:attrName>style.visibility</p:attrName>
                                        </p:attrNameLst>
                                      </p:cBhvr>
                                      <p:to>
                                        <p:strVal val="visible"/>
                                      </p:to>
                                    </p:set>
                                    <p:animEffect transition="in" filter="dissolve">
                                      <p:cBhvr>
                                        <p:cTn id="17" dur="500"/>
                                        <p:tgtEl>
                                          <p:spTgt spid="40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P spid="40972" grpId="0" animBg="1"/>
      <p:bldP spid="40973" grpId="0" animBg="1"/>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38" name="Picture 2" descr="2"/>
          <p:cNvPicPr>
            <a:picLocks noChangeAspect="1" noChangeArrowheads="1"/>
          </p:cNvPicPr>
          <p:nvPr/>
        </p:nvPicPr>
        <p:blipFill>
          <a:blip r:embed="rId3" cstate="print">
            <a:lum bright="-24000" contrast="24000"/>
            <a:extLst>
              <a:ext uri="{28A0092B-C50C-407E-A947-70E740481C1C}">
                <a14:useLocalDpi xmlns:a14="http://schemas.microsoft.com/office/drawing/2010/main" val="0"/>
              </a:ext>
            </a:extLst>
          </a:blip>
          <a:srcRect/>
          <a:stretch>
            <a:fillRect/>
          </a:stretch>
        </p:blipFill>
        <p:spPr bwMode="auto">
          <a:xfrm>
            <a:off x="3185472" y="1893662"/>
            <a:ext cx="5152354"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p:cNvSpPr>
            <a:spLocks noGrp="1" noChangeArrowheads="1"/>
          </p:cNvSpPr>
          <p:nvPr>
            <p:ph type="title" idx="4294967295"/>
          </p:nvPr>
        </p:nvSpPr>
        <p:spPr>
          <a:xfrm>
            <a:off x="2773002" y="991961"/>
            <a:ext cx="6711076" cy="901700"/>
          </a:xfrm>
          <a:prstGeom prst="rect">
            <a:avLst/>
          </a:prstGeom>
        </p:spPr>
        <p:txBody>
          <a:bodyPr/>
          <a:lstStyle/>
          <a:p>
            <a:pPr eaLnBrk="1" hangingPunct="1">
              <a:defRPr/>
            </a:pPr>
            <a:r>
              <a:rPr kumimoji="1" lang="zh-CN" altLang="en-US" sz="3600" b="1" kern="1200" dirty="0">
                <a:solidFill>
                  <a:srgbClr val="FF0000"/>
                </a:solidFill>
                <a:latin typeface="微软雅黑" panose="020B0503020204020204" pitchFamily="34" charset="-122"/>
                <a:ea typeface="微软雅黑" panose="020B0503020204020204" pitchFamily="34" charset="-122"/>
                <a:cs typeface="+mn-cs"/>
              </a:rPr>
              <a:t>证据</a:t>
            </a:r>
            <a:r>
              <a:rPr kumimoji="1" lang="en-US" altLang="zh-CN" sz="3600" b="1" kern="1200" dirty="0">
                <a:solidFill>
                  <a:srgbClr val="FF0000"/>
                </a:solidFill>
                <a:latin typeface="微软雅黑" panose="020B0503020204020204" pitchFamily="34" charset="-122"/>
                <a:ea typeface="微软雅黑" panose="020B0503020204020204" pitchFamily="34" charset="-122"/>
                <a:cs typeface="+mn-cs"/>
              </a:rPr>
              <a:t>2——</a:t>
            </a:r>
            <a:r>
              <a:rPr kumimoji="1" lang="zh-CN" altLang="en-US" sz="3600" b="1" kern="1200" dirty="0">
                <a:solidFill>
                  <a:srgbClr val="FF0000"/>
                </a:solidFill>
                <a:latin typeface="微软雅黑" panose="020B0503020204020204" pitchFamily="34" charset="-122"/>
                <a:ea typeface="微软雅黑" panose="020B0503020204020204" pitchFamily="34" charset="-122"/>
                <a:cs typeface="+mn-cs"/>
              </a:rPr>
              <a:t>古老地层的相似性</a:t>
            </a:r>
          </a:p>
        </p:txBody>
      </p:sp>
      <p:sp>
        <p:nvSpPr>
          <p:cNvPr id="53255" name="AutoShape 7"/>
          <p:cNvSpPr>
            <a:spLocks noChangeArrowheads="1"/>
          </p:cNvSpPr>
          <p:nvPr/>
        </p:nvSpPr>
        <p:spPr bwMode="auto">
          <a:xfrm>
            <a:off x="8136240" y="2080986"/>
            <a:ext cx="2987286" cy="3087688"/>
          </a:xfrm>
          <a:prstGeom prst="cloudCallout">
            <a:avLst>
              <a:gd name="adj1" fmla="val -123153"/>
              <a:gd name="adj2" fmla="val 50792"/>
            </a:avLst>
          </a:prstGeom>
          <a:solidFill>
            <a:srgbClr val="FF0000"/>
          </a:solidFill>
          <a:ln w="22225">
            <a:solidFill>
              <a:srgbClr val="FFFF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3619E1"/>
                </a:solidFill>
                <a:latin typeface="微软雅黑" panose="020B0503020204020204" pitchFamily="34" charset="-122"/>
                <a:ea typeface="微软雅黑" panose="020B0503020204020204" pitchFamily="34" charset="-122"/>
              </a:rPr>
              <a:t>这好比撕碎了的一张报纸，拼合以后的印刷文字和行列也一一对应。</a:t>
            </a:r>
          </a:p>
        </p:txBody>
      </p:sp>
      <p:sp>
        <p:nvSpPr>
          <p:cNvPr id="7" name="矩形 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53254"/>
                                        </p:tgtEl>
                                        <p:attrNameLst>
                                          <p:attrName>style.visibility</p:attrName>
                                        </p:attrNameLst>
                                      </p:cBhvr>
                                      <p:to>
                                        <p:strVal val="visible"/>
                                      </p:to>
                                    </p:set>
                                    <p:anim calcmode="lin" valueType="num">
                                      <p:cBhvr additive="base">
                                        <p:cTn id="15" dur="500" fill="hold"/>
                                        <p:tgtEl>
                                          <p:spTgt spid="53254"/>
                                        </p:tgtEl>
                                        <p:attrNameLst>
                                          <p:attrName>ppt_x</p:attrName>
                                        </p:attrNameLst>
                                      </p:cBhvr>
                                      <p:tavLst>
                                        <p:tav tm="0">
                                          <p:val>
                                            <p:strVal val="#ppt_x"/>
                                          </p:val>
                                        </p:tav>
                                        <p:tav tm="100000">
                                          <p:val>
                                            <p:strVal val="#ppt_x"/>
                                          </p:val>
                                        </p:tav>
                                      </p:tavLst>
                                    </p:anim>
                                    <p:anim calcmode="lin" valueType="num">
                                      <p:cBhvr additive="base">
                                        <p:cTn id="16" dur="500" fill="hold"/>
                                        <p:tgtEl>
                                          <p:spTgt spid="532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autoUpdateAnimBg="0"/>
      <p:bldP spid="5325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673230" y="1171575"/>
            <a:ext cx="8992016" cy="1143000"/>
          </a:xfrm>
        </p:spPr>
        <p:txBody>
          <a:bodyPr/>
          <a:lstStyle/>
          <a:p>
            <a:pPr eaLnBrk="1" hangingPunct="1">
              <a:defRPr/>
            </a:pPr>
            <a:r>
              <a:rPr kumimoji="1" lang="zh-CN" altLang="en-US" sz="3600" b="1" kern="1200" dirty="0">
                <a:solidFill>
                  <a:srgbClr val="FF0000"/>
                </a:solidFill>
                <a:latin typeface="微软雅黑" panose="020B0503020204020204" pitchFamily="34" charset="-122"/>
                <a:ea typeface="微软雅黑" panose="020B0503020204020204" pitchFamily="34" charset="-122"/>
                <a:cs typeface="+mn-cs"/>
              </a:rPr>
              <a:t>证据</a:t>
            </a:r>
            <a:r>
              <a:rPr kumimoji="1" lang="en-US" altLang="zh-CN" sz="3600" b="1" kern="1200" dirty="0">
                <a:solidFill>
                  <a:srgbClr val="FF0000"/>
                </a:solidFill>
                <a:latin typeface="微软雅黑" panose="020B0503020204020204" pitchFamily="34" charset="-122"/>
                <a:ea typeface="微软雅黑" panose="020B0503020204020204" pitchFamily="34" charset="-122"/>
                <a:cs typeface="+mn-cs"/>
              </a:rPr>
              <a:t>3——</a:t>
            </a:r>
            <a:r>
              <a:rPr kumimoji="1" lang="zh-CN" sz="3600" b="1" kern="1200" dirty="0">
                <a:solidFill>
                  <a:srgbClr val="FF0000"/>
                </a:solidFill>
                <a:latin typeface="微软雅黑" panose="020B0503020204020204" pitchFamily="34" charset="-122"/>
                <a:ea typeface="微软雅黑" panose="020B0503020204020204" pitchFamily="34" charset="-122"/>
                <a:cs typeface="+mn-cs"/>
              </a:rPr>
              <a:t>非洲、南美洲的化石相同</a:t>
            </a:r>
          </a:p>
        </p:txBody>
      </p:sp>
      <p:pic>
        <p:nvPicPr>
          <p:cNvPr id="20483" name="Picture 4" descr="353_320714_a16aa8207615b9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7035" y="2230439"/>
            <a:ext cx="5769812"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4"/>
          <p:cNvSpPr txBox="1">
            <a:spLocks noChangeArrowheads="1"/>
          </p:cNvSpPr>
          <p:nvPr/>
        </p:nvSpPr>
        <p:spPr bwMode="auto">
          <a:xfrm>
            <a:off x="1852961" y="4105728"/>
            <a:ext cx="4820610" cy="1384300"/>
          </a:xfrm>
          <a:prstGeom prst="rect">
            <a:avLst/>
          </a:prstGeom>
          <a:solidFill>
            <a:schemeClr val="bg1"/>
          </a:solidFill>
          <a:ln w="9525">
            <a:noFill/>
            <a:miter lim="800000"/>
          </a:ln>
          <a:effectLst/>
        </p:spPr>
        <p:txBody>
          <a:bodyPr>
            <a:spAutoFit/>
          </a:bodyPr>
          <a:lstStyle/>
          <a:p>
            <a:pPr>
              <a:defRPr/>
            </a:pPr>
            <a:r>
              <a:rPr lang="en-US" altLang="zh-CN"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20</a:t>
            </a:r>
            <a:r>
              <a:rPr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世纪</a:t>
            </a:r>
            <a:r>
              <a:rPr lang="en-US" altLang="zh-CN"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60</a:t>
            </a:r>
            <a:r>
              <a:rPr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年代，地球科学研究表明，大陆漂移是由板块运动引起的！</a:t>
            </a:r>
          </a:p>
        </p:txBody>
      </p:sp>
      <p:sp>
        <p:nvSpPr>
          <p:cNvPr id="31749" name="Rectangle 5"/>
          <p:cNvSpPr>
            <a:spLocks noGrp="1" noChangeArrowheads="1"/>
          </p:cNvSpPr>
          <p:nvPr>
            <p:ph type="body" idx="1"/>
          </p:nvPr>
        </p:nvSpPr>
        <p:spPr>
          <a:xfrm>
            <a:off x="2004707" y="3204663"/>
            <a:ext cx="4390453" cy="871538"/>
          </a:xfrm>
          <a:solidFill>
            <a:schemeClr val="bg1"/>
          </a:solidFill>
        </p:spPr>
        <p:txBody>
          <a:bodyPr/>
          <a:lstStyle/>
          <a:p>
            <a:pPr eaLnBrk="1" hangingPunct="1">
              <a:defRPr/>
            </a:pP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大陆为什么会漂移？</a:t>
            </a:r>
          </a:p>
        </p:txBody>
      </p:sp>
      <p:pic>
        <p:nvPicPr>
          <p:cNvPr id="21508" name="Picture 7"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2550" y="1047750"/>
            <a:ext cx="3676171"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6" name="TextBox 5"/>
          <p:cNvSpPr txBox="1"/>
          <p:nvPr/>
        </p:nvSpPr>
        <p:spPr>
          <a:xfrm>
            <a:off x="3139031" y="1173481"/>
            <a:ext cx="271236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板块构造学说</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无标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7992" y="942975"/>
            <a:ext cx="7857102"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5"/>
          <p:cNvSpPr txBox="1">
            <a:spLocks noChangeArrowheads="1"/>
          </p:cNvSpPr>
          <p:nvPr/>
        </p:nvSpPr>
        <p:spPr bwMode="auto">
          <a:xfrm>
            <a:off x="2774816" y="942975"/>
            <a:ext cx="756027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微软雅黑" panose="020B0503020204020204" pitchFamily="34" charset="-122"/>
                <a:ea typeface="微软雅黑" panose="020B0503020204020204" pitchFamily="34" charset="-122"/>
              </a:rPr>
              <a:t>全球划分为六大板块，各大板块处于不断地运动之中</a:t>
            </a:r>
          </a:p>
        </p:txBody>
      </p:sp>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2"/>
          <p:cNvPicPr>
            <a:picLocks noChangeAspect="1" noChangeArrowheads="1"/>
          </p:cNvPicPr>
          <p:nvPr/>
        </p:nvPicPr>
        <p:blipFill>
          <a:blip r:embed="rId3" cstate="print">
            <a:lum bright="-30000" contrast="48000"/>
            <a:extLst>
              <a:ext uri="{28A0092B-C50C-407E-A947-70E740481C1C}">
                <a14:useLocalDpi xmlns:a14="http://schemas.microsoft.com/office/drawing/2010/main" val="0"/>
              </a:ext>
            </a:extLst>
          </a:blip>
          <a:srcRect/>
          <a:stretch>
            <a:fillRect/>
          </a:stretch>
        </p:blipFill>
        <p:spPr bwMode="auto">
          <a:xfrm>
            <a:off x="1895682" y="1652589"/>
            <a:ext cx="6049175"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Rectangle 4"/>
          <p:cNvSpPr>
            <a:spLocks noChangeArrowheads="1"/>
          </p:cNvSpPr>
          <p:nvPr/>
        </p:nvSpPr>
        <p:spPr bwMode="auto">
          <a:xfrm>
            <a:off x="8321045" y="2747964"/>
            <a:ext cx="302062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kumimoji="1" lang="en-US" altLang="zh-CN" sz="2200" b="1">
                <a:solidFill>
                  <a:srgbClr val="0070C0"/>
                </a:solidFill>
                <a:latin typeface="微软雅黑" panose="020B0503020204020204" pitchFamily="34" charset="-122"/>
                <a:ea typeface="微软雅黑" panose="020B0503020204020204" pitchFamily="34" charset="-122"/>
              </a:rPr>
              <a:t>2</a:t>
            </a:r>
            <a:r>
              <a:rPr kumimoji="1" lang="zh-CN" altLang="en-US" sz="2200" b="1">
                <a:solidFill>
                  <a:srgbClr val="0070C0"/>
                </a:solidFill>
                <a:latin typeface="微软雅黑" panose="020B0503020204020204" pitchFamily="34" charset="-122"/>
                <a:ea typeface="微软雅黑" panose="020B0503020204020204" pitchFamily="34" charset="-122"/>
              </a:rPr>
              <a:t>、地球表层由 </a:t>
            </a:r>
            <a:r>
              <a:rPr kumimoji="1" lang="en-US" altLang="zh-CN" sz="2200" b="1">
                <a:solidFill>
                  <a:srgbClr val="0070C0"/>
                </a:solidFill>
                <a:latin typeface="微软雅黑" panose="020B0503020204020204" pitchFamily="34" charset="-122"/>
                <a:ea typeface="微软雅黑" panose="020B0503020204020204" pitchFamily="34" charset="-122"/>
              </a:rPr>
              <a:t>6</a:t>
            </a:r>
            <a:r>
              <a:rPr kumimoji="1" lang="zh-CN" altLang="en-US" sz="2200" b="1">
                <a:solidFill>
                  <a:srgbClr val="0070C0"/>
                </a:solidFill>
                <a:latin typeface="微软雅黑" panose="020B0503020204020204" pitchFamily="34" charset="-122"/>
                <a:ea typeface="微软雅黑" panose="020B0503020204020204" pitchFamily="34" charset="-122"/>
              </a:rPr>
              <a:t>大板块组成；</a:t>
            </a:r>
          </a:p>
        </p:txBody>
      </p:sp>
      <p:sp>
        <p:nvSpPr>
          <p:cNvPr id="81926" name="Rectangle 6"/>
          <p:cNvSpPr>
            <a:spLocks noChangeArrowheads="1"/>
          </p:cNvSpPr>
          <p:nvPr/>
        </p:nvSpPr>
        <p:spPr bwMode="auto">
          <a:xfrm>
            <a:off x="8321045" y="3694114"/>
            <a:ext cx="3333316"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kumimoji="1" lang="en-US" altLang="zh-CN" sz="2200" b="1">
                <a:solidFill>
                  <a:srgbClr val="0070C0"/>
                </a:solidFill>
                <a:latin typeface="微软雅黑" panose="020B0503020204020204" pitchFamily="34" charset="-122"/>
                <a:ea typeface="微软雅黑" panose="020B0503020204020204" pitchFamily="34" charset="-122"/>
              </a:rPr>
              <a:t>3</a:t>
            </a:r>
            <a:r>
              <a:rPr kumimoji="1" lang="zh-CN" altLang="en-US" sz="2200" b="1">
                <a:solidFill>
                  <a:srgbClr val="0070C0"/>
                </a:solidFill>
                <a:latin typeface="微软雅黑" panose="020B0503020204020204" pitchFamily="34" charset="-122"/>
                <a:ea typeface="微软雅黑" panose="020B0503020204020204" pitchFamily="34" charset="-122"/>
              </a:rPr>
              <a:t>、板块处在不断的运动中；</a:t>
            </a:r>
          </a:p>
        </p:txBody>
      </p:sp>
      <p:pic>
        <p:nvPicPr>
          <p:cNvPr id="25605" name="Picture 12" descr="arr1"/>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0600" y="3684589"/>
            <a:ext cx="442854"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13" descr="arr2"/>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03615" y="4116388"/>
            <a:ext cx="36190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4" descr="arrow8"/>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38523" y="5484814"/>
            <a:ext cx="574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15" descr="arrow9"/>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7247" y="5484813"/>
            <a:ext cx="64761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16" descr="arr3"/>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9308" y="5008563"/>
            <a:ext cx="503171"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17" descr="arr4"/>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6447" y="4999038"/>
            <a:ext cx="647616"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8" descr="arrow8"/>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51231" y="5053013"/>
            <a:ext cx="576187"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9" descr="arrow9"/>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5037" y="4981575"/>
            <a:ext cx="64920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20" descr="arr1"/>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9950" y="2906713"/>
            <a:ext cx="415871"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21" descr="arr2"/>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81377" y="3292476"/>
            <a:ext cx="43333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4"/>
          <p:cNvSpPr txBox="1">
            <a:spLocks noChangeArrowheads="1"/>
          </p:cNvSpPr>
          <p:nvPr/>
        </p:nvSpPr>
        <p:spPr bwMode="auto">
          <a:xfrm>
            <a:off x="8343267" y="4513264"/>
            <a:ext cx="354283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kumimoji="1" lang="en-US" altLang="zh-CN" sz="2200" b="1">
                <a:solidFill>
                  <a:srgbClr val="0070C0"/>
                </a:solidFill>
                <a:latin typeface="微软雅黑" panose="020B0503020204020204" pitchFamily="34" charset="-122"/>
                <a:ea typeface="微软雅黑" panose="020B0503020204020204" pitchFamily="34" charset="-122"/>
              </a:rPr>
              <a:t>4</a:t>
            </a:r>
            <a:r>
              <a:rPr kumimoji="1" lang="zh-CN" altLang="en-US" sz="2200" b="1">
                <a:solidFill>
                  <a:srgbClr val="0070C0"/>
                </a:solidFill>
                <a:latin typeface="微软雅黑" panose="020B0503020204020204" pitchFamily="34" charset="-122"/>
                <a:ea typeface="微软雅黑" panose="020B0503020204020204" pitchFamily="34" charset="-122"/>
              </a:rPr>
              <a:t>、板块内部地壳稳定</a:t>
            </a:r>
            <a:r>
              <a:rPr kumimoji="1" lang="en-US" altLang="zh-CN" sz="2200" b="1">
                <a:solidFill>
                  <a:srgbClr val="0070C0"/>
                </a:solidFill>
                <a:latin typeface="微软雅黑" panose="020B0503020204020204" pitchFamily="34" charset="-122"/>
                <a:ea typeface="微软雅黑" panose="020B0503020204020204" pitchFamily="34" charset="-122"/>
              </a:rPr>
              <a:t>;</a:t>
            </a:r>
            <a:r>
              <a:rPr kumimoji="1" lang="zh-CN" altLang="en-US" sz="2200" b="1">
                <a:solidFill>
                  <a:srgbClr val="0070C0"/>
                </a:solidFill>
                <a:latin typeface="微软雅黑" panose="020B0503020204020204" pitchFamily="34" charset="-122"/>
                <a:ea typeface="微软雅黑" panose="020B0503020204020204" pitchFamily="34" charset="-122"/>
              </a:rPr>
              <a:t>板块交界地壳活跃；</a:t>
            </a:r>
          </a:p>
        </p:txBody>
      </p:sp>
      <p:sp>
        <p:nvSpPr>
          <p:cNvPr id="2" name="矩形 1"/>
          <p:cNvSpPr>
            <a:spLocks noChangeArrowheads="1"/>
          </p:cNvSpPr>
          <p:nvPr/>
        </p:nvSpPr>
        <p:spPr bwMode="auto">
          <a:xfrm>
            <a:off x="8343267" y="5440364"/>
            <a:ext cx="3720616"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kumimoji="1" lang="en-US" altLang="zh-CN" sz="2200" b="1">
                <a:solidFill>
                  <a:srgbClr val="0070C0"/>
                </a:solidFill>
                <a:latin typeface="微软雅黑" panose="020B0503020204020204" pitchFamily="34" charset="-122"/>
                <a:ea typeface="微软雅黑" panose="020B0503020204020204" pitchFamily="34" charset="-122"/>
              </a:rPr>
              <a:t>5</a:t>
            </a:r>
            <a:r>
              <a:rPr kumimoji="1" lang="zh-CN" altLang="en-US" sz="2200" b="1">
                <a:solidFill>
                  <a:srgbClr val="0070C0"/>
                </a:solidFill>
                <a:latin typeface="微软雅黑" panose="020B0503020204020204" pitchFamily="34" charset="-122"/>
                <a:ea typeface="微软雅黑" panose="020B0503020204020204" pitchFamily="34" charset="-122"/>
              </a:rPr>
              <a:t>、地球上的火山、地震主要集中在板块交界地带。</a:t>
            </a:r>
          </a:p>
        </p:txBody>
      </p:sp>
      <p:sp>
        <p:nvSpPr>
          <p:cNvPr id="3" name="矩形 2"/>
          <p:cNvSpPr>
            <a:spLocks noChangeArrowheads="1"/>
          </p:cNvSpPr>
          <p:nvPr/>
        </p:nvSpPr>
        <p:spPr bwMode="auto">
          <a:xfrm>
            <a:off x="8343267" y="1535114"/>
            <a:ext cx="3363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kumimoji="1" lang="en-US" altLang="zh-CN" sz="2200" b="1">
                <a:solidFill>
                  <a:srgbClr val="0070C0"/>
                </a:solidFill>
                <a:latin typeface="微软雅黑" panose="020B0503020204020204" pitchFamily="34" charset="-122"/>
                <a:ea typeface="微软雅黑" panose="020B0503020204020204" pitchFamily="34" charset="-122"/>
              </a:rPr>
              <a:t>1</a:t>
            </a:r>
            <a:r>
              <a:rPr kumimoji="1" lang="zh-CN" altLang="en-US" sz="2200" b="1">
                <a:solidFill>
                  <a:srgbClr val="0070C0"/>
                </a:solidFill>
                <a:latin typeface="微软雅黑" panose="020B0503020204020204" pitchFamily="34" charset="-122"/>
                <a:ea typeface="微软雅黑" panose="020B0503020204020204" pitchFamily="34" charset="-122"/>
              </a:rPr>
              <a:t>、由岩石组成的地球表层，并不是整体一块而是由板块拼和而成；</a:t>
            </a:r>
          </a:p>
        </p:txBody>
      </p:sp>
      <p:sp>
        <p:nvSpPr>
          <p:cNvPr id="22" name="Rectangle 7"/>
          <p:cNvSpPr txBox="1">
            <a:spLocks noChangeArrowheads="1"/>
          </p:cNvSpPr>
          <p:nvPr/>
        </p:nvSpPr>
        <p:spPr>
          <a:xfrm>
            <a:off x="1283304" y="939801"/>
            <a:ext cx="7771388" cy="863600"/>
          </a:xfrm>
          <a:prstGeom prst="rect">
            <a:avLst/>
          </a:prstGeom>
          <a:noFill/>
        </p:spPr>
        <p:txBody>
          <a:bodyPr/>
          <a:lst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algn="ctr" eaLnBrk="1" hangingPunct="1">
              <a:defRPr/>
            </a:pPr>
            <a:r>
              <a:rPr kumimoji="1" lang="zh-CN" altLang="en-US" sz="3600" b="1" dirty="0">
                <a:solidFill>
                  <a:srgbClr val="FF0000"/>
                </a:solidFill>
                <a:latin typeface="微软雅黑" panose="020B0503020204020204" pitchFamily="34" charset="-122"/>
                <a:ea typeface="微软雅黑" panose="020B0503020204020204" pitchFamily="34" charset="-122"/>
                <a:cs typeface="+mn-cs"/>
              </a:rPr>
              <a:t>板块构造学说</a:t>
            </a:r>
          </a:p>
        </p:txBody>
      </p:sp>
      <p:sp>
        <p:nvSpPr>
          <p:cNvPr id="23" name="矩形 2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24"/>
                                        </p:tgtEl>
                                        <p:attrNameLst>
                                          <p:attrName>style.visibility</p:attrName>
                                        </p:attrNameLst>
                                      </p:cBhvr>
                                      <p:to>
                                        <p:strVal val="visible"/>
                                      </p:to>
                                    </p:set>
                                    <p:animEffect transition="in" filter="blinds(horizontal)">
                                      <p:cBhvr>
                                        <p:cTn id="12" dur="500"/>
                                        <p:tgtEl>
                                          <p:spTgt spid="819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26"/>
                                        </p:tgtEl>
                                        <p:attrNameLst>
                                          <p:attrName>style.visibility</p:attrName>
                                        </p:attrNameLst>
                                      </p:cBhvr>
                                      <p:to>
                                        <p:strVal val="visible"/>
                                      </p:to>
                                    </p:set>
                                    <p:animEffect transition="in" filter="blinds(horizontal)">
                                      <p:cBhvr>
                                        <p:cTn id="17" dur="500"/>
                                        <p:tgtEl>
                                          <p:spTgt spid="819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p:bldP spid="81926" grpId="0"/>
      <p:bldP spid="21" grpId="0"/>
      <p:bldP spid="2" grpId="0"/>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506" name="AutoShape 2"/>
          <p:cNvCxnSpPr>
            <a:cxnSpLocks noChangeShapeType="1"/>
          </p:cNvCxnSpPr>
          <p:nvPr/>
        </p:nvCxnSpPr>
        <p:spPr bwMode="auto">
          <a:xfrm flipH="1">
            <a:off x="3716989" y="5254853"/>
            <a:ext cx="828567" cy="1587"/>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cxnSp>
        <p:nvCxnSpPr>
          <p:cNvPr id="149507" name="AutoShape 3"/>
          <p:cNvCxnSpPr>
            <a:cxnSpLocks noChangeShapeType="1"/>
          </p:cNvCxnSpPr>
          <p:nvPr/>
        </p:nvCxnSpPr>
        <p:spPr bwMode="auto">
          <a:xfrm>
            <a:off x="4905871" y="5256439"/>
            <a:ext cx="792059" cy="0"/>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sp>
        <p:nvSpPr>
          <p:cNvPr id="149508" name="WordArt 4"/>
          <p:cNvSpPr>
            <a:spLocks noChangeArrowheads="1" noChangeShapeType="1" noTextEdit="1"/>
          </p:cNvSpPr>
          <p:nvPr/>
        </p:nvSpPr>
        <p:spPr bwMode="auto">
          <a:xfrm>
            <a:off x="4040796" y="4535714"/>
            <a:ext cx="1368247" cy="4318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3600" b="1" kern="10">
                <a:solidFill>
                  <a:srgbClr val="FF0000"/>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板块张裂</a:t>
            </a:r>
          </a:p>
        </p:txBody>
      </p:sp>
      <p:cxnSp>
        <p:nvCxnSpPr>
          <p:cNvPr id="149509" name="AutoShape 5"/>
          <p:cNvCxnSpPr>
            <a:cxnSpLocks noChangeShapeType="1"/>
          </p:cNvCxnSpPr>
          <p:nvPr/>
        </p:nvCxnSpPr>
        <p:spPr bwMode="auto">
          <a:xfrm flipH="1">
            <a:off x="4832856" y="2589439"/>
            <a:ext cx="828567" cy="1588"/>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cxnSp>
        <p:nvCxnSpPr>
          <p:cNvPr id="149510" name="AutoShape 6"/>
          <p:cNvCxnSpPr>
            <a:cxnSpLocks noChangeShapeType="1"/>
          </p:cNvCxnSpPr>
          <p:nvPr/>
        </p:nvCxnSpPr>
        <p:spPr bwMode="auto">
          <a:xfrm>
            <a:off x="3824924" y="2589439"/>
            <a:ext cx="792060" cy="0"/>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sp>
        <p:nvSpPr>
          <p:cNvPr id="149511" name="WordArt 7"/>
          <p:cNvSpPr>
            <a:spLocks noChangeArrowheads="1" noChangeShapeType="1" noTextEdit="1"/>
          </p:cNvSpPr>
          <p:nvPr/>
        </p:nvSpPr>
        <p:spPr bwMode="auto">
          <a:xfrm>
            <a:off x="3969369" y="1941739"/>
            <a:ext cx="1368247" cy="4318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3600" b="1" kern="10">
                <a:solidFill>
                  <a:srgbClr val="FF0000"/>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板块挤压</a:t>
            </a:r>
          </a:p>
        </p:txBody>
      </p:sp>
      <p:sp>
        <p:nvSpPr>
          <p:cNvPr id="149512" name="AutoShape 8"/>
          <p:cNvSpPr/>
          <p:nvPr/>
        </p:nvSpPr>
        <p:spPr bwMode="auto">
          <a:xfrm>
            <a:off x="3321753" y="2232252"/>
            <a:ext cx="215872" cy="2951162"/>
          </a:xfrm>
          <a:prstGeom prst="leftBrace">
            <a:avLst>
              <a:gd name="adj1" fmla="val 113909"/>
              <a:gd name="adj2" fmla="val 50000"/>
            </a:avLst>
          </a:pr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66"/>
              </a:solidFill>
            </a:endParaRPr>
          </a:p>
        </p:txBody>
      </p:sp>
      <p:sp>
        <p:nvSpPr>
          <p:cNvPr id="149513" name="Text Box 9"/>
          <p:cNvSpPr txBox="1">
            <a:spLocks noChangeArrowheads="1"/>
          </p:cNvSpPr>
          <p:nvPr/>
        </p:nvSpPr>
        <p:spPr bwMode="auto">
          <a:xfrm>
            <a:off x="2055297" y="2627539"/>
            <a:ext cx="1015663" cy="2160588"/>
          </a:xfrm>
          <a:prstGeom prst="rect">
            <a:avLst/>
          </a:prstGeom>
          <a:noFill/>
          <a:ln w="9525">
            <a:solidFill>
              <a:srgbClr val="6600FF"/>
            </a:solidFill>
            <a:miter lim="800000"/>
          </a:ln>
          <a:extLst>
            <a:ext uri="{909E8E84-426E-40DD-AFC4-6F175D3DCCD1}">
              <a14:hiddenFill xmlns:a14="http://schemas.microsoft.com/office/drawing/2010/main">
                <a:solidFill>
                  <a:srgbClr val="FFFFFF"/>
                </a:solidFill>
              </a14:hiddenFill>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板块运动</a:t>
            </a:r>
          </a:p>
          <a:p>
            <a:pPr eaLnBrk="1" hangingPunct="1"/>
            <a:r>
              <a:rPr lang="zh-CN" altLang="en-US" b="1">
                <a:latin typeface="微软雅黑" panose="020B0503020204020204" pitchFamily="34" charset="-122"/>
                <a:ea typeface="微软雅黑" panose="020B0503020204020204" pitchFamily="34" charset="-122"/>
              </a:rPr>
              <a:t>（运动方向不同）</a:t>
            </a:r>
          </a:p>
        </p:txBody>
      </p:sp>
      <p:sp>
        <p:nvSpPr>
          <p:cNvPr id="149514" name="Line 10"/>
          <p:cNvSpPr>
            <a:spLocks noChangeShapeType="1"/>
          </p:cNvSpPr>
          <p:nvPr/>
        </p:nvSpPr>
        <p:spPr bwMode="auto">
          <a:xfrm>
            <a:off x="5553488" y="4680177"/>
            <a:ext cx="12968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9515" name="Line 11"/>
          <p:cNvSpPr>
            <a:spLocks noChangeShapeType="1"/>
          </p:cNvSpPr>
          <p:nvPr/>
        </p:nvSpPr>
        <p:spPr bwMode="auto">
          <a:xfrm>
            <a:off x="5553488" y="2157639"/>
            <a:ext cx="12968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9516" name="Text Box 12"/>
          <p:cNvSpPr txBox="1">
            <a:spLocks noChangeArrowheads="1"/>
          </p:cNvSpPr>
          <p:nvPr/>
        </p:nvSpPr>
        <p:spPr bwMode="auto">
          <a:xfrm>
            <a:off x="7045543" y="4376964"/>
            <a:ext cx="369204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0563C1"/>
                </a:solidFill>
                <a:latin typeface="微软雅黑" panose="020B0503020204020204" pitchFamily="34" charset="-122"/>
                <a:ea typeface="微软雅黑" panose="020B0503020204020204" pitchFamily="34" charset="-122"/>
              </a:rPr>
              <a:t>使地表发生断裂</a:t>
            </a:r>
          </a:p>
        </p:txBody>
      </p:sp>
      <p:sp>
        <p:nvSpPr>
          <p:cNvPr id="149517" name="Text Box 13"/>
          <p:cNvSpPr txBox="1">
            <a:spLocks noChangeArrowheads="1"/>
          </p:cNvSpPr>
          <p:nvPr/>
        </p:nvSpPr>
        <p:spPr bwMode="auto">
          <a:xfrm>
            <a:off x="7066177" y="1870303"/>
            <a:ext cx="34555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FF00"/>
                </a:solidFill>
                <a:latin typeface="微软雅黑" panose="020B0503020204020204" pitchFamily="34" charset="-122"/>
                <a:ea typeface="微软雅黑" panose="020B0503020204020204" pitchFamily="34" charset="-122"/>
                <a:hlinkClick r:id="rId3" action="ppaction://hlinksldjump"/>
              </a:rPr>
              <a:t>使地表隆起抬升</a:t>
            </a:r>
            <a:endParaRPr lang="zh-CN" altLang="en-US" sz="3200" b="1">
              <a:solidFill>
                <a:srgbClr val="FFFF00"/>
              </a:solidFill>
              <a:latin typeface="微软雅黑" panose="020B0503020204020204" pitchFamily="34" charset="-122"/>
              <a:ea typeface="微软雅黑" panose="020B0503020204020204" pitchFamily="34" charset="-122"/>
            </a:endParaRPr>
          </a:p>
        </p:txBody>
      </p:sp>
      <p:sp>
        <p:nvSpPr>
          <p:cNvPr id="16" name="矩形 15"/>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9513"/>
                                        </p:tgtEl>
                                        <p:attrNameLst>
                                          <p:attrName>style.visibility</p:attrName>
                                        </p:attrNameLst>
                                      </p:cBhvr>
                                      <p:to>
                                        <p:strVal val="visible"/>
                                      </p:to>
                                    </p:set>
                                    <p:animEffect transition="in" filter="fade">
                                      <p:cBhvr>
                                        <p:cTn id="7" dur="1000"/>
                                        <p:tgtEl>
                                          <p:spTgt spid="149513"/>
                                        </p:tgtEl>
                                      </p:cBhvr>
                                    </p:animEffect>
                                    <p:anim calcmode="lin" valueType="num">
                                      <p:cBhvr>
                                        <p:cTn id="8" dur="1000" fill="hold"/>
                                        <p:tgtEl>
                                          <p:spTgt spid="149513"/>
                                        </p:tgtEl>
                                        <p:attrNameLst>
                                          <p:attrName>ppt_x</p:attrName>
                                        </p:attrNameLst>
                                      </p:cBhvr>
                                      <p:tavLst>
                                        <p:tav tm="0">
                                          <p:val>
                                            <p:strVal val="#ppt_x"/>
                                          </p:val>
                                        </p:tav>
                                        <p:tav tm="100000">
                                          <p:val>
                                            <p:strVal val="#ppt_x"/>
                                          </p:val>
                                        </p:tav>
                                      </p:tavLst>
                                    </p:anim>
                                    <p:anim calcmode="lin" valueType="num">
                                      <p:cBhvr>
                                        <p:cTn id="9" dur="1000" fill="hold"/>
                                        <p:tgtEl>
                                          <p:spTgt spid="1495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8" presetClass="entr" presetSubtype="32" fill="hold" grpId="0" nodeType="afterEffect">
                                  <p:stCondLst>
                                    <p:cond delay="0"/>
                                  </p:stCondLst>
                                  <p:childTnLst>
                                    <p:set>
                                      <p:cBhvr>
                                        <p:cTn id="12" dur="1" fill="hold">
                                          <p:stCondLst>
                                            <p:cond delay="0"/>
                                          </p:stCondLst>
                                        </p:cTn>
                                        <p:tgtEl>
                                          <p:spTgt spid="149512"/>
                                        </p:tgtEl>
                                        <p:attrNameLst>
                                          <p:attrName>style.visibility</p:attrName>
                                        </p:attrNameLst>
                                      </p:cBhvr>
                                      <p:to>
                                        <p:strVal val="visible"/>
                                      </p:to>
                                    </p:set>
                                    <p:animEffect transition="in" filter="diamond(out)">
                                      <p:cBhvr>
                                        <p:cTn id="13" dur="2000"/>
                                        <p:tgtEl>
                                          <p:spTgt spid="14951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49510"/>
                                        </p:tgtEl>
                                        <p:attrNameLst>
                                          <p:attrName>style.visibility</p:attrName>
                                        </p:attrNameLst>
                                      </p:cBhvr>
                                      <p:to>
                                        <p:strVal val="visible"/>
                                      </p:to>
                                    </p:set>
                                    <p:animEffect transition="in" filter="slide(fromLeft)">
                                      <p:cBhvr>
                                        <p:cTn id="18" dur="500"/>
                                        <p:tgtEl>
                                          <p:spTgt spid="149510"/>
                                        </p:tgtEl>
                                      </p:cBhvr>
                                    </p:animEffect>
                                  </p:childTnLst>
                                </p:cTn>
                              </p:par>
                              <p:par>
                                <p:cTn id="19" presetID="12" presetClass="entr" presetSubtype="2" fill="hold" nodeType="withEffect">
                                  <p:stCondLst>
                                    <p:cond delay="0"/>
                                  </p:stCondLst>
                                  <p:childTnLst>
                                    <p:set>
                                      <p:cBhvr>
                                        <p:cTn id="20" dur="1" fill="hold">
                                          <p:stCondLst>
                                            <p:cond delay="0"/>
                                          </p:stCondLst>
                                        </p:cTn>
                                        <p:tgtEl>
                                          <p:spTgt spid="149509"/>
                                        </p:tgtEl>
                                        <p:attrNameLst>
                                          <p:attrName>style.visibility</p:attrName>
                                        </p:attrNameLst>
                                      </p:cBhvr>
                                      <p:to>
                                        <p:strVal val="visible"/>
                                      </p:to>
                                    </p:set>
                                    <p:animEffect transition="in" filter="slide(fromRight)">
                                      <p:cBhvr>
                                        <p:cTn id="21" dur="500"/>
                                        <p:tgtEl>
                                          <p:spTgt spid="149509"/>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9511"/>
                                        </p:tgtEl>
                                        <p:attrNameLst>
                                          <p:attrName>style.visibility</p:attrName>
                                        </p:attrNameLst>
                                      </p:cBhvr>
                                      <p:to>
                                        <p:strVal val="visible"/>
                                      </p:to>
                                    </p:set>
                                    <p:animEffect transition="in" filter="fade">
                                      <p:cBhvr>
                                        <p:cTn id="26" dur="1000"/>
                                        <p:tgtEl>
                                          <p:spTgt spid="149511"/>
                                        </p:tgtEl>
                                      </p:cBhvr>
                                    </p:animEffect>
                                    <p:anim calcmode="lin" valueType="num">
                                      <p:cBhvr>
                                        <p:cTn id="27" dur="1000" fill="hold"/>
                                        <p:tgtEl>
                                          <p:spTgt spid="149511"/>
                                        </p:tgtEl>
                                        <p:attrNameLst>
                                          <p:attrName>ppt_x</p:attrName>
                                        </p:attrNameLst>
                                      </p:cBhvr>
                                      <p:tavLst>
                                        <p:tav tm="0">
                                          <p:val>
                                            <p:strVal val="#ppt_x"/>
                                          </p:val>
                                        </p:tav>
                                        <p:tav tm="100000">
                                          <p:val>
                                            <p:strVal val="#ppt_x"/>
                                          </p:val>
                                        </p:tav>
                                      </p:tavLst>
                                    </p:anim>
                                    <p:anim calcmode="lin" valueType="num">
                                      <p:cBhvr>
                                        <p:cTn id="28" dur="1000" fill="hold"/>
                                        <p:tgtEl>
                                          <p:spTgt spid="1495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nodeType="clickEffect">
                                  <p:stCondLst>
                                    <p:cond delay="0"/>
                                  </p:stCondLst>
                                  <p:childTnLst>
                                    <p:set>
                                      <p:cBhvr>
                                        <p:cTn id="32" dur="1" fill="hold">
                                          <p:stCondLst>
                                            <p:cond delay="0"/>
                                          </p:stCondLst>
                                        </p:cTn>
                                        <p:tgtEl>
                                          <p:spTgt spid="149506"/>
                                        </p:tgtEl>
                                        <p:attrNameLst>
                                          <p:attrName>style.visibility</p:attrName>
                                        </p:attrNameLst>
                                      </p:cBhvr>
                                      <p:to>
                                        <p:strVal val="visible"/>
                                      </p:to>
                                    </p:set>
                                    <p:animEffect transition="in" filter="slide(fromRight)">
                                      <p:cBhvr>
                                        <p:cTn id="33" dur="500"/>
                                        <p:tgtEl>
                                          <p:spTgt spid="149506"/>
                                        </p:tgtEl>
                                      </p:cBhvr>
                                    </p:animEffect>
                                  </p:childTnLst>
                                </p:cTn>
                              </p:par>
                              <p:par>
                                <p:cTn id="34" presetID="12" presetClass="entr" presetSubtype="8" fill="hold" nodeType="withEffect">
                                  <p:stCondLst>
                                    <p:cond delay="0"/>
                                  </p:stCondLst>
                                  <p:childTnLst>
                                    <p:set>
                                      <p:cBhvr>
                                        <p:cTn id="35" dur="1" fill="hold">
                                          <p:stCondLst>
                                            <p:cond delay="0"/>
                                          </p:stCondLst>
                                        </p:cTn>
                                        <p:tgtEl>
                                          <p:spTgt spid="149507"/>
                                        </p:tgtEl>
                                        <p:attrNameLst>
                                          <p:attrName>style.visibility</p:attrName>
                                        </p:attrNameLst>
                                      </p:cBhvr>
                                      <p:to>
                                        <p:strVal val="visible"/>
                                      </p:to>
                                    </p:set>
                                    <p:animEffect transition="in" filter="slide(fromLeft)">
                                      <p:cBhvr>
                                        <p:cTn id="36" dur="500"/>
                                        <p:tgtEl>
                                          <p:spTgt spid="14950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9508"/>
                                        </p:tgtEl>
                                        <p:attrNameLst>
                                          <p:attrName>style.visibility</p:attrName>
                                        </p:attrNameLst>
                                      </p:cBhvr>
                                      <p:to>
                                        <p:strVal val="visible"/>
                                      </p:to>
                                    </p:set>
                                    <p:animEffect transition="in" filter="fade">
                                      <p:cBhvr>
                                        <p:cTn id="41" dur="1000"/>
                                        <p:tgtEl>
                                          <p:spTgt spid="149508"/>
                                        </p:tgtEl>
                                      </p:cBhvr>
                                    </p:animEffect>
                                    <p:anim calcmode="lin" valueType="num">
                                      <p:cBhvr>
                                        <p:cTn id="42" dur="1000" fill="hold"/>
                                        <p:tgtEl>
                                          <p:spTgt spid="149508"/>
                                        </p:tgtEl>
                                        <p:attrNameLst>
                                          <p:attrName>ppt_x</p:attrName>
                                        </p:attrNameLst>
                                      </p:cBhvr>
                                      <p:tavLst>
                                        <p:tav tm="0">
                                          <p:val>
                                            <p:strVal val="#ppt_x"/>
                                          </p:val>
                                        </p:tav>
                                        <p:tav tm="100000">
                                          <p:val>
                                            <p:strVal val="#ppt_x"/>
                                          </p:val>
                                        </p:tav>
                                      </p:tavLst>
                                    </p:anim>
                                    <p:anim calcmode="lin" valueType="num">
                                      <p:cBhvr>
                                        <p:cTn id="43" dur="1000" fill="hold"/>
                                        <p:tgtEl>
                                          <p:spTgt spid="14950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149515"/>
                                        </p:tgtEl>
                                        <p:attrNameLst>
                                          <p:attrName>style.visibility</p:attrName>
                                        </p:attrNameLst>
                                      </p:cBhvr>
                                      <p:to>
                                        <p:strVal val="visible"/>
                                      </p:to>
                                    </p:set>
                                    <p:animEffect transition="in" filter="slide(fromLeft)">
                                      <p:cBhvr>
                                        <p:cTn id="48" dur="500"/>
                                        <p:tgtEl>
                                          <p:spTgt spid="149515"/>
                                        </p:tgtEl>
                                      </p:cBhvr>
                                    </p:animEffect>
                                  </p:childTnLst>
                                </p:cTn>
                              </p:par>
                            </p:childTnLst>
                          </p:cTn>
                        </p:par>
                        <p:par>
                          <p:cTn id="49" fill="hold">
                            <p:stCondLst>
                              <p:cond delay="500"/>
                            </p:stCondLst>
                            <p:childTnLst>
                              <p:par>
                                <p:cTn id="50" presetID="12" presetClass="entr" presetSubtype="8" fill="hold" grpId="0" nodeType="afterEffect">
                                  <p:stCondLst>
                                    <p:cond delay="0"/>
                                  </p:stCondLst>
                                  <p:childTnLst>
                                    <p:set>
                                      <p:cBhvr>
                                        <p:cTn id="51" dur="1" fill="hold">
                                          <p:stCondLst>
                                            <p:cond delay="0"/>
                                          </p:stCondLst>
                                        </p:cTn>
                                        <p:tgtEl>
                                          <p:spTgt spid="149517"/>
                                        </p:tgtEl>
                                        <p:attrNameLst>
                                          <p:attrName>style.visibility</p:attrName>
                                        </p:attrNameLst>
                                      </p:cBhvr>
                                      <p:to>
                                        <p:strVal val="visible"/>
                                      </p:to>
                                    </p:set>
                                    <p:animEffect transition="in" filter="slide(fromLeft)">
                                      <p:cBhvr>
                                        <p:cTn id="52" dur="500"/>
                                        <p:tgtEl>
                                          <p:spTgt spid="149517"/>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149514"/>
                                        </p:tgtEl>
                                        <p:attrNameLst>
                                          <p:attrName>style.visibility</p:attrName>
                                        </p:attrNameLst>
                                      </p:cBhvr>
                                      <p:to>
                                        <p:strVal val="visible"/>
                                      </p:to>
                                    </p:set>
                                    <p:animEffect transition="in" filter="slide(fromLeft)">
                                      <p:cBhvr>
                                        <p:cTn id="57" dur="500"/>
                                        <p:tgtEl>
                                          <p:spTgt spid="149514"/>
                                        </p:tgtEl>
                                      </p:cBhvr>
                                    </p:animEffect>
                                  </p:childTnLst>
                                </p:cTn>
                              </p:par>
                            </p:childTnLst>
                          </p:cTn>
                        </p:par>
                        <p:par>
                          <p:cTn id="58" fill="hold">
                            <p:stCondLst>
                              <p:cond delay="500"/>
                            </p:stCondLst>
                            <p:childTnLst>
                              <p:par>
                                <p:cTn id="59" presetID="12" presetClass="entr" presetSubtype="8" fill="hold" grpId="0" nodeType="afterEffect">
                                  <p:stCondLst>
                                    <p:cond delay="0"/>
                                  </p:stCondLst>
                                  <p:childTnLst>
                                    <p:set>
                                      <p:cBhvr>
                                        <p:cTn id="60" dur="1" fill="hold">
                                          <p:stCondLst>
                                            <p:cond delay="0"/>
                                          </p:stCondLst>
                                        </p:cTn>
                                        <p:tgtEl>
                                          <p:spTgt spid="149516"/>
                                        </p:tgtEl>
                                        <p:attrNameLst>
                                          <p:attrName>style.visibility</p:attrName>
                                        </p:attrNameLst>
                                      </p:cBhvr>
                                      <p:to>
                                        <p:strVal val="visible"/>
                                      </p:to>
                                    </p:set>
                                    <p:animEffect transition="in" filter="slide(fromLeft)">
                                      <p:cBhvr>
                                        <p:cTn id="61" dur="500"/>
                                        <p:tgtEl>
                                          <p:spTgt spid="149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animBg="1"/>
      <p:bldP spid="149511" grpId="0" animBg="1"/>
      <p:bldP spid="149512" grpId="0" animBg="1"/>
      <p:bldP spid="149513" grpId="0" animBg="1"/>
      <p:bldP spid="149514" grpId="0" animBg="1"/>
      <p:bldP spid="149515" grpId="0" animBg="1"/>
      <p:bldP spid="149516" grpId="0"/>
      <p:bldP spid="14951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2"/>
          <p:cNvSpPr>
            <a:spLocks noChangeArrowheads="1"/>
          </p:cNvSpPr>
          <p:nvPr/>
        </p:nvSpPr>
        <p:spPr bwMode="auto">
          <a:xfrm>
            <a:off x="3327196" y="4337050"/>
            <a:ext cx="5615844" cy="2520950"/>
          </a:xfrm>
          <a:prstGeom prst="doubleWave">
            <a:avLst>
              <a:gd name="adj1" fmla="val 6500"/>
              <a:gd name="adj2" fmla="val 0"/>
            </a:avLst>
          </a:prstGeom>
          <a:solidFill>
            <a:srgbClr val="0066FF"/>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sp>
        <p:nvSpPr>
          <p:cNvPr id="29699" name="Rectangle 3"/>
          <p:cNvSpPr>
            <a:spLocks noChangeArrowheads="1"/>
          </p:cNvSpPr>
          <p:nvPr/>
        </p:nvSpPr>
        <p:spPr bwMode="auto">
          <a:xfrm>
            <a:off x="3287313" y="4384264"/>
            <a:ext cx="5831716" cy="20796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sp>
        <p:nvSpPr>
          <p:cNvPr id="29700" name="WordArt 6"/>
          <p:cNvSpPr>
            <a:spLocks noChangeArrowheads="1" noChangeShapeType="1" noTextEdit="1"/>
          </p:cNvSpPr>
          <p:nvPr/>
        </p:nvSpPr>
        <p:spPr bwMode="auto">
          <a:xfrm>
            <a:off x="3841250" y="788987"/>
            <a:ext cx="1368247" cy="4318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3600" b="1" kern="10">
                <a:solidFill>
                  <a:srgbClr val="FF0000"/>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板块张裂</a:t>
            </a:r>
          </a:p>
        </p:txBody>
      </p:sp>
      <p:grpSp>
        <p:nvGrpSpPr>
          <p:cNvPr id="2" name="Group 8"/>
          <p:cNvGrpSpPr/>
          <p:nvPr/>
        </p:nvGrpSpPr>
        <p:grpSpPr bwMode="auto">
          <a:xfrm>
            <a:off x="2093640" y="1290637"/>
            <a:ext cx="5280925" cy="5738813"/>
            <a:chOff x="-114" y="858"/>
            <a:chExt cx="3145" cy="3615"/>
          </a:xfrm>
        </p:grpSpPr>
        <p:grpSp>
          <p:nvGrpSpPr>
            <p:cNvPr id="3" name="Group 9"/>
            <p:cNvGrpSpPr/>
            <p:nvPr/>
          </p:nvGrpSpPr>
          <p:grpSpPr bwMode="auto">
            <a:xfrm>
              <a:off x="-114" y="858"/>
              <a:ext cx="3145" cy="3615"/>
              <a:chOff x="-31" y="858"/>
              <a:chExt cx="3145" cy="3615"/>
            </a:xfrm>
          </p:grpSpPr>
          <p:grpSp>
            <p:nvGrpSpPr>
              <p:cNvPr id="4" name="Group 10"/>
              <p:cNvGrpSpPr/>
              <p:nvPr/>
            </p:nvGrpSpPr>
            <p:grpSpPr bwMode="auto">
              <a:xfrm>
                <a:off x="930" y="1162"/>
                <a:ext cx="2184" cy="3271"/>
                <a:chOff x="0" y="1162"/>
                <a:chExt cx="2184" cy="3271"/>
              </a:xfrm>
            </p:grpSpPr>
            <p:sp>
              <p:nvSpPr>
                <p:cNvPr id="29717" name="Freeform 11"/>
                <p:cNvSpPr/>
                <p:nvPr/>
              </p:nvSpPr>
              <p:spPr bwMode="auto">
                <a:xfrm>
                  <a:off x="814" y="1462"/>
                  <a:ext cx="1370" cy="2971"/>
                </a:xfrm>
                <a:custGeom>
                  <a:avLst/>
                  <a:gdLst>
                    <a:gd name="T0" fmla="*/ 46 w 1370"/>
                    <a:gd name="T1" fmla="*/ 2893 h 2971"/>
                    <a:gd name="T2" fmla="*/ 69 w 1370"/>
                    <a:gd name="T3" fmla="*/ 2839 h 2971"/>
                    <a:gd name="T4" fmla="*/ 85 w 1370"/>
                    <a:gd name="T5" fmla="*/ 2793 h 2971"/>
                    <a:gd name="T6" fmla="*/ 123 w 1370"/>
                    <a:gd name="T7" fmla="*/ 2670 h 2971"/>
                    <a:gd name="T8" fmla="*/ 131 w 1370"/>
                    <a:gd name="T9" fmla="*/ 2148 h 2971"/>
                    <a:gd name="T10" fmla="*/ 146 w 1370"/>
                    <a:gd name="T11" fmla="*/ 1748 h 2971"/>
                    <a:gd name="T12" fmla="*/ 146 w 1370"/>
                    <a:gd name="T13" fmla="*/ 1694 h 2971"/>
                    <a:gd name="T14" fmla="*/ 161 w 1370"/>
                    <a:gd name="T15" fmla="*/ 1641 h 2971"/>
                    <a:gd name="T16" fmla="*/ 154 w 1370"/>
                    <a:gd name="T17" fmla="*/ 1264 h 2971"/>
                    <a:gd name="T18" fmla="*/ 161 w 1370"/>
                    <a:gd name="T19" fmla="*/ 1149 h 2971"/>
                    <a:gd name="T20" fmla="*/ 131 w 1370"/>
                    <a:gd name="T21" fmla="*/ 957 h 2971"/>
                    <a:gd name="T22" fmla="*/ 85 w 1370"/>
                    <a:gd name="T23" fmla="*/ 896 h 2971"/>
                    <a:gd name="T24" fmla="*/ 115 w 1370"/>
                    <a:gd name="T25" fmla="*/ 688 h 2971"/>
                    <a:gd name="T26" fmla="*/ 92 w 1370"/>
                    <a:gd name="T27" fmla="*/ 243 h 2971"/>
                    <a:gd name="T28" fmla="*/ 207 w 1370"/>
                    <a:gd name="T29" fmla="*/ 151 h 2971"/>
                    <a:gd name="T30" fmla="*/ 246 w 1370"/>
                    <a:gd name="T31" fmla="*/ 89 h 2971"/>
                    <a:gd name="T32" fmla="*/ 323 w 1370"/>
                    <a:gd name="T33" fmla="*/ 43 h 2971"/>
                    <a:gd name="T34" fmla="*/ 730 w 1370"/>
                    <a:gd name="T35" fmla="*/ 89 h 2971"/>
                    <a:gd name="T36" fmla="*/ 799 w 1370"/>
                    <a:gd name="T37" fmla="*/ 166 h 2971"/>
                    <a:gd name="T38" fmla="*/ 830 w 1370"/>
                    <a:gd name="T39" fmla="*/ 228 h 2971"/>
                    <a:gd name="T40" fmla="*/ 860 w 1370"/>
                    <a:gd name="T41" fmla="*/ 481 h 2971"/>
                    <a:gd name="T42" fmla="*/ 891 w 1370"/>
                    <a:gd name="T43" fmla="*/ 573 h 2971"/>
                    <a:gd name="T44" fmla="*/ 914 w 1370"/>
                    <a:gd name="T45" fmla="*/ 688 h 2971"/>
                    <a:gd name="T46" fmla="*/ 906 w 1370"/>
                    <a:gd name="T47" fmla="*/ 1226 h 2971"/>
                    <a:gd name="T48" fmla="*/ 968 w 1370"/>
                    <a:gd name="T49" fmla="*/ 1618 h 2971"/>
                    <a:gd name="T50" fmla="*/ 1022 w 1370"/>
                    <a:gd name="T51" fmla="*/ 1764 h 2971"/>
                    <a:gd name="T52" fmla="*/ 1106 w 1370"/>
                    <a:gd name="T53" fmla="*/ 2055 h 2971"/>
                    <a:gd name="T54" fmla="*/ 1183 w 1370"/>
                    <a:gd name="T55" fmla="*/ 2232 h 2971"/>
                    <a:gd name="T56" fmla="*/ 1252 w 1370"/>
                    <a:gd name="T57" fmla="*/ 2355 h 2971"/>
                    <a:gd name="T58" fmla="*/ 1298 w 1370"/>
                    <a:gd name="T59" fmla="*/ 2447 h 2971"/>
                    <a:gd name="T60" fmla="*/ 1321 w 1370"/>
                    <a:gd name="T61" fmla="*/ 2685 h 2971"/>
                    <a:gd name="T62" fmla="*/ 1367 w 1370"/>
                    <a:gd name="T63" fmla="*/ 2870 h 2971"/>
                    <a:gd name="T64" fmla="*/ 1114 w 1370"/>
                    <a:gd name="T65" fmla="*/ 2885 h 2971"/>
                    <a:gd name="T66" fmla="*/ 1045 w 1370"/>
                    <a:gd name="T67" fmla="*/ 2900 h 2971"/>
                    <a:gd name="T68" fmla="*/ 161 w 1370"/>
                    <a:gd name="T69" fmla="*/ 2877 h 2971"/>
                    <a:gd name="T70" fmla="*/ 38 w 1370"/>
                    <a:gd name="T71" fmla="*/ 2839 h 2971"/>
                    <a:gd name="T72" fmla="*/ 0 w 1370"/>
                    <a:gd name="T73" fmla="*/ 2816 h 297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70"/>
                    <a:gd name="T112" fmla="*/ 0 h 2971"/>
                    <a:gd name="T113" fmla="*/ 1370 w 1370"/>
                    <a:gd name="T114" fmla="*/ 2971 h 297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70" h="2971">
                      <a:moveTo>
                        <a:pt x="46" y="2893"/>
                      </a:moveTo>
                      <a:cubicBezTo>
                        <a:pt x="72" y="2819"/>
                        <a:pt x="31" y="2934"/>
                        <a:pt x="69" y="2839"/>
                      </a:cubicBezTo>
                      <a:cubicBezTo>
                        <a:pt x="75" y="2824"/>
                        <a:pt x="85" y="2793"/>
                        <a:pt x="85" y="2793"/>
                      </a:cubicBezTo>
                      <a:cubicBezTo>
                        <a:pt x="92" y="2747"/>
                        <a:pt x="98" y="2709"/>
                        <a:pt x="123" y="2670"/>
                      </a:cubicBezTo>
                      <a:cubicBezTo>
                        <a:pt x="137" y="2488"/>
                        <a:pt x="135" y="2342"/>
                        <a:pt x="131" y="2148"/>
                      </a:cubicBezTo>
                      <a:cubicBezTo>
                        <a:pt x="154" y="1998"/>
                        <a:pt x="151" y="1924"/>
                        <a:pt x="146" y="1748"/>
                      </a:cubicBezTo>
                      <a:cubicBezTo>
                        <a:pt x="170" y="1658"/>
                        <a:pt x="146" y="1770"/>
                        <a:pt x="146" y="1694"/>
                      </a:cubicBezTo>
                      <a:cubicBezTo>
                        <a:pt x="146" y="1689"/>
                        <a:pt x="159" y="1648"/>
                        <a:pt x="161" y="1641"/>
                      </a:cubicBezTo>
                      <a:cubicBezTo>
                        <a:pt x="158" y="1562"/>
                        <a:pt x="171" y="1341"/>
                        <a:pt x="154" y="1264"/>
                      </a:cubicBezTo>
                      <a:cubicBezTo>
                        <a:pt x="160" y="1222"/>
                        <a:pt x="172" y="1190"/>
                        <a:pt x="161" y="1149"/>
                      </a:cubicBezTo>
                      <a:cubicBezTo>
                        <a:pt x="156" y="1080"/>
                        <a:pt x="146" y="1023"/>
                        <a:pt x="131" y="957"/>
                      </a:cubicBezTo>
                      <a:cubicBezTo>
                        <a:pt x="80" y="993"/>
                        <a:pt x="90" y="942"/>
                        <a:pt x="85" y="896"/>
                      </a:cubicBezTo>
                      <a:cubicBezTo>
                        <a:pt x="95" y="797"/>
                        <a:pt x="101" y="768"/>
                        <a:pt x="115" y="688"/>
                      </a:cubicBezTo>
                      <a:cubicBezTo>
                        <a:pt x="105" y="540"/>
                        <a:pt x="123" y="390"/>
                        <a:pt x="92" y="243"/>
                      </a:cubicBezTo>
                      <a:cubicBezTo>
                        <a:pt x="122" y="200"/>
                        <a:pt x="171" y="187"/>
                        <a:pt x="207" y="151"/>
                      </a:cubicBezTo>
                      <a:cubicBezTo>
                        <a:pt x="227" y="131"/>
                        <a:pt x="231" y="111"/>
                        <a:pt x="246" y="89"/>
                      </a:cubicBezTo>
                      <a:cubicBezTo>
                        <a:pt x="264" y="62"/>
                        <a:pt x="294" y="53"/>
                        <a:pt x="323" y="43"/>
                      </a:cubicBezTo>
                      <a:cubicBezTo>
                        <a:pt x="586" y="49"/>
                        <a:pt x="594" y="0"/>
                        <a:pt x="730" y="89"/>
                      </a:cubicBezTo>
                      <a:cubicBezTo>
                        <a:pt x="749" y="118"/>
                        <a:pt x="767" y="155"/>
                        <a:pt x="799" y="166"/>
                      </a:cubicBezTo>
                      <a:cubicBezTo>
                        <a:pt x="807" y="192"/>
                        <a:pt x="821" y="203"/>
                        <a:pt x="830" y="228"/>
                      </a:cubicBezTo>
                      <a:cubicBezTo>
                        <a:pt x="819" y="331"/>
                        <a:pt x="839" y="385"/>
                        <a:pt x="860" y="481"/>
                      </a:cubicBezTo>
                      <a:cubicBezTo>
                        <a:pt x="869" y="521"/>
                        <a:pt x="869" y="540"/>
                        <a:pt x="891" y="573"/>
                      </a:cubicBezTo>
                      <a:cubicBezTo>
                        <a:pt x="897" y="613"/>
                        <a:pt x="904" y="649"/>
                        <a:pt x="914" y="688"/>
                      </a:cubicBezTo>
                      <a:cubicBezTo>
                        <a:pt x="911" y="867"/>
                        <a:pt x="906" y="1047"/>
                        <a:pt x="906" y="1226"/>
                      </a:cubicBezTo>
                      <a:cubicBezTo>
                        <a:pt x="906" y="1345"/>
                        <a:pt x="909" y="1504"/>
                        <a:pt x="968" y="1618"/>
                      </a:cubicBezTo>
                      <a:cubicBezTo>
                        <a:pt x="979" y="1665"/>
                        <a:pt x="994" y="1724"/>
                        <a:pt x="1022" y="1764"/>
                      </a:cubicBezTo>
                      <a:cubicBezTo>
                        <a:pt x="1040" y="1861"/>
                        <a:pt x="1067" y="1964"/>
                        <a:pt x="1106" y="2055"/>
                      </a:cubicBezTo>
                      <a:cubicBezTo>
                        <a:pt x="1133" y="2118"/>
                        <a:pt x="1141" y="2175"/>
                        <a:pt x="1183" y="2232"/>
                      </a:cubicBezTo>
                      <a:cubicBezTo>
                        <a:pt x="1193" y="2276"/>
                        <a:pt x="1226" y="2317"/>
                        <a:pt x="1252" y="2355"/>
                      </a:cubicBezTo>
                      <a:cubicBezTo>
                        <a:pt x="1271" y="2383"/>
                        <a:pt x="1279" y="2418"/>
                        <a:pt x="1298" y="2447"/>
                      </a:cubicBezTo>
                      <a:cubicBezTo>
                        <a:pt x="1303" y="2527"/>
                        <a:pt x="1306" y="2606"/>
                        <a:pt x="1321" y="2685"/>
                      </a:cubicBezTo>
                      <a:cubicBezTo>
                        <a:pt x="1333" y="2748"/>
                        <a:pt x="1356" y="2807"/>
                        <a:pt x="1367" y="2870"/>
                      </a:cubicBezTo>
                      <a:cubicBezTo>
                        <a:pt x="1332" y="2971"/>
                        <a:pt x="1370" y="2885"/>
                        <a:pt x="1114" y="2885"/>
                      </a:cubicBezTo>
                      <a:cubicBezTo>
                        <a:pt x="1108" y="2885"/>
                        <a:pt x="1055" y="2898"/>
                        <a:pt x="1045" y="2900"/>
                      </a:cubicBezTo>
                      <a:cubicBezTo>
                        <a:pt x="745" y="2896"/>
                        <a:pt x="459" y="2885"/>
                        <a:pt x="161" y="2877"/>
                      </a:cubicBezTo>
                      <a:cubicBezTo>
                        <a:pt x="120" y="2864"/>
                        <a:pt x="79" y="2851"/>
                        <a:pt x="38" y="2839"/>
                      </a:cubicBezTo>
                      <a:cubicBezTo>
                        <a:pt x="10" y="2820"/>
                        <a:pt x="23" y="2827"/>
                        <a:pt x="0" y="2816"/>
                      </a:cubicBezTo>
                    </a:path>
                  </a:pathLst>
                </a:custGeom>
                <a:gradFill rotWithShape="1">
                  <a:gsLst>
                    <a:gs pos="0">
                      <a:srgbClr val="2F1800"/>
                    </a:gs>
                    <a:gs pos="100000">
                      <a:srgbClr val="663300"/>
                    </a:gs>
                  </a:gsLst>
                  <a:lin ang="5400000" scaled="1"/>
                </a:gradFill>
                <a:ln w="9525">
                  <a:solidFill>
                    <a:schemeClr val="tx1"/>
                  </a:solidFill>
                  <a:round/>
                </a:ln>
              </p:spPr>
              <p:txBody>
                <a:bodyPr/>
                <a:lstStyle/>
                <a:p>
                  <a:endParaRPr lang="zh-CN" altLang="en-US"/>
                </a:p>
              </p:txBody>
            </p:sp>
            <p:sp>
              <p:nvSpPr>
                <p:cNvPr id="29718" name="Freeform 12"/>
                <p:cNvSpPr/>
                <p:nvPr/>
              </p:nvSpPr>
              <p:spPr bwMode="auto">
                <a:xfrm>
                  <a:off x="0" y="1162"/>
                  <a:ext cx="1338" cy="3174"/>
                </a:xfrm>
                <a:custGeom>
                  <a:avLst/>
                  <a:gdLst>
                    <a:gd name="T0" fmla="*/ 0 w 1240"/>
                    <a:gd name="T1" fmla="*/ 3933 h 2954"/>
                    <a:gd name="T2" fmla="*/ 63 w 1240"/>
                    <a:gd name="T3" fmla="*/ 3798 h 2954"/>
                    <a:gd name="T4" fmla="*/ 105 w 1240"/>
                    <a:gd name="T5" fmla="*/ 3348 h 2954"/>
                    <a:gd name="T6" fmla="*/ 136 w 1240"/>
                    <a:gd name="T7" fmla="*/ 2959 h 2954"/>
                    <a:gd name="T8" fmla="*/ 188 w 1240"/>
                    <a:gd name="T9" fmla="*/ 2826 h 2954"/>
                    <a:gd name="T10" fmla="*/ 240 w 1240"/>
                    <a:gd name="T11" fmla="*/ 2663 h 2954"/>
                    <a:gd name="T12" fmla="*/ 228 w 1240"/>
                    <a:gd name="T13" fmla="*/ 2273 h 2954"/>
                    <a:gd name="T14" fmla="*/ 197 w 1240"/>
                    <a:gd name="T15" fmla="*/ 1617 h 2954"/>
                    <a:gd name="T16" fmla="*/ 167 w 1240"/>
                    <a:gd name="T17" fmla="*/ 1066 h 2954"/>
                    <a:gd name="T18" fmla="*/ 156 w 1240"/>
                    <a:gd name="T19" fmla="*/ 737 h 2954"/>
                    <a:gd name="T20" fmla="*/ 73 w 1240"/>
                    <a:gd name="T21" fmla="*/ 564 h 2954"/>
                    <a:gd name="T22" fmla="*/ 83 w 1240"/>
                    <a:gd name="T23" fmla="*/ 450 h 2954"/>
                    <a:gd name="T24" fmla="*/ 156 w 1240"/>
                    <a:gd name="T25" fmla="*/ 419 h 2954"/>
                    <a:gd name="T26" fmla="*/ 323 w 1240"/>
                    <a:gd name="T27" fmla="*/ 359 h 2954"/>
                    <a:gd name="T28" fmla="*/ 374 w 1240"/>
                    <a:gd name="T29" fmla="*/ 266 h 2954"/>
                    <a:gd name="T30" fmla="*/ 542 w 1240"/>
                    <a:gd name="T31" fmla="*/ 124 h 2954"/>
                    <a:gd name="T32" fmla="*/ 667 w 1240"/>
                    <a:gd name="T33" fmla="*/ 52 h 2954"/>
                    <a:gd name="T34" fmla="*/ 731 w 1240"/>
                    <a:gd name="T35" fmla="*/ 12 h 2954"/>
                    <a:gd name="T36" fmla="*/ 1083 w 1240"/>
                    <a:gd name="T37" fmla="*/ 41 h 2954"/>
                    <a:gd name="T38" fmla="*/ 1177 w 1240"/>
                    <a:gd name="T39" fmla="*/ 155 h 2954"/>
                    <a:gd name="T40" fmla="*/ 1219 w 1240"/>
                    <a:gd name="T41" fmla="*/ 204 h 2954"/>
                    <a:gd name="T42" fmla="*/ 1228 w 1240"/>
                    <a:gd name="T43" fmla="*/ 235 h 2954"/>
                    <a:gd name="T44" fmla="*/ 1251 w 1240"/>
                    <a:gd name="T45" fmla="*/ 266 h 2954"/>
                    <a:gd name="T46" fmla="*/ 1313 w 1240"/>
                    <a:gd name="T47" fmla="*/ 389 h 2954"/>
                    <a:gd name="T48" fmla="*/ 1313 w 1240"/>
                    <a:gd name="T49" fmla="*/ 450 h 2954"/>
                    <a:gd name="T50" fmla="*/ 1322 w 1240"/>
                    <a:gd name="T51" fmla="*/ 686 h 2954"/>
                    <a:gd name="T52" fmla="*/ 1365 w 1240"/>
                    <a:gd name="T53" fmla="*/ 870 h 2954"/>
                    <a:gd name="T54" fmla="*/ 1447 w 1240"/>
                    <a:gd name="T55" fmla="*/ 1187 h 2954"/>
                    <a:gd name="T56" fmla="*/ 1478 w 1240"/>
                    <a:gd name="T57" fmla="*/ 1639 h 2954"/>
                    <a:gd name="T58" fmla="*/ 1499 w 1240"/>
                    <a:gd name="T59" fmla="*/ 2059 h 2954"/>
                    <a:gd name="T60" fmla="*/ 1612 w 1240"/>
                    <a:gd name="T61" fmla="*/ 2405 h 2954"/>
                    <a:gd name="T62" fmla="*/ 1654 w 1240"/>
                    <a:gd name="T63" fmla="*/ 2580 h 2954"/>
                    <a:gd name="T64" fmla="*/ 1612 w 1240"/>
                    <a:gd name="T65" fmla="*/ 2978 h 2954"/>
                    <a:gd name="T66" fmla="*/ 1582 w 1240"/>
                    <a:gd name="T67" fmla="*/ 3132 h 2954"/>
                    <a:gd name="T68" fmla="*/ 1561 w 1240"/>
                    <a:gd name="T69" fmla="*/ 3204 h 2954"/>
                    <a:gd name="T70" fmla="*/ 1551 w 1240"/>
                    <a:gd name="T71" fmla="*/ 3512 h 2954"/>
                    <a:gd name="T72" fmla="*/ 1520 w 1240"/>
                    <a:gd name="T73" fmla="*/ 3624 h 2954"/>
                    <a:gd name="T74" fmla="*/ 1511 w 1240"/>
                    <a:gd name="T75" fmla="*/ 3747 h 2954"/>
                    <a:gd name="T76" fmla="*/ 1437 w 1240"/>
                    <a:gd name="T77" fmla="*/ 3829 h 2954"/>
                    <a:gd name="T78" fmla="*/ 1051 w 1240"/>
                    <a:gd name="T79" fmla="*/ 3921 h 2954"/>
                    <a:gd name="T80" fmla="*/ 863 w 1240"/>
                    <a:gd name="T81" fmla="*/ 3933 h 2954"/>
                    <a:gd name="T82" fmla="*/ 0 w 1240"/>
                    <a:gd name="T83" fmla="*/ 3933 h 29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40"/>
                    <a:gd name="T127" fmla="*/ 0 h 2954"/>
                    <a:gd name="T128" fmla="*/ 1240 w 1240"/>
                    <a:gd name="T129" fmla="*/ 2954 h 295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40" h="2954">
                      <a:moveTo>
                        <a:pt x="0" y="2950"/>
                      </a:moveTo>
                      <a:cubicBezTo>
                        <a:pt x="37" y="2910"/>
                        <a:pt x="36" y="2908"/>
                        <a:pt x="46" y="2850"/>
                      </a:cubicBezTo>
                      <a:cubicBezTo>
                        <a:pt x="51" y="2696"/>
                        <a:pt x="36" y="2630"/>
                        <a:pt x="77" y="2512"/>
                      </a:cubicBezTo>
                      <a:cubicBezTo>
                        <a:pt x="81" y="2406"/>
                        <a:pt x="86" y="2321"/>
                        <a:pt x="100" y="2220"/>
                      </a:cubicBezTo>
                      <a:cubicBezTo>
                        <a:pt x="105" y="2185"/>
                        <a:pt x="138" y="2120"/>
                        <a:pt x="138" y="2120"/>
                      </a:cubicBezTo>
                      <a:cubicBezTo>
                        <a:pt x="147" y="2079"/>
                        <a:pt x="153" y="2032"/>
                        <a:pt x="177" y="1997"/>
                      </a:cubicBezTo>
                      <a:cubicBezTo>
                        <a:pt x="206" y="1903"/>
                        <a:pt x="201" y="1798"/>
                        <a:pt x="169" y="1705"/>
                      </a:cubicBezTo>
                      <a:cubicBezTo>
                        <a:pt x="150" y="1542"/>
                        <a:pt x="156" y="1378"/>
                        <a:pt x="146" y="1214"/>
                      </a:cubicBezTo>
                      <a:cubicBezTo>
                        <a:pt x="141" y="975"/>
                        <a:pt x="173" y="942"/>
                        <a:pt x="123" y="799"/>
                      </a:cubicBezTo>
                      <a:cubicBezTo>
                        <a:pt x="120" y="717"/>
                        <a:pt x="120" y="635"/>
                        <a:pt x="115" y="553"/>
                      </a:cubicBezTo>
                      <a:cubicBezTo>
                        <a:pt x="112" y="507"/>
                        <a:pt x="68" y="468"/>
                        <a:pt x="54" y="423"/>
                      </a:cubicBezTo>
                      <a:cubicBezTo>
                        <a:pt x="56" y="395"/>
                        <a:pt x="53" y="365"/>
                        <a:pt x="61" y="338"/>
                      </a:cubicBezTo>
                      <a:cubicBezTo>
                        <a:pt x="65" y="324"/>
                        <a:pt x="108" y="317"/>
                        <a:pt x="115" y="315"/>
                      </a:cubicBezTo>
                      <a:cubicBezTo>
                        <a:pt x="158" y="303"/>
                        <a:pt x="196" y="284"/>
                        <a:pt x="238" y="269"/>
                      </a:cubicBezTo>
                      <a:cubicBezTo>
                        <a:pt x="253" y="246"/>
                        <a:pt x="261" y="223"/>
                        <a:pt x="276" y="200"/>
                      </a:cubicBezTo>
                      <a:cubicBezTo>
                        <a:pt x="288" y="82"/>
                        <a:pt x="266" y="102"/>
                        <a:pt x="399" y="93"/>
                      </a:cubicBezTo>
                      <a:cubicBezTo>
                        <a:pt x="429" y="72"/>
                        <a:pt x="462" y="61"/>
                        <a:pt x="492" y="39"/>
                      </a:cubicBezTo>
                      <a:cubicBezTo>
                        <a:pt x="507" y="28"/>
                        <a:pt x="538" y="8"/>
                        <a:pt x="538" y="8"/>
                      </a:cubicBezTo>
                      <a:cubicBezTo>
                        <a:pt x="645" y="12"/>
                        <a:pt x="711" y="0"/>
                        <a:pt x="799" y="31"/>
                      </a:cubicBezTo>
                      <a:cubicBezTo>
                        <a:pt x="823" y="69"/>
                        <a:pt x="821" y="100"/>
                        <a:pt x="868" y="116"/>
                      </a:cubicBezTo>
                      <a:cubicBezTo>
                        <a:pt x="877" y="130"/>
                        <a:pt x="891" y="140"/>
                        <a:pt x="899" y="154"/>
                      </a:cubicBezTo>
                      <a:cubicBezTo>
                        <a:pt x="903" y="161"/>
                        <a:pt x="902" y="170"/>
                        <a:pt x="906" y="177"/>
                      </a:cubicBezTo>
                      <a:cubicBezTo>
                        <a:pt x="910" y="185"/>
                        <a:pt x="917" y="192"/>
                        <a:pt x="922" y="200"/>
                      </a:cubicBezTo>
                      <a:cubicBezTo>
                        <a:pt x="932" y="232"/>
                        <a:pt x="949" y="265"/>
                        <a:pt x="968" y="292"/>
                      </a:cubicBezTo>
                      <a:cubicBezTo>
                        <a:pt x="950" y="342"/>
                        <a:pt x="964" y="288"/>
                        <a:pt x="968" y="338"/>
                      </a:cubicBezTo>
                      <a:cubicBezTo>
                        <a:pt x="972" y="397"/>
                        <a:pt x="971" y="456"/>
                        <a:pt x="975" y="515"/>
                      </a:cubicBezTo>
                      <a:cubicBezTo>
                        <a:pt x="978" y="561"/>
                        <a:pt x="993" y="608"/>
                        <a:pt x="1006" y="653"/>
                      </a:cubicBezTo>
                      <a:cubicBezTo>
                        <a:pt x="1029" y="731"/>
                        <a:pt x="1047" y="812"/>
                        <a:pt x="1068" y="891"/>
                      </a:cubicBezTo>
                      <a:cubicBezTo>
                        <a:pt x="1055" y="980"/>
                        <a:pt x="1060" y="1139"/>
                        <a:pt x="1091" y="1229"/>
                      </a:cubicBezTo>
                      <a:cubicBezTo>
                        <a:pt x="1094" y="1314"/>
                        <a:pt x="1092" y="1446"/>
                        <a:pt x="1106" y="1544"/>
                      </a:cubicBezTo>
                      <a:cubicBezTo>
                        <a:pt x="1120" y="1636"/>
                        <a:pt x="1161" y="1719"/>
                        <a:pt x="1190" y="1805"/>
                      </a:cubicBezTo>
                      <a:cubicBezTo>
                        <a:pt x="1204" y="1848"/>
                        <a:pt x="1210" y="1892"/>
                        <a:pt x="1221" y="1936"/>
                      </a:cubicBezTo>
                      <a:cubicBezTo>
                        <a:pt x="1217" y="2052"/>
                        <a:pt x="1240" y="2141"/>
                        <a:pt x="1190" y="2235"/>
                      </a:cubicBezTo>
                      <a:cubicBezTo>
                        <a:pt x="1181" y="2273"/>
                        <a:pt x="1175" y="2312"/>
                        <a:pt x="1167" y="2350"/>
                      </a:cubicBezTo>
                      <a:cubicBezTo>
                        <a:pt x="1163" y="2368"/>
                        <a:pt x="1152" y="2404"/>
                        <a:pt x="1152" y="2404"/>
                      </a:cubicBezTo>
                      <a:cubicBezTo>
                        <a:pt x="1149" y="2481"/>
                        <a:pt x="1148" y="2558"/>
                        <a:pt x="1144" y="2635"/>
                      </a:cubicBezTo>
                      <a:cubicBezTo>
                        <a:pt x="1142" y="2664"/>
                        <a:pt x="1121" y="2719"/>
                        <a:pt x="1121" y="2719"/>
                      </a:cubicBezTo>
                      <a:cubicBezTo>
                        <a:pt x="1119" y="2750"/>
                        <a:pt x="1120" y="2781"/>
                        <a:pt x="1114" y="2811"/>
                      </a:cubicBezTo>
                      <a:cubicBezTo>
                        <a:pt x="1109" y="2838"/>
                        <a:pt x="1079" y="2854"/>
                        <a:pt x="1060" y="2873"/>
                      </a:cubicBezTo>
                      <a:cubicBezTo>
                        <a:pt x="979" y="2954"/>
                        <a:pt x="897" y="2936"/>
                        <a:pt x="776" y="2942"/>
                      </a:cubicBezTo>
                      <a:cubicBezTo>
                        <a:pt x="730" y="2944"/>
                        <a:pt x="683" y="2947"/>
                        <a:pt x="637" y="2950"/>
                      </a:cubicBezTo>
                      <a:cubicBezTo>
                        <a:pt x="314" y="2941"/>
                        <a:pt x="323" y="2923"/>
                        <a:pt x="0" y="2950"/>
                      </a:cubicBezTo>
                      <a:close/>
                    </a:path>
                  </a:pathLst>
                </a:custGeom>
                <a:gradFill rotWithShape="1">
                  <a:gsLst>
                    <a:gs pos="0">
                      <a:srgbClr val="2F1800"/>
                    </a:gs>
                    <a:gs pos="100000">
                      <a:srgbClr val="663300"/>
                    </a:gs>
                  </a:gsLst>
                  <a:lin ang="5400000" scaled="1"/>
                </a:gradFill>
                <a:ln w="9525">
                  <a:solidFill>
                    <a:schemeClr val="tx1"/>
                  </a:solidFill>
                  <a:round/>
                </a:ln>
              </p:spPr>
              <p:txBody>
                <a:bodyPr/>
                <a:lstStyle/>
                <a:p>
                  <a:endParaRPr lang="zh-CN" altLang="en-US"/>
                </a:p>
              </p:txBody>
            </p:sp>
          </p:grpSp>
          <p:sp>
            <p:nvSpPr>
              <p:cNvPr id="29716" name="Freeform 13"/>
              <p:cNvSpPr/>
              <p:nvPr/>
            </p:nvSpPr>
            <p:spPr bwMode="auto">
              <a:xfrm>
                <a:off x="-31" y="858"/>
                <a:ext cx="1608" cy="3615"/>
              </a:xfrm>
              <a:custGeom>
                <a:avLst/>
                <a:gdLst>
                  <a:gd name="T0" fmla="*/ 39 w 1608"/>
                  <a:gd name="T1" fmla="*/ 4305 h 3398"/>
                  <a:gd name="T2" fmla="*/ 85 w 1608"/>
                  <a:gd name="T3" fmla="*/ 4069 h 3398"/>
                  <a:gd name="T4" fmla="*/ 108 w 1608"/>
                  <a:gd name="T5" fmla="*/ 3999 h 3398"/>
                  <a:gd name="T6" fmla="*/ 100 w 1608"/>
                  <a:gd name="T7" fmla="*/ 1619 h 3398"/>
                  <a:gd name="T8" fmla="*/ 146 w 1608"/>
                  <a:gd name="T9" fmla="*/ 940 h 3398"/>
                  <a:gd name="T10" fmla="*/ 146 w 1608"/>
                  <a:gd name="T11" fmla="*/ 222 h 3398"/>
                  <a:gd name="T12" fmla="*/ 185 w 1608"/>
                  <a:gd name="T13" fmla="*/ 103 h 3398"/>
                  <a:gd name="T14" fmla="*/ 238 w 1608"/>
                  <a:gd name="T15" fmla="*/ 24 h 3398"/>
                  <a:gd name="T16" fmla="*/ 576 w 1608"/>
                  <a:gd name="T17" fmla="*/ 16 h 3398"/>
                  <a:gd name="T18" fmla="*/ 868 w 1608"/>
                  <a:gd name="T19" fmla="*/ 55 h 3398"/>
                  <a:gd name="T20" fmla="*/ 883 w 1608"/>
                  <a:gd name="T21" fmla="*/ 114 h 3398"/>
                  <a:gd name="T22" fmla="*/ 899 w 1608"/>
                  <a:gd name="T23" fmla="*/ 134 h 3398"/>
                  <a:gd name="T24" fmla="*/ 914 w 1608"/>
                  <a:gd name="T25" fmla="*/ 163 h 3398"/>
                  <a:gd name="T26" fmla="*/ 976 w 1608"/>
                  <a:gd name="T27" fmla="*/ 281 h 3398"/>
                  <a:gd name="T28" fmla="*/ 1029 w 1608"/>
                  <a:gd name="T29" fmla="*/ 429 h 3398"/>
                  <a:gd name="T30" fmla="*/ 1068 w 1608"/>
                  <a:gd name="T31" fmla="*/ 478 h 3398"/>
                  <a:gd name="T32" fmla="*/ 1091 w 1608"/>
                  <a:gd name="T33" fmla="*/ 507 h 3398"/>
                  <a:gd name="T34" fmla="*/ 1122 w 1608"/>
                  <a:gd name="T35" fmla="*/ 566 h 3398"/>
                  <a:gd name="T36" fmla="*/ 1145 w 1608"/>
                  <a:gd name="T37" fmla="*/ 636 h 3398"/>
                  <a:gd name="T38" fmla="*/ 1183 w 1608"/>
                  <a:gd name="T39" fmla="*/ 1638 h 3398"/>
                  <a:gd name="T40" fmla="*/ 1252 w 1608"/>
                  <a:gd name="T41" fmla="*/ 1972 h 3398"/>
                  <a:gd name="T42" fmla="*/ 1221 w 1608"/>
                  <a:gd name="T43" fmla="*/ 4010 h 3398"/>
                  <a:gd name="T44" fmla="*/ 1198 w 1608"/>
                  <a:gd name="T45" fmla="*/ 4069 h 3398"/>
                  <a:gd name="T46" fmla="*/ 1168 w 1608"/>
                  <a:gd name="T47" fmla="*/ 4148 h 3398"/>
                  <a:gd name="T48" fmla="*/ 1106 w 1608"/>
                  <a:gd name="T49" fmla="*/ 4285 h 3398"/>
                  <a:gd name="T50" fmla="*/ 1075 w 1608"/>
                  <a:gd name="T51" fmla="*/ 4335 h 3398"/>
                  <a:gd name="T52" fmla="*/ 991 w 1608"/>
                  <a:gd name="T53" fmla="*/ 4344 h 3398"/>
                  <a:gd name="T54" fmla="*/ 930 w 1608"/>
                  <a:gd name="T55" fmla="*/ 4335 h 3398"/>
                  <a:gd name="T56" fmla="*/ 907 w 1608"/>
                  <a:gd name="T57" fmla="*/ 4314 h 3398"/>
                  <a:gd name="T58" fmla="*/ 883 w 1608"/>
                  <a:gd name="T59" fmla="*/ 4305 h 3398"/>
                  <a:gd name="T60" fmla="*/ 791 w 1608"/>
                  <a:gd name="T61" fmla="*/ 4285 h 3398"/>
                  <a:gd name="T62" fmla="*/ 768 w 1608"/>
                  <a:gd name="T63" fmla="*/ 4275 h 3398"/>
                  <a:gd name="T64" fmla="*/ 745 w 1608"/>
                  <a:gd name="T65" fmla="*/ 4255 h 3398"/>
                  <a:gd name="T66" fmla="*/ 661 w 1608"/>
                  <a:gd name="T67" fmla="*/ 4236 h 3398"/>
                  <a:gd name="T68" fmla="*/ 108 w 1608"/>
                  <a:gd name="T69" fmla="*/ 4236 h 3398"/>
                  <a:gd name="T70" fmla="*/ 69 w 1608"/>
                  <a:gd name="T71" fmla="*/ 4305 h 3398"/>
                  <a:gd name="T72" fmla="*/ 39 w 1608"/>
                  <a:gd name="T73" fmla="*/ 4305 h 3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08"/>
                  <a:gd name="T112" fmla="*/ 0 h 3398"/>
                  <a:gd name="T113" fmla="*/ 1608 w 1608"/>
                  <a:gd name="T114" fmla="*/ 3398 h 3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08" h="3398">
                    <a:moveTo>
                      <a:pt x="39" y="3361"/>
                    </a:moveTo>
                    <a:cubicBezTo>
                      <a:pt x="48" y="3297"/>
                      <a:pt x="68" y="3238"/>
                      <a:pt x="85" y="3176"/>
                    </a:cubicBezTo>
                    <a:cubicBezTo>
                      <a:pt x="99" y="3125"/>
                      <a:pt x="80" y="3150"/>
                      <a:pt x="108" y="3122"/>
                    </a:cubicBezTo>
                    <a:cubicBezTo>
                      <a:pt x="105" y="2503"/>
                      <a:pt x="100" y="1883"/>
                      <a:pt x="100" y="1264"/>
                    </a:cubicBezTo>
                    <a:cubicBezTo>
                      <a:pt x="100" y="1232"/>
                      <a:pt x="67" y="855"/>
                      <a:pt x="146" y="734"/>
                    </a:cubicBezTo>
                    <a:cubicBezTo>
                      <a:pt x="146" y="731"/>
                      <a:pt x="129" y="304"/>
                      <a:pt x="146" y="173"/>
                    </a:cubicBezTo>
                    <a:cubicBezTo>
                      <a:pt x="151" y="137"/>
                      <a:pt x="174" y="113"/>
                      <a:pt x="185" y="81"/>
                    </a:cubicBezTo>
                    <a:cubicBezTo>
                      <a:pt x="170" y="38"/>
                      <a:pt x="194" y="22"/>
                      <a:pt x="238" y="20"/>
                    </a:cubicBezTo>
                    <a:cubicBezTo>
                      <a:pt x="351" y="15"/>
                      <a:pt x="463" y="15"/>
                      <a:pt x="576" y="12"/>
                    </a:cubicBezTo>
                    <a:cubicBezTo>
                      <a:pt x="679" y="0"/>
                      <a:pt x="772" y="9"/>
                      <a:pt x="868" y="43"/>
                    </a:cubicBezTo>
                    <a:cubicBezTo>
                      <a:pt x="873" y="58"/>
                      <a:pt x="875" y="75"/>
                      <a:pt x="883" y="89"/>
                    </a:cubicBezTo>
                    <a:cubicBezTo>
                      <a:pt x="887" y="95"/>
                      <a:pt x="894" y="98"/>
                      <a:pt x="899" y="104"/>
                    </a:cubicBezTo>
                    <a:cubicBezTo>
                      <a:pt x="905" y="111"/>
                      <a:pt x="910" y="119"/>
                      <a:pt x="914" y="127"/>
                    </a:cubicBezTo>
                    <a:cubicBezTo>
                      <a:pt x="931" y="161"/>
                      <a:pt x="948" y="191"/>
                      <a:pt x="976" y="219"/>
                    </a:cubicBezTo>
                    <a:cubicBezTo>
                      <a:pt x="985" y="268"/>
                      <a:pt x="1001" y="293"/>
                      <a:pt x="1029" y="335"/>
                    </a:cubicBezTo>
                    <a:cubicBezTo>
                      <a:pt x="1039" y="350"/>
                      <a:pt x="1055" y="360"/>
                      <a:pt x="1068" y="373"/>
                    </a:cubicBezTo>
                    <a:cubicBezTo>
                      <a:pt x="1076" y="381"/>
                      <a:pt x="1091" y="396"/>
                      <a:pt x="1091" y="396"/>
                    </a:cubicBezTo>
                    <a:cubicBezTo>
                      <a:pt x="1109" y="447"/>
                      <a:pt x="1085" y="389"/>
                      <a:pt x="1122" y="442"/>
                    </a:cubicBezTo>
                    <a:cubicBezTo>
                      <a:pt x="1132" y="457"/>
                      <a:pt x="1139" y="479"/>
                      <a:pt x="1145" y="496"/>
                    </a:cubicBezTo>
                    <a:cubicBezTo>
                      <a:pt x="1149" y="913"/>
                      <a:pt x="1058" y="1028"/>
                      <a:pt x="1183" y="1279"/>
                    </a:cubicBezTo>
                    <a:cubicBezTo>
                      <a:pt x="1201" y="1367"/>
                      <a:pt x="1229" y="1453"/>
                      <a:pt x="1252" y="1540"/>
                    </a:cubicBezTo>
                    <a:cubicBezTo>
                      <a:pt x="1249" y="2070"/>
                      <a:pt x="1608" y="2767"/>
                      <a:pt x="1221" y="3130"/>
                    </a:cubicBezTo>
                    <a:cubicBezTo>
                      <a:pt x="1204" y="3187"/>
                      <a:pt x="1228" y="3117"/>
                      <a:pt x="1198" y="3176"/>
                    </a:cubicBezTo>
                    <a:cubicBezTo>
                      <a:pt x="1186" y="3200"/>
                      <a:pt x="1187" y="3217"/>
                      <a:pt x="1168" y="3238"/>
                    </a:cubicBezTo>
                    <a:cubicBezTo>
                      <a:pt x="1157" y="3279"/>
                      <a:pt x="1133" y="3312"/>
                      <a:pt x="1106" y="3345"/>
                    </a:cubicBezTo>
                    <a:cubicBezTo>
                      <a:pt x="1102" y="3350"/>
                      <a:pt x="1085" y="3382"/>
                      <a:pt x="1075" y="3384"/>
                    </a:cubicBezTo>
                    <a:cubicBezTo>
                      <a:pt x="1048" y="3390"/>
                      <a:pt x="1019" y="3389"/>
                      <a:pt x="991" y="3391"/>
                    </a:cubicBezTo>
                    <a:cubicBezTo>
                      <a:pt x="971" y="3389"/>
                      <a:pt x="950" y="3389"/>
                      <a:pt x="930" y="3384"/>
                    </a:cubicBezTo>
                    <a:cubicBezTo>
                      <a:pt x="921" y="3382"/>
                      <a:pt x="915" y="3372"/>
                      <a:pt x="907" y="3368"/>
                    </a:cubicBezTo>
                    <a:cubicBezTo>
                      <a:pt x="900" y="3364"/>
                      <a:pt x="891" y="3363"/>
                      <a:pt x="883" y="3361"/>
                    </a:cubicBezTo>
                    <a:cubicBezTo>
                      <a:pt x="852" y="3355"/>
                      <a:pt x="820" y="3355"/>
                      <a:pt x="791" y="3345"/>
                    </a:cubicBezTo>
                    <a:cubicBezTo>
                      <a:pt x="783" y="3342"/>
                      <a:pt x="775" y="3341"/>
                      <a:pt x="768" y="3337"/>
                    </a:cubicBezTo>
                    <a:cubicBezTo>
                      <a:pt x="760" y="3333"/>
                      <a:pt x="754" y="3325"/>
                      <a:pt x="745" y="3322"/>
                    </a:cubicBezTo>
                    <a:cubicBezTo>
                      <a:pt x="731" y="3317"/>
                      <a:pt x="673" y="3309"/>
                      <a:pt x="661" y="3307"/>
                    </a:cubicBezTo>
                    <a:cubicBezTo>
                      <a:pt x="494" y="3221"/>
                      <a:pt x="287" y="3261"/>
                      <a:pt x="108" y="3307"/>
                    </a:cubicBezTo>
                    <a:cubicBezTo>
                      <a:pt x="90" y="3324"/>
                      <a:pt x="90" y="3348"/>
                      <a:pt x="69" y="3361"/>
                    </a:cubicBezTo>
                    <a:cubicBezTo>
                      <a:pt x="59" y="3367"/>
                      <a:pt x="0" y="3398"/>
                      <a:pt x="39" y="3361"/>
                    </a:cubicBezTo>
                    <a:close/>
                  </a:path>
                </a:pathLst>
              </a:custGeom>
              <a:gradFill rotWithShape="1">
                <a:gsLst>
                  <a:gs pos="0">
                    <a:srgbClr val="2F1800"/>
                  </a:gs>
                  <a:gs pos="100000">
                    <a:srgbClr val="663300"/>
                  </a:gs>
                </a:gsLst>
                <a:lin ang="5400000" scaled="1"/>
              </a:gradFill>
              <a:ln w="9525">
                <a:solidFill>
                  <a:schemeClr val="tx1"/>
                </a:solidFill>
                <a:round/>
              </a:ln>
            </p:spPr>
            <p:txBody>
              <a:bodyPr/>
              <a:lstStyle/>
              <a:p>
                <a:endParaRPr lang="zh-CN" altLang="en-US"/>
              </a:p>
            </p:txBody>
          </p:sp>
        </p:grpSp>
        <p:cxnSp>
          <p:nvCxnSpPr>
            <p:cNvPr id="29714" name="AutoShape 14"/>
            <p:cNvCxnSpPr>
              <a:cxnSpLocks noChangeShapeType="1"/>
              <a:stCxn id="29718" idx="27"/>
            </p:cNvCxnSpPr>
            <p:nvPr/>
          </p:nvCxnSpPr>
          <p:spPr bwMode="auto">
            <a:xfrm flipH="1">
              <a:off x="1156" y="2119"/>
              <a:ext cx="843" cy="286"/>
            </a:xfrm>
            <a:prstGeom prst="straightConnector1">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cxnSp>
      </p:grpSp>
      <p:grpSp>
        <p:nvGrpSpPr>
          <p:cNvPr id="5" name="Group 15"/>
          <p:cNvGrpSpPr/>
          <p:nvPr/>
        </p:nvGrpSpPr>
        <p:grpSpPr bwMode="auto">
          <a:xfrm>
            <a:off x="5373624" y="555626"/>
            <a:ext cx="5760287" cy="6302375"/>
            <a:chOff x="2245" y="686"/>
            <a:chExt cx="3629" cy="3969"/>
          </a:xfrm>
        </p:grpSpPr>
        <p:grpSp>
          <p:nvGrpSpPr>
            <p:cNvPr id="6" name="Group 16"/>
            <p:cNvGrpSpPr/>
            <p:nvPr/>
          </p:nvGrpSpPr>
          <p:grpSpPr bwMode="auto">
            <a:xfrm>
              <a:off x="2245" y="686"/>
              <a:ext cx="3629" cy="3969"/>
              <a:chOff x="-68" y="2756"/>
              <a:chExt cx="3468" cy="3787"/>
            </a:xfrm>
          </p:grpSpPr>
          <p:sp>
            <p:nvSpPr>
              <p:cNvPr id="29710" name="Freeform 17"/>
              <p:cNvSpPr/>
              <p:nvPr/>
            </p:nvSpPr>
            <p:spPr bwMode="auto">
              <a:xfrm>
                <a:off x="-68" y="3657"/>
                <a:ext cx="1301" cy="2775"/>
              </a:xfrm>
              <a:custGeom>
                <a:avLst/>
                <a:gdLst>
                  <a:gd name="T0" fmla="*/ 68 w 1218"/>
                  <a:gd name="T1" fmla="*/ 3274 h 2626"/>
                  <a:gd name="T2" fmla="*/ 77 w 1218"/>
                  <a:gd name="T3" fmla="*/ 2996 h 2626"/>
                  <a:gd name="T4" fmla="*/ 88 w 1218"/>
                  <a:gd name="T5" fmla="*/ 2853 h 2626"/>
                  <a:gd name="T6" fmla="*/ 128 w 1218"/>
                  <a:gd name="T7" fmla="*/ 2211 h 2626"/>
                  <a:gd name="T8" fmla="*/ 187 w 1218"/>
                  <a:gd name="T9" fmla="*/ 2000 h 2626"/>
                  <a:gd name="T10" fmla="*/ 217 w 1218"/>
                  <a:gd name="T11" fmla="*/ 1838 h 2626"/>
                  <a:gd name="T12" fmla="*/ 248 w 1218"/>
                  <a:gd name="T13" fmla="*/ 1359 h 2626"/>
                  <a:gd name="T14" fmla="*/ 287 w 1218"/>
                  <a:gd name="T15" fmla="*/ 1263 h 2626"/>
                  <a:gd name="T16" fmla="*/ 326 w 1218"/>
                  <a:gd name="T17" fmla="*/ 1206 h 2626"/>
                  <a:gd name="T18" fmla="*/ 418 w 1218"/>
                  <a:gd name="T19" fmla="*/ 823 h 2626"/>
                  <a:gd name="T20" fmla="*/ 457 w 1218"/>
                  <a:gd name="T21" fmla="*/ 353 h 2626"/>
                  <a:gd name="T22" fmla="*/ 467 w 1218"/>
                  <a:gd name="T23" fmla="*/ 191 h 2626"/>
                  <a:gd name="T24" fmla="*/ 529 w 1218"/>
                  <a:gd name="T25" fmla="*/ 152 h 2626"/>
                  <a:gd name="T26" fmla="*/ 668 w 1218"/>
                  <a:gd name="T27" fmla="*/ 76 h 2626"/>
                  <a:gd name="T28" fmla="*/ 918 w 1218"/>
                  <a:gd name="T29" fmla="*/ 46 h 2626"/>
                  <a:gd name="T30" fmla="*/ 1037 w 1218"/>
                  <a:gd name="T31" fmla="*/ 85 h 2626"/>
                  <a:gd name="T32" fmla="*/ 1048 w 1218"/>
                  <a:gd name="T33" fmla="*/ 191 h 2626"/>
                  <a:gd name="T34" fmla="*/ 1076 w 1218"/>
                  <a:gd name="T35" fmla="*/ 506 h 2626"/>
                  <a:gd name="T36" fmla="*/ 1146 w 1218"/>
                  <a:gd name="T37" fmla="*/ 612 h 2626"/>
                  <a:gd name="T38" fmla="*/ 1187 w 1218"/>
                  <a:gd name="T39" fmla="*/ 669 h 2626"/>
                  <a:gd name="T40" fmla="*/ 1206 w 1218"/>
                  <a:gd name="T41" fmla="*/ 785 h 2626"/>
                  <a:gd name="T42" fmla="*/ 1227 w 1218"/>
                  <a:gd name="T43" fmla="*/ 860 h 2626"/>
                  <a:gd name="T44" fmla="*/ 1276 w 1218"/>
                  <a:gd name="T45" fmla="*/ 1120 h 2626"/>
                  <a:gd name="T46" fmla="*/ 1357 w 1218"/>
                  <a:gd name="T47" fmla="*/ 1752 h 2626"/>
                  <a:gd name="T48" fmla="*/ 1388 w 1218"/>
                  <a:gd name="T49" fmla="*/ 1876 h 2626"/>
                  <a:gd name="T50" fmla="*/ 1357 w 1218"/>
                  <a:gd name="T51" fmla="*/ 2097 h 2626"/>
                  <a:gd name="T52" fmla="*/ 1367 w 1218"/>
                  <a:gd name="T53" fmla="*/ 2279 h 2626"/>
                  <a:gd name="T54" fmla="*/ 1396 w 1218"/>
                  <a:gd name="T55" fmla="*/ 2479 h 2626"/>
                  <a:gd name="T56" fmla="*/ 1468 w 1218"/>
                  <a:gd name="T57" fmla="*/ 2748 h 2626"/>
                  <a:gd name="T58" fmla="*/ 1227 w 1218"/>
                  <a:gd name="T59" fmla="*/ 3188 h 2626"/>
                  <a:gd name="T60" fmla="*/ 1116 w 1218"/>
                  <a:gd name="T61" fmla="*/ 3197 h 2626"/>
                  <a:gd name="T62" fmla="*/ 977 w 1218"/>
                  <a:gd name="T63" fmla="*/ 3226 h 2626"/>
                  <a:gd name="T64" fmla="*/ 847 w 1218"/>
                  <a:gd name="T65" fmla="*/ 3207 h 2626"/>
                  <a:gd name="T66" fmla="*/ 737 w 1218"/>
                  <a:gd name="T67" fmla="*/ 3226 h 2626"/>
                  <a:gd name="T68" fmla="*/ 507 w 1218"/>
                  <a:gd name="T69" fmla="*/ 3254 h 2626"/>
                  <a:gd name="T70" fmla="*/ 107 w 1218"/>
                  <a:gd name="T71" fmla="*/ 3246 h 2626"/>
                  <a:gd name="T72" fmla="*/ 68 w 1218"/>
                  <a:gd name="T73" fmla="*/ 3274 h 26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18"/>
                  <a:gd name="T112" fmla="*/ 0 h 2626"/>
                  <a:gd name="T113" fmla="*/ 1218 w 1218"/>
                  <a:gd name="T114" fmla="*/ 2626 h 262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18" h="2626">
                    <a:moveTo>
                      <a:pt x="52" y="2626"/>
                    </a:moveTo>
                    <a:cubicBezTo>
                      <a:pt x="25" y="2549"/>
                      <a:pt x="36" y="2477"/>
                      <a:pt x="59" y="2403"/>
                    </a:cubicBezTo>
                    <a:cubicBezTo>
                      <a:pt x="65" y="2360"/>
                      <a:pt x="78" y="2329"/>
                      <a:pt x="67" y="2288"/>
                    </a:cubicBezTo>
                    <a:cubicBezTo>
                      <a:pt x="70" y="2116"/>
                      <a:pt x="0" y="1914"/>
                      <a:pt x="98" y="1773"/>
                    </a:cubicBezTo>
                    <a:cubicBezTo>
                      <a:pt x="106" y="1713"/>
                      <a:pt x="129" y="1662"/>
                      <a:pt x="144" y="1604"/>
                    </a:cubicBezTo>
                    <a:cubicBezTo>
                      <a:pt x="155" y="1561"/>
                      <a:pt x="158" y="1517"/>
                      <a:pt x="167" y="1474"/>
                    </a:cubicBezTo>
                    <a:cubicBezTo>
                      <a:pt x="178" y="1332"/>
                      <a:pt x="181" y="1251"/>
                      <a:pt x="190" y="1090"/>
                    </a:cubicBezTo>
                    <a:cubicBezTo>
                      <a:pt x="191" y="1066"/>
                      <a:pt x="209" y="1034"/>
                      <a:pt x="221" y="1013"/>
                    </a:cubicBezTo>
                    <a:cubicBezTo>
                      <a:pt x="230" y="997"/>
                      <a:pt x="251" y="967"/>
                      <a:pt x="251" y="967"/>
                    </a:cubicBezTo>
                    <a:cubicBezTo>
                      <a:pt x="264" y="866"/>
                      <a:pt x="281" y="754"/>
                      <a:pt x="321" y="660"/>
                    </a:cubicBezTo>
                    <a:cubicBezTo>
                      <a:pt x="325" y="490"/>
                      <a:pt x="321" y="418"/>
                      <a:pt x="351" y="283"/>
                    </a:cubicBezTo>
                    <a:cubicBezTo>
                      <a:pt x="354" y="240"/>
                      <a:pt x="345" y="194"/>
                      <a:pt x="359" y="153"/>
                    </a:cubicBezTo>
                    <a:cubicBezTo>
                      <a:pt x="365" y="135"/>
                      <a:pt x="390" y="132"/>
                      <a:pt x="405" y="122"/>
                    </a:cubicBezTo>
                    <a:cubicBezTo>
                      <a:pt x="433" y="103"/>
                      <a:pt x="485" y="69"/>
                      <a:pt x="513" y="61"/>
                    </a:cubicBezTo>
                    <a:cubicBezTo>
                      <a:pt x="570" y="0"/>
                      <a:pt x="593" y="32"/>
                      <a:pt x="705" y="38"/>
                    </a:cubicBezTo>
                    <a:cubicBezTo>
                      <a:pt x="747" y="46"/>
                      <a:pt x="755" y="60"/>
                      <a:pt x="797" y="68"/>
                    </a:cubicBezTo>
                    <a:cubicBezTo>
                      <a:pt x="806" y="99"/>
                      <a:pt x="815" y="122"/>
                      <a:pt x="804" y="153"/>
                    </a:cubicBezTo>
                    <a:cubicBezTo>
                      <a:pt x="812" y="241"/>
                      <a:pt x="799" y="321"/>
                      <a:pt x="827" y="406"/>
                    </a:cubicBezTo>
                    <a:cubicBezTo>
                      <a:pt x="837" y="438"/>
                      <a:pt x="862" y="463"/>
                      <a:pt x="881" y="491"/>
                    </a:cubicBezTo>
                    <a:cubicBezTo>
                      <a:pt x="891" y="506"/>
                      <a:pt x="912" y="537"/>
                      <a:pt x="912" y="537"/>
                    </a:cubicBezTo>
                    <a:cubicBezTo>
                      <a:pt x="917" y="568"/>
                      <a:pt x="920" y="599"/>
                      <a:pt x="927" y="629"/>
                    </a:cubicBezTo>
                    <a:cubicBezTo>
                      <a:pt x="931" y="650"/>
                      <a:pt x="943" y="690"/>
                      <a:pt x="943" y="690"/>
                    </a:cubicBezTo>
                    <a:cubicBezTo>
                      <a:pt x="950" y="761"/>
                      <a:pt x="969" y="828"/>
                      <a:pt x="981" y="898"/>
                    </a:cubicBezTo>
                    <a:cubicBezTo>
                      <a:pt x="984" y="1016"/>
                      <a:pt x="959" y="1278"/>
                      <a:pt x="1042" y="1405"/>
                    </a:cubicBezTo>
                    <a:cubicBezTo>
                      <a:pt x="1051" y="1438"/>
                      <a:pt x="1055" y="1472"/>
                      <a:pt x="1065" y="1505"/>
                    </a:cubicBezTo>
                    <a:cubicBezTo>
                      <a:pt x="1061" y="1581"/>
                      <a:pt x="1064" y="1618"/>
                      <a:pt x="1042" y="1681"/>
                    </a:cubicBezTo>
                    <a:cubicBezTo>
                      <a:pt x="1052" y="1731"/>
                      <a:pt x="1043" y="1775"/>
                      <a:pt x="1050" y="1827"/>
                    </a:cubicBezTo>
                    <a:cubicBezTo>
                      <a:pt x="1033" y="1877"/>
                      <a:pt x="1050" y="1942"/>
                      <a:pt x="1073" y="1988"/>
                    </a:cubicBezTo>
                    <a:cubicBezTo>
                      <a:pt x="1088" y="2060"/>
                      <a:pt x="1108" y="2132"/>
                      <a:pt x="1127" y="2203"/>
                    </a:cubicBezTo>
                    <a:cubicBezTo>
                      <a:pt x="1118" y="2586"/>
                      <a:pt x="1218" y="2543"/>
                      <a:pt x="943" y="2557"/>
                    </a:cubicBezTo>
                    <a:cubicBezTo>
                      <a:pt x="906" y="2568"/>
                      <a:pt x="899" y="2572"/>
                      <a:pt x="858" y="2564"/>
                    </a:cubicBezTo>
                    <a:cubicBezTo>
                      <a:pt x="820" y="2570"/>
                      <a:pt x="787" y="2576"/>
                      <a:pt x="751" y="2587"/>
                    </a:cubicBezTo>
                    <a:cubicBezTo>
                      <a:pt x="717" y="2584"/>
                      <a:pt x="685" y="2572"/>
                      <a:pt x="651" y="2572"/>
                    </a:cubicBezTo>
                    <a:cubicBezTo>
                      <a:pt x="622" y="2572"/>
                      <a:pt x="595" y="2584"/>
                      <a:pt x="566" y="2587"/>
                    </a:cubicBezTo>
                    <a:cubicBezTo>
                      <a:pt x="503" y="2609"/>
                      <a:pt x="468" y="2606"/>
                      <a:pt x="390" y="2610"/>
                    </a:cubicBezTo>
                    <a:cubicBezTo>
                      <a:pt x="287" y="2608"/>
                      <a:pt x="185" y="2603"/>
                      <a:pt x="82" y="2603"/>
                    </a:cubicBezTo>
                    <a:cubicBezTo>
                      <a:pt x="67" y="2603"/>
                      <a:pt x="17" y="2609"/>
                      <a:pt x="52" y="2626"/>
                    </a:cubicBezTo>
                    <a:close/>
                  </a:path>
                </a:pathLst>
              </a:custGeom>
              <a:gradFill rotWithShape="1">
                <a:gsLst>
                  <a:gs pos="0">
                    <a:srgbClr val="2F1800"/>
                  </a:gs>
                  <a:gs pos="100000">
                    <a:srgbClr val="663300"/>
                  </a:gs>
                </a:gsLst>
                <a:lin ang="5400000" scaled="1"/>
              </a:gradFill>
              <a:ln w="9525">
                <a:solidFill>
                  <a:schemeClr val="tx1"/>
                </a:solidFill>
                <a:round/>
              </a:ln>
            </p:spPr>
            <p:txBody>
              <a:bodyPr/>
              <a:lstStyle/>
              <a:p>
                <a:endParaRPr lang="zh-CN" altLang="en-US"/>
              </a:p>
            </p:txBody>
          </p:sp>
          <p:sp>
            <p:nvSpPr>
              <p:cNvPr id="29711" name="Freeform 18"/>
              <p:cNvSpPr/>
              <p:nvPr/>
            </p:nvSpPr>
            <p:spPr bwMode="auto">
              <a:xfrm>
                <a:off x="567" y="2976"/>
                <a:ext cx="1415" cy="3511"/>
              </a:xfrm>
              <a:custGeom>
                <a:avLst/>
                <a:gdLst>
                  <a:gd name="T0" fmla="*/ 0 w 1390"/>
                  <a:gd name="T1" fmla="*/ 4324 h 3263"/>
                  <a:gd name="T2" fmla="*/ 116 w 1390"/>
                  <a:gd name="T3" fmla="*/ 3902 h 3263"/>
                  <a:gd name="T4" fmla="*/ 100 w 1390"/>
                  <a:gd name="T5" fmla="*/ 3181 h 3263"/>
                  <a:gd name="T6" fmla="*/ 139 w 1390"/>
                  <a:gd name="T7" fmla="*/ 2081 h 3263"/>
                  <a:gd name="T8" fmla="*/ 166 w 1390"/>
                  <a:gd name="T9" fmla="*/ 1894 h 3263"/>
                  <a:gd name="T10" fmla="*/ 197 w 1390"/>
                  <a:gd name="T11" fmla="*/ 1493 h 3263"/>
                  <a:gd name="T12" fmla="*/ 224 w 1390"/>
                  <a:gd name="T13" fmla="*/ 989 h 3263"/>
                  <a:gd name="T14" fmla="*/ 247 w 1390"/>
                  <a:gd name="T15" fmla="*/ 834 h 3263"/>
                  <a:gd name="T16" fmla="*/ 247 w 1390"/>
                  <a:gd name="T17" fmla="*/ 669 h 3263"/>
                  <a:gd name="T18" fmla="*/ 239 w 1390"/>
                  <a:gd name="T19" fmla="*/ 475 h 3263"/>
                  <a:gd name="T20" fmla="*/ 264 w 1390"/>
                  <a:gd name="T21" fmla="*/ 371 h 3263"/>
                  <a:gd name="T22" fmla="*/ 274 w 1390"/>
                  <a:gd name="T23" fmla="*/ 227 h 3263"/>
                  <a:gd name="T24" fmla="*/ 304 w 1390"/>
                  <a:gd name="T25" fmla="*/ 196 h 3263"/>
                  <a:gd name="T26" fmla="*/ 397 w 1390"/>
                  <a:gd name="T27" fmla="*/ 124 h 3263"/>
                  <a:gd name="T28" fmla="*/ 462 w 1390"/>
                  <a:gd name="T29" fmla="*/ 61 h 3263"/>
                  <a:gd name="T30" fmla="*/ 512 w 1390"/>
                  <a:gd name="T31" fmla="*/ 20 h 3263"/>
                  <a:gd name="T32" fmla="*/ 561 w 1390"/>
                  <a:gd name="T33" fmla="*/ 0 h 3263"/>
                  <a:gd name="T34" fmla="*/ 701 w 1390"/>
                  <a:gd name="T35" fmla="*/ 93 h 3263"/>
                  <a:gd name="T36" fmla="*/ 759 w 1390"/>
                  <a:gd name="T37" fmla="*/ 176 h 3263"/>
                  <a:gd name="T38" fmla="*/ 858 w 1390"/>
                  <a:gd name="T39" fmla="*/ 247 h 3263"/>
                  <a:gd name="T40" fmla="*/ 932 w 1390"/>
                  <a:gd name="T41" fmla="*/ 371 h 3263"/>
                  <a:gd name="T42" fmla="*/ 1023 w 1390"/>
                  <a:gd name="T43" fmla="*/ 650 h 3263"/>
                  <a:gd name="T44" fmla="*/ 1049 w 1390"/>
                  <a:gd name="T45" fmla="*/ 2028 h 3263"/>
                  <a:gd name="T46" fmla="*/ 1073 w 1390"/>
                  <a:gd name="T47" fmla="*/ 2347 h 3263"/>
                  <a:gd name="T48" fmla="*/ 1172 w 1390"/>
                  <a:gd name="T49" fmla="*/ 2790 h 3263"/>
                  <a:gd name="T50" fmla="*/ 1212 w 1390"/>
                  <a:gd name="T51" fmla="*/ 2914 h 3263"/>
                  <a:gd name="T52" fmla="*/ 1230 w 1390"/>
                  <a:gd name="T53" fmla="*/ 2965 h 3263"/>
                  <a:gd name="T54" fmla="*/ 1279 w 1390"/>
                  <a:gd name="T55" fmla="*/ 3048 h 3263"/>
                  <a:gd name="T56" fmla="*/ 1311 w 1390"/>
                  <a:gd name="T57" fmla="*/ 3110 h 3263"/>
                  <a:gd name="T58" fmla="*/ 1369 w 1390"/>
                  <a:gd name="T59" fmla="*/ 3224 h 3263"/>
                  <a:gd name="T60" fmla="*/ 1402 w 1390"/>
                  <a:gd name="T61" fmla="*/ 3295 h 3263"/>
                  <a:gd name="T62" fmla="*/ 1492 w 1390"/>
                  <a:gd name="T63" fmla="*/ 3510 h 3263"/>
                  <a:gd name="T64" fmla="*/ 1485 w 1390"/>
                  <a:gd name="T65" fmla="*/ 3984 h 3263"/>
                  <a:gd name="T66" fmla="*/ 1460 w 1390"/>
                  <a:gd name="T67" fmla="*/ 4148 h 3263"/>
                  <a:gd name="T68" fmla="*/ 1179 w 1390"/>
                  <a:gd name="T69" fmla="*/ 4241 h 3263"/>
                  <a:gd name="T70" fmla="*/ 916 w 1390"/>
                  <a:gd name="T71" fmla="*/ 4293 h 3263"/>
                  <a:gd name="T72" fmla="*/ 677 w 1390"/>
                  <a:gd name="T73" fmla="*/ 4344 h 3263"/>
                  <a:gd name="T74" fmla="*/ 535 w 1390"/>
                  <a:gd name="T75" fmla="*/ 4344 h 3263"/>
                  <a:gd name="T76" fmla="*/ 158 w 1390"/>
                  <a:gd name="T77" fmla="*/ 4356 h 3263"/>
                  <a:gd name="T78" fmla="*/ 81 w 1390"/>
                  <a:gd name="T79" fmla="*/ 4344 h 32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90"/>
                  <a:gd name="T121" fmla="*/ 0 h 3263"/>
                  <a:gd name="T122" fmla="*/ 1390 w 1390"/>
                  <a:gd name="T123" fmla="*/ 3263 h 32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90" h="3263">
                    <a:moveTo>
                      <a:pt x="0" y="3226"/>
                    </a:moveTo>
                    <a:cubicBezTo>
                      <a:pt x="43" y="3122"/>
                      <a:pt x="80" y="3021"/>
                      <a:pt x="108" y="2911"/>
                    </a:cubicBezTo>
                    <a:cubicBezTo>
                      <a:pt x="86" y="2695"/>
                      <a:pt x="92" y="2778"/>
                      <a:pt x="92" y="2373"/>
                    </a:cubicBezTo>
                    <a:cubicBezTo>
                      <a:pt x="92" y="1910"/>
                      <a:pt x="79" y="1853"/>
                      <a:pt x="131" y="1552"/>
                    </a:cubicBezTo>
                    <a:cubicBezTo>
                      <a:pt x="118" y="1502"/>
                      <a:pt x="131" y="1458"/>
                      <a:pt x="154" y="1413"/>
                    </a:cubicBezTo>
                    <a:cubicBezTo>
                      <a:pt x="158" y="1331"/>
                      <a:pt x="155" y="1201"/>
                      <a:pt x="185" y="1114"/>
                    </a:cubicBezTo>
                    <a:cubicBezTo>
                      <a:pt x="188" y="988"/>
                      <a:pt x="166" y="858"/>
                      <a:pt x="208" y="738"/>
                    </a:cubicBezTo>
                    <a:cubicBezTo>
                      <a:pt x="214" y="698"/>
                      <a:pt x="224" y="662"/>
                      <a:pt x="231" y="622"/>
                    </a:cubicBezTo>
                    <a:cubicBezTo>
                      <a:pt x="212" y="551"/>
                      <a:pt x="231" y="636"/>
                      <a:pt x="231" y="499"/>
                    </a:cubicBezTo>
                    <a:cubicBezTo>
                      <a:pt x="231" y="451"/>
                      <a:pt x="226" y="402"/>
                      <a:pt x="223" y="354"/>
                    </a:cubicBezTo>
                    <a:cubicBezTo>
                      <a:pt x="232" y="328"/>
                      <a:pt x="237" y="302"/>
                      <a:pt x="246" y="277"/>
                    </a:cubicBezTo>
                    <a:cubicBezTo>
                      <a:pt x="249" y="241"/>
                      <a:pt x="244" y="204"/>
                      <a:pt x="254" y="169"/>
                    </a:cubicBezTo>
                    <a:cubicBezTo>
                      <a:pt x="258" y="157"/>
                      <a:pt x="274" y="154"/>
                      <a:pt x="284" y="146"/>
                    </a:cubicBezTo>
                    <a:cubicBezTo>
                      <a:pt x="311" y="124"/>
                      <a:pt x="336" y="104"/>
                      <a:pt x="369" y="92"/>
                    </a:cubicBezTo>
                    <a:cubicBezTo>
                      <a:pt x="389" y="62"/>
                      <a:pt x="394" y="55"/>
                      <a:pt x="430" y="46"/>
                    </a:cubicBezTo>
                    <a:cubicBezTo>
                      <a:pt x="445" y="36"/>
                      <a:pt x="459" y="22"/>
                      <a:pt x="476" y="16"/>
                    </a:cubicBezTo>
                    <a:cubicBezTo>
                      <a:pt x="491" y="11"/>
                      <a:pt x="522" y="0"/>
                      <a:pt x="522" y="0"/>
                    </a:cubicBezTo>
                    <a:cubicBezTo>
                      <a:pt x="565" y="9"/>
                      <a:pt x="621" y="35"/>
                      <a:pt x="653" y="69"/>
                    </a:cubicBezTo>
                    <a:cubicBezTo>
                      <a:pt x="671" y="88"/>
                      <a:pt x="684" y="116"/>
                      <a:pt x="707" y="131"/>
                    </a:cubicBezTo>
                    <a:cubicBezTo>
                      <a:pt x="742" y="154"/>
                      <a:pt x="767" y="145"/>
                      <a:pt x="799" y="185"/>
                    </a:cubicBezTo>
                    <a:cubicBezTo>
                      <a:pt x="824" y="217"/>
                      <a:pt x="835" y="254"/>
                      <a:pt x="868" y="277"/>
                    </a:cubicBezTo>
                    <a:cubicBezTo>
                      <a:pt x="908" y="339"/>
                      <a:pt x="919" y="418"/>
                      <a:pt x="953" y="484"/>
                    </a:cubicBezTo>
                    <a:cubicBezTo>
                      <a:pt x="1014" y="887"/>
                      <a:pt x="958" y="162"/>
                      <a:pt x="976" y="1513"/>
                    </a:cubicBezTo>
                    <a:cubicBezTo>
                      <a:pt x="978" y="1659"/>
                      <a:pt x="974" y="1658"/>
                      <a:pt x="999" y="1751"/>
                    </a:cubicBezTo>
                    <a:cubicBezTo>
                      <a:pt x="1008" y="1848"/>
                      <a:pt x="1053" y="1988"/>
                      <a:pt x="1091" y="2082"/>
                    </a:cubicBezTo>
                    <a:cubicBezTo>
                      <a:pt x="1098" y="2118"/>
                      <a:pt x="1103" y="2147"/>
                      <a:pt x="1129" y="2174"/>
                    </a:cubicBezTo>
                    <a:cubicBezTo>
                      <a:pt x="1134" y="2187"/>
                      <a:pt x="1138" y="2200"/>
                      <a:pt x="1145" y="2212"/>
                    </a:cubicBezTo>
                    <a:cubicBezTo>
                      <a:pt x="1159" y="2234"/>
                      <a:pt x="1191" y="2274"/>
                      <a:pt x="1191" y="2274"/>
                    </a:cubicBezTo>
                    <a:cubicBezTo>
                      <a:pt x="1205" y="2320"/>
                      <a:pt x="1187" y="2274"/>
                      <a:pt x="1221" y="2320"/>
                    </a:cubicBezTo>
                    <a:cubicBezTo>
                      <a:pt x="1243" y="2350"/>
                      <a:pt x="1249" y="2373"/>
                      <a:pt x="1275" y="2404"/>
                    </a:cubicBezTo>
                    <a:cubicBezTo>
                      <a:pt x="1289" y="2421"/>
                      <a:pt x="1295" y="2439"/>
                      <a:pt x="1306" y="2458"/>
                    </a:cubicBezTo>
                    <a:cubicBezTo>
                      <a:pt x="1348" y="2531"/>
                      <a:pt x="1366" y="2539"/>
                      <a:pt x="1390" y="2619"/>
                    </a:cubicBezTo>
                    <a:cubicBezTo>
                      <a:pt x="1388" y="2737"/>
                      <a:pt x="1387" y="2854"/>
                      <a:pt x="1383" y="2972"/>
                    </a:cubicBezTo>
                    <a:cubicBezTo>
                      <a:pt x="1382" y="2999"/>
                      <a:pt x="1372" y="3067"/>
                      <a:pt x="1360" y="3095"/>
                    </a:cubicBezTo>
                    <a:cubicBezTo>
                      <a:pt x="1330" y="3166"/>
                      <a:pt x="1146" y="3161"/>
                      <a:pt x="1098" y="3164"/>
                    </a:cubicBezTo>
                    <a:cubicBezTo>
                      <a:pt x="1007" y="3196"/>
                      <a:pt x="966" y="3197"/>
                      <a:pt x="853" y="3203"/>
                    </a:cubicBezTo>
                    <a:cubicBezTo>
                      <a:pt x="781" y="3219"/>
                      <a:pt x="704" y="3230"/>
                      <a:pt x="630" y="3241"/>
                    </a:cubicBezTo>
                    <a:cubicBezTo>
                      <a:pt x="567" y="3263"/>
                      <a:pt x="640" y="3241"/>
                      <a:pt x="499" y="3241"/>
                    </a:cubicBezTo>
                    <a:cubicBezTo>
                      <a:pt x="381" y="3241"/>
                      <a:pt x="264" y="3246"/>
                      <a:pt x="146" y="3249"/>
                    </a:cubicBezTo>
                    <a:cubicBezTo>
                      <a:pt x="123" y="3246"/>
                      <a:pt x="77" y="3241"/>
                      <a:pt x="77" y="3241"/>
                    </a:cubicBezTo>
                  </a:path>
                </a:pathLst>
              </a:custGeom>
              <a:gradFill rotWithShape="1">
                <a:gsLst>
                  <a:gs pos="0">
                    <a:srgbClr val="2F1800"/>
                  </a:gs>
                  <a:gs pos="100000">
                    <a:srgbClr val="663300"/>
                  </a:gs>
                </a:gsLst>
                <a:lin ang="5400000" scaled="1"/>
              </a:gradFill>
              <a:ln w="9525">
                <a:solidFill>
                  <a:schemeClr val="tx1"/>
                </a:solidFill>
                <a:round/>
              </a:ln>
            </p:spPr>
            <p:txBody>
              <a:bodyPr/>
              <a:lstStyle/>
              <a:p>
                <a:endParaRPr lang="zh-CN" altLang="en-US"/>
              </a:p>
            </p:txBody>
          </p:sp>
          <p:sp>
            <p:nvSpPr>
              <p:cNvPr id="29712" name="Freeform 19"/>
              <p:cNvSpPr/>
              <p:nvPr/>
            </p:nvSpPr>
            <p:spPr bwMode="auto">
              <a:xfrm>
                <a:off x="1280" y="2756"/>
                <a:ext cx="2120" cy="3787"/>
              </a:xfrm>
              <a:custGeom>
                <a:avLst/>
                <a:gdLst>
                  <a:gd name="T0" fmla="*/ 0 w 2120"/>
                  <a:gd name="T1" fmla="*/ 3655 h 3787"/>
                  <a:gd name="T2" fmla="*/ 31 w 2120"/>
                  <a:gd name="T3" fmla="*/ 3563 h 3787"/>
                  <a:gd name="T4" fmla="*/ 77 w 2120"/>
                  <a:gd name="T5" fmla="*/ 3386 h 3787"/>
                  <a:gd name="T6" fmla="*/ 146 w 2120"/>
                  <a:gd name="T7" fmla="*/ 2610 h 3787"/>
                  <a:gd name="T8" fmla="*/ 161 w 2120"/>
                  <a:gd name="T9" fmla="*/ 2042 h 3787"/>
                  <a:gd name="T10" fmla="*/ 169 w 2120"/>
                  <a:gd name="T11" fmla="*/ 829 h 3787"/>
                  <a:gd name="T12" fmla="*/ 200 w 2120"/>
                  <a:gd name="T13" fmla="*/ 729 h 3787"/>
                  <a:gd name="T14" fmla="*/ 277 w 2120"/>
                  <a:gd name="T15" fmla="*/ 406 h 3787"/>
                  <a:gd name="T16" fmla="*/ 292 w 2120"/>
                  <a:gd name="T17" fmla="*/ 306 h 3787"/>
                  <a:gd name="T18" fmla="*/ 323 w 2120"/>
                  <a:gd name="T19" fmla="*/ 222 h 3787"/>
                  <a:gd name="T20" fmla="*/ 407 w 2120"/>
                  <a:gd name="T21" fmla="*/ 15 h 3787"/>
                  <a:gd name="T22" fmla="*/ 1075 w 2120"/>
                  <a:gd name="T23" fmla="*/ 53 h 3787"/>
                  <a:gd name="T24" fmla="*/ 1275 w 2120"/>
                  <a:gd name="T25" fmla="*/ 122 h 3787"/>
                  <a:gd name="T26" fmla="*/ 1360 w 2120"/>
                  <a:gd name="T27" fmla="*/ 276 h 3787"/>
                  <a:gd name="T28" fmla="*/ 1390 w 2120"/>
                  <a:gd name="T29" fmla="*/ 368 h 3787"/>
                  <a:gd name="T30" fmla="*/ 1505 w 2120"/>
                  <a:gd name="T31" fmla="*/ 975 h 3787"/>
                  <a:gd name="T32" fmla="*/ 1567 w 2120"/>
                  <a:gd name="T33" fmla="*/ 1059 h 3787"/>
                  <a:gd name="T34" fmla="*/ 1636 w 2120"/>
                  <a:gd name="T35" fmla="*/ 1182 h 3787"/>
                  <a:gd name="T36" fmla="*/ 1667 w 2120"/>
                  <a:gd name="T37" fmla="*/ 1228 h 3787"/>
                  <a:gd name="T38" fmla="*/ 1744 w 2120"/>
                  <a:gd name="T39" fmla="*/ 1451 h 3787"/>
                  <a:gd name="T40" fmla="*/ 1790 w 2120"/>
                  <a:gd name="T41" fmla="*/ 1589 h 3787"/>
                  <a:gd name="T42" fmla="*/ 1936 w 2120"/>
                  <a:gd name="T43" fmla="*/ 2004 h 3787"/>
                  <a:gd name="T44" fmla="*/ 1974 w 2120"/>
                  <a:gd name="T45" fmla="*/ 2111 h 3787"/>
                  <a:gd name="T46" fmla="*/ 2028 w 2120"/>
                  <a:gd name="T47" fmla="*/ 2265 h 3787"/>
                  <a:gd name="T48" fmla="*/ 2120 w 2120"/>
                  <a:gd name="T49" fmla="*/ 2595 h 3787"/>
                  <a:gd name="T50" fmla="*/ 2112 w 2120"/>
                  <a:gd name="T51" fmla="*/ 3340 h 3787"/>
                  <a:gd name="T52" fmla="*/ 2081 w 2120"/>
                  <a:gd name="T53" fmla="*/ 3448 h 3787"/>
                  <a:gd name="T54" fmla="*/ 1206 w 2120"/>
                  <a:gd name="T55" fmla="*/ 3647 h 3787"/>
                  <a:gd name="T56" fmla="*/ 0 w 2120"/>
                  <a:gd name="T57" fmla="*/ 3655 h 378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20"/>
                  <a:gd name="T88" fmla="*/ 0 h 3787"/>
                  <a:gd name="T89" fmla="*/ 2120 w 2120"/>
                  <a:gd name="T90" fmla="*/ 3787 h 378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20" h="3787">
                    <a:moveTo>
                      <a:pt x="0" y="3655"/>
                    </a:moveTo>
                    <a:cubicBezTo>
                      <a:pt x="19" y="3582"/>
                      <a:pt x="6" y="3612"/>
                      <a:pt x="31" y="3563"/>
                    </a:cubicBezTo>
                    <a:cubicBezTo>
                      <a:pt x="41" y="3504"/>
                      <a:pt x="62" y="3445"/>
                      <a:pt x="77" y="3386"/>
                    </a:cubicBezTo>
                    <a:cubicBezTo>
                      <a:pt x="83" y="3166"/>
                      <a:pt x="56" y="2844"/>
                      <a:pt x="146" y="2610"/>
                    </a:cubicBezTo>
                    <a:cubicBezTo>
                      <a:pt x="179" y="2389"/>
                      <a:pt x="157" y="2556"/>
                      <a:pt x="161" y="2042"/>
                    </a:cubicBezTo>
                    <a:cubicBezTo>
                      <a:pt x="165" y="1638"/>
                      <a:pt x="164" y="1233"/>
                      <a:pt x="169" y="829"/>
                    </a:cubicBezTo>
                    <a:cubicBezTo>
                      <a:pt x="169" y="793"/>
                      <a:pt x="192" y="763"/>
                      <a:pt x="200" y="729"/>
                    </a:cubicBezTo>
                    <a:cubicBezTo>
                      <a:pt x="225" y="622"/>
                      <a:pt x="249" y="513"/>
                      <a:pt x="277" y="406"/>
                    </a:cubicBezTo>
                    <a:cubicBezTo>
                      <a:pt x="282" y="365"/>
                      <a:pt x="282" y="343"/>
                      <a:pt x="292" y="306"/>
                    </a:cubicBezTo>
                    <a:cubicBezTo>
                      <a:pt x="300" y="277"/>
                      <a:pt x="315" y="252"/>
                      <a:pt x="323" y="222"/>
                    </a:cubicBezTo>
                    <a:cubicBezTo>
                      <a:pt x="330" y="157"/>
                      <a:pt x="328" y="39"/>
                      <a:pt x="407" y="15"/>
                    </a:cubicBezTo>
                    <a:cubicBezTo>
                      <a:pt x="859" y="21"/>
                      <a:pt x="824" y="0"/>
                      <a:pt x="1075" y="53"/>
                    </a:cubicBezTo>
                    <a:cubicBezTo>
                      <a:pt x="1138" y="83"/>
                      <a:pt x="1207" y="104"/>
                      <a:pt x="1275" y="122"/>
                    </a:cubicBezTo>
                    <a:cubicBezTo>
                      <a:pt x="1323" y="154"/>
                      <a:pt x="1334" y="226"/>
                      <a:pt x="1360" y="276"/>
                    </a:cubicBezTo>
                    <a:cubicBezTo>
                      <a:pt x="1367" y="312"/>
                      <a:pt x="1374" y="335"/>
                      <a:pt x="1390" y="368"/>
                    </a:cubicBezTo>
                    <a:cubicBezTo>
                      <a:pt x="1384" y="620"/>
                      <a:pt x="1354" y="786"/>
                      <a:pt x="1505" y="975"/>
                    </a:cubicBezTo>
                    <a:cubicBezTo>
                      <a:pt x="1529" y="1005"/>
                      <a:pt x="1534" y="1037"/>
                      <a:pt x="1567" y="1059"/>
                    </a:cubicBezTo>
                    <a:cubicBezTo>
                      <a:pt x="1584" y="1101"/>
                      <a:pt x="1613" y="1142"/>
                      <a:pt x="1636" y="1182"/>
                    </a:cubicBezTo>
                    <a:cubicBezTo>
                      <a:pt x="1645" y="1198"/>
                      <a:pt x="1667" y="1228"/>
                      <a:pt x="1667" y="1228"/>
                    </a:cubicBezTo>
                    <a:cubicBezTo>
                      <a:pt x="1690" y="1304"/>
                      <a:pt x="1714" y="1377"/>
                      <a:pt x="1744" y="1451"/>
                    </a:cubicBezTo>
                    <a:cubicBezTo>
                      <a:pt x="1752" y="1504"/>
                      <a:pt x="1773" y="1539"/>
                      <a:pt x="1790" y="1589"/>
                    </a:cubicBezTo>
                    <a:cubicBezTo>
                      <a:pt x="1836" y="1728"/>
                      <a:pt x="1880" y="1868"/>
                      <a:pt x="1936" y="2004"/>
                    </a:cubicBezTo>
                    <a:cubicBezTo>
                      <a:pt x="1943" y="2044"/>
                      <a:pt x="1960" y="2073"/>
                      <a:pt x="1974" y="2111"/>
                    </a:cubicBezTo>
                    <a:cubicBezTo>
                      <a:pt x="1993" y="2163"/>
                      <a:pt x="2003" y="2216"/>
                      <a:pt x="2028" y="2265"/>
                    </a:cubicBezTo>
                    <a:cubicBezTo>
                      <a:pt x="2045" y="2377"/>
                      <a:pt x="2097" y="2484"/>
                      <a:pt x="2120" y="2595"/>
                    </a:cubicBezTo>
                    <a:cubicBezTo>
                      <a:pt x="2117" y="2843"/>
                      <a:pt x="2117" y="3092"/>
                      <a:pt x="2112" y="3340"/>
                    </a:cubicBezTo>
                    <a:cubicBezTo>
                      <a:pt x="2111" y="3375"/>
                      <a:pt x="2089" y="3415"/>
                      <a:pt x="2081" y="3448"/>
                    </a:cubicBezTo>
                    <a:cubicBezTo>
                      <a:pt x="2002" y="3787"/>
                      <a:pt x="1336" y="3646"/>
                      <a:pt x="1206" y="3647"/>
                    </a:cubicBezTo>
                    <a:cubicBezTo>
                      <a:pt x="581" y="3639"/>
                      <a:pt x="672" y="3623"/>
                      <a:pt x="0" y="3655"/>
                    </a:cubicBezTo>
                    <a:close/>
                  </a:path>
                </a:pathLst>
              </a:custGeom>
              <a:gradFill rotWithShape="1">
                <a:gsLst>
                  <a:gs pos="0">
                    <a:srgbClr val="2F1800"/>
                  </a:gs>
                  <a:gs pos="100000">
                    <a:srgbClr val="663300"/>
                  </a:gs>
                </a:gsLst>
                <a:lin ang="5400000" scaled="1"/>
              </a:gradFill>
              <a:ln w="9525">
                <a:solidFill>
                  <a:schemeClr val="tx1"/>
                </a:solidFill>
                <a:round/>
              </a:ln>
            </p:spPr>
            <p:txBody>
              <a:bodyPr/>
              <a:lstStyle/>
              <a:p>
                <a:endParaRPr lang="zh-CN" altLang="en-US"/>
              </a:p>
            </p:txBody>
          </p:sp>
        </p:grpSp>
        <p:cxnSp>
          <p:nvCxnSpPr>
            <p:cNvPr id="29709" name="AutoShape 20"/>
            <p:cNvCxnSpPr>
              <a:cxnSpLocks noChangeShapeType="1"/>
            </p:cNvCxnSpPr>
            <p:nvPr/>
          </p:nvCxnSpPr>
          <p:spPr bwMode="auto">
            <a:xfrm>
              <a:off x="3152" y="2115"/>
              <a:ext cx="809" cy="380"/>
            </a:xfrm>
            <a:prstGeom prst="straightConnector1">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cxnSp>
      </p:grpSp>
      <p:sp>
        <p:nvSpPr>
          <p:cNvPr id="29705" name="Text Box 23"/>
          <p:cNvSpPr txBox="1">
            <a:spLocks noChangeArrowheads="1"/>
          </p:cNvSpPr>
          <p:nvPr/>
        </p:nvSpPr>
        <p:spPr bwMode="auto">
          <a:xfrm>
            <a:off x="5950764" y="682626"/>
            <a:ext cx="3023793" cy="579437"/>
          </a:xfrm>
          <a:prstGeom prst="rect">
            <a:avLst/>
          </a:prstGeom>
          <a:noFill/>
          <a:ln>
            <a:noFill/>
          </a:ln>
          <a:effectLst>
            <a:outerShdw dist="45791" dir="2021404" algn="ctr" rotWithShape="0">
              <a:srgbClr val="9999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latin typeface="微软雅黑" panose="020B0503020204020204" pitchFamily="34" charset="-122"/>
                <a:ea typeface="微软雅黑" panose="020B0503020204020204" pitchFamily="34" charset="-122"/>
              </a:rPr>
              <a:t>裂谷和海洋</a:t>
            </a:r>
          </a:p>
        </p:txBody>
      </p:sp>
      <p:cxnSp>
        <p:nvCxnSpPr>
          <p:cNvPr id="29706" name="AutoShape 4"/>
          <p:cNvCxnSpPr>
            <a:cxnSpLocks noChangeShapeType="1"/>
          </p:cNvCxnSpPr>
          <p:nvPr/>
        </p:nvCxnSpPr>
        <p:spPr bwMode="auto">
          <a:xfrm flipH="1">
            <a:off x="3674585" y="1492251"/>
            <a:ext cx="828567" cy="1587"/>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cxnSp>
        <p:nvCxnSpPr>
          <p:cNvPr id="29707" name="AutoShape 5"/>
          <p:cNvCxnSpPr>
            <a:cxnSpLocks noChangeShapeType="1"/>
          </p:cNvCxnSpPr>
          <p:nvPr/>
        </p:nvCxnSpPr>
        <p:spPr bwMode="auto">
          <a:xfrm>
            <a:off x="4655532" y="1492250"/>
            <a:ext cx="792059" cy="0"/>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sp>
        <p:nvSpPr>
          <p:cNvPr id="23" name="矩形 2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动画演示</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33295  E" pathEditMode="relative" ptsTypes="">
                                      <p:cBhvr>
                                        <p:cTn id="6" dur="5000" fill="hold"/>
                                        <p:tgtEl>
                                          <p:spTgt spid="138242"/>
                                        </p:tgtEl>
                                        <p:attrNameLst>
                                          <p:attrName>ppt_x</p:attrName>
                                          <p:attrName>ppt_y</p:attrName>
                                        </p:attrNameLst>
                                      </p:cBhvr>
                                    </p:animMotion>
                                  </p:childTnLst>
                                </p:cTn>
                              </p:par>
                              <p:par>
                                <p:cTn id="7" presetID="63" presetClass="path" presetSubtype="0" accel="50000" decel="50000" fill="hold" nodeType="withEffect">
                                  <p:stCondLst>
                                    <p:cond delay="0"/>
                                  </p:stCondLst>
                                  <p:childTnLst>
                                    <p:animMotion origin="layout" path="M 0 0  L 0.25 0  E" pathEditMode="relative" ptsTypes="">
                                      <p:cBhvr>
                                        <p:cTn id="8" dur="5000" fill="hold"/>
                                        <p:tgtEl>
                                          <p:spTgt spid="5"/>
                                        </p:tgtEl>
                                        <p:attrNameLst>
                                          <p:attrName>ppt_x</p:attrName>
                                          <p:attrName>ppt_y</p:attrName>
                                        </p:attrNameLst>
                                      </p:cBhvr>
                                    </p:animMotion>
                                  </p:childTnLst>
                                </p:cTn>
                              </p:par>
                              <p:par>
                                <p:cTn id="9" presetID="35" presetClass="path" presetSubtype="0" accel="50000" decel="50000" fill="hold" nodeType="withEffect">
                                  <p:stCondLst>
                                    <p:cond delay="0"/>
                                  </p:stCondLst>
                                  <p:childTnLst>
                                    <p:animMotion origin="layout" path="M 0 0  L -0.25 0  E" pathEditMode="relative" ptsTypes="">
                                      <p:cBhvr>
                                        <p:cTn id="10" dur="5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img0.imgtn.bdimg.com/it/u=3098010076,3672532290&amp;fm=206&amp;gp=0.jpg"/>
          <p:cNvPicPr>
            <a:picLocks noChangeAspect="1"/>
          </p:cNvPicPr>
          <p:nvPr/>
        </p:nvPicPr>
        <p:blipFill>
          <a:blip r:embed="rId2" cstate="print"/>
          <a:stretch>
            <a:fillRect/>
          </a:stretch>
        </p:blipFill>
        <p:spPr>
          <a:xfrm>
            <a:off x="2696812" y="2387600"/>
            <a:ext cx="2969825" cy="2225675"/>
          </a:xfrm>
          <a:prstGeom prst="rect">
            <a:avLst/>
          </a:prstGeom>
          <a:noFill/>
          <a:ln w="9525">
            <a:noFill/>
          </a:ln>
        </p:spPr>
      </p:pic>
      <p:pic>
        <p:nvPicPr>
          <p:cNvPr id="26627" name="Picture 4" descr="http://img1.imgtn.bdimg.com/it/u=693450280,3301318857&amp;fm=206&amp;gp=0.jpg"/>
          <p:cNvPicPr>
            <a:picLocks noChangeAspect="1"/>
          </p:cNvPicPr>
          <p:nvPr/>
        </p:nvPicPr>
        <p:blipFill>
          <a:blip r:embed="rId3" cstate="print"/>
          <a:stretch>
            <a:fillRect/>
          </a:stretch>
        </p:blipFill>
        <p:spPr>
          <a:xfrm>
            <a:off x="6261873" y="2387600"/>
            <a:ext cx="2909508" cy="2184400"/>
          </a:xfrm>
          <a:prstGeom prst="rect">
            <a:avLst/>
          </a:prstGeom>
          <a:noFill/>
          <a:ln w="9525">
            <a:noFill/>
          </a:ln>
        </p:spPr>
      </p:pic>
      <p:sp>
        <p:nvSpPr>
          <p:cNvPr id="26628" name="TextBox 4"/>
          <p:cNvSpPr txBox="1"/>
          <p:nvPr/>
        </p:nvSpPr>
        <p:spPr>
          <a:xfrm>
            <a:off x="2809509" y="4600575"/>
            <a:ext cx="3714266" cy="398780"/>
          </a:xfrm>
          <a:prstGeom prst="rect">
            <a:avLst/>
          </a:prstGeom>
          <a:noFill/>
          <a:ln w="9525">
            <a:noFill/>
          </a:ln>
        </p:spPr>
        <p:txBody>
          <a:bodyPr>
            <a:spAutoFit/>
          </a:bodyPr>
          <a:lstStyle/>
          <a:p>
            <a:r>
              <a:rPr lang="zh-CN" altLang="en-US" sz="2000" b="1" dirty="0">
                <a:latin typeface="微软雅黑" panose="020B0503020204020204" pitchFamily="34" charset="-122"/>
                <a:ea typeface="微软雅黑" panose="020B0503020204020204" pitchFamily="34" charset="-122"/>
              </a:rPr>
              <a:t>北方的代表水果</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苹果</a:t>
            </a:r>
          </a:p>
        </p:txBody>
      </p:sp>
      <p:sp>
        <p:nvSpPr>
          <p:cNvPr id="26629" name="TextBox 5"/>
          <p:cNvSpPr txBox="1"/>
          <p:nvPr/>
        </p:nvSpPr>
        <p:spPr>
          <a:xfrm>
            <a:off x="6309492" y="4600575"/>
            <a:ext cx="3142841" cy="398780"/>
          </a:xfrm>
          <a:prstGeom prst="rect">
            <a:avLst/>
          </a:prstGeom>
          <a:noFill/>
          <a:ln w="9525">
            <a:noFill/>
          </a:ln>
        </p:spPr>
        <p:txBody>
          <a:bodyPr>
            <a:spAutoFit/>
          </a:bodyPr>
          <a:lstStyle/>
          <a:p>
            <a:r>
              <a:rPr lang="zh-CN" altLang="en-US" sz="2000" b="1" dirty="0">
                <a:latin typeface="微软雅黑" panose="020B0503020204020204" pitchFamily="34" charset="-122"/>
                <a:ea typeface="微软雅黑" panose="020B0503020204020204" pitchFamily="34" charset="-122"/>
              </a:rPr>
              <a:t>南方的代表水果</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柑橘</a:t>
            </a:r>
          </a:p>
        </p:txBody>
      </p:sp>
      <p:grpSp>
        <p:nvGrpSpPr>
          <p:cNvPr id="2" name="组合 9"/>
          <p:cNvGrpSpPr/>
          <p:nvPr/>
        </p:nvGrpSpPr>
        <p:grpSpPr>
          <a:xfrm>
            <a:off x="8095197" y="785813"/>
            <a:ext cx="1939672" cy="1117600"/>
            <a:chOff x="6858016" y="1643050"/>
            <a:chExt cx="1940450" cy="1118352"/>
          </a:xfrm>
        </p:grpSpPr>
        <p:pic>
          <p:nvPicPr>
            <p:cNvPr id="26637" name="Picture 2" descr="http://www.wzfzl.com.cn/upimg/userup/1108/200624209211.jpg"/>
            <p:cNvPicPr>
              <a:picLocks noChangeAspect="1"/>
            </p:cNvPicPr>
            <p:nvPr/>
          </p:nvPicPr>
          <p:blipFill>
            <a:blip r:embed="rId4" cstate="print"/>
            <a:stretch>
              <a:fillRect/>
            </a:stretch>
          </p:blipFill>
          <p:spPr>
            <a:xfrm>
              <a:off x="6858016" y="2214554"/>
              <a:ext cx="1940450" cy="546848"/>
            </a:xfrm>
            <a:prstGeom prst="rect">
              <a:avLst/>
            </a:prstGeom>
            <a:noFill/>
            <a:ln w="9525">
              <a:noFill/>
            </a:ln>
          </p:spPr>
        </p:pic>
        <p:sp>
          <p:nvSpPr>
            <p:cNvPr id="26638" name="TextBox 11"/>
            <p:cNvSpPr txBox="1"/>
            <p:nvPr/>
          </p:nvSpPr>
          <p:spPr>
            <a:xfrm>
              <a:off x="7072330" y="1643050"/>
              <a:ext cx="1571636" cy="491821"/>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小组探究</a:t>
              </a:r>
            </a:p>
          </p:txBody>
        </p:sp>
      </p:grpSp>
      <p:grpSp>
        <p:nvGrpSpPr>
          <p:cNvPr id="3" name="组合 12"/>
          <p:cNvGrpSpPr/>
          <p:nvPr/>
        </p:nvGrpSpPr>
        <p:grpSpPr>
          <a:xfrm>
            <a:off x="5380925" y="722949"/>
            <a:ext cx="1642849" cy="763587"/>
            <a:chOff x="3214678" y="642918"/>
            <a:chExt cx="1643074" cy="763756"/>
          </a:xfrm>
        </p:grpSpPr>
        <p:sp>
          <p:nvSpPr>
            <p:cNvPr id="14" name="椭圆 13"/>
            <p:cNvSpPr/>
            <p:nvPr/>
          </p:nvSpPr>
          <p:spPr>
            <a:xfrm>
              <a:off x="3214678" y="642918"/>
              <a:ext cx="1357322" cy="76375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6636" name="TextBox 14"/>
            <p:cNvSpPr txBox="1"/>
            <p:nvPr/>
          </p:nvSpPr>
          <p:spPr>
            <a:xfrm>
              <a:off x="3357554" y="785794"/>
              <a:ext cx="1500198" cy="491599"/>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活动</a:t>
              </a:r>
              <a:r>
                <a:rPr lang="en-US" altLang="zh-CN" sz="2600" b="1" dirty="0">
                  <a:latin typeface="微软雅黑" panose="020B0503020204020204" pitchFamily="34" charset="-122"/>
                  <a:ea typeface="微软雅黑" panose="020B0503020204020204" pitchFamily="34" charset="-122"/>
                </a:rPr>
                <a:t>2</a:t>
              </a:r>
              <a:endParaRPr lang="zh-CN" altLang="en-US" sz="2600" b="1" dirty="0">
                <a:latin typeface="微软雅黑" panose="020B0503020204020204" pitchFamily="34" charset="-122"/>
                <a:ea typeface="微软雅黑" panose="020B0503020204020204" pitchFamily="34" charset="-122"/>
              </a:endParaRPr>
            </a:p>
          </p:txBody>
        </p:sp>
      </p:grpSp>
      <p:sp>
        <p:nvSpPr>
          <p:cNvPr id="16" name="TextBox 15"/>
          <p:cNvSpPr txBox="1"/>
          <p:nvPr/>
        </p:nvSpPr>
        <p:spPr>
          <a:xfrm>
            <a:off x="2424115" y="1762125"/>
            <a:ext cx="6956789" cy="645160"/>
          </a:xfrm>
          <a:prstGeom prst="rect">
            <a:avLst/>
          </a:prstGeom>
          <a:noFill/>
          <a:ln w="9525">
            <a:noFill/>
          </a:ln>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如何理解</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桔生淮南则为橘，生于淮北则为枳”？</a:t>
            </a:r>
            <a:endParaRPr lang="en-US" altLang="zh-CN" sz="2400" b="1" dirty="0">
              <a:latin typeface="微软雅黑" panose="020B0503020204020204" pitchFamily="34" charset="-122"/>
              <a:ea typeface="微软雅黑" panose="020B0503020204020204" pitchFamily="34" charset="-122"/>
            </a:endParaRPr>
          </a:p>
        </p:txBody>
      </p:sp>
      <p:sp>
        <p:nvSpPr>
          <p:cNvPr id="17" name="流程图: 过程 16"/>
          <p:cNvSpPr/>
          <p:nvPr/>
        </p:nvSpPr>
        <p:spPr>
          <a:xfrm>
            <a:off x="2809509" y="5143500"/>
            <a:ext cx="6571395" cy="121443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主要是南北方的气候不同所导致，尤其是温度，北方地区热量不足，南方地区热量高。</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101799" y="1138298"/>
            <a:ext cx="6323777" cy="866775"/>
          </a:xfrm>
        </p:spPr>
        <p:txBody>
          <a:bodyPr/>
          <a:lstStyle/>
          <a:p>
            <a:pPr eaLnBrk="1" hangingPunct="1">
              <a:defRPr/>
            </a:pPr>
            <a:r>
              <a:rPr lang="zh-CN" altLang="en-US" sz="32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利用板块运动学说解释下列现象</a:t>
            </a:r>
            <a:endParaRPr lang="zh-CN" altLang="en-US" sz="4000" b="1" dirty="0">
              <a:solidFill>
                <a:srgbClr val="FF0000"/>
              </a:solidFill>
              <a:effectLst>
                <a:outerShdw blurRad="38100" dist="38100" dir="2700000" algn="tl">
                  <a:srgbClr val="C0C0C0"/>
                </a:outerShdw>
              </a:effectLst>
            </a:endParaRPr>
          </a:p>
        </p:txBody>
      </p:sp>
      <p:pic>
        <p:nvPicPr>
          <p:cNvPr id="31747" name="Picture 4" descr="2"/>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bwMode="auto">
          <a:xfrm>
            <a:off x="6176387" y="2152710"/>
            <a:ext cx="4060296" cy="4537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1695457" y="3092510"/>
            <a:ext cx="4176168" cy="1800225"/>
          </a:xfrm>
          <a:prstGeom prst="rect">
            <a:avLst/>
          </a:prstGeom>
          <a:solidFill>
            <a:schemeClr val="bg1"/>
          </a:solidFill>
          <a:ln w="9525">
            <a:noFill/>
            <a:miter lim="800000"/>
          </a:ln>
          <a:effectLst/>
        </p:spPr>
        <p:txBody>
          <a:bodyPr>
            <a:spAutoFit/>
          </a:bodyPr>
          <a:lstStyle/>
          <a:p>
            <a:pPr>
              <a:defRPr/>
            </a:pPr>
            <a:r>
              <a:rPr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      据测量，亚洲和非洲之间的红海在不断扩张，有人预言，几千万年后，红海将成为新的大洋。</a:t>
            </a:r>
          </a:p>
        </p:txBody>
      </p:sp>
      <p:sp>
        <p:nvSpPr>
          <p:cNvPr id="7" name="矩形 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969815" y="1030287"/>
            <a:ext cx="3352364" cy="762000"/>
          </a:xfrm>
        </p:spPr>
        <p:txBody>
          <a:bodyPr/>
          <a:lstStyle/>
          <a:p>
            <a:pPr eaLnBrk="1" hangingPunct="1">
              <a:defRPr/>
            </a:pPr>
            <a:r>
              <a:rPr lang="zh-CN" altLang="en-US" sz="32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红海的形成</a:t>
            </a:r>
          </a:p>
        </p:txBody>
      </p:sp>
      <p:pic>
        <p:nvPicPr>
          <p:cNvPr id="33795" name="Picture 3"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0330" y="4019551"/>
            <a:ext cx="914281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5"/>
          <p:cNvSpPr txBox="1">
            <a:spLocks noChangeArrowheads="1"/>
          </p:cNvSpPr>
          <p:nvPr/>
        </p:nvSpPr>
        <p:spPr bwMode="auto">
          <a:xfrm>
            <a:off x="2629692" y="1792288"/>
            <a:ext cx="7771388"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      美国、英国等多国科学家透露，位于非洲东北部与阿拉伯半岛之间的红海正在发生分裂，数百万年之后可能将产生一个新的海洋，而非洲大陆也将分成两部分。有媒体称，地球将来会出现五大洋和六大洲。</a:t>
            </a:r>
          </a:p>
        </p:txBody>
      </p:sp>
      <p:sp>
        <p:nvSpPr>
          <p:cNvPr id="7" name="矩形 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6"/>
          <p:cNvSpPr>
            <a:spLocks noChangeArrowheads="1"/>
          </p:cNvSpPr>
          <p:nvPr/>
        </p:nvSpPr>
        <p:spPr bwMode="auto">
          <a:xfrm>
            <a:off x="7811978" y="1858510"/>
            <a:ext cx="3288872" cy="2763837"/>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lnSpc>
                <a:spcPct val="150000"/>
              </a:lnSpc>
              <a:spcBef>
                <a:spcPct val="20000"/>
              </a:spcBef>
              <a:defRPr/>
            </a:pPr>
            <a:r>
              <a:rPr kumimoji="1"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红海是</a:t>
            </a:r>
            <a:r>
              <a:rPr kumimoji="1" lang="en-US" altLang="zh-CN"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______</a:t>
            </a:r>
            <a:r>
              <a:rPr kumimoji="1"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板块</a:t>
            </a:r>
          </a:p>
          <a:p>
            <a:pPr>
              <a:lnSpc>
                <a:spcPct val="150000"/>
              </a:lnSpc>
              <a:spcBef>
                <a:spcPct val="20000"/>
              </a:spcBef>
              <a:defRPr/>
            </a:pPr>
            <a:r>
              <a:rPr kumimoji="1"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和</a:t>
            </a:r>
            <a:r>
              <a:rPr kumimoji="1" lang="en-US" altLang="zh-CN"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______ </a:t>
            </a:r>
            <a:r>
              <a:rPr kumimoji="1"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板块张裂运动形成的，最终会形成新的海洋。</a:t>
            </a:r>
          </a:p>
        </p:txBody>
      </p:sp>
      <p:sp>
        <p:nvSpPr>
          <p:cNvPr id="33799" name="Text Box 7"/>
          <p:cNvSpPr txBox="1">
            <a:spLocks noChangeArrowheads="1"/>
          </p:cNvSpPr>
          <p:nvPr/>
        </p:nvSpPr>
        <p:spPr bwMode="auto">
          <a:xfrm>
            <a:off x="8226261" y="2718934"/>
            <a:ext cx="1728563" cy="461962"/>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2400" b="1" dirty="0">
                <a:solidFill>
                  <a:srgbClr val="FF0000"/>
                </a:solidFill>
                <a:latin typeface="微软雅黑" panose="020B0503020204020204" pitchFamily="34" charset="-122"/>
                <a:ea typeface="微软雅黑" panose="020B0503020204020204" pitchFamily="34" charset="-122"/>
              </a:rPr>
              <a:t>印度洋</a:t>
            </a:r>
          </a:p>
        </p:txBody>
      </p:sp>
      <p:sp>
        <p:nvSpPr>
          <p:cNvPr id="33800" name="Text Box 8"/>
          <p:cNvSpPr txBox="1">
            <a:spLocks noChangeArrowheads="1"/>
          </p:cNvSpPr>
          <p:nvPr/>
        </p:nvSpPr>
        <p:spPr bwMode="auto">
          <a:xfrm>
            <a:off x="9011972" y="1966460"/>
            <a:ext cx="1223803" cy="460375"/>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2400" b="1" dirty="0">
                <a:solidFill>
                  <a:srgbClr val="FF0000"/>
                </a:solidFill>
                <a:latin typeface="微软雅黑" panose="020B0503020204020204" pitchFamily="34" charset="-122"/>
                <a:ea typeface="微软雅黑" panose="020B0503020204020204" pitchFamily="34" charset="-122"/>
              </a:rPr>
              <a:t>非洲</a:t>
            </a:r>
          </a:p>
        </p:txBody>
      </p:sp>
      <p:sp>
        <p:nvSpPr>
          <p:cNvPr id="35845" name="Text Box 9"/>
          <p:cNvSpPr txBox="1">
            <a:spLocks noChangeArrowheads="1"/>
          </p:cNvSpPr>
          <p:nvPr/>
        </p:nvSpPr>
        <p:spPr bwMode="auto">
          <a:xfrm>
            <a:off x="3080256" y="3603171"/>
            <a:ext cx="1873006" cy="369888"/>
          </a:xfrm>
          <a:prstGeom prst="rect">
            <a:avLst/>
          </a:prstGeom>
          <a:solidFill>
            <a:srgbClr val="00B0F0"/>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a:solidFill>
                  <a:schemeClr val="bg1"/>
                </a:solidFill>
                <a:latin typeface="微软雅黑" panose="020B0503020204020204" pitchFamily="34" charset="-122"/>
                <a:ea typeface="微软雅黑" panose="020B0503020204020204" pitchFamily="34" charset="-122"/>
              </a:rPr>
              <a:t>非洲板块</a:t>
            </a:r>
          </a:p>
        </p:txBody>
      </p:sp>
      <p:sp>
        <p:nvSpPr>
          <p:cNvPr id="35846" name="Text Box 10"/>
          <p:cNvSpPr txBox="1">
            <a:spLocks noChangeArrowheads="1"/>
          </p:cNvSpPr>
          <p:nvPr/>
        </p:nvSpPr>
        <p:spPr bwMode="auto">
          <a:xfrm>
            <a:off x="5670719" y="2580821"/>
            <a:ext cx="1599992" cy="369888"/>
          </a:xfrm>
          <a:prstGeom prst="rect">
            <a:avLst/>
          </a:prstGeom>
          <a:solidFill>
            <a:srgbClr val="00B0F0"/>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a:solidFill>
                  <a:schemeClr val="bg1"/>
                </a:solidFill>
                <a:latin typeface="微软雅黑" panose="020B0503020204020204" pitchFamily="34" charset="-122"/>
                <a:ea typeface="微软雅黑" panose="020B0503020204020204" pitchFamily="34" charset="-122"/>
              </a:rPr>
              <a:t>印度洋板块</a:t>
            </a:r>
          </a:p>
        </p:txBody>
      </p:sp>
      <p:pic>
        <p:nvPicPr>
          <p:cNvPr id="35847" name="Picture 11" descr="arr2"/>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859391">
            <a:off x="5562742" y="3025376"/>
            <a:ext cx="628650" cy="83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2" descr="arr2"/>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168109">
            <a:off x="6690514" y="3246834"/>
            <a:ext cx="642937" cy="85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2"/>
          <p:cNvGrpSpPr/>
          <p:nvPr/>
        </p:nvGrpSpPr>
        <p:grpSpPr bwMode="auto">
          <a:xfrm>
            <a:off x="2916766" y="1485446"/>
            <a:ext cx="4485691" cy="5105400"/>
            <a:chOff x="2350691" y="854075"/>
            <a:chExt cx="4486275" cy="5105400"/>
          </a:xfrm>
        </p:grpSpPr>
        <p:pic>
          <p:nvPicPr>
            <p:cNvPr id="35852" name="Picture 5" descr="东非裂谷带示意"/>
            <p:cNvPicPr>
              <a:picLocks noChangeAspect="1" noChangeArrowheads="1"/>
            </p:cNvPicPr>
            <p:nvPr/>
          </p:nvPicPr>
          <p:blipFill>
            <a:blip r:embed="rId3" cstate="print">
              <a:lum bright="-18000" contrast="12000"/>
              <a:extLst>
                <a:ext uri="{28A0092B-C50C-407E-A947-70E740481C1C}">
                  <a14:useLocalDpi xmlns:a14="http://schemas.microsoft.com/office/drawing/2010/main" val="0"/>
                </a:ext>
              </a:extLst>
            </a:blip>
            <a:srcRect/>
            <a:stretch>
              <a:fillRect/>
            </a:stretch>
          </p:blipFill>
          <p:spPr bwMode="auto">
            <a:xfrm>
              <a:off x="2350691" y="854075"/>
              <a:ext cx="44862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3" name="矩形 1"/>
            <p:cNvSpPr>
              <a:spLocks noChangeArrowheads="1"/>
            </p:cNvSpPr>
            <p:nvPr/>
          </p:nvSpPr>
          <p:spPr bwMode="auto">
            <a:xfrm>
              <a:off x="2363047" y="5446504"/>
              <a:ext cx="1838249" cy="500616"/>
            </a:xfrm>
            <a:prstGeom prst="rect">
              <a:avLst/>
            </a:prstGeom>
            <a:solidFill>
              <a:srgbClr val="8A9DDD"/>
            </a:solidFill>
            <a:ln w="9525" algn="ctr">
              <a:solidFill>
                <a:srgbClr val="8B9EDC"/>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sp>
        <p:nvSpPr>
          <p:cNvPr id="14" name="矩形 13"/>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800"/>
                                        </p:tgtEl>
                                        <p:attrNameLst>
                                          <p:attrName>style.visibility</p:attrName>
                                        </p:attrNameLst>
                                      </p:cBhvr>
                                      <p:to>
                                        <p:strVal val="visible"/>
                                      </p:to>
                                    </p:set>
                                    <p:anim calcmode="lin" valueType="num">
                                      <p:cBhvr additive="base">
                                        <p:cTn id="7" dur="500" fill="hold"/>
                                        <p:tgtEl>
                                          <p:spTgt spid="33800"/>
                                        </p:tgtEl>
                                        <p:attrNameLst>
                                          <p:attrName>ppt_x</p:attrName>
                                        </p:attrNameLst>
                                      </p:cBhvr>
                                      <p:tavLst>
                                        <p:tav tm="0">
                                          <p:val>
                                            <p:strVal val="#ppt_x"/>
                                          </p:val>
                                        </p:tav>
                                        <p:tav tm="100000">
                                          <p:val>
                                            <p:strVal val="#ppt_x"/>
                                          </p:val>
                                        </p:tav>
                                      </p:tavLst>
                                    </p:anim>
                                    <p:anim calcmode="lin" valueType="num">
                                      <p:cBhvr additive="base">
                                        <p:cTn id="8" dur="500" fill="hold"/>
                                        <p:tgtEl>
                                          <p:spTgt spid="338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9"/>
                                        </p:tgtEl>
                                        <p:attrNameLst>
                                          <p:attrName>style.visibility</p:attrName>
                                        </p:attrNameLst>
                                      </p:cBhvr>
                                      <p:to>
                                        <p:strVal val="visible"/>
                                      </p:to>
                                    </p:set>
                                    <p:anim calcmode="lin" valueType="num">
                                      <p:cBhvr additive="base">
                                        <p:cTn id="13" dur="500" fill="hold"/>
                                        <p:tgtEl>
                                          <p:spTgt spid="33799"/>
                                        </p:tgtEl>
                                        <p:attrNameLst>
                                          <p:attrName>ppt_x</p:attrName>
                                        </p:attrNameLst>
                                      </p:cBhvr>
                                      <p:tavLst>
                                        <p:tav tm="0">
                                          <p:val>
                                            <p:strVal val="#ppt_x"/>
                                          </p:val>
                                        </p:tav>
                                        <p:tav tm="100000">
                                          <p:val>
                                            <p:strVal val="#ppt_x"/>
                                          </p:val>
                                        </p:tav>
                                      </p:tavLst>
                                    </p:anim>
                                    <p:anim calcmode="lin" valueType="num">
                                      <p:cBhvr additive="base">
                                        <p:cTn id="14" dur="500" fill="hold"/>
                                        <p:tgtEl>
                                          <p:spTgt spid="337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p:bldP spid="3380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reeform 2"/>
          <p:cNvSpPr/>
          <p:nvPr/>
        </p:nvSpPr>
        <p:spPr bwMode="auto">
          <a:xfrm>
            <a:off x="7488851" y="1620838"/>
            <a:ext cx="4701563" cy="4248150"/>
          </a:xfrm>
          <a:custGeom>
            <a:avLst/>
            <a:gdLst>
              <a:gd name="T0" fmla="*/ 0 w 4252"/>
              <a:gd name="T1" fmla="*/ 2147483646 h 2245"/>
              <a:gd name="T2" fmla="*/ 2147483646 w 4252"/>
              <a:gd name="T3" fmla="*/ 2147483646 h 2245"/>
              <a:gd name="T4" fmla="*/ 2147483646 w 4252"/>
              <a:gd name="T5" fmla="*/ 2147483646 h 2245"/>
              <a:gd name="T6" fmla="*/ 2147483646 w 4252"/>
              <a:gd name="T7" fmla="*/ 2147483646 h 2245"/>
              <a:gd name="T8" fmla="*/ 2147483646 w 4252"/>
              <a:gd name="T9" fmla="*/ 2147483646 h 2245"/>
              <a:gd name="T10" fmla="*/ 2147483646 w 4252"/>
              <a:gd name="T11" fmla="*/ 2147483646 h 2245"/>
              <a:gd name="T12" fmla="*/ 2147483646 w 4252"/>
              <a:gd name="T13" fmla="*/ 2147483646 h 2245"/>
              <a:gd name="T14" fmla="*/ 2147483646 w 4252"/>
              <a:gd name="T15" fmla="*/ 2147483646 h 2245"/>
              <a:gd name="T16" fmla="*/ 2147483646 w 4252"/>
              <a:gd name="T17" fmla="*/ 2147483646 h 2245"/>
              <a:gd name="T18" fmla="*/ 2147483646 w 4252"/>
              <a:gd name="T19" fmla="*/ 2147483646 h 2245"/>
              <a:gd name="T20" fmla="*/ 2147483646 w 4252"/>
              <a:gd name="T21" fmla="*/ 2147483646 h 2245"/>
              <a:gd name="T22" fmla="*/ 2147483646 w 4252"/>
              <a:gd name="T23" fmla="*/ 2147483646 h 2245"/>
              <a:gd name="T24" fmla="*/ 2147483646 w 4252"/>
              <a:gd name="T25" fmla="*/ 2147483646 h 2245"/>
              <a:gd name="T26" fmla="*/ 2147483646 w 4252"/>
              <a:gd name="T27" fmla="*/ 2147483646 h 2245"/>
              <a:gd name="T28" fmla="*/ 2147483646 w 4252"/>
              <a:gd name="T29" fmla="*/ 2147483646 h 2245"/>
              <a:gd name="T30" fmla="*/ 2147483646 w 4252"/>
              <a:gd name="T31" fmla="*/ 2147483646 h 2245"/>
              <a:gd name="T32" fmla="*/ 2147483646 w 4252"/>
              <a:gd name="T33" fmla="*/ 2147483646 h 2245"/>
              <a:gd name="T34" fmla="*/ 2147483646 w 4252"/>
              <a:gd name="T35" fmla="*/ 2147483646 h 2245"/>
              <a:gd name="T36" fmla="*/ 2147483646 w 4252"/>
              <a:gd name="T37" fmla="*/ 2147483646 h 2245"/>
              <a:gd name="T38" fmla="*/ 2147483646 w 4252"/>
              <a:gd name="T39" fmla="*/ 2147483646 h 2245"/>
              <a:gd name="T40" fmla="*/ 2147483646 w 4252"/>
              <a:gd name="T41" fmla="*/ 2147483646 h 2245"/>
              <a:gd name="T42" fmla="*/ 2147483646 w 4252"/>
              <a:gd name="T43" fmla="*/ 2147483646 h 2245"/>
              <a:gd name="T44" fmla="*/ 2147483646 w 4252"/>
              <a:gd name="T45" fmla="*/ 2147483646 h 2245"/>
              <a:gd name="T46" fmla="*/ 2147483646 w 4252"/>
              <a:gd name="T47" fmla="*/ 2147483646 h 2245"/>
              <a:gd name="T48" fmla="*/ 2147483646 w 4252"/>
              <a:gd name="T49" fmla="*/ 2147483646 h 2245"/>
              <a:gd name="T50" fmla="*/ 2147483646 w 4252"/>
              <a:gd name="T51" fmla="*/ 2147483646 h 2245"/>
              <a:gd name="T52" fmla="*/ 2147483646 w 4252"/>
              <a:gd name="T53" fmla="*/ 2147483646 h 2245"/>
              <a:gd name="T54" fmla="*/ 2147483646 w 4252"/>
              <a:gd name="T55" fmla="*/ 2147483646 h 2245"/>
              <a:gd name="T56" fmla="*/ 2147483646 w 4252"/>
              <a:gd name="T57" fmla="*/ 2147483646 h 2245"/>
              <a:gd name="T58" fmla="*/ 2147483646 w 4252"/>
              <a:gd name="T59" fmla="*/ 2147483646 h 2245"/>
              <a:gd name="T60" fmla="*/ 2147483646 w 4252"/>
              <a:gd name="T61" fmla="*/ 2147483646 h 2245"/>
              <a:gd name="T62" fmla="*/ 2147483646 w 4252"/>
              <a:gd name="T63" fmla="*/ 2147483646 h 2245"/>
              <a:gd name="T64" fmla="*/ 2147483646 w 4252"/>
              <a:gd name="T65" fmla="*/ 2147483646 h 2245"/>
              <a:gd name="T66" fmla="*/ 2147483646 w 4252"/>
              <a:gd name="T67" fmla="*/ 2147483646 h 2245"/>
              <a:gd name="T68" fmla="*/ 2147483646 w 4252"/>
              <a:gd name="T69" fmla="*/ 2147483646 h 2245"/>
              <a:gd name="T70" fmla="*/ 2147483646 w 4252"/>
              <a:gd name="T71" fmla="*/ 2147483646 h 2245"/>
              <a:gd name="T72" fmla="*/ 2147483646 w 4252"/>
              <a:gd name="T73" fmla="*/ 2147483646 h 2245"/>
              <a:gd name="T74" fmla="*/ 2147483646 w 4252"/>
              <a:gd name="T75" fmla="*/ 2147483646 h 2245"/>
              <a:gd name="T76" fmla="*/ 2147483646 w 4252"/>
              <a:gd name="T77" fmla="*/ 2147483646 h 2245"/>
              <a:gd name="T78" fmla="*/ 2147483646 w 4252"/>
              <a:gd name="T79" fmla="*/ 2147483646 h 2245"/>
              <a:gd name="T80" fmla="*/ 2147483646 w 4252"/>
              <a:gd name="T81" fmla="*/ 2147483646 h 2245"/>
              <a:gd name="T82" fmla="*/ 2147483646 w 4252"/>
              <a:gd name="T83" fmla="*/ 2147483646 h 2245"/>
              <a:gd name="T84" fmla="*/ 2147483646 w 4252"/>
              <a:gd name="T85" fmla="*/ 2147483646 h 2245"/>
              <a:gd name="T86" fmla="*/ 2147483646 w 4252"/>
              <a:gd name="T87" fmla="*/ 2147483646 h 2245"/>
              <a:gd name="T88" fmla="*/ 2147483646 w 4252"/>
              <a:gd name="T89" fmla="*/ 2147483646 h 2245"/>
              <a:gd name="T90" fmla="*/ 2147483646 w 4252"/>
              <a:gd name="T91" fmla="*/ 2147483646 h 2245"/>
              <a:gd name="T92" fmla="*/ 0 w 4252"/>
              <a:gd name="T93" fmla="*/ 2147483646 h 22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252"/>
              <a:gd name="T142" fmla="*/ 0 h 2245"/>
              <a:gd name="T143" fmla="*/ 4252 w 4252"/>
              <a:gd name="T144" fmla="*/ 2245 h 224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252" h="2245">
                <a:moveTo>
                  <a:pt x="0" y="1550"/>
                </a:moveTo>
                <a:cubicBezTo>
                  <a:pt x="11" y="1506"/>
                  <a:pt x="18" y="1501"/>
                  <a:pt x="55" y="1477"/>
                </a:cubicBezTo>
                <a:cubicBezTo>
                  <a:pt x="61" y="1421"/>
                  <a:pt x="53" y="1386"/>
                  <a:pt x="92" y="1349"/>
                </a:cubicBezTo>
                <a:cubicBezTo>
                  <a:pt x="101" y="1321"/>
                  <a:pt x="110" y="1294"/>
                  <a:pt x="119" y="1266"/>
                </a:cubicBezTo>
                <a:cubicBezTo>
                  <a:pt x="122" y="1257"/>
                  <a:pt x="128" y="1239"/>
                  <a:pt x="128" y="1239"/>
                </a:cubicBezTo>
                <a:cubicBezTo>
                  <a:pt x="141" y="1161"/>
                  <a:pt x="129" y="1209"/>
                  <a:pt x="147" y="1157"/>
                </a:cubicBezTo>
                <a:cubicBezTo>
                  <a:pt x="153" y="1139"/>
                  <a:pt x="165" y="1102"/>
                  <a:pt x="165" y="1102"/>
                </a:cubicBezTo>
                <a:cubicBezTo>
                  <a:pt x="168" y="1084"/>
                  <a:pt x="170" y="1065"/>
                  <a:pt x="174" y="1047"/>
                </a:cubicBezTo>
                <a:cubicBezTo>
                  <a:pt x="179" y="1028"/>
                  <a:pt x="192" y="992"/>
                  <a:pt x="192" y="992"/>
                </a:cubicBezTo>
                <a:cubicBezTo>
                  <a:pt x="202" y="762"/>
                  <a:pt x="180" y="849"/>
                  <a:pt x="229" y="736"/>
                </a:cubicBezTo>
                <a:cubicBezTo>
                  <a:pt x="248" y="693"/>
                  <a:pt x="250" y="663"/>
                  <a:pt x="275" y="626"/>
                </a:cubicBezTo>
                <a:cubicBezTo>
                  <a:pt x="301" y="547"/>
                  <a:pt x="412" y="567"/>
                  <a:pt x="476" y="562"/>
                </a:cubicBezTo>
                <a:cubicBezTo>
                  <a:pt x="505" y="552"/>
                  <a:pt x="529" y="536"/>
                  <a:pt x="558" y="526"/>
                </a:cubicBezTo>
                <a:cubicBezTo>
                  <a:pt x="621" y="428"/>
                  <a:pt x="777" y="457"/>
                  <a:pt x="869" y="453"/>
                </a:cubicBezTo>
                <a:cubicBezTo>
                  <a:pt x="920" y="417"/>
                  <a:pt x="946" y="423"/>
                  <a:pt x="1015" y="416"/>
                </a:cubicBezTo>
                <a:cubicBezTo>
                  <a:pt x="1045" y="406"/>
                  <a:pt x="1067" y="390"/>
                  <a:pt x="1097" y="380"/>
                </a:cubicBezTo>
                <a:cubicBezTo>
                  <a:pt x="1141" y="336"/>
                  <a:pt x="1212" y="336"/>
                  <a:pt x="1271" y="334"/>
                </a:cubicBezTo>
                <a:cubicBezTo>
                  <a:pt x="1457" y="329"/>
                  <a:pt x="1643" y="328"/>
                  <a:pt x="1829" y="325"/>
                </a:cubicBezTo>
                <a:cubicBezTo>
                  <a:pt x="2020" y="318"/>
                  <a:pt x="2160" y="304"/>
                  <a:pt x="2350" y="297"/>
                </a:cubicBezTo>
                <a:cubicBezTo>
                  <a:pt x="2391" y="270"/>
                  <a:pt x="2440" y="268"/>
                  <a:pt x="2487" y="252"/>
                </a:cubicBezTo>
                <a:cubicBezTo>
                  <a:pt x="2515" y="223"/>
                  <a:pt x="2542" y="205"/>
                  <a:pt x="2579" y="188"/>
                </a:cubicBezTo>
                <a:cubicBezTo>
                  <a:pt x="2596" y="180"/>
                  <a:pt x="2633" y="169"/>
                  <a:pt x="2633" y="169"/>
                </a:cubicBezTo>
                <a:cubicBezTo>
                  <a:pt x="3034" y="173"/>
                  <a:pt x="3434" y="148"/>
                  <a:pt x="3831" y="197"/>
                </a:cubicBezTo>
                <a:cubicBezTo>
                  <a:pt x="3892" y="236"/>
                  <a:pt x="3965" y="239"/>
                  <a:pt x="4032" y="261"/>
                </a:cubicBezTo>
                <a:cubicBezTo>
                  <a:pt x="4084" y="278"/>
                  <a:pt x="4134" y="295"/>
                  <a:pt x="4188" y="306"/>
                </a:cubicBezTo>
                <a:cubicBezTo>
                  <a:pt x="4209" y="328"/>
                  <a:pt x="4230" y="331"/>
                  <a:pt x="4252" y="352"/>
                </a:cubicBezTo>
                <a:cubicBezTo>
                  <a:pt x="4179" y="799"/>
                  <a:pt x="4241" y="0"/>
                  <a:pt x="4224" y="1477"/>
                </a:cubicBezTo>
                <a:cubicBezTo>
                  <a:pt x="4222" y="1660"/>
                  <a:pt x="4224" y="1843"/>
                  <a:pt x="4215" y="2025"/>
                </a:cubicBezTo>
                <a:cubicBezTo>
                  <a:pt x="4213" y="2062"/>
                  <a:pt x="4124" y="2089"/>
                  <a:pt x="4124" y="2089"/>
                </a:cubicBezTo>
                <a:cubicBezTo>
                  <a:pt x="4118" y="2095"/>
                  <a:pt x="4110" y="2101"/>
                  <a:pt x="4105" y="2108"/>
                </a:cubicBezTo>
                <a:cubicBezTo>
                  <a:pt x="4092" y="2125"/>
                  <a:pt x="4084" y="2146"/>
                  <a:pt x="4069" y="2162"/>
                </a:cubicBezTo>
                <a:cubicBezTo>
                  <a:pt x="4057" y="2175"/>
                  <a:pt x="4043" y="2186"/>
                  <a:pt x="4032" y="2199"/>
                </a:cubicBezTo>
                <a:cubicBezTo>
                  <a:pt x="4025" y="2207"/>
                  <a:pt x="4022" y="2219"/>
                  <a:pt x="4014" y="2226"/>
                </a:cubicBezTo>
                <a:cubicBezTo>
                  <a:pt x="4000" y="2237"/>
                  <a:pt x="3937" y="2244"/>
                  <a:pt x="3932" y="2245"/>
                </a:cubicBezTo>
                <a:cubicBezTo>
                  <a:pt x="3554" y="2242"/>
                  <a:pt x="3176" y="2245"/>
                  <a:pt x="2798" y="2236"/>
                </a:cubicBezTo>
                <a:cubicBezTo>
                  <a:pt x="2782" y="2236"/>
                  <a:pt x="2625" y="2171"/>
                  <a:pt x="2597" y="2162"/>
                </a:cubicBezTo>
                <a:cubicBezTo>
                  <a:pt x="2450" y="2113"/>
                  <a:pt x="2301" y="2046"/>
                  <a:pt x="2149" y="2016"/>
                </a:cubicBezTo>
                <a:cubicBezTo>
                  <a:pt x="2112" y="1998"/>
                  <a:pt x="2075" y="1996"/>
                  <a:pt x="2039" y="1980"/>
                </a:cubicBezTo>
                <a:cubicBezTo>
                  <a:pt x="1970" y="1950"/>
                  <a:pt x="2037" y="1969"/>
                  <a:pt x="1966" y="1952"/>
                </a:cubicBezTo>
                <a:cubicBezTo>
                  <a:pt x="1931" y="1899"/>
                  <a:pt x="1963" y="1933"/>
                  <a:pt x="1865" y="1916"/>
                </a:cubicBezTo>
                <a:cubicBezTo>
                  <a:pt x="1797" y="1904"/>
                  <a:pt x="1732" y="1874"/>
                  <a:pt x="1664" y="1861"/>
                </a:cubicBezTo>
                <a:cubicBezTo>
                  <a:pt x="1633" y="1829"/>
                  <a:pt x="1599" y="1828"/>
                  <a:pt x="1555" y="1815"/>
                </a:cubicBezTo>
                <a:cubicBezTo>
                  <a:pt x="1483" y="1793"/>
                  <a:pt x="1419" y="1777"/>
                  <a:pt x="1344" y="1769"/>
                </a:cubicBezTo>
                <a:cubicBezTo>
                  <a:pt x="1290" y="1742"/>
                  <a:pt x="1228" y="1715"/>
                  <a:pt x="1171" y="1696"/>
                </a:cubicBezTo>
                <a:cubicBezTo>
                  <a:pt x="1136" y="1684"/>
                  <a:pt x="1097" y="1681"/>
                  <a:pt x="1061" y="1669"/>
                </a:cubicBezTo>
                <a:cubicBezTo>
                  <a:pt x="994" y="1646"/>
                  <a:pt x="928" y="1622"/>
                  <a:pt x="860" y="1605"/>
                </a:cubicBezTo>
                <a:cubicBezTo>
                  <a:pt x="598" y="1470"/>
                  <a:pt x="0" y="1866"/>
                  <a:pt x="0" y="1550"/>
                </a:cubicBezTo>
                <a:close/>
              </a:path>
            </a:pathLst>
          </a:custGeom>
          <a:gradFill rotWithShape="1">
            <a:gsLst>
              <a:gs pos="0">
                <a:srgbClr val="333300"/>
              </a:gs>
              <a:gs pos="100000">
                <a:srgbClr val="181800"/>
              </a:gs>
            </a:gsLst>
            <a:lin ang="5400000" scaled="1"/>
          </a:gradFill>
          <a:ln w="9525">
            <a:solidFill>
              <a:schemeClr val="tx1"/>
            </a:solidFill>
            <a:round/>
          </a:ln>
        </p:spPr>
        <p:txBody>
          <a:bodyPr/>
          <a:lstStyle/>
          <a:p>
            <a:endParaRPr lang="zh-CN" altLang="en-US"/>
          </a:p>
        </p:txBody>
      </p:sp>
      <p:sp>
        <p:nvSpPr>
          <p:cNvPr id="139267" name="Freeform 3"/>
          <p:cNvSpPr/>
          <p:nvPr/>
        </p:nvSpPr>
        <p:spPr bwMode="auto">
          <a:xfrm>
            <a:off x="0" y="1968500"/>
            <a:ext cx="4903150" cy="1943100"/>
          </a:xfrm>
          <a:custGeom>
            <a:avLst/>
            <a:gdLst>
              <a:gd name="T0" fmla="*/ 2147483646 w 3535"/>
              <a:gd name="T1" fmla="*/ 2147483646 h 928"/>
              <a:gd name="T2" fmla="*/ 2147483646 w 3535"/>
              <a:gd name="T3" fmla="*/ 2147483646 h 928"/>
              <a:gd name="T4" fmla="*/ 2147483646 w 3535"/>
              <a:gd name="T5" fmla="*/ 2147483646 h 928"/>
              <a:gd name="T6" fmla="*/ 2147483646 w 3535"/>
              <a:gd name="T7" fmla="*/ 2147483646 h 928"/>
              <a:gd name="T8" fmla="*/ 2147483646 w 3535"/>
              <a:gd name="T9" fmla="*/ 2147483646 h 928"/>
              <a:gd name="T10" fmla="*/ 2147483646 w 3535"/>
              <a:gd name="T11" fmla="*/ 2147483646 h 928"/>
              <a:gd name="T12" fmla="*/ 2147483646 w 3535"/>
              <a:gd name="T13" fmla="*/ 2147483646 h 928"/>
              <a:gd name="T14" fmla="*/ 2147483646 w 3535"/>
              <a:gd name="T15" fmla="*/ 2147483646 h 928"/>
              <a:gd name="T16" fmla="*/ 2147483646 w 3535"/>
              <a:gd name="T17" fmla="*/ 2147483646 h 928"/>
              <a:gd name="T18" fmla="*/ 2147483646 w 3535"/>
              <a:gd name="T19" fmla="*/ 2147483646 h 928"/>
              <a:gd name="T20" fmla="*/ 2147483646 w 3535"/>
              <a:gd name="T21" fmla="*/ 2147483646 h 928"/>
              <a:gd name="T22" fmla="*/ 2147483646 w 3535"/>
              <a:gd name="T23" fmla="*/ 2147483646 h 928"/>
              <a:gd name="T24" fmla="*/ 2147483646 w 3535"/>
              <a:gd name="T25" fmla="*/ 2147483646 h 928"/>
              <a:gd name="T26" fmla="*/ 2147483646 w 3535"/>
              <a:gd name="T27" fmla="*/ 2147483646 h 928"/>
              <a:gd name="T28" fmla="*/ 2147483646 w 3535"/>
              <a:gd name="T29" fmla="*/ 2147483646 h 928"/>
              <a:gd name="T30" fmla="*/ 2147483646 w 3535"/>
              <a:gd name="T31" fmla="*/ 2147483646 h 928"/>
              <a:gd name="T32" fmla="*/ 2147483646 w 3535"/>
              <a:gd name="T33" fmla="*/ 2147483646 h 928"/>
              <a:gd name="T34" fmla="*/ 2147483646 w 3535"/>
              <a:gd name="T35" fmla="*/ 2147483646 h 928"/>
              <a:gd name="T36" fmla="*/ 2147483646 w 3535"/>
              <a:gd name="T37" fmla="*/ 2147483646 h 928"/>
              <a:gd name="T38" fmla="*/ 2147483646 w 3535"/>
              <a:gd name="T39" fmla="*/ 2147483646 h 928"/>
              <a:gd name="T40" fmla="*/ 2147483646 w 3535"/>
              <a:gd name="T41" fmla="*/ 2147483646 h 928"/>
              <a:gd name="T42" fmla="*/ 2147483646 w 3535"/>
              <a:gd name="T43" fmla="*/ 2147483646 h 928"/>
              <a:gd name="T44" fmla="*/ 2147483646 w 3535"/>
              <a:gd name="T45" fmla="*/ 2147483646 h 928"/>
              <a:gd name="T46" fmla="*/ 2147483646 w 3535"/>
              <a:gd name="T47" fmla="*/ 2147483646 h 928"/>
              <a:gd name="T48" fmla="*/ 2147483646 w 3535"/>
              <a:gd name="T49" fmla="*/ 2147483646 h 928"/>
              <a:gd name="T50" fmla="*/ 2147483646 w 3535"/>
              <a:gd name="T51" fmla="*/ 2147483646 h 928"/>
              <a:gd name="T52" fmla="*/ 0 w 3535"/>
              <a:gd name="T53" fmla="*/ 2147483646 h 9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35"/>
              <a:gd name="T82" fmla="*/ 0 h 928"/>
              <a:gd name="T83" fmla="*/ 3535 w 3535"/>
              <a:gd name="T84" fmla="*/ 928 h 9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35" h="928">
                <a:moveTo>
                  <a:pt x="37" y="815"/>
                </a:moveTo>
                <a:cubicBezTo>
                  <a:pt x="23" y="663"/>
                  <a:pt x="28" y="510"/>
                  <a:pt x="9" y="358"/>
                </a:cubicBezTo>
                <a:cubicBezTo>
                  <a:pt x="18" y="293"/>
                  <a:pt x="19" y="248"/>
                  <a:pt x="64" y="203"/>
                </a:cubicBezTo>
                <a:cubicBezTo>
                  <a:pt x="80" y="154"/>
                  <a:pt x="138" y="154"/>
                  <a:pt x="183" y="139"/>
                </a:cubicBezTo>
                <a:cubicBezTo>
                  <a:pt x="374" y="75"/>
                  <a:pt x="586" y="132"/>
                  <a:pt x="787" y="129"/>
                </a:cubicBezTo>
                <a:cubicBezTo>
                  <a:pt x="940" y="78"/>
                  <a:pt x="1120" y="101"/>
                  <a:pt x="1280" y="93"/>
                </a:cubicBezTo>
                <a:cubicBezTo>
                  <a:pt x="1424" y="0"/>
                  <a:pt x="1611" y="26"/>
                  <a:pt x="1774" y="20"/>
                </a:cubicBezTo>
                <a:cubicBezTo>
                  <a:pt x="1867" y="51"/>
                  <a:pt x="2067" y="47"/>
                  <a:pt x="2067" y="47"/>
                </a:cubicBezTo>
                <a:cubicBezTo>
                  <a:pt x="2115" y="63"/>
                  <a:pt x="2163" y="68"/>
                  <a:pt x="2213" y="75"/>
                </a:cubicBezTo>
                <a:cubicBezTo>
                  <a:pt x="2318" y="105"/>
                  <a:pt x="2482" y="120"/>
                  <a:pt x="2569" y="212"/>
                </a:cubicBezTo>
                <a:cubicBezTo>
                  <a:pt x="2576" y="230"/>
                  <a:pt x="2569" y="263"/>
                  <a:pt x="2588" y="267"/>
                </a:cubicBezTo>
                <a:cubicBezTo>
                  <a:pt x="2664" y="282"/>
                  <a:pt x="2732" y="234"/>
                  <a:pt x="2798" y="212"/>
                </a:cubicBezTo>
                <a:cubicBezTo>
                  <a:pt x="2871" y="215"/>
                  <a:pt x="2944" y="214"/>
                  <a:pt x="3017" y="221"/>
                </a:cubicBezTo>
                <a:cubicBezTo>
                  <a:pt x="3036" y="223"/>
                  <a:pt x="3053" y="234"/>
                  <a:pt x="3072" y="239"/>
                </a:cubicBezTo>
                <a:cubicBezTo>
                  <a:pt x="3096" y="245"/>
                  <a:pt x="3121" y="251"/>
                  <a:pt x="3145" y="257"/>
                </a:cubicBezTo>
                <a:cubicBezTo>
                  <a:pt x="3157" y="260"/>
                  <a:pt x="3182" y="267"/>
                  <a:pt x="3182" y="267"/>
                </a:cubicBezTo>
                <a:cubicBezTo>
                  <a:pt x="3225" y="332"/>
                  <a:pt x="3171" y="385"/>
                  <a:pt x="3255" y="413"/>
                </a:cubicBezTo>
                <a:cubicBezTo>
                  <a:pt x="3312" y="455"/>
                  <a:pt x="3379" y="469"/>
                  <a:pt x="3447" y="486"/>
                </a:cubicBezTo>
                <a:cubicBezTo>
                  <a:pt x="3511" y="582"/>
                  <a:pt x="3535" y="838"/>
                  <a:pt x="3429" y="870"/>
                </a:cubicBezTo>
                <a:cubicBezTo>
                  <a:pt x="3400" y="879"/>
                  <a:pt x="3368" y="876"/>
                  <a:pt x="3337" y="879"/>
                </a:cubicBezTo>
                <a:cubicBezTo>
                  <a:pt x="3203" y="906"/>
                  <a:pt x="3082" y="893"/>
                  <a:pt x="2944" y="888"/>
                </a:cubicBezTo>
                <a:cubicBezTo>
                  <a:pt x="2703" y="928"/>
                  <a:pt x="2939" y="892"/>
                  <a:pt x="2332" y="888"/>
                </a:cubicBezTo>
                <a:cubicBezTo>
                  <a:pt x="1628" y="883"/>
                  <a:pt x="924" y="882"/>
                  <a:pt x="220" y="879"/>
                </a:cubicBezTo>
                <a:cubicBezTo>
                  <a:pt x="199" y="869"/>
                  <a:pt x="176" y="864"/>
                  <a:pt x="156" y="852"/>
                </a:cubicBezTo>
                <a:cubicBezTo>
                  <a:pt x="94" y="814"/>
                  <a:pt x="184" y="849"/>
                  <a:pt x="110" y="824"/>
                </a:cubicBezTo>
                <a:cubicBezTo>
                  <a:pt x="107" y="812"/>
                  <a:pt x="109" y="797"/>
                  <a:pt x="101" y="788"/>
                </a:cubicBezTo>
                <a:cubicBezTo>
                  <a:pt x="76" y="760"/>
                  <a:pt x="37" y="742"/>
                  <a:pt x="0" y="742"/>
                </a:cubicBezTo>
              </a:path>
            </a:pathLst>
          </a:custGeom>
          <a:solidFill>
            <a:srgbClr val="3399FF"/>
          </a:solidFill>
          <a:ln w="9525">
            <a:solidFill>
              <a:schemeClr val="tx1"/>
            </a:solidFill>
            <a:round/>
          </a:ln>
        </p:spPr>
        <p:txBody>
          <a:bodyPr/>
          <a:lstStyle/>
          <a:p>
            <a:endParaRPr lang="zh-CN" altLang="en-US"/>
          </a:p>
        </p:txBody>
      </p:sp>
      <p:sp>
        <p:nvSpPr>
          <p:cNvPr id="36868" name="Freeform 4"/>
          <p:cNvSpPr/>
          <p:nvPr/>
        </p:nvSpPr>
        <p:spPr bwMode="auto">
          <a:xfrm>
            <a:off x="1401581" y="3205163"/>
            <a:ext cx="9461855" cy="2760662"/>
          </a:xfrm>
          <a:custGeom>
            <a:avLst/>
            <a:gdLst>
              <a:gd name="T0" fmla="*/ 2147483646 w 5961"/>
              <a:gd name="T1" fmla="*/ 2147483646 h 1739"/>
              <a:gd name="T2" fmla="*/ 2147483646 w 5961"/>
              <a:gd name="T3" fmla="*/ 2147483646 h 1739"/>
              <a:gd name="T4" fmla="*/ 2147483646 w 5961"/>
              <a:gd name="T5" fmla="*/ 2147483646 h 1739"/>
              <a:gd name="T6" fmla="*/ 2147483646 w 5961"/>
              <a:gd name="T7" fmla="*/ 2147483646 h 1739"/>
              <a:gd name="T8" fmla="*/ 2147483646 w 5961"/>
              <a:gd name="T9" fmla="*/ 2147483646 h 1739"/>
              <a:gd name="T10" fmla="*/ 2147483646 w 5961"/>
              <a:gd name="T11" fmla="*/ 2147483646 h 1739"/>
              <a:gd name="T12" fmla="*/ 2147483646 w 5961"/>
              <a:gd name="T13" fmla="*/ 2147483646 h 1739"/>
              <a:gd name="T14" fmla="*/ 2147483646 w 5961"/>
              <a:gd name="T15" fmla="*/ 2147483646 h 1739"/>
              <a:gd name="T16" fmla="*/ 2147483646 w 5961"/>
              <a:gd name="T17" fmla="*/ 2147483646 h 1739"/>
              <a:gd name="T18" fmla="*/ 2147483646 w 5961"/>
              <a:gd name="T19" fmla="*/ 2147483646 h 1739"/>
              <a:gd name="T20" fmla="*/ 2147483646 w 5961"/>
              <a:gd name="T21" fmla="*/ 2147483646 h 1739"/>
              <a:gd name="T22" fmla="*/ 2147483646 w 5961"/>
              <a:gd name="T23" fmla="*/ 2147483646 h 1739"/>
              <a:gd name="T24" fmla="*/ 2147483646 w 5961"/>
              <a:gd name="T25" fmla="*/ 2147483646 h 1739"/>
              <a:gd name="T26" fmla="*/ 2147483646 w 5961"/>
              <a:gd name="T27" fmla="*/ 2147483646 h 1739"/>
              <a:gd name="T28" fmla="*/ 2147483646 w 5961"/>
              <a:gd name="T29" fmla="*/ 2147483646 h 1739"/>
              <a:gd name="T30" fmla="*/ 2147483646 w 5961"/>
              <a:gd name="T31" fmla="*/ 2147483646 h 1739"/>
              <a:gd name="T32" fmla="*/ 2147483646 w 5961"/>
              <a:gd name="T33" fmla="*/ 2147483646 h 1739"/>
              <a:gd name="T34" fmla="*/ 2147483646 w 5961"/>
              <a:gd name="T35" fmla="*/ 2147483646 h 1739"/>
              <a:gd name="T36" fmla="*/ 2147483646 w 5961"/>
              <a:gd name="T37" fmla="*/ 2147483646 h 1739"/>
              <a:gd name="T38" fmla="*/ 2147483646 w 5961"/>
              <a:gd name="T39" fmla="*/ 2147483646 h 1739"/>
              <a:gd name="T40" fmla="*/ 2147483646 w 5961"/>
              <a:gd name="T41" fmla="*/ 2147483646 h 1739"/>
              <a:gd name="T42" fmla="*/ 2147483646 w 5961"/>
              <a:gd name="T43" fmla="*/ 2147483646 h 1739"/>
              <a:gd name="T44" fmla="*/ 2147483646 w 5961"/>
              <a:gd name="T45" fmla="*/ 2147483646 h 1739"/>
              <a:gd name="T46" fmla="*/ 2147483646 w 5961"/>
              <a:gd name="T47" fmla="*/ 2147483646 h 1739"/>
              <a:gd name="T48" fmla="*/ 2147483646 w 5961"/>
              <a:gd name="T49" fmla="*/ 2147483646 h 1739"/>
              <a:gd name="T50" fmla="*/ 2147483646 w 5961"/>
              <a:gd name="T51" fmla="*/ 2147483646 h 1739"/>
              <a:gd name="T52" fmla="*/ 2147483646 w 5961"/>
              <a:gd name="T53" fmla="*/ 2147483646 h 1739"/>
              <a:gd name="T54" fmla="*/ 2147483646 w 5961"/>
              <a:gd name="T55" fmla="*/ 2147483646 h 1739"/>
              <a:gd name="T56" fmla="*/ 2147483646 w 5961"/>
              <a:gd name="T57" fmla="*/ 2147483646 h 1739"/>
              <a:gd name="T58" fmla="*/ 2147483646 w 5961"/>
              <a:gd name="T59" fmla="*/ 2147483646 h 1739"/>
              <a:gd name="T60" fmla="*/ 2147483646 w 5961"/>
              <a:gd name="T61" fmla="*/ 2147483646 h 1739"/>
              <a:gd name="T62" fmla="*/ 2147483646 w 5961"/>
              <a:gd name="T63" fmla="*/ 2147483646 h 1739"/>
              <a:gd name="T64" fmla="*/ 2147483646 w 5961"/>
              <a:gd name="T65" fmla="*/ 2147483646 h 1739"/>
              <a:gd name="T66" fmla="*/ 2147483646 w 5961"/>
              <a:gd name="T67" fmla="*/ 2147483646 h 1739"/>
              <a:gd name="T68" fmla="*/ 2147483646 w 5961"/>
              <a:gd name="T69" fmla="*/ 2147483646 h 1739"/>
              <a:gd name="T70" fmla="*/ 2147483646 w 5961"/>
              <a:gd name="T71" fmla="*/ 2147483646 h 1739"/>
              <a:gd name="T72" fmla="*/ 2147483646 w 5961"/>
              <a:gd name="T73" fmla="*/ 2147483646 h 1739"/>
              <a:gd name="T74" fmla="*/ 2147483646 w 5961"/>
              <a:gd name="T75" fmla="*/ 2147483646 h 1739"/>
              <a:gd name="T76" fmla="*/ 2147483646 w 5961"/>
              <a:gd name="T77" fmla="*/ 2147483646 h 1739"/>
              <a:gd name="T78" fmla="*/ 2147483646 w 5961"/>
              <a:gd name="T79" fmla="*/ 2147483646 h 1739"/>
              <a:gd name="T80" fmla="*/ 2147483646 w 5961"/>
              <a:gd name="T81" fmla="*/ 2147483646 h 1739"/>
              <a:gd name="T82" fmla="*/ 2147483646 w 5961"/>
              <a:gd name="T83" fmla="*/ 2147483646 h 1739"/>
              <a:gd name="T84" fmla="*/ 2147483646 w 5961"/>
              <a:gd name="T85" fmla="*/ 2147483646 h 1739"/>
              <a:gd name="T86" fmla="*/ 2147483646 w 5961"/>
              <a:gd name="T87" fmla="*/ 2147483646 h 1739"/>
              <a:gd name="T88" fmla="*/ 2147483646 w 5961"/>
              <a:gd name="T89" fmla="*/ 2147483646 h 1739"/>
              <a:gd name="T90" fmla="*/ 2147483646 w 5961"/>
              <a:gd name="T91" fmla="*/ 2147483646 h 1739"/>
              <a:gd name="T92" fmla="*/ 2147483646 w 5961"/>
              <a:gd name="T93" fmla="*/ 2147483646 h 1739"/>
              <a:gd name="T94" fmla="*/ 2147483646 w 5961"/>
              <a:gd name="T95" fmla="*/ 2147483646 h 1739"/>
              <a:gd name="T96" fmla="*/ 2147483646 w 5961"/>
              <a:gd name="T97" fmla="*/ 2147483646 h 1739"/>
              <a:gd name="T98" fmla="*/ 2147483646 w 5961"/>
              <a:gd name="T99" fmla="*/ 2147483646 h 1739"/>
              <a:gd name="T100" fmla="*/ 2147483646 w 5961"/>
              <a:gd name="T101" fmla="*/ 2147483646 h 1739"/>
              <a:gd name="T102" fmla="*/ 2147483646 w 5961"/>
              <a:gd name="T103" fmla="*/ 2147483646 h 1739"/>
              <a:gd name="T104" fmla="*/ 2147483646 w 5961"/>
              <a:gd name="T105" fmla="*/ 2147483646 h 17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961"/>
              <a:gd name="T160" fmla="*/ 0 h 1739"/>
              <a:gd name="T161" fmla="*/ 5961 w 5961"/>
              <a:gd name="T162" fmla="*/ 1739 h 17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961" h="1739">
                <a:moveTo>
                  <a:pt x="107" y="500"/>
                </a:moveTo>
                <a:cubicBezTo>
                  <a:pt x="118" y="997"/>
                  <a:pt x="0" y="929"/>
                  <a:pt x="427" y="911"/>
                </a:cubicBezTo>
                <a:cubicBezTo>
                  <a:pt x="476" y="909"/>
                  <a:pt x="524" y="905"/>
                  <a:pt x="573" y="902"/>
                </a:cubicBezTo>
                <a:cubicBezTo>
                  <a:pt x="651" y="910"/>
                  <a:pt x="716" y="923"/>
                  <a:pt x="793" y="938"/>
                </a:cubicBezTo>
                <a:cubicBezTo>
                  <a:pt x="856" y="950"/>
                  <a:pt x="921" y="945"/>
                  <a:pt x="985" y="948"/>
                </a:cubicBezTo>
                <a:cubicBezTo>
                  <a:pt x="1041" y="966"/>
                  <a:pt x="1073" y="976"/>
                  <a:pt x="1131" y="984"/>
                </a:cubicBezTo>
                <a:cubicBezTo>
                  <a:pt x="1205" y="1009"/>
                  <a:pt x="1300" y="1012"/>
                  <a:pt x="1378" y="1021"/>
                </a:cubicBezTo>
                <a:cubicBezTo>
                  <a:pt x="1429" y="1038"/>
                  <a:pt x="1476" y="1042"/>
                  <a:pt x="1524" y="1066"/>
                </a:cubicBezTo>
                <a:cubicBezTo>
                  <a:pt x="1872" y="1043"/>
                  <a:pt x="2217" y="1051"/>
                  <a:pt x="2566" y="1057"/>
                </a:cubicBezTo>
                <a:cubicBezTo>
                  <a:pt x="2721" y="1107"/>
                  <a:pt x="2919" y="1063"/>
                  <a:pt x="3078" y="1057"/>
                </a:cubicBezTo>
                <a:cubicBezTo>
                  <a:pt x="3269" y="1038"/>
                  <a:pt x="3452" y="1042"/>
                  <a:pt x="3645" y="1048"/>
                </a:cubicBezTo>
                <a:cubicBezTo>
                  <a:pt x="3682" y="1044"/>
                  <a:pt x="3718" y="1030"/>
                  <a:pt x="3755" y="1030"/>
                </a:cubicBezTo>
                <a:cubicBezTo>
                  <a:pt x="3764" y="1030"/>
                  <a:pt x="3773" y="1038"/>
                  <a:pt x="3782" y="1039"/>
                </a:cubicBezTo>
                <a:cubicBezTo>
                  <a:pt x="3818" y="1044"/>
                  <a:pt x="3933" y="1050"/>
                  <a:pt x="3993" y="1066"/>
                </a:cubicBezTo>
                <a:cubicBezTo>
                  <a:pt x="4063" y="1084"/>
                  <a:pt x="4123" y="1103"/>
                  <a:pt x="4194" y="1112"/>
                </a:cubicBezTo>
                <a:cubicBezTo>
                  <a:pt x="4256" y="1133"/>
                  <a:pt x="4305" y="1177"/>
                  <a:pt x="4358" y="1213"/>
                </a:cubicBezTo>
                <a:cubicBezTo>
                  <a:pt x="4374" y="1224"/>
                  <a:pt x="4397" y="1221"/>
                  <a:pt x="4413" y="1231"/>
                </a:cubicBezTo>
                <a:cubicBezTo>
                  <a:pt x="4422" y="1237"/>
                  <a:pt x="4430" y="1247"/>
                  <a:pt x="4441" y="1249"/>
                </a:cubicBezTo>
                <a:cubicBezTo>
                  <a:pt x="4486" y="1259"/>
                  <a:pt x="4533" y="1261"/>
                  <a:pt x="4578" y="1268"/>
                </a:cubicBezTo>
                <a:cubicBezTo>
                  <a:pt x="4646" y="1279"/>
                  <a:pt x="4711" y="1296"/>
                  <a:pt x="4779" y="1304"/>
                </a:cubicBezTo>
                <a:cubicBezTo>
                  <a:pt x="4809" y="1335"/>
                  <a:pt x="4848" y="1355"/>
                  <a:pt x="4889" y="1368"/>
                </a:cubicBezTo>
                <a:cubicBezTo>
                  <a:pt x="4948" y="1429"/>
                  <a:pt x="4881" y="1370"/>
                  <a:pt x="4953" y="1405"/>
                </a:cubicBezTo>
                <a:cubicBezTo>
                  <a:pt x="4983" y="1419"/>
                  <a:pt x="5004" y="1450"/>
                  <a:pt x="5035" y="1460"/>
                </a:cubicBezTo>
                <a:cubicBezTo>
                  <a:pt x="5130" y="1492"/>
                  <a:pt x="5229" y="1498"/>
                  <a:pt x="5328" y="1514"/>
                </a:cubicBezTo>
                <a:cubicBezTo>
                  <a:pt x="5380" y="1533"/>
                  <a:pt x="5438" y="1546"/>
                  <a:pt x="5492" y="1560"/>
                </a:cubicBezTo>
                <a:cubicBezTo>
                  <a:pt x="5599" y="1629"/>
                  <a:pt x="5432" y="1525"/>
                  <a:pt x="5556" y="1588"/>
                </a:cubicBezTo>
                <a:cubicBezTo>
                  <a:pt x="5630" y="1625"/>
                  <a:pt x="5688" y="1687"/>
                  <a:pt x="5766" y="1716"/>
                </a:cubicBezTo>
                <a:cubicBezTo>
                  <a:pt x="5806" y="1713"/>
                  <a:pt x="5863" y="1739"/>
                  <a:pt x="5885" y="1706"/>
                </a:cubicBezTo>
                <a:cubicBezTo>
                  <a:pt x="5914" y="1663"/>
                  <a:pt x="5877" y="1603"/>
                  <a:pt x="5876" y="1551"/>
                </a:cubicBezTo>
                <a:cubicBezTo>
                  <a:pt x="5871" y="1380"/>
                  <a:pt x="5961" y="1175"/>
                  <a:pt x="5858" y="1039"/>
                </a:cubicBezTo>
                <a:cubicBezTo>
                  <a:pt x="5726" y="864"/>
                  <a:pt x="5587" y="866"/>
                  <a:pt x="5373" y="856"/>
                </a:cubicBezTo>
                <a:cubicBezTo>
                  <a:pt x="5274" y="807"/>
                  <a:pt x="5260" y="810"/>
                  <a:pt x="5136" y="801"/>
                </a:cubicBezTo>
                <a:cubicBezTo>
                  <a:pt x="5118" y="795"/>
                  <a:pt x="5099" y="789"/>
                  <a:pt x="5081" y="783"/>
                </a:cubicBezTo>
                <a:cubicBezTo>
                  <a:pt x="5072" y="780"/>
                  <a:pt x="5053" y="774"/>
                  <a:pt x="5053" y="774"/>
                </a:cubicBezTo>
                <a:cubicBezTo>
                  <a:pt x="5002" y="740"/>
                  <a:pt x="4948" y="724"/>
                  <a:pt x="4889" y="710"/>
                </a:cubicBezTo>
                <a:cubicBezTo>
                  <a:pt x="4879" y="708"/>
                  <a:pt x="4870" y="705"/>
                  <a:pt x="4861" y="701"/>
                </a:cubicBezTo>
                <a:cubicBezTo>
                  <a:pt x="4849" y="696"/>
                  <a:pt x="4838" y="685"/>
                  <a:pt x="4825" y="682"/>
                </a:cubicBezTo>
                <a:cubicBezTo>
                  <a:pt x="4721" y="655"/>
                  <a:pt x="4569" y="659"/>
                  <a:pt x="4477" y="655"/>
                </a:cubicBezTo>
                <a:cubicBezTo>
                  <a:pt x="4345" y="622"/>
                  <a:pt x="4237" y="526"/>
                  <a:pt x="4102" y="500"/>
                </a:cubicBezTo>
                <a:cubicBezTo>
                  <a:pt x="4066" y="475"/>
                  <a:pt x="4026" y="468"/>
                  <a:pt x="3984" y="454"/>
                </a:cubicBezTo>
                <a:cubicBezTo>
                  <a:pt x="3975" y="451"/>
                  <a:pt x="3965" y="448"/>
                  <a:pt x="3956" y="445"/>
                </a:cubicBezTo>
                <a:cubicBezTo>
                  <a:pt x="3947" y="442"/>
                  <a:pt x="3929" y="436"/>
                  <a:pt x="3929" y="436"/>
                </a:cubicBezTo>
                <a:cubicBezTo>
                  <a:pt x="3878" y="385"/>
                  <a:pt x="3866" y="384"/>
                  <a:pt x="3801" y="362"/>
                </a:cubicBezTo>
                <a:cubicBezTo>
                  <a:pt x="3783" y="356"/>
                  <a:pt x="3764" y="350"/>
                  <a:pt x="3746" y="344"/>
                </a:cubicBezTo>
                <a:cubicBezTo>
                  <a:pt x="3737" y="341"/>
                  <a:pt x="3718" y="335"/>
                  <a:pt x="3718" y="335"/>
                </a:cubicBezTo>
                <a:cubicBezTo>
                  <a:pt x="3650" y="290"/>
                  <a:pt x="3457" y="299"/>
                  <a:pt x="3389" y="298"/>
                </a:cubicBezTo>
                <a:cubicBezTo>
                  <a:pt x="3112" y="293"/>
                  <a:pt x="2834" y="292"/>
                  <a:pt x="2557" y="289"/>
                </a:cubicBezTo>
                <a:cubicBezTo>
                  <a:pt x="2512" y="280"/>
                  <a:pt x="2495" y="260"/>
                  <a:pt x="2457" y="253"/>
                </a:cubicBezTo>
                <a:cubicBezTo>
                  <a:pt x="2433" y="249"/>
                  <a:pt x="2408" y="247"/>
                  <a:pt x="2384" y="244"/>
                </a:cubicBezTo>
                <a:cubicBezTo>
                  <a:pt x="2294" y="220"/>
                  <a:pt x="2226" y="213"/>
                  <a:pt x="2128" y="207"/>
                </a:cubicBezTo>
                <a:cubicBezTo>
                  <a:pt x="1483" y="0"/>
                  <a:pt x="765" y="154"/>
                  <a:pt x="89" y="198"/>
                </a:cubicBezTo>
                <a:cubicBezTo>
                  <a:pt x="94" y="235"/>
                  <a:pt x="107" y="271"/>
                  <a:pt x="107" y="308"/>
                </a:cubicBezTo>
                <a:cubicBezTo>
                  <a:pt x="107" y="504"/>
                  <a:pt x="50" y="557"/>
                  <a:pt x="107" y="500"/>
                </a:cubicBezTo>
                <a:close/>
              </a:path>
            </a:pathLst>
          </a:custGeom>
          <a:solidFill>
            <a:schemeClr val="tx2"/>
          </a:solidFill>
          <a:ln w="9525">
            <a:solidFill>
              <a:schemeClr val="tx1"/>
            </a:solidFill>
            <a:round/>
          </a:ln>
        </p:spPr>
        <p:txBody>
          <a:bodyPr/>
          <a:lstStyle/>
          <a:p>
            <a:endParaRPr lang="zh-CN" altLang="en-US"/>
          </a:p>
        </p:txBody>
      </p:sp>
      <p:cxnSp>
        <p:nvCxnSpPr>
          <p:cNvPr id="36869" name="AutoShape 5"/>
          <p:cNvCxnSpPr>
            <a:cxnSpLocks noChangeShapeType="1"/>
          </p:cNvCxnSpPr>
          <p:nvPr/>
        </p:nvCxnSpPr>
        <p:spPr bwMode="auto">
          <a:xfrm flipH="1">
            <a:off x="4449977" y="1776413"/>
            <a:ext cx="828567" cy="1588"/>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cxnSp>
        <p:nvCxnSpPr>
          <p:cNvPr id="36870" name="AutoShape 6"/>
          <p:cNvCxnSpPr>
            <a:cxnSpLocks noChangeShapeType="1"/>
          </p:cNvCxnSpPr>
          <p:nvPr/>
        </p:nvCxnSpPr>
        <p:spPr bwMode="auto">
          <a:xfrm>
            <a:off x="3292840" y="1754188"/>
            <a:ext cx="792059" cy="0"/>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sp>
        <p:nvSpPr>
          <p:cNvPr id="36871" name="WordArt 7"/>
          <p:cNvSpPr>
            <a:spLocks noChangeArrowheads="1" noChangeShapeType="1" noTextEdit="1"/>
          </p:cNvSpPr>
          <p:nvPr/>
        </p:nvSpPr>
        <p:spPr bwMode="auto">
          <a:xfrm>
            <a:off x="3496014" y="1028701"/>
            <a:ext cx="1368247" cy="4318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3600" b="1" kern="10">
                <a:solidFill>
                  <a:srgbClr val="FF0000"/>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板块挤压</a:t>
            </a:r>
          </a:p>
        </p:txBody>
      </p:sp>
      <p:sp>
        <p:nvSpPr>
          <p:cNvPr id="36872" name="Freeform 9"/>
          <p:cNvSpPr/>
          <p:nvPr/>
        </p:nvSpPr>
        <p:spPr bwMode="auto">
          <a:xfrm>
            <a:off x="1206343" y="3759201"/>
            <a:ext cx="9720585" cy="2987675"/>
          </a:xfrm>
          <a:custGeom>
            <a:avLst/>
            <a:gdLst>
              <a:gd name="T0" fmla="*/ 2147483646 w 5906"/>
              <a:gd name="T1" fmla="*/ 2147483646 h 1715"/>
              <a:gd name="T2" fmla="*/ 2147483646 w 5906"/>
              <a:gd name="T3" fmla="*/ 2147483646 h 1715"/>
              <a:gd name="T4" fmla="*/ 2147483646 w 5906"/>
              <a:gd name="T5" fmla="*/ 2147483646 h 1715"/>
              <a:gd name="T6" fmla="*/ 2147483646 w 5906"/>
              <a:gd name="T7" fmla="*/ 2147483646 h 1715"/>
              <a:gd name="T8" fmla="*/ 2147483646 w 5906"/>
              <a:gd name="T9" fmla="*/ 2147483646 h 1715"/>
              <a:gd name="T10" fmla="*/ 2147483646 w 5906"/>
              <a:gd name="T11" fmla="*/ 2147483646 h 1715"/>
              <a:gd name="T12" fmla="*/ 2147483646 w 5906"/>
              <a:gd name="T13" fmla="*/ 2147483646 h 1715"/>
              <a:gd name="T14" fmla="*/ 2147483646 w 5906"/>
              <a:gd name="T15" fmla="*/ 2147483646 h 1715"/>
              <a:gd name="T16" fmla="*/ 2147483646 w 5906"/>
              <a:gd name="T17" fmla="*/ 2147483646 h 1715"/>
              <a:gd name="T18" fmla="*/ 2147483646 w 5906"/>
              <a:gd name="T19" fmla="*/ 2147483646 h 1715"/>
              <a:gd name="T20" fmla="*/ 2147483646 w 5906"/>
              <a:gd name="T21" fmla="*/ 2147483646 h 1715"/>
              <a:gd name="T22" fmla="*/ 2147483646 w 5906"/>
              <a:gd name="T23" fmla="*/ 2147483646 h 1715"/>
              <a:gd name="T24" fmla="*/ 2147483646 w 5906"/>
              <a:gd name="T25" fmla="*/ 2147483646 h 1715"/>
              <a:gd name="T26" fmla="*/ 2147483646 w 5906"/>
              <a:gd name="T27" fmla="*/ 2147483646 h 1715"/>
              <a:gd name="T28" fmla="*/ 2147483646 w 5906"/>
              <a:gd name="T29" fmla="*/ 2147483646 h 1715"/>
              <a:gd name="T30" fmla="*/ 2147483646 w 5906"/>
              <a:gd name="T31" fmla="*/ 2147483646 h 1715"/>
              <a:gd name="T32" fmla="*/ 2147483646 w 5906"/>
              <a:gd name="T33" fmla="*/ 2147483646 h 1715"/>
              <a:gd name="T34" fmla="*/ 2147483646 w 5906"/>
              <a:gd name="T35" fmla="*/ 2147483646 h 1715"/>
              <a:gd name="T36" fmla="*/ 2147483646 w 5906"/>
              <a:gd name="T37" fmla="*/ 2147483646 h 1715"/>
              <a:gd name="T38" fmla="*/ 2147483646 w 5906"/>
              <a:gd name="T39" fmla="*/ 2147483646 h 1715"/>
              <a:gd name="T40" fmla="*/ 2147483646 w 5906"/>
              <a:gd name="T41" fmla="*/ 2147483646 h 1715"/>
              <a:gd name="T42" fmla="*/ 2147483646 w 5906"/>
              <a:gd name="T43" fmla="*/ 2147483646 h 1715"/>
              <a:gd name="T44" fmla="*/ 2147483646 w 5906"/>
              <a:gd name="T45" fmla="*/ 2147483646 h 1715"/>
              <a:gd name="T46" fmla="*/ 2147483646 w 5906"/>
              <a:gd name="T47" fmla="*/ 2147483646 h 1715"/>
              <a:gd name="T48" fmla="*/ 2147483646 w 5906"/>
              <a:gd name="T49" fmla="*/ 2147483646 h 1715"/>
              <a:gd name="T50" fmla="*/ 2147483646 w 5906"/>
              <a:gd name="T51" fmla="*/ 2147483646 h 1715"/>
              <a:gd name="T52" fmla="*/ 2147483646 w 5906"/>
              <a:gd name="T53" fmla="*/ 2147483646 h 1715"/>
              <a:gd name="T54" fmla="*/ 2147483646 w 5906"/>
              <a:gd name="T55" fmla="*/ 2147483646 h 1715"/>
              <a:gd name="T56" fmla="*/ 2147483646 w 5906"/>
              <a:gd name="T57" fmla="*/ 2147483646 h 1715"/>
              <a:gd name="T58" fmla="*/ 2147483646 w 5906"/>
              <a:gd name="T59" fmla="*/ 2147483646 h 1715"/>
              <a:gd name="T60" fmla="*/ 2147483646 w 5906"/>
              <a:gd name="T61" fmla="*/ 2147483646 h 1715"/>
              <a:gd name="T62" fmla="*/ 2147483646 w 5906"/>
              <a:gd name="T63" fmla="*/ 2147483646 h 1715"/>
              <a:gd name="T64" fmla="*/ 2147483646 w 5906"/>
              <a:gd name="T65" fmla="*/ 2147483646 h 1715"/>
              <a:gd name="T66" fmla="*/ 2147483646 w 5906"/>
              <a:gd name="T67" fmla="*/ 2147483646 h 1715"/>
              <a:gd name="T68" fmla="*/ 2147483646 w 5906"/>
              <a:gd name="T69" fmla="*/ 2147483646 h 1715"/>
              <a:gd name="T70" fmla="*/ 2147483646 w 5906"/>
              <a:gd name="T71" fmla="*/ 2147483646 h 1715"/>
              <a:gd name="T72" fmla="*/ 2147483646 w 5906"/>
              <a:gd name="T73" fmla="*/ 2147483646 h 1715"/>
              <a:gd name="T74" fmla="*/ 2147483646 w 5906"/>
              <a:gd name="T75" fmla="*/ 2147483646 h 1715"/>
              <a:gd name="T76" fmla="*/ 2147483646 w 5906"/>
              <a:gd name="T77" fmla="*/ 2147483646 h 1715"/>
              <a:gd name="T78" fmla="*/ 2147483646 w 5906"/>
              <a:gd name="T79" fmla="*/ 2147483646 h 1715"/>
              <a:gd name="T80" fmla="*/ 2147483646 w 5906"/>
              <a:gd name="T81" fmla="*/ 2147483646 h 1715"/>
              <a:gd name="T82" fmla="*/ 2147483646 w 5906"/>
              <a:gd name="T83" fmla="*/ 2147483646 h 1715"/>
              <a:gd name="T84" fmla="*/ 2147483646 w 5906"/>
              <a:gd name="T85" fmla="*/ 2147483646 h 1715"/>
              <a:gd name="T86" fmla="*/ 2147483646 w 5906"/>
              <a:gd name="T87" fmla="*/ 2147483646 h 1715"/>
              <a:gd name="T88" fmla="*/ 2147483646 w 5906"/>
              <a:gd name="T89" fmla="*/ 2147483646 h 1715"/>
              <a:gd name="T90" fmla="*/ 2147483646 w 5906"/>
              <a:gd name="T91" fmla="*/ 2147483646 h 1715"/>
              <a:gd name="T92" fmla="*/ 2147483646 w 5906"/>
              <a:gd name="T93" fmla="*/ 2147483646 h 1715"/>
              <a:gd name="T94" fmla="*/ 2147483646 w 5906"/>
              <a:gd name="T95" fmla="*/ 2147483646 h 1715"/>
              <a:gd name="T96" fmla="*/ 2147483646 w 5906"/>
              <a:gd name="T97" fmla="*/ 2147483646 h 1715"/>
              <a:gd name="T98" fmla="*/ 0 w 5906"/>
              <a:gd name="T99" fmla="*/ 2147483646 h 17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06"/>
              <a:gd name="T151" fmla="*/ 0 h 1715"/>
              <a:gd name="T152" fmla="*/ 5906 w 5906"/>
              <a:gd name="T153" fmla="*/ 1715 h 171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06" h="1715">
                <a:moveTo>
                  <a:pt x="82" y="1416"/>
                </a:moveTo>
                <a:cubicBezTo>
                  <a:pt x="72" y="796"/>
                  <a:pt x="52" y="1016"/>
                  <a:pt x="91" y="739"/>
                </a:cubicBezTo>
                <a:cubicBezTo>
                  <a:pt x="62" y="652"/>
                  <a:pt x="77" y="578"/>
                  <a:pt x="82" y="483"/>
                </a:cubicBezTo>
                <a:cubicBezTo>
                  <a:pt x="63" y="424"/>
                  <a:pt x="45" y="388"/>
                  <a:pt x="119" y="364"/>
                </a:cubicBezTo>
                <a:cubicBezTo>
                  <a:pt x="483" y="0"/>
                  <a:pt x="1149" y="321"/>
                  <a:pt x="1664" y="318"/>
                </a:cubicBezTo>
                <a:cubicBezTo>
                  <a:pt x="1872" y="314"/>
                  <a:pt x="2026" y="328"/>
                  <a:pt x="2212" y="291"/>
                </a:cubicBezTo>
                <a:cubicBezTo>
                  <a:pt x="2431" y="144"/>
                  <a:pt x="2394" y="227"/>
                  <a:pt x="2843" y="218"/>
                </a:cubicBezTo>
                <a:cubicBezTo>
                  <a:pt x="2971" y="215"/>
                  <a:pt x="3099" y="212"/>
                  <a:pt x="3227" y="209"/>
                </a:cubicBezTo>
                <a:cubicBezTo>
                  <a:pt x="3364" y="215"/>
                  <a:pt x="3454" y="215"/>
                  <a:pt x="3575" y="254"/>
                </a:cubicBezTo>
                <a:cubicBezTo>
                  <a:pt x="3632" y="294"/>
                  <a:pt x="3718" y="301"/>
                  <a:pt x="3785" y="309"/>
                </a:cubicBezTo>
                <a:cubicBezTo>
                  <a:pt x="3806" y="320"/>
                  <a:pt x="3829" y="326"/>
                  <a:pt x="3849" y="337"/>
                </a:cubicBezTo>
                <a:cubicBezTo>
                  <a:pt x="3926" y="380"/>
                  <a:pt x="3851" y="352"/>
                  <a:pt x="3913" y="373"/>
                </a:cubicBezTo>
                <a:cubicBezTo>
                  <a:pt x="3940" y="392"/>
                  <a:pt x="3955" y="409"/>
                  <a:pt x="3986" y="419"/>
                </a:cubicBezTo>
                <a:cubicBezTo>
                  <a:pt x="4017" y="466"/>
                  <a:pt x="3986" y="432"/>
                  <a:pt x="4041" y="456"/>
                </a:cubicBezTo>
                <a:cubicBezTo>
                  <a:pt x="4070" y="469"/>
                  <a:pt x="4085" y="497"/>
                  <a:pt x="4114" y="510"/>
                </a:cubicBezTo>
                <a:cubicBezTo>
                  <a:pt x="4159" y="530"/>
                  <a:pt x="4202" y="540"/>
                  <a:pt x="4251" y="547"/>
                </a:cubicBezTo>
                <a:cubicBezTo>
                  <a:pt x="4273" y="558"/>
                  <a:pt x="4292" y="575"/>
                  <a:pt x="4315" y="584"/>
                </a:cubicBezTo>
                <a:cubicBezTo>
                  <a:pt x="4354" y="599"/>
                  <a:pt x="4403" y="600"/>
                  <a:pt x="4443" y="611"/>
                </a:cubicBezTo>
                <a:cubicBezTo>
                  <a:pt x="4514" y="630"/>
                  <a:pt x="4583" y="649"/>
                  <a:pt x="4654" y="666"/>
                </a:cubicBezTo>
                <a:cubicBezTo>
                  <a:pt x="4666" y="675"/>
                  <a:pt x="4676" y="687"/>
                  <a:pt x="4690" y="693"/>
                </a:cubicBezTo>
                <a:cubicBezTo>
                  <a:pt x="4707" y="700"/>
                  <a:pt x="4727" y="698"/>
                  <a:pt x="4745" y="702"/>
                </a:cubicBezTo>
                <a:cubicBezTo>
                  <a:pt x="4785" y="711"/>
                  <a:pt x="4824" y="729"/>
                  <a:pt x="4864" y="739"/>
                </a:cubicBezTo>
                <a:cubicBezTo>
                  <a:pt x="4911" y="763"/>
                  <a:pt x="4958" y="767"/>
                  <a:pt x="5010" y="776"/>
                </a:cubicBezTo>
                <a:cubicBezTo>
                  <a:pt x="5035" y="786"/>
                  <a:pt x="5058" y="803"/>
                  <a:pt x="5083" y="812"/>
                </a:cubicBezTo>
                <a:cubicBezTo>
                  <a:pt x="5131" y="830"/>
                  <a:pt x="5201" y="835"/>
                  <a:pt x="5248" y="840"/>
                </a:cubicBezTo>
                <a:cubicBezTo>
                  <a:pt x="5272" y="846"/>
                  <a:pt x="5297" y="852"/>
                  <a:pt x="5321" y="858"/>
                </a:cubicBezTo>
                <a:cubicBezTo>
                  <a:pt x="5333" y="861"/>
                  <a:pt x="5358" y="867"/>
                  <a:pt x="5358" y="867"/>
                </a:cubicBezTo>
                <a:cubicBezTo>
                  <a:pt x="5417" y="896"/>
                  <a:pt x="5478" y="910"/>
                  <a:pt x="5540" y="931"/>
                </a:cubicBezTo>
                <a:cubicBezTo>
                  <a:pt x="5560" y="950"/>
                  <a:pt x="5576" y="978"/>
                  <a:pt x="5595" y="995"/>
                </a:cubicBezTo>
                <a:cubicBezTo>
                  <a:pt x="5636" y="1031"/>
                  <a:pt x="5689" y="1064"/>
                  <a:pt x="5742" y="1077"/>
                </a:cubicBezTo>
                <a:cubicBezTo>
                  <a:pt x="5803" y="1119"/>
                  <a:pt x="5780" y="1099"/>
                  <a:pt x="5815" y="1132"/>
                </a:cubicBezTo>
                <a:cubicBezTo>
                  <a:pt x="5843" y="1219"/>
                  <a:pt x="5906" y="1435"/>
                  <a:pt x="5787" y="1397"/>
                </a:cubicBezTo>
                <a:cubicBezTo>
                  <a:pt x="5691" y="1411"/>
                  <a:pt x="5495" y="1388"/>
                  <a:pt x="5495" y="1388"/>
                </a:cubicBezTo>
                <a:cubicBezTo>
                  <a:pt x="5426" y="1393"/>
                  <a:pt x="5367" y="1392"/>
                  <a:pt x="5303" y="1416"/>
                </a:cubicBezTo>
                <a:cubicBezTo>
                  <a:pt x="5197" y="1378"/>
                  <a:pt x="5075" y="1391"/>
                  <a:pt x="4964" y="1379"/>
                </a:cubicBezTo>
                <a:cubicBezTo>
                  <a:pt x="4873" y="1349"/>
                  <a:pt x="4783" y="1371"/>
                  <a:pt x="4690" y="1379"/>
                </a:cubicBezTo>
                <a:cubicBezTo>
                  <a:pt x="4654" y="1391"/>
                  <a:pt x="4618" y="1399"/>
                  <a:pt x="4580" y="1406"/>
                </a:cubicBezTo>
                <a:cubicBezTo>
                  <a:pt x="4551" y="1436"/>
                  <a:pt x="4528" y="1448"/>
                  <a:pt x="4489" y="1461"/>
                </a:cubicBezTo>
                <a:cubicBezTo>
                  <a:pt x="4248" y="1715"/>
                  <a:pt x="4215" y="1496"/>
                  <a:pt x="3520" y="1489"/>
                </a:cubicBezTo>
                <a:cubicBezTo>
                  <a:pt x="3352" y="1483"/>
                  <a:pt x="3216" y="1471"/>
                  <a:pt x="3054" y="1461"/>
                </a:cubicBezTo>
                <a:cubicBezTo>
                  <a:pt x="3029" y="1455"/>
                  <a:pt x="3005" y="1449"/>
                  <a:pt x="2980" y="1443"/>
                </a:cubicBezTo>
                <a:cubicBezTo>
                  <a:pt x="2969" y="1440"/>
                  <a:pt x="2964" y="1427"/>
                  <a:pt x="2953" y="1425"/>
                </a:cubicBezTo>
                <a:cubicBezTo>
                  <a:pt x="2920" y="1418"/>
                  <a:pt x="2886" y="1419"/>
                  <a:pt x="2852" y="1416"/>
                </a:cubicBezTo>
                <a:cubicBezTo>
                  <a:pt x="2623" y="1352"/>
                  <a:pt x="2858" y="1414"/>
                  <a:pt x="2222" y="1397"/>
                </a:cubicBezTo>
                <a:cubicBezTo>
                  <a:pt x="2131" y="1394"/>
                  <a:pt x="2039" y="1363"/>
                  <a:pt x="1947" y="1361"/>
                </a:cubicBezTo>
                <a:cubicBezTo>
                  <a:pt x="1682" y="1356"/>
                  <a:pt x="1417" y="1355"/>
                  <a:pt x="1152" y="1352"/>
                </a:cubicBezTo>
                <a:cubicBezTo>
                  <a:pt x="868" y="1251"/>
                  <a:pt x="539" y="1447"/>
                  <a:pt x="256" y="1342"/>
                </a:cubicBezTo>
                <a:cubicBezTo>
                  <a:pt x="201" y="1350"/>
                  <a:pt x="146" y="1353"/>
                  <a:pt x="91" y="1361"/>
                </a:cubicBezTo>
                <a:cubicBezTo>
                  <a:pt x="69" y="1364"/>
                  <a:pt x="48" y="1373"/>
                  <a:pt x="27" y="1379"/>
                </a:cubicBezTo>
                <a:cubicBezTo>
                  <a:pt x="18" y="1382"/>
                  <a:pt x="0" y="1388"/>
                  <a:pt x="0" y="1388"/>
                </a:cubicBezTo>
              </a:path>
            </a:pathLst>
          </a:custGeom>
          <a:solidFill>
            <a:srgbClr val="663300"/>
          </a:solidFill>
          <a:ln w="9525">
            <a:solidFill>
              <a:schemeClr val="tx1"/>
            </a:solidFill>
            <a:round/>
          </a:ln>
        </p:spPr>
        <p:txBody>
          <a:bodyPr/>
          <a:lstStyle/>
          <a:p>
            <a:endParaRPr lang="zh-CN" altLang="en-US"/>
          </a:p>
        </p:txBody>
      </p:sp>
      <p:sp>
        <p:nvSpPr>
          <p:cNvPr id="36873" name="Text Box 10"/>
          <p:cNvSpPr txBox="1">
            <a:spLocks noChangeArrowheads="1"/>
          </p:cNvSpPr>
          <p:nvPr/>
        </p:nvSpPr>
        <p:spPr bwMode="auto">
          <a:xfrm>
            <a:off x="3404745" y="2855913"/>
            <a:ext cx="1657134"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板块</a:t>
            </a:r>
            <a:r>
              <a:rPr lang="en-US" altLang="zh-CN" sz="2800" b="1" dirty="0">
                <a:solidFill>
                  <a:schemeClr val="bg1"/>
                </a:solidFill>
                <a:latin typeface="微软雅黑" panose="020B0503020204020204" pitchFamily="34" charset="-122"/>
                <a:ea typeface="微软雅黑" panose="020B0503020204020204" pitchFamily="34" charset="-122"/>
              </a:rPr>
              <a:t>1</a:t>
            </a:r>
          </a:p>
        </p:txBody>
      </p:sp>
      <p:sp>
        <p:nvSpPr>
          <p:cNvPr id="36874" name="Text Box 11"/>
          <p:cNvSpPr txBox="1">
            <a:spLocks noChangeArrowheads="1"/>
          </p:cNvSpPr>
          <p:nvPr/>
        </p:nvSpPr>
        <p:spPr bwMode="auto">
          <a:xfrm>
            <a:off x="7735333" y="2639675"/>
            <a:ext cx="1919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板块</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
        <p:nvSpPr>
          <p:cNvPr id="36875" name="Text Box 12"/>
          <p:cNvSpPr txBox="1">
            <a:spLocks noChangeArrowheads="1"/>
          </p:cNvSpPr>
          <p:nvPr/>
        </p:nvSpPr>
        <p:spPr bwMode="auto">
          <a:xfrm>
            <a:off x="6769013" y="1041402"/>
            <a:ext cx="1439675" cy="579437"/>
          </a:xfrm>
          <a:prstGeom prst="rect">
            <a:avLst/>
          </a:prstGeom>
          <a:noFill/>
          <a:ln>
            <a:noFill/>
          </a:ln>
          <a:effectLst>
            <a:outerShdw dist="45791" dir="2021404" algn="ctr" rotWithShape="0">
              <a:srgbClr val="9999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latin typeface="微软雅黑" panose="020B0503020204020204" pitchFamily="34" charset="-122"/>
                <a:ea typeface="微软雅黑" panose="020B0503020204020204" pitchFamily="34" charset="-122"/>
              </a:rPr>
              <a:t>高山</a:t>
            </a:r>
          </a:p>
        </p:txBody>
      </p:sp>
      <p:sp>
        <p:nvSpPr>
          <p:cNvPr id="14" name="矩形 13"/>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动画演示</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 0  L 0.25 0  E" pathEditMode="relative" ptsTypes="">
                                      <p:cBhvr>
                                        <p:cTn id="6" dur="5000" fill="hold"/>
                                        <p:tgtEl>
                                          <p:spTgt spid="13926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3108 0.02385 C -0.10625 0.00463 -0.1816 -0.01458 -0.22639 -0.04444 C -0.27118 -0.07453 -0.28628 -0.13611 -0.29965 -0.15671 C -0.31267 -0.17708 -0.30434 -0.16759 -0.30556 -0.1699 " pathEditMode="relative" rAng="574740" ptsTypes="aaaA">
                                      <p:cBhvr>
                                        <p:cTn id="8" dur="5000" fill="hold"/>
                                        <p:tgtEl>
                                          <p:spTgt spid="139266"/>
                                        </p:tgtEl>
                                        <p:attrNameLst>
                                          <p:attrName>ppt_x</p:attrName>
                                          <p:attrName>ppt_y</p:attrName>
                                        </p:attrNameLst>
                                      </p:cBhvr>
                                      <p:rCtr x="-14080" y="-1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animBg="1"/>
      <p:bldP spid="13926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3" descr="图片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0555" y="2039711"/>
            <a:ext cx="8136466"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p:cNvSpPr>
            <a:spLocks noChangeArrowheads="1"/>
          </p:cNvSpPr>
          <p:nvPr/>
        </p:nvSpPr>
        <p:spPr bwMode="auto">
          <a:xfrm>
            <a:off x="2923569" y="960210"/>
            <a:ext cx="806186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0000"/>
                </a:solidFill>
                <a:latin typeface="微软雅黑" panose="020B0503020204020204" pitchFamily="34" charset="-122"/>
                <a:ea typeface="微软雅黑" panose="020B0503020204020204" pitchFamily="34" charset="-122"/>
              </a:rPr>
              <a:t>板块碰撞挤压运动，地表所产生的现象</a:t>
            </a:r>
          </a:p>
        </p:txBody>
      </p:sp>
      <p:pic>
        <p:nvPicPr>
          <p:cNvPr id="38916" name="Picture 6" descr="arr2"/>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2299" y="3762148"/>
            <a:ext cx="685711"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arr1"/>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7062" y="3112860"/>
            <a:ext cx="815869"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8" descr="arr1"/>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323694">
            <a:off x="7899733" y="3328760"/>
            <a:ext cx="815869"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9" descr="arr2"/>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33922">
            <a:off x="7669575" y="4049485"/>
            <a:ext cx="685711"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Text Box 10"/>
          <p:cNvSpPr txBox="1">
            <a:spLocks noChangeArrowheads="1"/>
          </p:cNvSpPr>
          <p:nvPr/>
        </p:nvSpPr>
        <p:spPr bwMode="auto">
          <a:xfrm>
            <a:off x="6769580" y="2536598"/>
            <a:ext cx="1873006" cy="5191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a:solidFill>
                  <a:srgbClr val="070709"/>
                </a:solidFill>
                <a:latin typeface="微软雅黑" panose="020B0503020204020204" pitchFamily="34" charset="-122"/>
                <a:ea typeface="微软雅黑" panose="020B0503020204020204" pitchFamily="34" charset="-122"/>
              </a:rPr>
              <a:t>亚欧板块</a:t>
            </a:r>
          </a:p>
        </p:txBody>
      </p:sp>
      <p:sp>
        <p:nvSpPr>
          <p:cNvPr id="38921" name="Text Box 11"/>
          <p:cNvSpPr txBox="1">
            <a:spLocks noChangeArrowheads="1"/>
          </p:cNvSpPr>
          <p:nvPr/>
        </p:nvSpPr>
        <p:spPr bwMode="auto">
          <a:xfrm>
            <a:off x="2955314" y="4770211"/>
            <a:ext cx="1873006" cy="519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a:solidFill>
                  <a:srgbClr val="070709"/>
                </a:solidFill>
                <a:latin typeface="微软雅黑" panose="020B0503020204020204" pitchFamily="34" charset="-122"/>
                <a:ea typeface="微软雅黑" panose="020B0503020204020204" pitchFamily="34" charset="-122"/>
              </a:rPr>
              <a:t>非洲板块</a:t>
            </a:r>
          </a:p>
        </p:txBody>
      </p:sp>
      <p:sp>
        <p:nvSpPr>
          <p:cNvPr id="38922" name="Text Box 12"/>
          <p:cNvSpPr txBox="1">
            <a:spLocks noChangeArrowheads="1"/>
          </p:cNvSpPr>
          <p:nvPr/>
        </p:nvSpPr>
        <p:spPr bwMode="auto">
          <a:xfrm>
            <a:off x="6915611" y="5273448"/>
            <a:ext cx="2087291" cy="519112"/>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a:solidFill>
                  <a:srgbClr val="070709"/>
                </a:solidFill>
                <a:latin typeface="微软雅黑" panose="020B0503020204020204" pitchFamily="34" charset="-122"/>
                <a:ea typeface="微软雅黑" panose="020B0503020204020204" pitchFamily="34" charset="-122"/>
              </a:rPr>
              <a:t>印度洋板块</a:t>
            </a:r>
          </a:p>
        </p:txBody>
      </p:sp>
      <p:sp>
        <p:nvSpPr>
          <p:cNvPr id="56334" name="Freeform 14"/>
          <p:cNvSpPr/>
          <p:nvPr/>
        </p:nvSpPr>
        <p:spPr bwMode="auto">
          <a:xfrm>
            <a:off x="3318804" y="3189060"/>
            <a:ext cx="2249195" cy="1055688"/>
          </a:xfrm>
          <a:custGeom>
            <a:avLst/>
            <a:gdLst>
              <a:gd name="T0" fmla="*/ 0 w 1417"/>
              <a:gd name="T1" fmla="*/ 2147483646 h 665"/>
              <a:gd name="T2" fmla="*/ 2147483646 w 1417"/>
              <a:gd name="T3" fmla="*/ 2147483646 h 665"/>
              <a:gd name="T4" fmla="*/ 2147483646 w 1417"/>
              <a:gd name="T5" fmla="*/ 2147483646 h 665"/>
              <a:gd name="T6" fmla="*/ 2147483646 w 1417"/>
              <a:gd name="T7" fmla="*/ 2147483646 h 665"/>
              <a:gd name="T8" fmla="*/ 2147483646 w 1417"/>
              <a:gd name="T9" fmla="*/ 2147483646 h 665"/>
              <a:gd name="T10" fmla="*/ 2147483646 w 1417"/>
              <a:gd name="T11" fmla="*/ 2147483646 h 665"/>
              <a:gd name="T12" fmla="*/ 2147483646 w 1417"/>
              <a:gd name="T13" fmla="*/ 2147483646 h 665"/>
              <a:gd name="T14" fmla="*/ 2147483646 w 1417"/>
              <a:gd name="T15" fmla="*/ 2147483646 h 665"/>
              <a:gd name="T16" fmla="*/ 2147483646 w 1417"/>
              <a:gd name="T17" fmla="*/ 2147483646 h 665"/>
              <a:gd name="T18" fmla="*/ 2147483646 w 1417"/>
              <a:gd name="T19" fmla="*/ 2147483646 h 665"/>
              <a:gd name="T20" fmla="*/ 2147483646 w 1417"/>
              <a:gd name="T21" fmla="*/ 2147483646 h 665"/>
              <a:gd name="T22" fmla="*/ 2147483646 w 1417"/>
              <a:gd name="T23" fmla="*/ 2147483646 h 665"/>
              <a:gd name="T24" fmla="*/ 2147483646 w 1417"/>
              <a:gd name="T25" fmla="*/ 2147483646 h 665"/>
              <a:gd name="T26" fmla="*/ 2147483646 w 1417"/>
              <a:gd name="T27" fmla="*/ 2147483646 h 665"/>
              <a:gd name="T28" fmla="*/ 2147483646 w 1417"/>
              <a:gd name="T29" fmla="*/ 2147483646 h 665"/>
              <a:gd name="T30" fmla="*/ 2147483646 w 1417"/>
              <a:gd name="T31" fmla="*/ 2147483646 h 665"/>
              <a:gd name="T32" fmla="*/ 2147483646 w 1417"/>
              <a:gd name="T33" fmla="*/ 2147483646 h 665"/>
              <a:gd name="T34" fmla="*/ 2147483646 w 1417"/>
              <a:gd name="T35" fmla="*/ 2147483646 h 665"/>
              <a:gd name="T36" fmla="*/ 2147483646 w 1417"/>
              <a:gd name="T37" fmla="*/ 2147483646 h 665"/>
              <a:gd name="T38" fmla="*/ 2147483646 w 1417"/>
              <a:gd name="T39" fmla="*/ 2147483646 h 665"/>
              <a:gd name="T40" fmla="*/ 2147483646 w 1417"/>
              <a:gd name="T41" fmla="*/ 2147483646 h 665"/>
              <a:gd name="T42" fmla="*/ 2147483646 w 1417"/>
              <a:gd name="T43" fmla="*/ 2147483646 h 665"/>
              <a:gd name="T44" fmla="*/ 2147483646 w 1417"/>
              <a:gd name="T45" fmla="*/ 2147483646 h 665"/>
              <a:gd name="T46" fmla="*/ 2147483646 w 1417"/>
              <a:gd name="T47" fmla="*/ 2147483646 h 665"/>
              <a:gd name="T48" fmla="*/ 2147483646 w 1417"/>
              <a:gd name="T49" fmla="*/ 2147483646 h 665"/>
              <a:gd name="T50" fmla="*/ 2147483646 w 1417"/>
              <a:gd name="T51" fmla="*/ 2147483646 h 665"/>
              <a:gd name="T52" fmla="*/ 2147483646 w 1417"/>
              <a:gd name="T53" fmla="*/ 2147483646 h 665"/>
              <a:gd name="T54" fmla="*/ 2147483646 w 1417"/>
              <a:gd name="T55" fmla="*/ 2147483646 h 665"/>
              <a:gd name="T56" fmla="*/ 2147483646 w 1417"/>
              <a:gd name="T57" fmla="*/ 2147483646 h 665"/>
              <a:gd name="T58" fmla="*/ 2147483646 w 1417"/>
              <a:gd name="T59" fmla="*/ 2147483646 h 665"/>
              <a:gd name="T60" fmla="*/ 2147483646 w 1417"/>
              <a:gd name="T61" fmla="*/ 2147483646 h 665"/>
              <a:gd name="T62" fmla="*/ 2147483646 w 1417"/>
              <a:gd name="T63" fmla="*/ 2147483646 h 665"/>
              <a:gd name="T64" fmla="*/ 2147483646 w 1417"/>
              <a:gd name="T65" fmla="*/ 2147483646 h 665"/>
              <a:gd name="T66" fmla="*/ 2147483646 w 1417"/>
              <a:gd name="T67" fmla="*/ 2147483646 h 665"/>
              <a:gd name="T68" fmla="*/ 2147483646 w 1417"/>
              <a:gd name="T69" fmla="*/ 2147483646 h 665"/>
              <a:gd name="T70" fmla="*/ 2147483646 w 1417"/>
              <a:gd name="T71" fmla="*/ 2147483646 h 665"/>
              <a:gd name="T72" fmla="*/ 2147483646 w 1417"/>
              <a:gd name="T73" fmla="*/ 2147483646 h 665"/>
              <a:gd name="T74" fmla="*/ 2147483646 w 1417"/>
              <a:gd name="T75" fmla="*/ 2147483646 h 665"/>
              <a:gd name="T76" fmla="*/ 2147483646 w 1417"/>
              <a:gd name="T77" fmla="*/ 2147483646 h 665"/>
              <a:gd name="T78" fmla="*/ 2147483646 w 1417"/>
              <a:gd name="T79" fmla="*/ 2147483646 h 665"/>
              <a:gd name="T80" fmla="*/ 2147483646 w 1417"/>
              <a:gd name="T81" fmla="*/ 2147483646 h 665"/>
              <a:gd name="T82" fmla="*/ 2147483646 w 1417"/>
              <a:gd name="T83" fmla="*/ 2147483646 h 665"/>
              <a:gd name="T84" fmla="*/ 2147483646 w 1417"/>
              <a:gd name="T85" fmla="*/ 2147483646 h 665"/>
              <a:gd name="T86" fmla="*/ 2147483646 w 1417"/>
              <a:gd name="T87" fmla="*/ 2147483646 h 665"/>
              <a:gd name="T88" fmla="*/ 2147483646 w 1417"/>
              <a:gd name="T89" fmla="*/ 2147483646 h 665"/>
              <a:gd name="T90" fmla="*/ 2147483646 w 1417"/>
              <a:gd name="T91" fmla="*/ 2147483646 h 665"/>
              <a:gd name="T92" fmla="*/ 2147483646 w 1417"/>
              <a:gd name="T93" fmla="*/ 2147483646 h 665"/>
              <a:gd name="T94" fmla="*/ 2147483646 w 1417"/>
              <a:gd name="T95" fmla="*/ 2147483646 h 665"/>
              <a:gd name="T96" fmla="*/ 2147483646 w 1417"/>
              <a:gd name="T97" fmla="*/ 2147483646 h 665"/>
              <a:gd name="T98" fmla="*/ 2147483646 w 1417"/>
              <a:gd name="T99" fmla="*/ 2147483646 h 665"/>
              <a:gd name="T100" fmla="*/ 2147483646 w 1417"/>
              <a:gd name="T101" fmla="*/ 2147483646 h 665"/>
              <a:gd name="T102" fmla="*/ 0 w 1417"/>
              <a:gd name="T103" fmla="*/ 2147483646 h 6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17" h="665">
                <a:moveTo>
                  <a:pt x="0" y="421"/>
                </a:moveTo>
                <a:cubicBezTo>
                  <a:pt x="8" y="418"/>
                  <a:pt x="15" y="415"/>
                  <a:pt x="23" y="413"/>
                </a:cubicBezTo>
                <a:cubicBezTo>
                  <a:pt x="40" y="410"/>
                  <a:pt x="59" y="412"/>
                  <a:pt x="76" y="406"/>
                </a:cubicBezTo>
                <a:cubicBezTo>
                  <a:pt x="93" y="400"/>
                  <a:pt x="101" y="380"/>
                  <a:pt x="114" y="368"/>
                </a:cubicBezTo>
                <a:cubicBezTo>
                  <a:pt x="125" y="333"/>
                  <a:pt x="147" y="307"/>
                  <a:pt x="167" y="277"/>
                </a:cubicBezTo>
                <a:cubicBezTo>
                  <a:pt x="184" y="252"/>
                  <a:pt x="179" y="209"/>
                  <a:pt x="197" y="186"/>
                </a:cubicBezTo>
                <a:cubicBezTo>
                  <a:pt x="210" y="170"/>
                  <a:pt x="239" y="154"/>
                  <a:pt x="258" y="148"/>
                </a:cubicBezTo>
                <a:cubicBezTo>
                  <a:pt x="305" y="77"/>
                  <a:pt x="270" y="103"/>
                  <a:pt x="379" y="95"/>
                </a:cubicBezTo>
                <a:cubicBezTo>
                  <a:pt x="399" y="38"/>
                  <a:pt x="461" y="68"/>
                  <a:pt x="516" y="72"/>
                </a:cubicBezTo>
                <a:cubicBezTo>
                  <a:pt x="546" y="83"/>
                  <a:pt x="576" y="93"/>
                  <a:pt x="607" y="102"/>
                </a:cubicBezTo>
                <a:cubicBezTo>
                  <a:pt x="609" y="110"/>
                  <a:pt x="610" y="118"/>
                  <a:pt x="614" y="125"/>
                </a:cubicBezTo>
                <a:cubicBezTo>
                  <a:pt x="647" y="187"/>
                  <a:pt x="635" y="170"/>
                  <a:pt x="705" y="178"/>
                </a:cubicBezTo>
                <a:cubicBezTo>
                  <a:pt x="754" y="191"/>
                  <a:pt x="742" y="203"/>
                  <a:pt x="751" y="254"/>
                </a:cubicBezTo>
                <a:cubicBezTo>
                  <a:pt x="779" y="212"/>
                  <a:pt x="769" y="206"/>
                  <a:pt x="735" y="178"/>
                </a:cubicBezTo>
                <a:cubicBezTo>
                  <a:pt x="713" y="160"/>
                  <a:pt x="699" y="141"/>
                  <a:pt x="675" y="125"/>
                </a:cubicBezTo>
                <a:cubicBezTo>
                  <a:pt x="658" y="98"/>
                  <a:pt x="636" y="72"/>
                  <a:pt x="614" y="49"/>
                </a:cubicBezTo>
                <a:cubicBezTo>
                  <a:pt x="632" y="0"/>
                  <a:pt x="670" y="22"/>
                  <a:pt x="720" y="27"/>
                </a:cubicBezTo>
                <a:cubicBezTo>
                  <a:pt x="728" y="32"/>
                  <a:pt x="738" y="34"/>
                  <a:pt x="743" y="42"/>
                </a:cubicBezTo>
                <a:cubicBezTo>
                  <a:pt x="751" y="55"/>
                  <a:pt x="753" y="72"/>
                  <a:pt x="758" y="87"/>
                </a:cubicBezTo>
                <a:cubicBezTo>
                  <a:pt x="761" y="95"/>
                  <a:pt x="759" y="105"/>
                  <a:pt x="766" y="110"/>
                </a:cubicBezTo>
                <a:cubicBezTo>
                  <a:pt x="789" y="125"/>
                  <a:pt x="808" y="132"/>
                  <a:pt x="834" y="140"/>
                </a:cubicBezTo>
                <a:cubicBezTo>
                  <a:pt x="839" y="148"/>
                  <a:pt x="847" y="154"/>
                  <a:pt x="849" y="163"/>
                </a:cubicBezTo>
                <a:cubicBezTo>
                  <a:pt x="876" y="263"/>
                  <a:pt x="809" y="227"/>
                  <a:pt x="978" y="216"/>
                </a:cubicBezTo>
                <a:cubicBezTo>
                  <a:pt x="988" y="214"/>
                  <a:pt x="998" y="212"/>
                  <a:pt x="1008" y="209"/>
                </a:cubicBezTo>
                <a:cubicBezTo>
                  <a:pt x="1016" y="207"/>
                  <a:pt x="1024" y="197"/>
                  <a:pt x="1031" y="201"/>
                </a:cubicBezTo>
                <a:cubicBezTo>
                  <a:pt x="1038" y="205"/>
                  <a:pt x="1035" y="217"/>
                  <a:pt x="1039" y="224"/>
                </a:cubicBezTo>
                <a:cubicBezTo>
                  <a:pt x="1043" y="232"/>
                  <a:pt x="1049" y="239"/>
                  <a:pt x="1054" y="246"/>
                </a:cubicBezTo>
                <a:cubicBezTo>
                  <a:pt x="1070" y="299"/>
                  <a:pt x="1144" y="295"/>
                  <a:pt x="1190" y="299"/>
                </a:cubicBezTo>
                <a:cubicBezTo>
                  <a:pt x="1200" y="310"/>
                  <a:pt x="1201" y="328"/>
                  <a:pt x="1213" y="337"/>
                </a:cubicBezTo>
                <a:cubicBezTo>
                  <a:pt x="1253" y="366"/>
                  <a:pt x="1379" y="359"/>
                  <a:pt x="1395" y="360"/>
                </a:cubicBezTo>
                <a:cubicBezTo>
                  <a:pt x="1403" y="385"/>
                  <a:pt x="1409" y="411"/>
                  <a:pt x="1417" y="436"/>
                </a:cubicBezTo>
                <a:cubicBezTo>
                  <a:pt x="1411" y="497"/>
                  <a:pt x="1393" y="545"/>
                  <a:pt x="1380" y="603"/>
                </a:cubicBezTo>
                <a:cubicBezTo>
                  <a:pt x="1341" y="589"/>
                  <a:pt x="1348" y="577"/>
                  <a:pt x="1304" y="587"/>
                </a:cubicBezTo>
                <a:cubicBezTo>
                  <a:pt x="1286" y="606"/>
                  <a:pt x="1277" y="617"/>
                  <a:pt x="1251" y="625"/>
                </a:cubicBezTo>
                <a:cubicBezTo>
                  <a:pt x="1233" y="623"/>
                  <a:pt x="1215" y="614"/>
                  <a:pt x="1198" y="618"/>
                </a:cubicBezTo>
                <a:cubicBezTo>
                  <a:pt x="1180" y="622"/>
                  <a:pt x="1152" y="648"/>
                  <a:pt x="1152" y="648"/>
                </a:cubicBezTo>
                <a:cubicBezTo>
                  <a:pt x="1137" y="646"/>
                  <a:pt x="1121" y="646"/>
                  <a:pt x="1107" y="641"/>
                </a:cubicBezTo>
                <a:cubicBezTo>
                  <a:pt x="1088" y="634"/>
                  <a:pt x="1075" y="604"/>
                  <a:pt x="1054" y="595"/>
                </a:cubicBezTo>
                <a:cubicBezTo>
                  <a:pt x="1044" y="591"/>
                  <a:pt x="1033" y="590"/>
                  <a:pt x="1023" y="587"/>
                </a:cubicBezTo>
                <a:cubicBezTo>
                  <a:pt x="1008" y="582"/>
                  <a:pt x="978" y="572"/>
                  <a:pt x="978" y="572"/>
                </a:cubicBezTo>
                <a:cubicBezTo>
                  <a:pt x="958" y="575"/>
                  <a:pt x="936" y="571"/>
                  <a:pt x="917" y="580"/>
                </a:cubicBezTo>
                <a:cubicBezTo>
                  <a:pt x="910" y="583"/>
                  <a:pt x="913" y="595"/>
                  <a:pt x="910" y="603"/>
                </a:cubicBezTo>
                <a:cubicBezTo>
                  <a:pt x="902" y="628"/>
                  <a:pt x="898" y="645"/>
                  <a:pt x="879" y="663"/>
                </a:cubicBezTo>
                <a:cubicBezTo>
                  <a:pt x="810" y="658"/>
                  <a:pt x="792" y="665"/>
                  <a:pt x="743" y="633"/>
                </a:cubicBezTo>
                <a:cubicBezTo>
                  <a:pt x="703" y="572"/>
                  <a:pt x="756" y="646"/>
                  <a:pt x="705" y="595"/>
                </a:cubicBezTo>
                <a:cubicBezTo>
                  <a:pt x="699" y="589"/>
                  <a:pt x="697" y="578"/>
                  <a:pt x="690" y="572"/>
                </a:cubicBezTo>
                <a:cubicBezTo>
                  <a:pt x="665" y="552"/>
                  <a:pt x="614" y="552"/>
                  <a:pt x="584" y="542"/>
                </a:cubicBezTo>
                <a:cubicBezTo>
                  <a:pt x="569" y="520"/>
                  <a:pt x="553" y="503"/>
                  <a:pt x="538" y="481"/>
                </a:cubicBezTo>
                <a:cubicBezTo>
                  <a:pt x="548" y="434"/>
                  <a:pt x="551" y="398"/>
                  <a:pt x="500" y="383"/>
                </a:cubicBezTo>
                <a:cubicBezTo>
                  <a:pt x="409" y="385"/>
                  <a:pt x="319" y="385"/>
                  <a:pt x="228" y="390"/>
                </a:cubicBezTo>
                <a:cubicBezTo>
                  <a:pt x="189" y="392"/>
                  <a:pt x="178" y="439"/>
                  <a:pt x="144" y="451"/>
                </a:cubicBezTo>
                <a:cubicBezTo>
                  <a:pt x="0" y="443"/>
                  <a:pt x="24" y="486"/>
                  <a:pt x="0" y="421"/>
                </a:cubicBezTo>
                <a:close/>
              </a:path>
            </a:pathLst>
          </a:custGeom>
          <a:solidFill>
            <a:srgbClr val="FF0000">
              <a:alpha val="50195"/>
            </a:srgbClr>
          </a:solidFill>
          <a:ln w="12700" cap="sq" cmpd="sng">
            <a:solidFill>
              <a:srgbClr val="FF0000"/>
            </a:solidFill>
            <a:prstDash val="solid"/>
            <a:round/>
          </a:ln>
          <a:effectLst>
            <a:outerShdw dist="45791" dir="2021404" algn="ctr" rotWithShape="0">
              <a:srgbClr val="9999FF"/>
            </a:outerShdw>
          </a:effectLst>
        </p:spPr>
        <p:txBody>
          <a:bodyPr wrap="none"/>
          <a:lstStyle/>
          <a:p>
            <a:endParaRPr lang="zh-CN" altLang="en-US"/>
          </a:p>
        </p:txBody>
      </p:sp>
      <p:sp>
        <p:nvSpPr>
          <p:cNvPr id="56335" name="Freeform 15"/>
          <p:cNvSpPr/>
          <p:nvPr/>
        </p:nvSpPr>
        <p:spPr bwMode="auto">
          <a:xfrm>
            <a:off x="7590211" y="3400199"/>
            <a:ext cx="1876181" cy="973137"/>
          </a:xfrm>
          <a:custGeom>
            <a:avLst/>
            <a:gdLst>
              <a:gd name="T0" fmla="*/ 0 w 1182"/>
              <a:gd name="T1" fmla="*/ 0 h 613"/>
              <a:gd name="T2" fmla="*/ 2147483646 w 1182"/>
              <a:gd name="T3" fmla="*/ 2147483646 h 613"/>
              <a:gd name="T4" fmla="*/ 2147483646 w 1182"/>
              <a:gd name="T5" fmla="*/ 2147483646 h 613"/>
              <a:gd name="T6" fmla="*/ 2147483646 w 1182"/>
              <a:gd name="T7" fmla="*/ 2147483646 h 613"/>
              <a:gd name="T8" fmla="*/ 2147483646 w 1182"/>
              <a:gd name="T9" fmla="*/ 2147483646 h 613"/>
              <a:gd name="T10" fmla="*/ 2147483646 w 1182"/>
              <a:gd name="T11" fmla="*/ 2147483646 h 613"/>
              <a:gd name="T12" fmla="*/ 2147483646 w 1182"/>
              <a:gd name="T13" fmla="*/ 2147483646 h 613"/>
              <a:gd name="T14" fmla="*/ 2147483646 w 1182"/>
              <a:gd name="T15" fmla="*/ 2147483646 h 613"/>
              <a:gd name="T16" fmla="*/ 2147483646 w 1182"/>
              <a:gd name="T17" fmla="*/ 2147483646 h 613"/>
              <a:gd name="T18" fmla="*/ 2147483646 w 1182"/>
              <a:gd name="T19" fmla="*/ 2147483646 h 6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2" h="613">
                <a:moveTo>
                  <a:pt x="0" y="0"/>
                </a:moveTo>
                <a:cubicBezTo>
                  <a:pt x="49" y="33"/>
                  <a:pt x="60" y="82"/>
                  <a:pt x="91" y="129"/>
                </a:cubicBezTo>
                <a:cubicBezTo>
                  <a:pt x="113" y="198"/>
                  <a:pt x="79" y="99"/>
                  <a:pt x="113" y="174"/>
                </a:cubicBezTo>
                <a:cubicBezTo>
                  <a:pt x="131" y="214"/>
                  <a:pt x="134" y="259"/>
                  <a:pt x="159" y="295"/>
                </a:cubicBezTo>
                <a:cubicBezTo>
                  <a:pt x="167" y="322"/>
                  <a:pt x="182" y="333"/>
                  <a:pt x="197" y="356"/>
                </a:cubicBezTo>
                <a:cubicBezTo>
                  <a:pt x="207" y="389"/>
                  <a:pt x="231" y="414"/>
                  <a:pt x="265" y="424"/>
                </a:cubicBezTo>
                <a:cubicBezTo>
                  <a:pt x="303" y="453"/>
                  <a:pt x="338" y="470"/>
                  <a:pt x="386" y="477"/>
                </a:cubicBezTo>
                <a:cubicBezTo>
                  <a:pt x="420" y="489"/>
                  <a:pt x="448" y="494"/>
                  <a:pt x="485" y="500"/>
                </a:cubicBezTo>
                <a:cubicBezTo>
                  <a:pt x="557" y="547"/>
                  <a:pt x="659" y="553"/>
                  <a:pt x="742" y="561"/>
                </a:cubicBezTo>
                <a:cubicBezTo>
                  <a:pt x="911" y="613"/>
                  <a:pt x="899" y="591"/>
                  <a:pt x="1182" y="591"/>
                </a:cubicBezTo>
              </a:path>
            </a:pathLst>
          </a:custGeom>
          <a:noFill/>
          <a:ln w="76200" cap="sq" cmpd="sng">
            <a:solidFill>
              <a:srgbClr val="FF0000"/>
            </a:solidFill>
            <a:prstDash val="solid"/>
            <a:round/>
          </a:ln>
          <a:effectLst>
            <a:outerShdw dist="45791" dir="2021404" algn="ctr" rotWithShape="0">
              <a:srgbClr val="9999FF"/>
            </a:outer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5" name="矩形 14"/>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34"/>
                                        </p:tgtEl>
                                        <p:attrNameLst>
                                          <p:attrName>style.visibility</p:attrName>
                                        </p:attrNameLst>
                                      </p:cBhvr>
                                      <p:to>
                                        <p:strVal val="visible"/>
                                      </p:to>
                                    </p:set>
                                    <p:animEffect transition="in" filter="blinds(horizontal)">
                                      <p:cBhvr>
                                        <p:cTn id="7" dur="500"/>
                                        <p:tgtEl>
                                          <p:spTgt spid="56334"/>
                                        </p:tgtEl>
                                      </p:cBhvr>
                                    </p:animEffect>
                                  </p:childTnLst>
                                </p:cTn>
                              </p:par>
                            </p:childTnLst>
                          </p:cTn>
                        </p:par>
                        <p:par>
                          <p:cTn id="8" fill="hold">
                            <p:stCondLst>
                              <p:cond delay="500"/>
                            </p:stCondLst>
                            <p:childTnLst>
                              <p:par>
                                <p:cTn id="9" presetID="35" presetClass="emph" presetSubtype="0" repeatCount="indefinite" fill="hold" grpId="1" nodeType="afterEffect">
                                  <p:stCondLst>
                                    <p:cond delay="0"/>
                                  </p:stCondLst>
                                  <p:endCondLst>
                                    <p:cond evt="onNext" delay="0">
                                      <p:tgtEl>
                                        <p:sldTgt/>
                                      </p:tgtEl>
                                    </p:cond>
                                  </p:endCondLst>
                                  <p:childTnLst>
                                    <p:anim calcmode="discrete" valueType="str">
                                      <p:cBhvr>
                                        <p:cTn id="10" dur="1000" fill="hold"/>
                                        <p:tgtEl>
                                          <p:spTgt spid="56334"/>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5633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 presetClass="entr" presetSubtype="4" grpId="0" nodeType="clickEffect">
                                  <p:stCondLst>
                                    <p:cond delay="0"/>
                                  </p:stCondLst>
                                  <p:childTnLst>
                                    <p:set>
                                      <p:cBhvr>
                                        <p:cTn id="14" dur="1" fill="hold">
                                          <p:stCondLst>
                                            <p:cond delay="0"/>
                                          </p:stCondLst>
                                        </p:cTn>
                                        <p:tgtEl>
                                          <p:spTgt spid="56335"/>
                                        </p:tgtEl>
                                        <p:attrNameLst>
                                          <p:attrName>style.visibility</p:attrName>
                                        </p:attrNameLst>
                                      </p:cBhvr>
                                      <p:to>
                                        <p:strVal val="visible"/>
                                      </p:to>
                                    </p:set>
                                    <p:anim calcmode="lin" valueType="num">
                                      <p:cBhvr additive="base">
                                        <p:cTn id="15" dur="1000" fill="hold"/>
                                        <p:tgtEl>
                                          <p:spTgt spid="56335"/>
                                        </p:tgtEl>
                                        <p:attrNameLst>
                                          <p:attrName>ppt_x</p:attrName>
                                        </p:attrNameLst>
                                      </p:cBhvr>
                                      <p:tavLst>
                                        <p:tav tm="0">
                                          <p:val>
                                            <p:strVal val="#ppt_x"/>
                                          </p:val>
                                        </p:tav>
                                        <p:tav tm="100000">
                                          <p:val>
                                            <p:strVal val="#ppt_x"/>
                                          </p:val>
                                        </p:tav>
                                      </p:tavLst>
                                    </p:anim>
                                    <p:anim calcmode="lin" valueType="num">
                                      <p:cBhvr additive="base">
                                        <p:cTn id="16" dur="1000" fill="hold"/>
                                        <p:tgtEl>
                                          <p:spTgt spid="56335"/>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35" presetClass="emph" presetSubtype="0" repeatCount="indefinite" fill="hold" grpId="1" nodeType="afterEffect">
                                  <p:stCondLst>
                                    <p:cond delay="0"/>
                                  </p:stCondLst>
                                  <p:endCondLst>
                                    <p:cond evt="onNext" delay="0">
                                      <p:tgtEl>
                                        <p:sldTgt/>
                                      </p:tgtEl>
                                    </p:cond>
                                  </p:endCondLst>
                                  <p:childTnLst>
                                    <p:anim calcmode="discrete" valueType="str">
                                      <p:cBhvr>
                                        <p:cTn id="19" dur="1000" fill="hold"/>
                                        <p:tgtEl>
                                          <p:spTgt spid="5633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4" grpId="0" animBg="1"/>
      <p:bldP spid="56334" grpId="1" animBg="1"/>
      <p:bldP spid="56335" grpId="0" animBg="1"/>
      <p:bldP spid="56335" grpId="1"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8282950" y="1042988"/>
            <a:ext cx="3733314"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0000"/>
          </a:body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珠穆朗玛峰</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44035" name="Picture 3"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3641" y="1063625"/>
            <a:ext cx="5434892" cy="400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4" descr="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5535" y="1985964"/>
            <a:ext cx="5555527" cy="41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descr="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7269" y="2557464"/>
            <a:ext cx="4858704"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图片欣赏</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 calcmode="lin" valueType="num">
                                      <p:cBhvr additive="base">
                                        <p:cTn id="7" dur="500" fill="hold"/>
                                        <p:tgtEl>
                                          <p:spTgt spid="44035"/>
                                        </p:tgtEl>
                                        <p:attrNameLst>
                                          <p:attrName>ppt_x</p:attrName>
                                        </p:attrNameLst>
                                      </p:cBhvr>
                                      <p:tavLst>
                                        <p:tav tm="0">
                                          <p:val>
                                            <p:strVal val="0-#ppt_w/2"/>
                                          </p:val>
                                        </p:tav>
                                        <p:tav tm="100000">
                                          <p:val>
                                            <p:strVal val="#ppt_x"/>
                                          </p:val>
                                        </p:tav>
                                      </p:tavLst>
                                    </p:anim>
                                    <p:anim calcmode="lin" valueType="num">
                                      <p:cBhvr additive="base">
                                        <p:cTn id="8" dur="500" fill="hold"/>
                                        <p:tgtEl>
                                          <p:spTgt spid="440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4036"/>
                                        </p:tgtEl>
                                        <p:attrNameLst>
                                          <p:attrName>style.visibility</p:attrName>
                                        </p:attrNameLst>
                                      </p:cBhvr>
                                      <p:to>
                                        <p:strVal val="visible"/>
                                      </p:to>
                                    </p:set>
                                    <p:anim calcmode="lin" valueType="num">
                                      <p:cBhvr additive="base">
                                        <p:cTn id="13" dur="500" fill="hold"/>
                                        <p:tgtEl>
                                          <p:spTgt spid="44036"/>
                                        </p:tgtEl>
                                        <p:attrNameLst>
                                          <p:attrName>ppt_x</p:attrName>
                                        </p:attrNameLst>
                                      </p:cBhvr>
                                      <p:tavLst>
                                        <p:tav tm="0">
                                          <p:val>
                                            <p:strVal val="0-#ppt_w/2"/>
                                          </p:val>
                                        </p:tav>
                                        <p:tav tm="100000">
                                          <p:val>
                                            <p:strVal val="#ppt_x"/>
                                          </p:val>
                                        </p:tav>
                                      </p:tavLst>
                                    </p:anim>
                                    <p:anim calcmode="lin" valueType="num">
                                      <p:cBhvr additive="base">
                                        <p:cTn id="14" dur="500" fill="hold"/>
                                        <p:tgtEl>
                                          <p:spTgt spid="440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4037"/>
                                        </p:tgtEl>
                                        <p:attrNameLst>
                                          <p:attrName>style.visibility</p:attrName>
                                        </p:attrNameLst>
                                      </p:cBhvr>
                                      <p:to>
                                        <p:strVal val="visible"/>
                                      </p:to>
                                    </p:set>
                                    <p:anim calcmode="lin" valueType="num">
                                      <p:cBhvr additive="base">
                                        <p:cTn id="19" dur="500" fill="hold"/>
                                        <p:tgtEl>
                                          <p:spTgt spid="44037"/>
                                        </p:tgtEl>
                                        <p:attrNameLst>
                                          <p:attrName>ppt_x</p:attrName>
                                        </p:attrNameLst>
                                      </p:cBhvr>
                                      <p:tavLst>
                                        <p:tav tm="0">
                                          <p:val>
                                            <p:strVal val="0-#ppt_w/2"/>
                                          </p:val>
                                        </p:tav>
                                        <p:tav tm="100000">
                                          <p:val>
                                            <p:strVal val="#ppt_x"/>
                                          </p:val>
                                        </p:tav>
                                      </p:tavLst>
                                    </p:anim>
                                    <p:anim calcmode="lin" valueType="num">
                                      <p:cBhvr additive="base">
                                        <p:cTn id="20" dur="500" fill="hold"/>
                                        <p:tgtEl>
                                          <p:spTgt spid="440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6133" y="1792288"/>
            <a:ext cx="8495194"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4102927" y="958056"/>
            <a:ext cx="5953938" cy="1143000"/>
          </a:xfrm>
          <a:prstGeom prst="rect">
            <a:avLst/>
          </a:prstGeom>
        </p:spPr>
        <p:txBody>
          <a:bodyPr/>
          <a:lst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eaLnBrk="1" hangingPunct="1">
              <a:defRPr/>
            </a:pPr>
            <a:r>
              <a:rPr lang="zh-CN" altLang="en-US" sz="3200" b="1" kern="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喜马拉雅山脉的形成过程</a:t>
            </a:r>
          </a:p>
        </p:txBody>
      </p:sp>
      <p:sp>
        <p:nvSpPr>
          <p:cNvPr id="6" name="矩形 5"/>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499" y="1371630"/>
            <a:ext cx="8423766"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731" y="1536247"/>
            <a:ext cx="8380909"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4773" y="1658938"/>
            <a:ext cx="8207893" cy="49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4650769" y="2825750"/>
            <a:ext cx="2730145" cy="857250"/>
            <a:chOff x="3259253" y="1901528"/>
            <a:chExt cx="2730500" cy="856587"/>
          </a:xfrm>
        </p:grpSpPr>
        <p:pic>
          <p:nvPicPr>
            <p:cNvPr id="27678" name="Picture 2"/>
            <p:cNvPicPr>
              <a:picLocks noChangeAspect="1"/>
            </p:cNvPicPr>
            <p:nvPr/>
          </p:nvPicPr>
          <p:blipFill>
            <a:blip r:embed="rId2" cstate="print"/>
            <a:stretch>
              <a:fillRect/>
            </a:stretch>
          </p:blipFill>
          <p:spPr>
            <a:xfrm>
              <a:off x="3259253" y="1901528"/>
              <a:ext cx="2730500" cy="856587"/>
            </a:xfrm>
            <a:prstGeom prst="rect">
              <a:avLst/>
            </a:prstGeom>
            <a:noFill/>
            <a:ln w="9525">
              <a:noFill/>
            </a:ln>
          </p:spPr>
        </p:pic>
        <p:sp>
          <p:nvSpPr>
            <p:cNvPr id="27679" name="矩形 3"/>
            <p:cNvSpPr/>
            <p:nvPr/>
          </p:nvSpPr>
          <p:spPr>
            <a:xfrm>
              <a:off x="3786182" y="2038641"/>
              <a:ext cx="1723773" cy="461308"/>
            </a:xfrm>
            <a:prstGeom prst="rect">
              <a:avLst/>
            </a:prstGeom>
            <a:noFill/>
            <a:ln w="9525">
              <a:noFill/>
            </a:ln>
          </p:spPr>
          <p:txBody>
            <a:bodyPr wrap="none">
              <a:spAutoFit/>
            </a:bodyPr>
            <a:lstStyle/>
            <a:p>
              <a:r>
                <a:rPr lang="zh-CN" altLang="en-US" sz="2400" b="1" dirty="0">
                  <a:latin typeface="微软雅黑" panose="020B0503020204020204" pitchFamily="34" charset="-122"/>
                  <a:ea typeface="微软雅黑" panose="020B0503020204020204" pitchFamily="34" charset="-122"/>
                </a:rPr>
                <a:t>乳品加工厂</a:t>
              </a:r>
            </a:p>
          </p:txBody>
        </p:sp>
      </p:grpSp>
      <p:grpSp>
        <p:nvGrpSpPr>
          <p:cNvPr id="3" name="组合 7"/>
          <p:cNvGrpSpPr/>
          <p:nvPr/>
        </p:nvGrpSpPr>
        <p:grpSpPr>
          <a:xfrm>
            <a:off x="3238078" y="2825749"/>
            <a:ext cx="1233327" cy="711200"/>
            <a:chOff x="1285853" y="3361632"/>
            <a:chExt cx="1947979" cy="710308"/>
          </a:xfrm>
        </p:grpSpPr>
        <p:pic>
          <p:nvPicPr>
            <p:cNvPr id="27676" name="Picture 3"/>
            <p:cNvPicPr>
              <a:picLocks noChangeAspect="1"/>
            </p:cNvPicPr>
            <p:nvPr/>
          </p:nvPicPr>
          <p:blipFill>
            <a:blip r:embed="rId3" cstate="print"/>
            <a:stretch>
              <a:fillRect/>
            </a:stretch>
          </p:blipFill>
          <p:spPr>
            <a:xfrm rot="-5400000">
              <a:off x="1904689" y="2742796"/>
              <a:ext cx="710308" cy="1947979"/>
            </a:xfrm>
            <a:prstGeom prst="rect">
              <a:avLst/>
            </a:prstGeom>
            <a:noFill/>
            <a:ln w="9525">
              <a:noFill/>
            </a:ln>
          </p:spPr>
        </p:pic>
        <p:sp>
          <p:nvSpPr>
            <p:cNvPr id="27677" name="矩形 6"/>
            <p:cNvSpPr/>
            <p:nvPr/>
          </p:nvSpPr>
          <p:spPr>
            <a:xfrm>
              <a:off x="1398662" y="3467401"/>
              <a:ext cx="1506965" cy="461086"/>
            </a:xfrm>
            <a:prstGeom prst="rect">
              <a:avLst/>
            </a:prstGeom>
            <a:noFill/>
            <a:ln w="9525">
              <a:noFill/>
            </a:ln>
          </p:spPr>
          <p:txBody>
            <a:bodyPr wrap="none">
              <a:spAutoFit/>
            </a:bodyPr>
            <a:lstStyle/>
            <a:p>
              <a:r>
                <a:rPr lang="zh-CN" altLang="en-US" sz="2400" b="1" dirty="0">
                  <a:latin typeface="Times New Roman" panose="02020603050405020304" pitchFamily="18" charset="0"/>
                  <a:ea typeface="微软雅黑" panose="020B0503020204020204" pitchFamily="34" charset="-122"/>
                </a:rPr>
                <a:t>原  料</a:t>
              </a:r>
            </a:p>
          </p:txBody>
        </p:sp>
      </p:grpSp>
      <p:grpSp>
        <p:nvGrpSpPr>
          <p:cNvPr id="4" name="组合 21"/>
          <p:cNvGrpSpPr/>
          <p:nvPr/>
        </p:nvGrpSpPr>
        <p:grpSpPr>
          <a:xfrm>
            <a:off x="5523782" y="1787525"/>
            <a:ext cx="1357136" cy="947738"/>
            <a:chOff x="4361758" y="1104230"/>
            <a:chExt cx="710308" cy="1947979"/>
          </a:xfrm>
        </p:grpSpPr>
        <p:pic>
          <p:nvPicPr>
            <p:cNvPr id="27674" name="Picture 3"/>
            <p:cNvPicPr>
              <a:picLocks noChangeAspect="1"/>
            </p:cNvPicPr>
            <p:nvPr/>
          </p:nvPicPr>
          <p:blipFill>
            <a:blip r:embed="rId3" cstate="print"/>
            <a:stretch>
              <a:fillRect/>
            </a:stretch>
          </p:blipFill>
          <p:spPr>
            <a:xfrm>
              <a:off x="4361758" y="1104230"/>
              <a:ext cx="710308" cy="1947979"/>
            </a:xfrm>
            <a:prstGeom prst="rect">
              <a:avLst/>
            </a:prstGeom>
            <a:noFill/>
            <a:ln w="9525">
              <a:noFill/>
            </a:ln>
          </p:spPr>
        </p:pic>
        <p:sp>
          <p:nvSpPr>
            <p:cNvPr id="27675" name="TextBox 11"/>
            <p:cNvSpPr txBox="1"/>
            <p:nvPr/>
          </p:nvSpPr>
          <p:spPr>
            <a:xfrm>
              <a:off x="4517372" y="1643051"/>
              <a:ext cx="483259" cy="1071570"/>
            </a:xfrm>
            <a:prstGeom prst="rect">
              <a:avLst/>
            </a:prstGeom>
            <a:noFill/>
            <a:ln w="9525">
              <a:noFill/>
            </a:ln>
          </p:spPr>
          <p:txBody>
            <a:bodyPr vert="eaVert">
              <a:spAutoFit/>
            </a:bodyPr>
            <a:lstStyle/>
            <a:p>
              <a:r>
                <a:rPr lang="zh-CN" altLang="en-US" sz="2400" b="1" dirty="0">
                  <a:latin typeface="微软雅黑" panose="020B0503020204020204" pitchFamily="34" charset="-122"/>
                  <a:ea typeface="微软雅黑" panose="020B0503020204020204" pitchFamily="34" charset="-122"/>
                </a:rPr>
                <a:t>源能</a:t>
              </a:r>
            </a:p>
          </p:txBody>
        </p:sp>
      </p:grpSp>
      <p:grpSp>
        <p:nvGrpSpPr>
          <p:cNvPr id="5" name="组合 12"/>
          <p:cNvGrpSpPr/>
          <p:nvPr/>
        </p:nvGrpSpPr>
        <p:grpSpPr>
          <a:xfrm rot="-4171643">
            <a:off x="4803089" y="3670379"/>
            <a:ext cx="906463" cy="1226978"/>
            <a:chOff x="1285854" y="3361632"/>
            <a:chExt cx="1947979" cy="710308"/>
          </a:xfrm>
        </p:grpSpPr>
        <p:pic>
          <p:nvPicPr>
            <p:cNvPr id="27672" name="Picture 3"/>
            <p:cNvPicPr>
              <a:picLocks noChangeAspect="1"/>
            </p:cNvPicPr>
            <p:nvPr/>
          </p:nvPicPr>
          <p:blipFill>
            <a:blip r:embed="rId3" cstate="print"/>
            <a:stretch>
              <a:fillRect/>
            </a:stretch>
          </p:blipFill>
          <p:spPr>
            <a:xfrm rot="-5400000">
              <a:off x="1904689" y="2742796"/>
              <a:ext cx="710308" cy="1947979"/>
            </a:xfrm>
            <a:prstGeom prst="rect">
              <a:avLst/>
            </a:prstGeom>
            <a:noFill/>
            <a:ln w="9525">
              <a:noFill/>
            </a:ln>
          </p:spPr>
        </p:pic>
        <p:sp>
          <p:nvSpPr>
            <p:cNvPr id="27673" name="矩形 14"/>
            <p:cNvSpPr/>
            <p:nvPr/>
          </p:nvSpPr>
          <p:spPr>
            <a:xfrm rot="5475051">
              <a:off x="1968782" y="3218350"/>
              <a:ext cx="535107" cy="989341"/>
            </a:xfrm>
            <a:prstGeom prst="rect">
              <a:avLst/>
            </a:prstGeom>
            <a:noFill/>
            <a:ln w="9525">
              <a:noFill/>
            </a:ln>
          </p:spPr>
          <p:txBody>
            <a:bodyPr>
              <a:spAutoFit/>
            </a:bodyPr>
            <a:lstStyle/>
            <a:p>
              <a:r>
                <a:rPr lang="zh-CN" altLang="en-US" sz="2400" b="1" dirty="0">
                  <a:latin typeface="Times New Roman" panose="02020603050405020304" pitchFamily="18" charset="0"/>
                  <a:ea typeface="微软雅黑" panose="020B0503020204020204" pitchFamily="34" charset="-122"/>
                </a:rPr>
                <a:t>水源</a:t>
              </a:r>
            </a:p>
          </p:txBody>
        </p:sp>
      </p:grpSp>
      <p:grpSp>
        <p:nvGrpSpPr>
          <p:cNvPr id="6" name="组合 15"/>
          <p:cNvGrpSpPr/>
          <p:nvPr/>
        </p:nvGrpSpPr>
        <p:grpSpPr>
          <a:xfrm rot="-7435223">
            <a:off x="6511020" y="3641811"/>
            <a:ext cx="854075" cy="1287295"/>
            <a:chOff x="1285854" y="3361632"/>
            <a:chExt cx="1947979" cy="710308"/>
          </a:xfrm>
        </p:grpSpPr>
        <p:pic>
          <p:nvPicPr>
            <p:cNvPr id="27670" name="Picture 3"/>
            <p:cNvPicPr>
              <a:picLocks noChangeAspect="1"/>
            </p:cNvPicPr>
            <p:nvPr/>
          </p:nvPicPr>
          <p:blipFill>
            <a:blip r:embed="rId3" cstate="print"/>
            <a:stretch>
              <a:fillRect/>
            </a:stretch>
          </p:blipFill>
          <p:spPr>
            <a:xfrm rot="-5400000">
              <a:off x="1904689" y="2742796"/>
              <a:ext cx="710308" cy="1947979"/>
            </a:xfrm>
            <a:prstGeom prst="rect">
              <a:avLst/>
            </a:prstGeom>
            <a:noFill/>
            <a:ln w="9525">
              <a:noFill/>
            </a:ln>
          </p:spPr>
        </p:pic>
        <p:sp>
          <p:nvSpPr>
            <p:cNvPr id="27671" name="矩形 17"/>
            <p:cNvSpPr/>
            <p:nvPr/>
          </p:nvSpPr>
          <p:spPr>
            <a:xfrm rot="5404055">
              <a:off x="1968512" y="3234313"/>
              <a:ext cx="537786" cy="1050026"/>
            </a:xfrm>
            <a:prstGeom prst="rect">
              <a:avLst/>
            </a:prstGeom>
            <a:noFill/>
            <a:ln w="9525">
              <a:noFill/>
            </a:ln>
          </p:spPr>
          <p:txBody>
            <a:bodyPr>
              <a:spAutoFit/>
            </a:bodyPr>
            <a:lstStyle/>
            <a:p>
              <a:r>
                <a:rPr lang="zh-CN" altLang="en-US" sz="2400" b="1" dirty="0">
                  <a:latin typeface="Times New Roman" panose="02020603050405020304" pitchFamily="18" charset="0"/>
                  <a:ea typeface="微软雅黑" panose="020B0503020204020204" pitchFamily="34" charset="-122"/>
                </a:rPr>
                <a:t>市 场</a:t>
              </a:r>
            </a:p>
          </p:txBody>
        </p:sp>
      </p:grpSp>
      <p:grpSp>
        <p:nvGrpSpPr>
          <p:cNvPr id="7" name="组合 18"/>
          <p:cNvGrpSpPr/>
          <p:nvPr/>
        </p:nvGrpSpPr>
        <p:grpSpPr>
          <a:xfrm rot="10800000">
            <a:off x="7221867" y="2837816"/>
            <a:ext cx="1286027" cy="711200"/>
            <a:chOff x="1526344" y="3384463"/>
            <a:chExt cx="1948461" cy="710308"/>
          </a:xfrm>
        </p:grpSpPr>
        <p:pic>
          <p:nvPicPr>
            <p:cNvPr id="27668" name="Picture 3"/>
            <p:cNvPicPr>
              <a:picLocks noChangeAspect="1"/>
            </p:cNvPicPr>
            <p:nvPr/>
          </p:nvPicPr>
          <p:blipFill>
            <a:blip r:embed="rId3" cstate="print"/>
            <a:stretch>
              <a:fillRect/>
            </a:stretch>
          </p:blipFill>
          <p:spPr>
            <a:xfrm rot="-5400000">
              <a:off x="2145180" y="2765627"/>
              <a:ext cx="710308" cy="1947979"/>
            </a:xfrm>
            <a:prstGeom prst="rect">
              <a:avLst/>
            </a:prstGeom>
            <a:noFill/>
            <a:ln w="9525">
              <a:noFill/>
            </a:ln>
          </p:spPr>
        </p:pic>
        <p:sp>
          <p:nvSpPr>
            <p:cNvPr id="27669" name="矩形 20"/>
            <p:cNvSpPr/>
            <p:nvPr/>
          </p:nvSpPr>
          <p:spPr>
            <a:xfrm rot="10800000">
              <a:off x="2029236" y="3466113"/>
              <a:ext cx="1445569" cy="461086"/>
            </a:xfrm>
            <a:prstGeom prst="rect">
              <a:avLst/>
            </a:prstGeom>
            <a:noFill/>
            <a:ln w="9525">
              <a:noFill/>
            </a:ln>
          </p:spPr>
          <p:txBody>
            <a:bodyPr wrap="none">
              <a:spAutoFit/>
            </a:bodyPr>
            <a:lstStyle/>
            <a:p>
              <a:r>
                <a:rPr lang="zh-CN" altLang="en-US" sz="2400" b="1" dirty="0">
                  <a:latin typeface="Times New Roman" panose="02020603050405020304" pitchFamily="18" charset="0"/>
                  <a:ea typeface="微软雅黑" panose="020B0503020204020204" pitchFamily="34" charset="-122"/>
                </a:rPr>
                <a:t>运  输</a:t>
              </a:r>
            </a:p>
          </p:txBody>
        </p:sp>
      </p:grpSp>
      <p:grpSp>
        <p:nvGrpSpPr>
          <p:cNvPr id="8" name="组合 22"/>
          <p:cNvGrpSpPr/>
          <p:nvPr/>
        </p:nvGrpSpPr>
        <p:grpSpPr>
          <a:xfrm>
            <a:off x="7595200" y="785813"/>
            <a:ext cx="1939672" cy="1117600"/>
            <a:chOff x="6858016" y="1643050"/>
            <a:chExt cx="1940450" cy="1118352"/>
          </a:xfrm>
        </p:grpSpPr>
        <p:pic>
          <p:nvPicPr>
            <p:cNvPr id="27666" name="Picture 2" descr="http://www.wzfzl.com.cn/upimg/userup/1108/200624209211.jpg"/>
            <p:cNvPicPr>
              <a:picLocks noChangeAspect="1"/>
            </p:cNvPicPr>
            <p:nvPr/>
          </p:nvPicPr>
          <p:blipFill>
            <a:blip r:embed="rId4" cstate="print"/>
            <a:stretch>
              <a:fillRect/>
            </a:stretch>
          </p:blipFill>
          <p:spPr>
            <a:xfrm>
              <a:off x="6858016" y="2214554"/>
              <a:ext cx="1940450" cy="546848"/>
            </a:xfrm>
            <a:prstGeom prst="rect">
              <a:avLst/>
            </a:prstGeom>
            <a:noFill/>
            <a:ln w="9525">
              <a:noFill/>
            </a:ln>
          </p:spPr>
        </p:pic>
        <p:sp>
          <p:nvSpPr>
            <p:cNvPr id="27667" name="TextBox 24"/>
            <p:cNvSpPr txBox="1"/>
            <p:nvPr/>
          </p:nvSpPr>
          <p:spPr>
            <a:xfrm>
              <a:off x="7072330" y="1643050"/>
              <a:ext cx="1571636" cy="491821"/>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小组探究</a:t>
              </a:r>
            </a:p>
          </p:txBody>
        </p:sp>
      </p:grpSp>
      <p:grpSp>
        <p:nvGrpSpPr>
          <p:cNvPr id="9" name="组合 27"/>
          <p:cNvGrpSpPr/>
          <p:nvPr/>
        </p:nvGrpSpPr>
        <p:grpSpPr>
          <a:xfrm>
            <a:off x="2452369" y="5429250"/>
            <a:ext cx="7428533" cy="857250"/>
            <a:chOff x="928662" y="5429264"/>
            <a:chExt cx="7429552" cy="857257"/>
          </a:xfrm>
        </p:grpSpPr>
        <p:pic>
          <p:nvPicPr>
            <p:cNvPr id="27664" name="Picture 4"/>
            <p:cNvPicPr>
              <a:picLocks noChangeAspect="1"/>
            </p:cNvPicPr>
            <p:nvPr/>
          </p:nvPicPr>
          <p:blipFill>
            <a:blip r:embed="rId5" cstate="print"/>
            <a:stretch>
              <a:fillRect/>
            </a:stretch>
          </p:blipFill>
          <p:spPr>
            <a:xfrm>
              <a:off x="928662" y="5429264"/>
              <a:ext cx="7429552" cy="857257"/>
            </a:xfrm>
            <a:prstGeom prst="rect">
              <a:avLst/>
            </a:prstGeom>
            <a:noFill/>
            <a:ln w="9525">
              <a:noFill/>
            </a:ln>
          </p:spPr>
        </p:pic>
        <p:sp>
          <p:nvSpPr>
            <p:cNvPr id="27665" name="TextBox 25"/>
            <p:cNvSpPr txBox="1"/>
            <p:nvPr/>
          </p:nvSpPr>
          <p:spPr>
            <a:xfrm>
              <a:off x="1071538" y="5579760"/>
              <a:ext cx="7286676" cy="491494"/>
            </a:xfrm>
            <a:prstGeom prst="rect">
              <a:avLst/>
            </a:prstGeom>
            <a:noFill/>
            <a:ln w="9525">
              <a:noFill/>
            </a:ln>
          </p:spPr>
          <p:txBody>
            <a:bodyPr wrap="square">
              <a:spAutoFit/>
            </a:bodyPr>
            <a:lstStyle/>
            <a:p>
              <a:r>
                <a:rPr lang="zh-CN" altLang="en-US" sz="2600" b="1" dirty="0">
                  <a:latin typeface="微软雅黑" panose="020B0503020204020204" pitchFamily="34" charset="-122"/>
                  <a:ea typeface="微软雅黑" panose="020B0503020204020204" pitchFamily="34" charset="-122"/>
                </a:rPr>
                <a:t>如果你是厂长，你会把厂址选在哪里？为什么？</a:t>
              </a:r>
            </a:p>
          </p:txBody>
        </p:sp>
      </p:grpSp>
      <p:grpSp>
        <p:nvGrpSpPr>
          <p:cNvPr id="10" name="组合 31"/>
          <p:cNvGrpSpPr/>
          <p:nvPr/>
        </p:nvGrpSpPr>
        <p:grpSpPr>
          <a:xfrm>
            <a:off x="5095212" y="785814"/>
            <a:ext cx="1642849" cy="763587"/>
            <a:chOff x="3214678" y="642918"/>
            <a:chExt cx="1643074" cy="763756"/>
          </a:xfrm>
        </p:grpSpPr>
        <p:sp>
          <p:nvSpPr>
            <p:cNvPr id="33" name="椭圆 32"/>
            <p:cNvSpPr/>
            <p:nvPr/>
          </p:nvSpPr>
          <p:spPr>
            <a:xfrm>
              <a:off x="3214678" y="642918"/>
              <a:ext cx="1357322" cy="76375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7661" name="TextBox 33"/>
            <p:cNvSpPr txBox="1"/>
            <p:nvPr/>
          </p:nvSpPr>
          <p:spPr>
            <a:xfrm>
              <a:off x="3357554" y="785794"/>
              <a:ext cx="1500198" cy="491599"/>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活动</a:t>
              </a:r>
              <a:r>
                <a:rPr lang="en-US" altLang="zh-CN" sz="2600" b="1" dirty="0">
                  <a:latin typeface="微软雅黑" panose="020B0503020204020204" pitchFamily="34" charset="-122"/>
                  <a:ea typeface="微软雅黑" panose="020B0503020204020204" pitchFamily="34" charset="-122"/>
                </a:rPr>
                <a:t>3</a:t>
              </a:r>
              <a:endParaRPr lang="zh-CN" altLang="en-US" sz="2600" b="1" dirty="0">
                <a:latin typeface="微软雅黑" panose="020B0503020204020204" pitchFamily="34" charset="-122"/>
                <a:ea typeface="微软雅黑" panose="020B0503020204020204" pitchFamily="34" charset="-122"/>
              </a:endParaRPr>
            </a:p>
          </p:txBody>
        </p:sp>
      </p:gr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632" y="1668916"/>
            <a:ext cx="8380909"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3"/>
          <p:cNvSpPr txBox="1">
            <a:spLocks noChangeArrowheads="1"/>
          </p:cNvSpPr>
          <p:nvPr/>
        </p:nvSpPr>
        <p:spPr bwMode="auto">
          <a:xfrm>
            <a:off x="7348488" y="1628775"/>
            <a:ext cx="4417437"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zh-CN" altLang="en-US" sz="2400">
                <a:latin typeface="微软雅黑" panose="020B0503020204020204" pitchFamily="34" charset="-122"/>
                <a:ea typeface="微软雅黑" panose="020B0503020204020204" pitchFamily="34" charset="-122"/>
              </a:rPr>
              <a:t>      对比板块分布图，世界火山和地震带的分布与板块的运动有什么内在的关系吗？</a:t>
            </a:r>
          </a:p>
        </p:txBody>
      </p:sp>
      <p:pic>
        <p:nvPicPr>
          <p:cNvPr id="53251" name="Picture 7" descr="04201013##世界主要火山、地震带及主要山系的分布"/>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015" y="1792288"/>
            <a:ext cx="6736473"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ChangeArrowheads="1"/>
          </p:cNvSpPr>
          <p:nvPr/>
        </p:nvSpPr>
        <p:spPr bwMode="auto">
          <a:xfrm>
            <a:off x="7348489" y="3768725"/>
            <a:ext cx="4941244"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全球两大火山地震带：</a:t>
            </a:r>
            <a:endParaRPr lang="en-US" altLang="zh-CN" sz="2400"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solidFill>
                  <a:srgbClr val="002060"/>
                </a:solidFill>
                <a:latin typeface="微软雅黑" panose="020B0503020204020204" pitchFamily="34" charset="-122"/>
                <a:ea typeface="微软雅黑" panose="020B0503020204020204" pitchFamily="34" charset="-122"/>
              </a:rPr>
              <a:t>环太平洋火山地震带            </a:t>
            </a:r>
          </a:p>
          <a:p>
            <a:pPr eaLnBrk="1" hangingPunct="1">
              <a:lnSpc>
                <a:spcPct val="150000"/>
              </a:lnSpc>
            </a:pPr>
            <a:r>
              <a:rPr lang="zh-CN" altLang="en-US" sz="2400" dirty="0">
                <a:solidFill>
                  <a:srgbClr val="002060"/>
                </a:solidFill>
                <a:latin typeface="微软雅黑" panose="020B0503020204020204" pitchFamily="34" charset="-122"/>
                <a:ea typeface="微软雅黑" panose="020B0503020204020204" pitchFamily="34" charset="-122"/>
              </a:rPr>
              <a:t>地中海</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喜马拉雅山火山地震带</a:t>
            </a:r>
          </a:p>
        </p:txBody>
      </p:sp>
      <p:sp>
        <p:nvSpPr>
          <p:cNvPr id="53255" name="文本框 2"/>
          <p:cNvSpPr txBox="1">
            <a:spLocks noChangeArrowheads="1"/>
          </p:cNvSpPr>
          <p:nvPr/>
        </p:nvSpPr>
        <p:spPr bwMode="auto">
          <a:xfrm>
            <a:off x="3678666" y="957263"/>
            <a:ext cx="366982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dirty="0">
                <a:solidFill>
                  <a:srgbClr val="FF0000"/>
                </a:solidFill>
                <a:latin typeface="微软雅黑" panose="020B0503020204020204" pitchFamily="34" charset="-122"/>
                <a:ea typeface="微软雅黑" panose="020B0503020204020204" pitchFamily="34" charset="-122"/>
                <a:sym typeface="Calibri Light" panose="020F0302020204030204" pitchFamily="34" charset="0"/>
              </a:rPr>
              <a:t>火山与地震</a:t>
            </a:r>
          </a:p>
        </p:txBody>
      </p:sp>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Rot="1" noChangeArrowheads="1"/>
          </p:cNvSpPr>
          <p:nvPr>
            <p:ph type="body" idx="1"/>
          </p:nvPr>
        </p:nvSpPr>
        <p:spPr>
          <a:xfrm>
            <a:off x="1647385" y="1751074"/>
            <a:ext cx="2890461" cy="1368425"/>
          </a:xfrm>
        </p:spPr>
        <p:txBody>
          <a:bodyPr/>
          <a:lstStyle/>
          <a:p>
            <a:pPr eaLnBrk="1" hangingPunct="1">
              <a:defRPr/>
            </a:pPr>
            <a:endParaRPr lang="zh-CN" altLang="zh-CN" dirty="0"/>
          </a:p>
          <a:p>
            <a:pPr marL="0" indent="0" eaLnBrk="1" hangingPunct="1">
              <a:buFont typeface="Arial" panose="020B0604020202020204" pitchFamily="34" charset="0"/>
              <a:buNone/>
              <a:defRPr/>
            </a:pPr>
            <a:r>
              <a:rPr lang="zh-CN" altLang="en-US" sz="3600" b="1" dirty="0">
                <a:solidFill>
                  <a:srgbClr val="002060"/>
                </a:solidFill>
                <a:latin typeface="微软雅黑" panose="020B0503020204020204" pitchFamily="34" charset="-122"/>
                <a:ea typeface="微软雅黑" panose="020B0503020204020204" pitchFamily="34" charset="-122"/>
              </a:rPr>
              <a:t>海陆变迁</a:t>
            </a:r>
          </a:p>
        </p:txBody>
      </p:sp>
      <p:sp>
        <p:nvSpPr>
          <p:cNvPr id="34820" name="AutoShape 4"/>
          <p:cNvSpPr/>
          <p:nvPr/>
        </p:nvSpPr>
        <p:spPr bwMode="auto">
          <a:xfrm>
            <a:off x="3942611" y="1866960"/>
            <a:ext cx="360315" cy="1270000"/>
          </a:xfrm>
          <a:prstGeom prst="leftBrace">
            <a:avLst>
              <a:gd name="adj1" fmla="val 26644"/>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1" name="Text Box 5"/>
          <p:cNvSpPr txBox="1">
            <a:spLocks noChangeArrowheads="1"/>
          </p:cNvSpPr>
          <p:nvPr/>
        </p:nvSpPr>
        <p:spPr bwMode="auto">
          <a:xfrm>
            <a:off x="4461656" y="1571685"/>
            <a:ext cx="251903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、地壳的运动</a:t>
            </a:r>
          </a:p>
          <a:p>
            <a:pPr eaLnBrk="1" hangingPunct="1">
              <a:lnSpc>
                <a:spcPct val="150000"/>
              </a:lnSpc>
            </a:pP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、海平面的升降</a:t>
            </a:r>
          </a:p>
          <a:p>
            <a:pPr eaLnBrk="1" hangingPunct="1">
              <a:lnSpc>
                <a:spcPct val="150000"/>
              </a:lnSpc>
            </a:pP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、人类活动</a:t>
            </a:r>
          </a:p>
        </p:txBody>
      </p:sp>
      <p:sp>
        <p:nvSpPr>
          <p:cNvPr id="34822" name="AutoShape 6"/>
          <p:cNvSpPr>
            <a:spLocks noChangeArrowheads="1"/>
          </p:cNvSpPr>
          <p:nvPr/>
        </p:nvSpPr>
        <p:spPr bwMode="auto">
          <a:xfrm>
            <a:off x="7331482" y="1789174"/>
            <a:ext cx="1214280" cy="287337"/>
          </a:xfrm>
          <a:prstGeom prst="leftRightArrow">
            <a:avLst>
              <a:gd name="adj1" fmla="val 50000"/>
              <a:gd name="adj2" fmla="val 84531"/>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800" b="1">
              <a:solidFill>
                <a:srgbClr val="FF3300"/>
              </a:solidFill>
              <a:ea typeface="隶书" panose="02010509060101010101" pitchFamily="49" charset="-122"/>
            </a:endParaRPr>
          </a:p>
        </p:txBody>
      </p:sp>
      <p:sp>
        <p:nvSpPr>
          <p:cNvPr id="34823" name="Text Box 7"/>
          <p:cNvSpPr txBox="1">
            <a:spLocks noChangeArrowheads="1"/>
          </p:cNvSpPr>
          <p:nvPr/>
        </p:nvSpPr>
        <p:spPr bwMode="auto">
          <a:xfrm>
            <a:off x="8663221" y="1628835"/>
            <a:ext cx="2030148"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pPr>
            <a:r>
              <a:rPr lang="zh-CN" altLang="en-US" sz="3600" b="1">
                <a:solidFill>
                  <a:srgbClr val="002060"/>
                </a:solidFill>
                <a:latin typeface="微软雅黑" panose="020B0503020204020204" pitchFamily="34" charset="-122"/>
                <a:ea typeface="微软雅黑" panose="020B0503020204020204" pitchFamily="34" charset="-122"/>
                <a:sym typeface="Calibri" panose="020F0502020204030204" pitchFamily="34" charset="0"/>
              </a:rPr>
              <a:t>大陆漂移</a:t>
            </a:r>
          </a:p>
        </p:txBody>
      </p:sp>
      <p:sp>
        <p:nvSpPr>
          <p:cNvPr id="34824" name="AutoShape 8"/>
          <p:cNvSpPr>
            <a:spLocks noChangeArrowheads="1"/>
          </p:cNvSpPr>
          <p:nvPr/>
        </p:nvSpPr>
        <p:spPr bwMode="auto">
          <a:xfrm rot="-5400000">
            <a:off x="8672666" y="3044904"/>
            <a:ext cx="1214438" cy="287300"/>
          </a:xfrm>
          <a:prstGeom prst="leftRightArrow">
            <a:avLst>
              <a:gd name="adj1" fmla="val 50000"/>
              <a:gd name="adj2" fmla="val 84531"/>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5" name="Text Box 9"/>
          <p:cNvSpPr txBox="1">
            <a:spLocks noChangeArrowheads="1"/>
          </p:cNvSpPr>
          <p:nvPr/>
        </p:nvSpPr>
        <p:spPr bwMode="auto">
          <a:xfrm>
            <a:off x="8248938" y="4049773"/>
            <a:ext cx="249363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pPr>
            <a:r>
              <a:rPr lang="zh-CN" altLang="en-US" sz="3600" b="1">
                <a:solidFill>
                  <a:srgbClr val="002060"/>
                </a:solidFill>
                <a:latin typeface="微软雅黑" panose="020B0503020204020204" pitchFamily="34" charset="-122"/>
                <a:ea typeface="微软雅黑" panose="020B0503020204020204" pitchFamily="34" charset="-122"/>
                <a:sym typeface="Calibri" panose="020F0502020204030204" pitchFamily="34" charset="0"/>
              </a:rPr>
              <a:t>板块的运动</a:t>
            </a:r>
          </a:p>
        </p:txBody>
      </p:sp>
      <p:sp>
        <p:nvSpPr>
          <p:cNvPr id="34826" name="Text Box 10"/>
          <p:cNvSpPr txBox="1">
            <a:spLocks noChangeArrowheads="1"/>
          </p:cNvSpPr>
          <p:nvPr/>
        </p:nvSpPr>
        <p:spPr bwMode="auto">
          <a:xfrm>
            <a:off x="7547353" y="1430398"/>
            <a:ext cx="79999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70C0"/>
                </a:solidFill>
                <a:latin typeface="微软雅黑" panose="020B0503020204020204" pitchFamily="34" charset="-122"/>
                <a:ea typeface="微软雅黑" panose="020B0503020204020204" pitchFamily="34" charset="-122"/>
              </a:rPr>
              <a:t>原因</a:t>
            </a:r>
          </a:p>
        </p:txBody>
      </p:sp>
      <p:sp>
        <p:nvSpPr>
          <p:cNvPr id="34827" name="Text Box 11"/>
          <p:cNvSpPr txBox="1">
            <a:spLocks noChangeArrowheads="1"/>
          </p:cNvSpPr>
          <p:nvPr/>
        </p:nvSpPr>
        <p:spPr bwMode="auto">
          <a:xfrm rot="5400000">
            <a:off x="9278245" y="2966334"/>
            <a:ext cx="800100" cy="461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70C0"/>
                </a:solidFill>
                <a:latin typeface="微软雅黑" panose="020B0503020204020204" pitchFamily="34" charset="-122"/>
                <a:ea typeface="微软雅黑" panose="020B0503020204020204" pitchFamily="34" charset="-122"/>
              </a:rPr>
              <a:t>原因</a:t>
            </a:r>
          </a:p>
        </p:txBody>
      </p:sp>
      <p:sp>
        <p:nvSpPr>
          <p:cNvPr id="34828" name="Text Box 12"/>
          <p:cNvSpPr txBox="1">
            <a:spLocks noChangeArrowheads="1"/>
          </p:cNvSpPr>
          <p:nvPr/>
        </p:nvSpPr>
        <p:spPr bwMode="auto">
          <a:xfrm rot="-5400000">
            <a:off x="8533805" y="2982209"/>
            <a:ext cx="800100" cy="46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993300"/>
                </a:solidFill>
                <a:latin typeface="微软雅黑" panose="020B0503020204020204" pitchFamily="34" charset="-122"/>
                <a:ea typeface="微软雅黑" panose="020B0503020204020204" pitchFamily="34" charset="-122"/>
              </a:rPr>
              <a:t>结果</a:t>
            </a:r>
          </a:p>
        </p:txBody>
      </p:sp>
      <p:sp>
        <p:nvSpPr>
          <p:cNvPr id="34829" name="Text Box 13"/>
          <p:cNvSpPr txBox="1">
            <a:spLocks noChangeArrowheads="1"/>
          </p:cNvSpPr>
          <p:nvPr/>
        </p:nvSpPr>
        <p:spPr bwMode="auto">
          <a:xfrm>
            <a:off x="7567989" y="2039998"/>
            <a:ext cx="79999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993300"/>
                </a:solidFill>
                <a:latin typeface="微软雅黑" panose="020B0503020204020204" pitchFamily="34" charset="-122"/>
                <a:ea typeface="微软雅黑" panose="020B0503020204020204" pitchFamily="34" charset="-122"/>
              </a:rPr>
              <a:t>结果</a:t>
            </a:r>
          </a:p>
        </p:txBody>
      </p:sp>
      <p:sp>
        <p:nvSpPr>
          <p:cNvPr id="18" name="AutoShape 4"/>
          <p:cNvSpPr/>
          <p:nvPr/>
        </p:nvSpPr>
        <p:spPr bwMode="auto">
          <a:xfrm rot="10800000">
            <a:off x="7747353" y="3768786"/>
            <a:ext cx="360316" cy="1152525"/>
          </a:xfrm>
          <a:prstGeom prst="leftBrace">
            <a:avLst>
              <a:gd name="adj1" fmla="val 26652"/>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 name="文本框 2"/>
          <p:cNvSpPr txBox="1">
            <a:spLocks noChangeArrowheads="1"/>
          </p:cNvSpPr>
          <p:nvPr/>
        </p:nvSpPr>
        <p:spPr bwMode="auto">
          <a:xfrm>
            <a:off x="6041012" y="3768786"/>
            <a:ext cx="2207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微软雅黑" panose="020B0503020204020204" pitchFamily="34" charset="-122"/>
                <a:ea typeface="微软雅黑" panose="020B0503020204020204" pitchFamily="34" charset="-122"/>
              </a:rPr>
              <a:t>板块挤压</a:t>
            </a:r>
          </a:p>
        </p:txBody>
      </p:sp>
      <p:sp>
        <p:nvSpPr>
          <p:cNvPr id="20" name="文本框 19"/>
          <p:cNvSpPr txBox="1">
            <a:spLocks noChangeArrowheads="1"/>
          </p:cNvSpPr>
          <p:nvPr/>
        </p:nvSpPr>
        <p:spPr bwMode="auto">
          <a:xfrm>
            <a:off x="6041012" y="4537136"/>
            <a:ext cx="2207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微软雅黑" panose="020B0503020204020204" pitchFamily="34" charset="-122"/>
                <a:ea typeface="微软雅黑" panose="020B0503020204020204" pitchFamily="34" charset="-122"/>
              </a:rPr>
              <a:t>板块张裂</a:t>
            </a:r>
          </a:p>
        </p:txBody>
      </p:sp>
      <p:sp>
        <p:nvSpPr>
          <p:cNvPr id="4" name="左箭头 3"/>
          <p:cNvSpPr>
            <a:spLocks noChangeArrowheads="1"/>
          </p:cNvSpPr>
          <p:nvPr/>
        </p:nvSpPr>
        <p:spPr bwMode="auto">
          <a:xfrm>
            <a:off x="5128319" y="3940235"/>
            <a:ext cx="811107" cy="255588"/>
          </a:xfrm>
          <a:prstGeom prst="leftArrow">
            <a:avLst>
              <a:gd name="adj1" fmla="val 50000"/>
              <a:gd name="adj2" fmla="val 50077"/>
            </a:avLst>
          </a:prstGeom>
          <a:solidFill>
            <a:schemeClr val="accent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2" name="左箭头 21"/>
          <p:cNvSpPr>
            <a:spLocks noChangeArrowheads="1"/>
          </p:cNvSpPr>
          <p:nvPr/>
        </p:nvSpPr>
        <p:spPr bwMode="auto">
          <a:xfrm>
            <a:off x="5126732" y="4659374"/>
            <a:ext cx="811106" cy="255587"/>
          </a:xfrm>
          <a:prstGeom prst="leftArrow">
            <a:avLst>
              <a:gd name="adj1" fmla="val 50000"/>
              <a:gd name="adj2" fmla="val 50077"/>
            </a:avLst>
          </a:prstGeom>
          <a:solidFill>
            <a:schemeClr val="accent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 name="文本框 4"/>
          <p:cNvSpPr txBox="1">
            <a:spLocks noChangeArrowheads="1"/>
          </p:cNvSpPr>
          <p:nvPr/>
        </p:nvSpPr>
        <p:spPr bwMode="auto">
          <a:xfrm>
            <a:off x="2623569" y="3832286"/>
            <a:ext cx="2215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微软雅黑" panose="020B0503020204020204" pitchFamily="34" charset="-122"/>
                <a:ea typeface="微软雅黑" panose="020B0503020204020204" pitchFamily="34" charset="-122"/>
              </a:rPr>
              <a:t>喜马拉雅山脉</a:t>
            </a:r>
          </a:p>
        </p:txBody>
      </p:sp>
      <p:sp>
        <p:nvSpPr>
          <p:cNvPr id="24" name="文本框 23"/>
          <p:cNvSpPr txBox="1">
            <a:spLocks noChangeArrowheads="1"/>
          </p:cNvSpPr>
          <p:nvPr/>
        </p:nvSpPr>
        <p:spPr bwMode="auto">
          <a:xfrm>
            <a:off x="2117224" y="4545073"/>
            <a:ext cx="322855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微软雅黑" panose="020B0503020204020204" pitchFamily="34" charset="-122"/>
                <a:ea typeface="微软雅黑" panose="020B0503020204020204" pitchFamily="34" charset="-122"/>
              </a:rPr>
              <a:t>红海、东非大裂谷</a:t>
            </a:r>
          </a:p>
        </p:txBody>
      </p:sp>
      <p:sp>
        <p:nvSpPr>
          <p:cNvPr id="6" name="下箭头 5"/>
          <p:cNvSpPr>
            <a:spLocks noChangeArrowheads="1"/>
          </p:cNvSpPr>
          <p:nvPr/>
        </p:nvSpPr>
        <p:spPr bwMode="auto">
          <a:xfrm>
            <a:off x="9164806" y="4705411"/>
            <a:ext cx="258728" cy="644525"/>
          </a:xfrm>
          <a:prstGeom prst="downArrow">
            <a:avLst>
              <a:gd name="adj1" fmla="val 50000"/>
              <a:gd name="adj2" fmla="val 50104"/>
            </a:avLst>
          </a:prstGeom>
          <a:solidFill>
            <a:schemeClr val="accent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6" name="文本框 25"/>
          <p:cNvSpPr txBox="1">
            <a:spLocks noChangeArrowheads="1"/>
          </p:cNvSpPr>
          <p:nvPr/>
        </p:nvSpPr>
        <p:spPr bwMode="auto">
          <a:xfrm>
            <a:off x="8587032" y="5456298"/>
            <a:ext cx="2750779"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微软雅黑" panose="020B0503020204020204" pitchFamily="34" charset="-122"/>
                <a:ea typeface="微软雅黑" panose="020B0503020204020204" pitchFamily="34" charset="-122"/>
              </a:rPr>
              <a:t>两大火山、地震带</a:t>
            </a:r>
          </a:p>
        </p:txBody>
      </p:sp>
      <p:sp>
        <p:nvSpPr>
          <p:cNvPr id="27" name="左箭头 26"/>
          <p:cNvSpPr>
            <a:spLocks noChangeArrowheads="1"/>
          </p:cNvSpPr>
          <p:nvPr/>
        </p:nvSpPr>
        <p:spPr bwMode="auto">
          <a:xfrm>
            <a:off x="7674337" y="5567424"/>
            <a:ext cx="809520" cy="255587"/>
          </a:xfrm>
          <a:prstGeom prst="leftArrow">
            <a:avLst>
              <a:gd name="adj1" fmla="val 50000"/>
              <a:gd name="adj2" fmla="val 49979"/>
            </a:avLst>
          </a:prstGeom>
          <a:solidFill>
            <a:schemeClr val="accent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8" name="文本框 27"/>
          <p:cNvSpPr txBox="1">
            <a:spLocks noChangeArrowheads="1"/>
          </p:cNvSpPr>
          <p:nvPr/>
        </p:nvSpPr>
        <p:spPr bwMode="auto">
          <a:xfrm>
            <a:off x="2271191" y="5742048"/>
            <a:ext cx="513489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微软雅黑" panose="020B0503020204020204" pitchFamily="34" charset="-122"/>
                <a:ea typeface="微软雅黑" panose="020B0503020204020204" pitchFamily="34" charset="-122"/>
              </a:rPr>
              <a:t>地中海</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喜马拉雅山火山地震带</a:t>
            </a:r>
          </a:p>
        </p:txBody>
      </p:sp>
      <p:sp>
        <p:nvSpPr>
          <p:cNvPr id="29" name="AutoShape 4"/>
          <p:cNvSpPr/>
          <p:nvPr/>
        </p:nvSpPr>
        <p:spPr bwMode="auto">
          <a:xfrm rot="10800000">
            <a:off x="7225133" y="5349936"/>
            <a:ext cx="253967" cy="688975"/>
          </a:xfrm>
          <a:prstGeom prst="leftBrace">
            <a:avLst>
              <a:gd name="adj1" fmla="val 26685"/>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矩形 7"/>
          <p:cNvSpPr>
            <a:spLocks noChangeArrowheads="1"/>
          </p:cNvSpPr>
          <p:nvPr/>
        </p:nvSpPr>
        <p:spPr bwMode="auto">
          <a:xfrm>
            <a:off x="4077530" y="5303898"/>
            <a:ext cx="295395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0000"/>
                </a:solidFill>
                <a:latin typeface="微软雅黑" panose="020B0503020204020204" pitchFamily="34" charset="-122"/>
                <a:ea typeface="微软雅黑" panose="020B0503020204020204" pitchFamily="34" charset="-122"/>
              </a:rPr>
              <a:t>环太平洋火山地震带</a:t>
            </a:r>
            <a:endParaRPr lang="en-US" altLang="zh-CN" sz="2400">
              <a:solidFill>
                <a:srgbClr val="000000"/>
              </a:solidFill>
              <a:latin typeface="微软雅黑" panose="020B0503020204020204" pitchFamily="34" charset="-122"/>
              <a:ea typeface="微软雅黑" panose="020B0503020204020204" pitchFamily="34" charset="-122"/>
            </a:endParaRPr>
          </a:p>
        </p:txBody>
      </p:sp>
      <p:sp>
        <p:nvSpPr>
          <p:cNvPr id="30" name="矩形 29"/>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课堂小结</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8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8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8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8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8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8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autoUpdateAnimBg="0"/>
      <p:bldP spid="34820" grpId="0" animBg="1"/>
      <p:bldP spid="34821" grpId="0" autoUpdateAnimBg="0"/>
      <p:bldP spid="34822" grpId="0" animBg="1" autoUpdateAnimBg="0"/>
      <p:bldP spid="34823" grpId="0" autoUpdateAnimBg="0"/>
      <p:bldP spid="34824" grpId="0" animBg="1"/>
      <p:bldP spid="34825" grpId="0" autoUpdateAnimBg="0"/>
      <p:bldP spid="34826" grpId="0" autoUpdateAnimBg="0"/>
      <p:bldP spid="34827" grpId="0" autoUpdateAnimBg="0"/>
      <p:bldP spid="34828" grpId="0" autoUpdateAnimBg="0"/>
      <p:bldP spid="34829" grpId="0" autoUpdateAnimBg="0"/>
      <p:bldP spid="18" grpId="0" animBg="1"/>
      <p:bldP spid="3" grpId="0"/>
      <p:bldP spid="20" grpId="0"/>
      <p:bldP spid="4" grpId="0" animBg="1"/>
      <p:bldP spid="22" grpId="0" animBg="1"/>
      <p:bldP spid="5" grpId="0"/>
      <p:bldP spid="24" grpId="0"/>
      <p:bldP spid="6" grpId="0" animBg="1"/>
      <p:bldP spid="26" grpId="0"/>
      <p:bldP spid="27" grpId="0" animBg="1"/>
      <p:bldP spid="28" grpId="0"/>
      <p:bldP spid="29" grpId="0" animBg="1"/>
      <p:bldP spid="8"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矩形 1"/>
          <p:cNvSpPr>
            <a:spLocks noChangeArrowheads="1"/>
          </p:cNvSpPr>
          <p:nvPr/>
        </p:nvSpPr>
        <p:spPr bwMode="auto">
          <a:xfrm>
            <a:off x="2374818" y="805884"/>
            <a:ext cx="272379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dirty="0">
                <a:latin typeface="微软雅黑" panose="020B0503020204020204" pitchFamily="34" charset="-122"/>
                <a:ea typeface="微软雅黑" panose="020B0503020204020204" pitchFamily="34" charset="-122"/>
              </a:rPr>
              <a:t>读图完成下列各题。</a:t>
            </a:r>
          </a:p>
        </p:txBody>
      </p:sp>
      <p:pic>
        <p:nvPicPr>
          <p:cNvPr id="55301"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5131" y="1376590"/>
            <a:ext cx="5342829"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矩形 3"/>
          <p:cNvSpPr>
            <a:spLocks noChangeArrowheads="1"/>
          </p:cNvSpPr>
          <p:nvPr/>
        </p:nvSpPr>
        <p:spPr bwMode="auto">
          <a:xfrm>
            <a:off x="2116089" y="4157890"/>
            <a:ext cx="896979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1</a:t>
            </a:r>
            <a:r>
              <a:rPr lang="zh-CN" altLang="en-US" sz="2200">
                <a:latin typeface="微软雅黑" panose="020B0503020204020204" pitchFamily="34" charset="-122"/>
                <a:ea typeface="微软雅黑" panose="020B0503020204020204" pitchFamily="34" charset="-122"/>
              </a:rPr>
              <a:t>）全球大致划分为</a:t>
            </a:r>
            <a:r>
              <a:rPr lang="en-US" altLang="zh-CN" sz="2200">
                <a:latin typeface="微软雅黑" panose="020B0503020204020204" pitchFamily="34" charset="-122"/>
                <a:ea typeface="微软雅黑" panose="020B0503020204020204" pitchFamily="34" charset="-122"/>
              </a:rPr>
              <a:t>______</a:t>
            </a:r>
            <a:r>
              <a:rPr lang="zh-CN" altLang="en-US" sz="2200">
                <a:latin typeface="微软雅黑" panose="020B0503020204020204" pitchFamily="34" charset="-122"/>
                <a:ea typeface="微软雅黑" panose="020B0503020204020204" pitchFamily="34" charset="-122"/>
              </a:rPr>
              <a:t>（填数字）大板块，板块在不断运动着，在板块交界的地方，地壳比较</a:t>
            </a:r>
            <a:r>
              <a:rPr lang="en-US" altLang="zh-CN" sz="2200">
                <a:latin typeface="微软雅黑" panose="020B0503020204020204" pitchFamily="34" charset="-122"/>
                <a:ea typeface="微软雅黑" panose="020B0503020204020204" pitchFamily="34" charset="-122"/>
              </a:rPr>
              <a:t>______</a:t>
            </a:r>
            <a:r>
              <a:rPr lang="zh-CN" altLang="en-US" sz="2200">
                <a:latin typeface="微软雅黑" panose="020B0503020204020204" pitchFamily="34" charset="-122"/>
                <a:ea typeface="微软雅黑" panose="020B0503020204020204" pitchFamily="34" charset="-122"/>
              </a:rPr>
              <a:t>，经常发生</a:t>
            </a:r>
            <a:r>
              <a:rPr lang="en-US" altLang="zh-CN" sz="2200">
                <a:latin typeface="微软雅黑" panose="020B0503020204020204" pitchFamily="34" charset="-122"/>
                <a:ea typeface="微软雅黑" panose="020B0503020204020204" pitchFamily="34" charset="-122"/>
              </a:rPr>
              <a:t>______</a:t>
            </a:r>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______</a:t>
            </a:r>
            <a:r>
              <a:rPr lang="zh-CN" altLang="en-US" sz="2200">
                <a:latin typeface="微软雅黑" panose="020B0503020204020204" pitchFamily="34" charset="-122"/>
                <a:ea typeface="微软雅黑" panose="020B0503020204020204" pitchFamily="34" charset="-122"/>
              </a:rPr>
              <a:t>； </a:t>
            </a:r>
            <a:br>
              <a:rPr lang="zh-CN" altLang="en-US" sz="2200">
                <a:latin typeface="微软雅黑" panose="020B0503020204020204" pitchFamily="34" charset="-122"/>
                <a:ea typeface="微软雅黑" panose="020B0503020204020204" pitchFamily="34" charset="-122"/>
              </a:rPr>
            </a:br>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2</a:t>
            </a:r>
            <a:r>
              <a:rPr lang="zh-CN" altLang="en-US" sz="2200">
                <a:latin typeface="微软雅黑" panose="020B0503020204020204" pitchFamily="34" charset="-122"/>
                <a:ea typeface="微软雅黑" panose="020B0503020204020204" pitchFamily="34" charset="-122"/>
              </a:rPr>
              <a:t>）由于板块运动，地中海会不断地</a:t>
            </a:r>
            <a:r>
              <a:rPr lang="en-US" altLang="zh-CN" sz="2200">
                <a:latin typeface="微软雅黑" panose="020B0503020204020204" pitchFamily="34" charset="-122"/>
                <a:ea typeface="微软雅黑" panose="020B0503020204020204" pitchFamily="34" charset="-122"/>
              </a:rPr>
              <a:t>______</a:t>
            </a:r>
            <a:r>
              <a:rPr lang="zh-CN" altLang="en-US" sz="2200">
                <a:latin typeface="微软雅黑" panose="020B0503020204020204" pitchFamily="34" charset="-122"/>
                <a:ea typeface="微软雅黑" panose="020B0503020204020204" pitchFamily="34" charset="-122"/>
              </a:rPr>
              <a:t>（扩大、缩小），因为地中海处在两大板块的</a:t>
            </a:r>
            <a:r>
              <a:rPr lang="en-US" altLang="zh-CN" sz="2200">
                <a:latin typeface="微软雅黑" panose="020B0503020204020204" pitchFamily="34" charset="-122"/>
                <a:ea typeface="微软雅黑" panose="020B0503020204020204" pitchFamily="34" charset="-122"/>
              </a:rPr>
              <a:t>______ </a:t>
            </a:r>
            <a:r>
              <a:rPr lang="zh-CN" altLang="en-US" sz="2200">
                <a:latin typeface="微软雅黑" panose="020B0503020204020204" pitchFamily="34" charset="-122"/>
                <a:ea typeface="微软雅黑" panose="020B0503020204020204" pitchFamily="34" charset="-122"/>
              </a:rPr>
              <a:t>（张裂、挤压）地区； </a:t>
            </a:r>
            <a:br>
              <a:rPr lang="zh-CN" altLang="en-US" sz="2200">
                <a:latin typeface="微软雅黑" panose="020B0503020204020204" pitchFamily="34" charset="-122"/>
                <a:ea typeface="微软雅黑" panose="020B0503020204020204" pitchFamily="34" charset="-122"/>
              </a:rPr>
            </a:br>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3</a:t>
            </a:r>
            <a:r>
              <a:rPr lang="zh-CN" altLang="en-US" sz="2200">
                <a:latin typeface="微软雅黑" panose="020B0503020204020204" pitchFamily="34" charset="-122"/>
                <a:ea typeface="微软雅黑" panose="020B0503020204020204" pitchFamily="34" charset="-122"/>
              </a:rPr>
              <a:t>）未来红海面积应该是</a:t>
            </a:r>
            <a:r>
              <a:rPr lang="en-US" altLang="zh-CN" sz="2200">
                <a:latin typeface="微软雅黑" panose="020B0503020204020204" pitchFamily="34" charset="-122"/>
                <a:ea typeface="微软雅黑" panose="020B0503020204020204" pitchFamily="34" charset="-122"/>
              </a:rPr>
              <a:t>______</a:t>
            </a:r>
            <a:r>
              <a:rPr lang="zh-CN" altLang="en-US" sz="2200">
                <a:latin typeface="微软雅黑" panose="020B0503020204020204" pitchFamily="34" charset="-122"/>
                <a:ea typeface="微软雅黑" panose="020B0503020204020204" pitchFamily="34" charset="-122"/>
              </a:rPr>
              <a:t>（扩大，缩小），因为红海处在两大板块的</a:t>
            </a:r>
            <a:r>
              <a:rPr lang="en-US" altLang="zh-CN" sz="2200">
                <a:latin typeface="微软雅黑" panose="020B0503020204020204" pitchFamily="34" charset="-122"/>
                <a:ea typeface="微软雅黑" panose="020B0503020204020204" pitchFamily="34" charset="-122"/>
              </a:rPr>
              <a:t>______ </a:t>
            </a:r>
            <a:r>
              <a:rPr lang="zh-CN" altLang="en-US" sz="2200">
                <a:latin typeface="微软雅黑" panose="020B0503020204020204" pitchFamily="34" charset="-122"/>
                <a:ea typeface="微软雅黑" panose="020B0503020204020204" pitchFamily="34" charset="-122"/>
              </a:rPr>
              <a:t>（张裂、挤压）地区； </a:t>
            </a:r>
            <a:br>
              <a:rPr lang="zh-CN" altLang="en-US" sz="2200">
                <a:latin typeface="微软雅黑" panose="020B0503020204020204" pitchFamily="34" charset="-122"/>
                <a:ea typeface="微软雅黑" panose="020B0503020204020204" pitchFamily="34" charset="-122"/>
              </a:rPr>
            </a:br>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4</a:t>
            </a:r>
            <a:r>
              <a:rPr lang="zh-CN" altLang="en-US" sz="2200">
                <a:latin typeface="微软雅黑" panose="020B0503020204020204" pitchFamily="34" charset="-122"/>
                <a:ea typeface="微软雅黑" panose="020B0503020204020204" pitchFamily="34" charset="-122"/>
              </a:rPr>
              <a:t>）喜马拉雅山是由</a:t>
            </a:r>
            <a:r>
              <a:rPr lang="en-US" altLang="zh-CN" sz="2200">
                <a:latin typeface="微软雅黑" panose="020B0503020204020204" pitchFamily="34" charset="-122"/>
                <a:ea typeface="微软雅黑" panose="020B0503020204020204" pitchFamily="34" charset="-122"/>
              </a:rPr>
              <a:t>______ </a:t>
            </a:r>
            <a:r>
              <a:rPr lang="zh-CN" altLang="en-US" sz="2200">
                <a:latin typeface="微软雅黑" panose="020B0503020204020204" pitchFamily="34" charset="-122"/>
                <a:ea typeface="微软雅黑" panose="020B0503020204020204" pitchFamily="34" charset="-122"/>
              </a:rPr>
              <a:t>板块和  </a:t>
            </a:r>
            <a:r>
              <a:rPr lang="en-US" altLang="zh-CN" sz="2200">
                <a:latin typeface="微软雅黑" panose="020B0503020204020204" pitchFamily="34" charset="-122"/>
                <a:ea typeface="微软雅黑" panose="020B0503020204020204" pitchFamily="34" charset="-122"/>
              </a:rPr>
              <a:t>______   </a:t>
            </a:r>
            <a:r>
              <a:rPr lang="zh-CN" altLang="en-US" sz="2200">
                <a:latin typeface="微软雅黑" panose="020B0503020204020204" pitchFamily="34" charset="-122"/>
                <a:ea typeface="微软雅黑" panose="020B0503020204020204" pitchFamily="34" charset="-122"/>
              </a:rPr>
              <a:t>板块碰撞挤压而成的。</a:t>
            </a:r>
          </a:p>
        </p:txBody>
      </p:sp>
      <p:sp>
        <p:nvSpPr>
          <p:cNvPr id="5" name="矩形 4"/>
          <p:cNvSpPr>
            <a:spLocks noChangeArrowheads="1"/>
          </p:cNvSpPr>
          <p:nvPr/>
        </p:nvSpPr>
        <p:spPr bwMode="auto">
          <a:xfrm>
            <a:off x="5098614" y="4103915"/>
            <a:ext cx="466664"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六</a:t>
            </a:r>
          </a:p>
        </p:txBody>
      </p:sp>
      <p:sp>
        <p:nvSpPr>
          <p:cNvPr id="6" name="矩形 5"/>
          <p:cNvSpPr>
            <a:spLocks noChangeArrowheads="1"/>
          </p:cNvSpPr>
          <p:nvPr/>
        </p:nvSpPr>
        <p:spPr bwMode="auto">
          <a:xfrm>
            <a:off x="5570039" y="4481739"/>
            <a:ext cx="74920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活跃</a:t>
            </a:r>
          </a:p>
        </p:txBody>
      </p:sp>
      <p:sp>
        <p:nvSpPr>
          <p:cNvPr id="9" name="矩形 8"/>
          <p:cNvSpPr>
            <a:spLocks noChangeArrowheads="1"/>
          </p:cNvSpPr>
          <p:nvPr/>
        </p:nvSpPr>
        <p:spPr bwMode="auto">
          <a:xfrm>
            <a:off x="7630346" y="4470627"/>
            <a:ext cx="74761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火山</a:t>
            </a:r>
          </a:p>
        </p:txBody>
      </p:sp>
      <p:sp>
        <p:nvSpPr>
          <p:cNvPr id="10" name="矩形 9"/>
          <p:cNvSpPr>
            <a:spLocks noChangeArrowheads="1"/>
          </p:cNvSpPr>
          <p:nvPr/>
        </p:nvSpPr>
        <p:spPr bwMode="auto">
          <a:xfrm>
            <a:off x="8757324" y="4481739"/>
            <a:ext cx="74920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地震</a:t>
            </a:r>
          </a:p>
        </p:txBody>
      </p:sp>
      <p:sp>
        <p:nvSpPr>
          <p:cNvPr id="11" name="矩形 10"/>
          <p:cNvSpPr>
            <a:spLocks noChangeArrowheads="1"/>
          </p:cNvSpPr>
          <p:nvPr/>
        </p:nvSpPr>
        <p:spPr bwMode="auto">
          <a:xfrm>
            <a:off x="6924000" y="4807177"/>
            <a:ext cx="74761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缩小</a:t>
            </a:r>
          </a:p>
        </p:txBody>
      </p:sp>
      <p:sp>
        <p:nvSpPr>
          <p:cNvPr id="12" name="矩形 11"/>
          <p:cNvSpPr>
            <a:spLocks noChangeArrowheads="1"/>
          </p:cNvSpPr>
          <p:nvPr/>
        </p:nvSpPr>
        <p:spPr bwMode="auto">
          <a:xfrm>
            <a:off x="4482744" y="5131027"/>
            <a:ext cx="74920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挤压</a:t>
            </a:r>
          </a:p>
        </p:txBody>
      </p:sp>
      <p:sp>
        <p:nvSpPr>
          <p:cNvPr id="13" name="矩形 12"/>
          <p:cNvSpPr>
            <a:spLocks noChangeArrowheads="1"/>
          </p:cNvSpPr>
          <p:nvPr/>
        </p:nvSpPr>
        <p:spPr bwMode="auto">
          <a:xfrm>
            <a:off x="5492262" y="5454877"/>
            <a:ext cx="74761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扩大</a:t>
            </a:r>
          </a:p>
        </p:txBody>
      </p:sp>
      <p:sp>
        <p:nvSpPr>
          <p:cNvPr id="14" name="矩形 13"/>
          <p:cNvSpPr>
            <a:spLocks noChangeArrowheads="1"/>
          </p:cNvSpPr>
          <p:nvPr/>
        </p:nvSpPr>
        <p:spPr bwMode="auto">
          <a:xfrm>
            <a:off x="2831959" y="5783490"/>
            <a:ext cx="74920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张裂</a:t>
            </a:r>
          </a:p>
        </p:txBody>
      </p:sp>
      <p:sp>
        <p:nvSpPr>
          <p:cNvPr id="15" name="矩形 14"/>
          <p:cNvSpPr>
            <a:spLocks noChangeArrowheads="1"/>
          </p:cNvSpPr>
          <p:nvPr/>
        </p:nvSpPr>
        <p:spPr bwMode="auto">
          <a:xfrm>
            <a:off x="4897027" y="6167665"/>
            <a:ext cx="8178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亚欧</a:t>
            </a:r>
            <a:r>
              <a:rPr lang="zh-CN" altLang="en-US">
                <a:solidFill>
                  <a:srgbClr val="333333"/>
                </a:solidFill>
                <a:latin typeface="zhixue_mathFont"/>
              </a:rPr>
              <a:t> </a:t>
            </a:r>
            <a:endParaRPr lang="zh-CN" altLang="en-US"/>
          </a:p>
        </p:txBody>
      </p:sp>
      <p:sp>
        <p:nvSpPr>
          <p:cNvPr id="16" name="矩形 15"/>
          <p:cNvSpPr>
            <a:spLocks noChangeArrowheads="1"/>
          </p:cNvSpPr>
          <p:nvPr/>
        </p:nvSpPr>
        <p:spPr bwMode="auto">
          <a:xfrm>
            <a:off x="6598605" y="6167665"/>
            <a:ext cx="1031741"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a:solidFill>
                  <a:srgbClr val="FF0000"/>
                </a:solidFill>
                <a:latin typeface="微软雅黑" panose="020B0503020204020204" pitchFamily="34" charset="-122"/>
                <a:ea typeface="微软雅黑" panose="020B0503020204020204" pitchFamily="34" charset="-122"/>
              </a:rPr>
              <a:t>印度洋</a:t>
            </a:r>
          </a:p>
        </p:txBody>
      </p:sp>
      <p:sp>
        <p:nvSpPr>
          <p:cNvPr id="17" name="矩形 1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13" grpId="0"/>
      <p:bldP spid="14" grpId="0"/>
      <p:bldP spid="15" grpId="0"/>
      <p:bldP spid="16"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宋体" panose="02010600030101010101" pitchFamily="2" charset="-122"/>
              <a:cs typeface="微软雅黑" panose="020B0503020204020204" pitchFamily="34" charset="-122"/>
            </a:endParaRPr>
          </a:p>
        </p:txBody>
      </p:sp>
      <p:grpSp>
        <p:nvGrpSpPr>
          <p:cNvPr id="2" name="组合 8"/>
          <p:cNvGrpSpPr/>
          <p:nvPr/>
        </p:nvGrpSpPr>
        <p:grpSpPr>
          <a:xfrm>
            <a:off x="4178190" y="328818"/>
            <a:ext cx="7502647" cy="2992026"/>
            <a:chOff x="3136219" y="447168"/>
            <a:chExt cx="7503624" cy="2991624"/>
          </a:xfrm>
        </p:grpSpPr>
        <p:sp>
          <p:nvSpPr>
            <p:cNvPr id="25" name="矩形 24"/>
            <p:cNvSpPr>
              <a:spLocks noChangeArrowheads="1"/>
            </p:cNvSpPr>
            <p:nvPr/>
          </p:nvSpPr>
          <p:spPr bwMode="auto">
            <a:xfrm>
              <a:off x="7823618" y="447168"/>
              <a:ext cx="281622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第三单元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世界的居民</a:t>
              </a:r>
            </a:p>
          </p:txBody>
        </p:sp>
        <p:sp>
          <p:nvSpPr>
            <p:cNvPr id="26" name="TextBox 2"/>
            <p:cNvSpPr txBox="1">
              <a:spLocks noChangeArrowheads="1"/>
            </p:cNvSpPr>
            <p:nvPr/>
          </p:nvSpPr>
          <p:spPr bwMode="auto">
            <a:xfrm>
              <a:off x="3136219" y="2608958"/>
              <a:ext cx="4245202" cy="8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世界的人口</a:t>
              </a:r>
            </a:p>
          </p:txBody>
        </p:sp>
      </p:grpSp>
      <p:sp>
        <p:nvSpPr>
          <p:cNvPr id="12" name="标题 11"/>
          <p:cNvSpPr>
            <a:spLocks noGrp="1"/>
          </p:cNvSpPr>
          <p:nvPr>
            <p:ph type="ctrTitle" idx="4294967295"/>
          </p:nvPr>
        </p:nvSpPr>
        <p:spPr>
          <a:xfrm>
            <a:off x="0" y="0"/>
            <a:ext cx="977335" cy="770430"/>
          </a:xfrm>
          <a:prstGeom prst="rect">
            <a:avLst/>
          </a:prstGeom>
        </p:spPr>
        <p:txBody>
          <a:bodyPr/>
          <a:lstStyle/>
          <a:p>
            <a:r>
              <a:rPr lang="zh-CN" altLang="en-US" dirty="0"/>
              <a:t>3</a:t>
            </a:r>
            <a:r>
              <a:rPr lang="en-US" altLang="zh-CN" dirty="0"/>
              <a:t>.1</a:t>
            </a:r>
            <a:endParaRPr lang="zh-CN" altLang="en-US" dirty="0"/>
          </a:p>
        </p:txBody>
      </p:sp>
    </p:spTree>
  </p:cSld>
  <p:clrMapOvr>
    <a:masterClrMapping/>
  </p:clrMapOvr>
  <p:transition spd="med">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4" descr="4"/>
          <p:cNvPicPr>
            <a:picLocks noChangeAspect="1"/>
          </p:cNvPicPr>
          <p:nvPr/>
        </p:nvPicPr>
        <p:blipFill>
          <a:blip r:embed="rId2" cstate="print"/>
          <a:stretch>
            <a:fillRect/>
          </a:stretch>
        </p:blipFill>
        <p:spPr>
          <a:xfrm>
            <a:off x="1441262" y="2032001"/>
            <a:ext cx="6224730" cy="4700905"/>
          </a:xfrm>
          <a:prstGeom prst="rect">
            <a:avLst/>
          </a:prstGeom>
          <a:noFill/>
          <a:ln w="9525">
            <a:noFill/>
          </a:ln>
        </p:spPr>
      </p:pic>
      <p:sp>
        <p:nvSpPr>
          <p:cNvPr id="2" name="矩形 1"/>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558" name="图片 23557" descr="vtmyu7avwcs=_OntWvR6Bt5f3"/>
          <p:cNvPicPr>
            <a:picLocks noChangeAspect="1"/>
          </p:cNvPicPr>
          <p:nvPr/>
        </p:nvPicPr>
        <p:blipFill>
          <a:blip r:embed="rId3" cstate="print"/>
          <a:stretch>
            <a:fillRect/>
          </a:stretch>
        </p:blipFill>
        <p:spPr>
          <a:xfrm>
            <a:off x="7857102" y="2467611"/>
            <a:ext cx="3809504" cy="3829685"/>
          </a:xfrm>
          <a:prstGeom prst="rect">
            <a:avLst/>
          </a:prstGeom>
          <a:noFill/>
          <a:ln w="76200" cap="flat" cmpd="tri">
            <a:solidFill>
              <a:srgbClr val="000000"/>
            </a:solidFill>
            <a:prstDash val="solid"/>
            <a:miter/>
            <a:headEnd type="none" w="med" len="med"/>
            <a:tailEnd type="none" w="med" len="med"/>
          </a:ln>
        </p:spPr>
      </p:pic>
      <p:sp>
        <p:nvSpPr>
          <p:cNvPr id="3" name="文本框 2"/>
          <p:cNvSpPr txBox="1"/>
          <p:nvPr/>
        </p:nvSpPr>
        <p:spPr>
          <a:xfrm>
            <a:off x="4307279" y="1274446"/>
            <a:ext cx="4355533"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说说图片表示的含义</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6147"/>
          <p:cNvSpPr txBox="1"/>
          <p:nvPr/>
        </p:nvSpPr>
        <p:spPr>
          <a:xfrm>
            <a:off x="2834060" y="2188422"/>
            <a:ext cx="8685669" cy="521970"/>
          </a:xfrm>
          <a:prstGeom prst="rect">
            <a:avLst/>
          </a:prstGeom>
          <a:noFill/>
          <a:ln w="9525">
            <a:noFill/>
          </a:ln>
        </p:spPr>
        <p:txBody>
          <a:bodyPr anchor="t">
            <a:spAutoFit/>
          </a:bodyPr>
          <a:lstStyle/>
          <a:p>
            <a:pPr>
              <a:spcBef>
                <a:spcPct val="50000"/>
              </a:spcBef>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你知道这几个日期有哪些特别之处吗？</a:t>
            </a:r>
          </a:p>
        </p:txBody>
      </p:sp>
      <p:sp>
        <p:nvSpPr>
          <p:cNvPr id="6149" name="矩形 6148"/>
          <p:cNvSpPr/>
          <p:nvPr/>
        </p:nvSpPr>
        <p:spPr>
          <a:xfrm>
            <a:off x="3982202" y="5272617"/>
            <a:ext cx="3371412" cy="1322070"/>
          </a:xfrm>
          <a:prstGeom prst="rect">
            <a:avLst/>
          </a:prstGeom>
          <a:noFill/>
          <a:ln w="9525">
            <a:noFill/>
          </a:ln>
        </p:spPr>
        <p:txBody>
          <a:bodyPr anchor="ctr">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联合国秘书长安南看望成为地球村第60亿位居民的男婴。</a:t>
            </a:r>
            <a:r>
              <a:rPr lang="zh-CN" altLang="en-US" sz="3200" dirty="0">
                <a:latin typeface="楷体_GB2312" panose="02010609030101010101" pitchFamily="49" charset="-122"/>
                <a:ea typeface="楷体_GB2312" panose="02010609030101010101" pitchFamily="49" charset="-122"/>
                <a:cs typeface="微软雅黑" panose="020B0503020204020204" pitchFamily="34" charset="-122"/>
              </a:rPr>
              <a:t> </a:t>
            </a:r>
          </a:p>
        </p:txBody>
      </p:sp>
      <p:sp>
        <p:nvSpPr>
          <p:cNvPr id="6150" name="矩形 6149"/>
          <p:cNvSpPr/>
          <p:nvPr/>
        </p:nvSpPr>
        <p:spPr>
          <a:xfrm>
            <a:off x="464760" y="5272405"/>
            <a:ext cx="3062206" cy="1322070"/>
          </a:xfrm>
          <a:prstGeom prst="rect">
            <a:avLst/>
          </a:prstGeom>
          <a:noFill/>
          <a:ln w="9525">
            <a:noFill/>
          </a:ln>
        </p:spPr>
        <p:txBody>
          <a:bodyPr wrap="square" anchor="ctr">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一个南斯拉夫婴儿被象征性地认定为地球上第</a:t>
            </a:r>
            <a:r>
              <a:rPr lang="en-US" altLang="x-none" sz="2400" dirty="0">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亿个人</a:t>
            </a:r>
            <a:r>
              <a:rPr lang="zh-CN" altLang="en-US" sz="3200" b="1" dirty="0">
                <a:latin typeface="楷体_GB2312" panose="02010609030101010101" pitchFamily="49" charset="-122"/>
                <a:ea typeface="楷体_GB2312" panose="02010609030101010101" pitchFamily="49" charset="-122"/>
                <a:cs typeface="微软雅黑" panose="020B0503020204020204" pitchFamily="34" charset="-122"/>
              </a:rPr>
              <a:t>。</a:t>
            </a:r>
            <a:r>
              <a:rPr lang="zh-CN" altLang="en-US" sz="3200" dirty="0">
                <a:latin typeface="楷体_GB2312" panose="02010609030101010101" pitchFamily="49" charset="-122"/>
                <a:ea typeface="楷体_GB2312" panose="02010609030101010101" pitchFamily="49" charset="-122"/>
                <a:cs typeface="微软雅黑" panose="020B0503020204020204" pitchFamily="34" charset="-122"/>
              </a:rPr>
              <a:t> </a:t>
            </a:r>
          </a:p>
        </p:txBody>
      </p:sp>
      <p:sp>
        <p:nvSpPr>
          <p:cNvPr id="6151" name="矩形 6150"/>
          <p:cNvSpPr/>
          <p:nvPr/>
        </p:nvSpPr>
        <p:spPr>
          <a:xfrm>
            <a:off x="8262603" y="5395384"/>
            <a:ext cx="2948133" cy="1198880"/>
          </a:xfrm>
          <a:prstGeom prst="rect">
            <a:avLst/>
          </a:prstGeom>
          <a:noFill/>
          <a:ln w="9525">
            <a:noFill/>
          </a:ln>
        </p:spPr>
        <p:txBody>
          <a:bodyPr anchor="ctr">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作为全球第70亿人口的丹妮卡•卡马乔在菲律宾降生。</a:t>
            </a:r>
          </a:p>
        </p:txBody>
      </p:sp>
      <p:pic>
        <p:nvPicPr>
          <p:cNvPr id="2" name="Picture 4" descr="E:\李燃\教师教学用书\2012人教教师用书项目\ppt\地理\dl.png"/>
          <p:cNvPicPr>
            <a:picLocks noChangeAspect="1"/>
          </p:cNvPicPr>
          <p:nvPr/>
        </p:nvPicPr>
        <p:blipFill>
          <a:blip r:embed="rId2" cstate="print"/>
          <a:stretch>
            <a:fillRect/>
          </a:stretch>
        </p:blipFill>
        <p:spPr>
          <a:xfrm>
            <a:off x="11210525" y="141818"/>
            <a:ext cx="673012" cy="556683"/>
          </a:xfrm>
          <a:prstGeom prst="rect">
            <a:avLst/>
          </a:prstGeom>
          <a:noFill/>
          <a:ln w="9525">
            <a:noFill/>
          </a:ln>
        </p:spPr>
      </p:pic>
      <p:sp>
        <p:nvSpPr>
          <p:cNvPr id="3" name="文本框 6152"/>
          <p:cNvSpPr txBox="1"/>
          <p:nvPr/>
        </p:nvSpPr>
        <p:spPr>
          <a:xfrm>
            <a:off x="946451" y="2591012"/>
            <a:ext cx="1676182" cy="521970"/>
          </a:xfrm>
          <a:prstGeom prst="rect">
            <a:avLst/>
          </a:prstGeom>
          <a:noFill/>
          <a:ln w="9525">
            <a:noFill/>
          </a:ln>
        </p:spPr>
        <p:txBody>
          <a:bodyPr anchor="t">
            <a:spAutoFit/>
          </a:bodyPr>
          <a:lstStyle/>
          <a:p>
            <a:pPr>
              <a:spcBef>
                <a:spcPct val="50000"/>
              </a:spcBef>
            </a:pPr>
            <a:r>
              <a:rPr lang="en-US" altLang="x-none" sz="2800" b="1" dirty="0">
                <a:solidFill>
                  <a:srgbClr val="0D0D0D"/>
                </a:solidFill>
                <a:latin typeface="Times New Roman" panose="02020603050405020304" pitchFamily="18" charset="0"/>
                <a:ea typeface="楷体_GB2312" panose="02010609030101010101" pitchFamily="49" charset="-122"/>
                <a:cs typeface="微软雅黑" panose="020B0503020204020204" pitchFamily="34" charset="-122"/>
              </a:rPr>
              <a:t>1987.7.11</a:t>
            </a:r>
          </a:p>
        </p:txBody>
      </p:sp>
      <p:sp>
        <p:nvSpPr>
          <p:cNvPr id="4" name="文本框 6153"/>
          <p:cNvSpPr txBox="1"/>
          <p:nvPr/>
        </p:nvSpPr>
        <p:spPr>
          <a:xfrm>
            <a:off x="4324211" y="2692823"/>
            <a:ext cx="2393639" cy="521970"/>
          </a:xfrm>
          <a:prstGeom prst="rect">
            <a:avLst/>
          </a:prstGeom>
          <a:noFill/>
          <a:ln w="9525">
            <a:noFill/>
          </a:ln>
        </p:spPr>
        <p:txBody>
          <a:bodyPr anchor="t">
            <a:spAutoFit/>
          </a:bodyPr>
          <a:lstStyle/>
          <a:p>
            <a:pPr>
              <a:spcBef>
                <a:spcPct val="50000"/>
              </a:spcBef>
            </a:pPr>
            <a:r>
              <a:rPr lang="en-US" altLang="x-none" sz="2800" b="1" dirty="0">
                <a:solidFill>
                  <a:srgbClr val="0D0D0D"/>
                </a:solidFill>
                <a:latin typeface="Times New Roman" panose="02020603050405020304" pitchFamily="18" charset="0"/>
                <a:ea typeface="楷体_GB2312" panose="02010609030101010101" pitchFamily="49" charset="-122"/>
                <a:cs typeface="微软雅黑" panose="020B0503020204020204" pitchFamily="34" charset="-122"/>
              </a:rPr>
              <a:t>1999.10.12</a:t>
            </a:r>
          </a:p>
        </p:txBody>
      </p:sp>
      <p:sp>
        <p:nvSpPr>
          <p:cNvPr id="6152" name="文本框 6154"/>
          <p:cNvSpPr txBox="1"/>
          <p:nvPr/>
        </p:nvSpPr>
        <p:spPr>
          <a:xfrm>
            <a:off x="8715298" y="2710392"/>
            <a:ext cx="1828562" cy="521970"/>
          </a:xfrm>
          <a:prstGeom prst="rect">
            <a:avLst/>
          </a:prstGeom>
          <a:noFill/>
          <a:ln w="9525">
            <a:noFill/>
          </a:ln>
        </p:spPr>
        <p:txBody>
          <a:bodyPr anchor="t">
            <a:spAutoFit/>
          </a:bodyPr>
          <a:lstStyle/>
          <a:p>
            <a:pPr>
              <a:spcBef>
                <a:spcPct val="50000"/>
              </a:spcBef>
            </a:pPr>
            <a:r>
              <a:rPr lang="en-US" altLang="x-none" sz="2800" b="1" dirty="0">
                <a:solidFill>
                  <a:srgbClr val="0D0D0D"/>
                </a:solidFill>
                <a:latin typeface="Times New Roman" panose="02020603050405020304" pitchFamily="18" charset="0"/>
                <a:ea typeface="楷体_GB2312" panose="02010609030101010101" pitchFamily="49" charset="-122"/>
                <a:cs typeface="微软雅黑" panose="020B0503020204020204" pitchFamily="34" charset="-122"/>
              </a:rPr>
              <a:t>2011.10.31</a:t>
            </a:r>
          </a:p>
        </p:txBody>
      </p:sp>
      <p:pic>
        <p:nvPicPr>
          <p:cNvPr id="6156" name="图片 6155" descr="图3：世界第70亿宝宝"/>
          <p:cNvPicPr>
            <a:picLocks noChangeAspect="1"/>
          </p:cNvPicPr>
          <p:nvPr/>
        </p:nvPicPr>
        <p:blipFill>
          <a:blip r:embed="rId3" cstate="print"/>
          <a:stretch>
            <a:fillRect/>
          </a:stretch>
        </p:blipFill>
        <p:spPr>
          <a:xfrm>
            <a:off x="8410538" y="3321263"/>
            <a:ext cx="2438083" cy="2074333"/>
          </a:xfrm>
          <a:prstGeom prst="rect">
            <a:avLst/>
          </a:prstGeom>
          <a:noFill/>
          <a:ln w="9525">
            <a:noFill/>
          </a:ln>
        </p:spPr>
      </p:pic>
      <p:pic>
        <p:nvPicPr>
          <p:cNvPr id="6157" name="图片 6156" descr="图1：安南去看世界第60亿居民"/>
          <p:cNvPicPr>
            <a:picLocks noChangeAspect="1"/>
          </p:cNvPicPr>
          <p:nvPr/>
        </p:nvPicPr>
        <p:blipFill>
          <a:blip r:embed="rId4" cstate="print"/>
          <a:stretch>
            <a:fillRect/>
          </a:stretch>
        </p:blipFill>
        <p:spPr>
          <a:xfrm>
            <a:off x="4225798" y="3232363"/>
            <a:ext cx="2590463" cy="2040467"/>
          </a:xfrm>
          <a:prstGeom prst="rect">
            <a:avLst/>
          </a:prstGeom>
          <a:noFill/>
          <a:ln w="9525">
            <a:noFill/>
          </a:ln>
        </p:spPr>
      </p:pic>
      <p:pic>
        <p:nvPicPr>
          <p:cNvPr id="6158" name="图片 6157" descr="图2：南斯拉夫婴儿世界第50亿居民"/>
          <p:cNvPicPr>
            <a:picLocks noChangeAspect="1"/>
          </p:cNvPicPr>
          <p:nvPr/>
        </p:nvPicPr>
        <p:blipFill>
          <a:blip r:embed="rId5" cstate="print"/>
          <a:stretch>
            <a:fillRect/>
          </a:stretch>
        </p:blipFill>
        <p:spPr>
          <a:xfrm>
            <a:off x="946451" y="3215217"/>
            <a:ext cx="1887821" cy="2057400"/>
          </a:xfrm>
          <a:prstGeom prst="rect">
            <a:avLst/>
          </a:prstGeom>
          <a:noFill/>
          <a:ln w="9525">
            <a:noFill/>
          </a:ln>
        </p:spPr>
      </p:pic>
      <p:sp>
        <p:nvSpPr>
          <p:cNvPr id="5" name="文本框 6160"/>
          <p:cNvSpPr txBox="1"/>
          <p:nvPr/>
        </p:nvSpPr>
        <p:spPr>
          <a:xfrm>
            <a:off x="2297555" y="926465"/>
            <a:ext cx="7390438" cy="645160"/>
          </a:xfrm>
          <a:prstGeom prst="rect">
            <a:avLst/>
          </a:prstGeom>
          <a:noFill/>
          <a:ln w="9525">
            <a:noFill/>
          </a:ln>
        </p:spPr>
        <p:txBody>
          <a:bodyPr anchor="t">
            <a:spAutoFit/>
          </a:bodyPr>
          <a:lstStyle/>
          <a:p>
            <a:pPr>
              <a:spcBef>
                <a:spcPct val="50000"/>
              </a:spcBef>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一、世界人口的数量与增长</a:t>
            </a: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animEffect transition="in" filter="dissolve">
                                      <p:cBhvr>
                                        <p:cTn id="7" dur="500"/>
                                        <p:tgtEl>
                                          <p:spTgt spid="615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gtEl>
                                        <p:attrNameLst>
                                          <p:attrName>style.visibility</p:attrName>
                                        </p:attrNameLst>
                                      </p:cBhvr>
                                      <p:to>
                                        <p:strVal val="visible"/>
                                      </p:to>
                                    </p:set>
                                    <p:animEffect transition="in" filter="wipe(left)">
                                      <p:cBhvr>
                                        <p:cTn id="11" dur="500"/>
                                        <p:tgtEl>
                                          <p:spTgt spid="615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157"/>
                                        </p:tgtEl>
                                        <p:attrNameLst>
                                          <p:attrName>style.visibility</p:attrName>
                                        </p:attrNameLst>
                                      </p:cBhvr>
                                      <p:to>
                                        <p:strVal val="visible"/>
                                      </p:to>
                                    </p:set>
                                    <p:animEffect transition="in" filter="dissolve">
                                      <p:cBhvr>
                                        <p:cTn id="16" dur="500"/>
                                        <p:tgtEl>
                                          <p:spTgt spid="615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149"/>
                                        </p:tgtEl>
                                        <p:attrNameLst>
                                          <p:attrName>style.visibility</p:attrName>
                                        </p:attrNameLst>
                                      </p:cBhvr>
                                      <p:to>
                                        <p:strVal val="visible"/>
                                      </p:to>
                                    </p:set>
                                    <p:animEffect transition="in" filter="wipe(left)">
                                      <p:cBhvr>
                                        <p:cTn id="20" dur="500"/>
                                        <p:tgtEl>
                                          <p:spTgt spid="614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156"/>
                                        </p:tgtEl>
                                        <p:attrNameLst>
                                          <p:attrName>style.visibility</p:attrName>
                                        </p:attrNameLst>
                                      </p:cBhvr>
                                      <p:to>
                                        <p:strVal val="visible"/>
                                      </p:to>
                                    </p:set>
                                    <p:animEffect transition="in" filter="dissolve">
                                      <p:cBhvr>
                                        <p:cTn id="25" dur="500"/>
                                        <p:tgtEl>
                                          <p:spTgt spid="615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6151"/>
                                        </p:tgtEl>
                                        <p:attrNameLst>
                                          <p:attrName>style.visibility</p:attrName>
                                        </p:attrNameLst>
                                      </p:cBhvr>
                                      <p:to>
                                        <p:strVal val="visible"/>
                                      </p:to>
                                    </p:set>
                                    <p:animEffect transition="in" filter="wipe(left)">
                                      <p:cBhvr>
                                        <p:cTn id="29"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6150" grpId="0"/>
      <p:bldP spid="6151"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3"/>
          <p:cNvSpPr/>
          <p:nvPr/>
        </p:nvSpPr>
        <p:spPr>
          <a:xfrm>
            <a:off x="1955545" y="1066800"/>
            <a:ext cx="0" cy="0"/>
          </a:xfrm>
          <a:prstGeom prst="line">
            <a:avLst/>
          </a:prstGeom>
          <a:ln w="9525" cap="flat" cmpd="sng">
            <a:solidFill>
              <a:schemeClr val="tx1"/>
            </a:solidFill>
            <a:prstDash val="solid"/>
            <a:miter/>
            <a:headEnd type="none" w="med" len="med"/>
            <a:tailEnd type="none" w="med" len="med"/>
          </a:ln>
        </p:spPr>
        <p:txBody>
          <a:bodyPr/>
          <a:lstStyle/>
          <a:p>
            <a:pPr fontAlgn="base"/>
            <a:endParaRPr lang="zh-CN" altLang="en-US" sz="1800" strike="noStrike" noProof="1">
              <a:latin typeface="微软雅黑" panose="020B0503020204020204" pitchFamily="34" charset="-122"/>
              <a:cs typeface="微软雅黑" panose="020B0503020204020204" pitchFamily="34" charset="-122"/>
            </a:endParaRPr>
          </a:p>
        </p:txBody>
      </p:sp>
      <p:pic>
        <p:nvPicPr>
          <p:cNvPr id="8194" name="Picture 5" descr="世界人口增长"/>
          <p:cNvPicPr>
            <a:picLocks noChangeAspect="1"/>
          </p:cNvPicPr>
          <p:nvPr/>
        </p:nvPicPr>
        <p:blipFill>
          <a:blip r:embed="rId2" cstate="print"/>
          <a:stretch>
            <a:fillRect/>
          </a:stretch>
        </p:blipFill>
        <p:spPr>
          <a:xfrm>
            <a:off x="3525697" y="4045586"/>
            <a:ext cx="4552992" cy="2437765"/>
          </a:xfrm>
          <a:prstGeom prst="rect">
            <a:avLst/>
          </a:prstGeom>
          <a:noFill/>
          <a:ln w="9525">
            <a:noFill/>
          </a:ln>
        </p:spPr>
      </p:pic>
      <p:sp>
        <p:nvSpPr>
          <p:cNvPr id="8195" name="Rectangle 6"/>
          <p:cNvSpPr/>
          <p:nvPr/>
        </p:nvSpPr>
        <p:spPr>
          <a:xfrm>
            <a:off x="2289512" y="1699261"/>
            <a:ext cx="9288206" cy="1788795"/>
          </a:xfrm>
          <a:prstGeom prst="rect">
            <a:avLst/>
          </a:prstGeom>
          <a:noFill/>
          <a:ln w="9525">
            <a:noFill/>
          </a:ln>
        </p:spPr>
        <p:txBody>
          <a:bodyPr wrap="square" anchor="t">
            <a:spAutoFit/>
          </a:bodyPr>
          <a:lstStyle/>
          <a:p>
            <a:pPr>
              <a:lnSpc>
                <a:spcPct val="115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、横坐标</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横的</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反映的是什么信息？</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5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、纵坐标</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竖的</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反映的是什么信息？</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5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、计算地球每增加</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亿人口所用的时间？</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5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1800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年以前、</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1800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年以后，世界人口的速度有何差异？</a:t>
            </a:r>
          </a:p>
        </p:txBody>
      </p:sp>
      <p:sp>
        <p:nvSpPr>
          <p:cNvPr id="8196" name="WordArt 7"/>
          <p:cNvSpPr>
            <a:spLocks noTextEdit="1"/>
          </p:cNvSpPr>
          <p:nvPr/>
        </p:nvSpPr>
        <p:spPr>
          <a:xfrm>
            <a:off x="5053943" y="977901"/>
            <a:ext cx="1316396" cy="552451"/>
          </a:xfrm>
          <a:prstGeom prst="rect">
            <a:avLst/>
          </a:prstGeom>
        </p:spPr>
        <p:txBody>
          <a:bodyPr wrap="none" fromWordArt="1">
            <a:prstTxWarp prst="textPlain">
              <a:avLst>
                <a:gd name="adj" fmla="val 50000"/>
              </a:avLst>
            </a:prstTxWarp>
            <a:normAutofit fontScale="82500" lnSpcReduction="20000"/>
          </a:bodyPr>
          <a:lstStyle/>
          <a:p>
            <a:pPr algn="ctr"/>
            <a:r>
              <a:rPr lang="zh-CN" altLang="en-US" sz="4265">
                <a:ln w="12700" cap="flat" cmpd="sng">
                  <a:solidFill>
                    <a:srgbClr val="3333CC"/>
                  </a:solidFill>
                  <a:prstDash val="solid"/>
                  <a:round/>
                  <a:headEnd type="none" w="med" len="med"/>
                  <a:tailEnd type="none" w="med" len="med"/>
                </a:ln>
                <a:solidFill>
                  <a:srgbClr val="B2B2B2">
                    <a:alpha val="50194"/>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cs typeface="微软雅黑" panose="020B0503020204020204" pitchFamily="34" charset="-122"/>
              </a:rPr>
              <a:t>读图活动</a:t>
            </a:r>
          </a:p>
        </p:txBody>
      </p:sp>
      <p:sp>
        <p:nvSpPr>
          <p:cNvPr id="6" name="矩形 5"/>
          <p:cNvSpPr/>
          <p:nvPr/>
        </p:nvSpPr>
        <p:spPr>
          <a:xfrm>
            <a:off x="3767177" y="6195485"/>
            <a:ext cx="5614786" cy="287867"/>
          </a:xfrm>
          <a:prstGeom prst="rect">
            <a:avLst/>
          </a:prstGeom>
          <a:noFill/>
          <a:ln w="38100" cap="flat" cmpd="sng">
            <a:solidFill>
              <a:srgbClr val="FF0000"/>
            </a:solidFill>
            <a:prstDash val="solid"/>
            <a:roun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7" name="矩形 6"/>
          <p:cNvSpPr/>
          <p:nvPr/>
        </p:nvSpPr>
        <p:spPr>
          <a:xfrm>
            <a:off x="3407390" y="3386668"/>
            <a:ext cx="285714" cy="3024717"/>
          </a:xfrm>
          <a:prstGeom prst="rect">
            <a:avLst/>
          </a:prstGeom>
          <a:noFill/>
          <a:ln w="38100" cap="flat" cmpd="sng">
            <a:solidFill>
              <a:srgbClr val="FF0000"/>
            </a:solidFill>
            <a:prstDash val="solid"/>
            <a:roun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9" name="Rectangle 2"/>
          <p:cNvSpPr>
            <a:spLocks noGrp="1"/>
          </p:cNvSpPr>
          <p:nvPr>
            <p:ph type="body" idx="4294967295"/>
          </p:nvPr>
        </p:nvSpPr>
        <p:spPr>
          <a:xfrm>
            <a:off x="558727" y="4749800"/>
            <a:ext cx="4023260" cy="2374900"/>
          </a:xfrm>
        </p:spPr>
        <p:txBody>
          <a:bodyPr wrap="square" anchor="t"/>
          <a:lstStyle/>
          <a:p>
            <a:pPr indent="-257175"/>
            <a:endParaRPr lang="zh-CN" altLang="en-US" b="1" dirty="0"/>
          </a:p>
          <a:p>
            <a:pPr indent="-257175">
              <a:buNone/>
            </a:pPr>
            <a:endParaRPr lang="zh-CN" altLang="en-US" b="1" dirty="0"/>
          </a:p>
          <a:p>
            <a:pPr indent="-257175">
              <a:buNone/>
            </a:pPr>
            <a:endParaRPr lang="zh-CN" altLang="en-US" b="1" dirty="0"/>
          </a:p>
          <a:p>
            <a:pPr indent="-257175">
              <a:buNone/>
            </a:pPr>
            <a:endParaRPr lang="zh-CN" altLang="en-US" b="1" dirty="0"/>
          </a:p>
        </p:txBody>
      </p:sp>
      <p:sp>
        <p:nvSpPr>
          <p:cNvPr id="7170" name="Text Box 3"/>
          <p:cNvSpPr txBox="1"/>
          <p:nvPr/>
        </p:nvSpPr>
        <p:spPr>
          <a:xfrm>
            <a:off x="5007381" y="4025901"/>
            <a:ext cx="3168239" cy="666115"/>
          </a:xfrm>
          <a:prstGeom prst="rect">
            <a:avLst/>
          </a:prstGeom>
          <a:solidFill>
            <a:srgbClr val="BDF9A5"/>
          </a:solidFill>
          <a:ln w="9525">
            <a:noFill/>
          </a:ln>
        </p:spPr>
        <p:txBody>
          <a:bodyPr anchor="t">
            <a:spAutoFit/>
          </a:bodyPr>
          <a:lstStyle/>
          <a:p>
            <a:r>
              <a:rPr lang="zh-CN" altLang="en-US" sz="373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世界人口70亿</a:t>
            </a:r>
          </a:p>
        </p:txBody>
      </p:sp>
      <p:sp>
        <p:nvSpPr>
          <p:cNvPr id="7172" name="Text Box 4"/>
          <p:cNvSpPr txBox="1"/>
          <p:nvPr/>
        </p:nvSpPr>
        <p:spPr>
          <a:xfrm>
            <a:off x="6167164" y="4489451"/>
            <a:ext cx="253596" cy="369332"/>
          </a:xfrm>
          <a:prstGeom prst="rect">
            <a:avLst/>
          </a:prstGeom>
          <a:noFill/>
          <a:ln w="9525">
            <a:noFill/>
            <a:miter/>
          </a:ln>
        </p:spPr>
        <p:txBody>
          <a:bodyPr wrap="none">
            <a:spAutoFit/>
          </a:bodyPr>
          <a:lstStyle/>
          <a:p>
            <a:r>
              <a:rPr lang="zh-CN" altLang="en-US" sz="1800" noProof="1">
                <a:latin typeface="微软雅黑" panose="020B0503020204020204" pitchFamily="34" charset="-122"/>
                <a:ea typeface="宋体" panose="02010600030101010101" pitchFamily="2" charset="-122"/>
                <a:cs typeface="微软雅黑" panose="020B0503020204020204" pitchFamily="34" charset="-122"/>
              </a:rPr>
              <a:t> </a:t>
            </a:r>
            <a:endParaRPr lang="zh-CN" altLang="en-US" sz="1800" b="1"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7174" name="AutoShape 6"/>
          <p:cNvSpPr/>
          <p:nvPr/>
        </p:nvSpPr>
        <p:spPr>
          <a:xfrm>
            <a:off x="7463454" y="2351405"/>
            <a:ext cx="3714266" cy="1465580"/>
          </a:xfrm>
          <a:prstGeom prst="wedgeRoundRectCallout">
            <a:avLst>
              <a:gd name="adj1" fmla="val -51032"/>
              <a:gd name="adj2" fmla="val 73731"/>
              <a:gd name="adj3" fmla="val 16667"/>
            </a:avLst>
          </a:prstGeom>
          <a:gradFill rotWithShape="0">
            <a:gsLst>
              <a:gs pos="0">
                <a:schemeClr val="accent2"/>
              </a:gs>
              <a:gs pos="100000">
                <a:schemeClr val="bg1"/>
              </a:gs>
            </a:gsLst>
            <a:lin ang="5400000" scaled="1"/>
            <a:tileRect/>
          </a:gradFill>
          <a:ln w="9525" cap="flat" cmpd="sng">
            <a:solidFill>
              <a:schemeClr val="tx1"/>
            </a:solidFill>
            <a:prstDash val="solid"/>
            <a:miter/>
            <a:headEnd type="none" w="med" len="med"/>
            <a:tailEnd type="none" w="med" len="med"/>
          </a:ln>
        </p:spPr>
        <p:txBody>
          <a:bodyPr anchor="t"/>
          <a:lstStyle/>
          <a:p>
            <a:pPr algn="ct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如果地球人都手拉手站成一列,能沿着赤道绕地球224圈 </a:t>
            </a:r>
            <a:endParaRPr lang="zh-CN" altLang="en-US" sz="3735" dirty="0">
              <a:latin typeface="微软雅黑" panose="020B0503020204020204" pitchFamily="34" charset="-122"/>
              <a:ea typeface="宋体" panose="02010600030101010101" pitchFamily="2" charset="-122"/>
              <a:cs typeface="微软雅黑" panose="020B0503020204020204" pitchFamily="34" charset="-122"/>
            </a:endParaRPr>
          </a:p>
        </p:txBody>
      </p:sp>
      <p:sp>
        <p:nvSpPr>
          <p:cNvPr id="7175" name="AutoShape 7"/>
          <p:cNvSpPr/>
          <p:nvPr/>
        </p:nvSpPr>
        <p:spPr>
          <a:xfrm>
            <a:off x="558727" y="2302511"/>
            <a:ext cx="5055212" cy="1564005"/>
          </a:xfrm>
          <a:prstGeom prst="wedgeRectCallout">
            <a:avLst>
              <a:gd name="adj1" fmla="val 55384"/>
              <a:gd name="adj2" fmla="val 69694"/>
            </a:avLst>
          </a:prstGeom>
          <a:gradFill rotWithShape="0">
            <a:gsLst>
              <a:gs pos="0">
                <a:schemeClr val="accent2"/>
              </a:gs>
              <a:gs pos="100000">
                <a:schemeClr val="bg1"/>
              </a:gs>
            </a:gsLst>
            <a:lin ang="5400000" scaled="1"/>
            <a:tileRect/>
          </a:gradFill>
          <a:ln w="9525" cap="flat" cmpd="sng">
            <a:solidFill>
              <a:schemeClr val="tx1"/>
            </a:solidFill>
            <a:prstDash val="solid"/>
            <a:miter/>
            <a:headEnd type="none" w="med" len="med"/>
            <a:tailEnd type="none" w="med" len="med"/>
          </a:ln>
        </p:spPr>
        <p:txBody>
          <a:bodyPr anchor="t"/>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如果地球人象叠罗汉那样，一个踩一个的肩膀站起来,那么第10亿个人已经站到月球上。</a:t>
            </a:r>
          </a:p>
          <a:p>
            <a:pPr algn="ctr"/>
            <a:endParaRPr lang="zh-CN" altLang="en-US" sz="3735" b="1" dirty="0">
              <a:latin typeface="微软雅黑" panose="020B0503020204020204" pitchFamily="34" charset="-122"/>
              <a:ea typeface="宋体" panose="02010600030101010101" pitchFamily="2" charset="-122"/>
              <a:cs typeface="微软雅黑" panose="020B0503020204020204" pitchFamily="34" charset="-122"/>
            </a:endParaRPr>
          </a:p>
        </p:txBody>
      </p:sp>
      <p:sp>
        <p:nvSpPr>
          <p:cNvPr id="7176" name="AutoShape 8"/>
          <p:cNvSpPr/>
          <p:nvPr/>
        </p:nvSpPr>
        <p:spPr>
          <a:xfrm>
            <a:off x="1968244" y="5010786"/>
            <a:ext cx="9247571" cy="1062355"/>
          </a:xfrm>
          <a:prstGeom prst="wedgeEllipseCallout">
            <a:avLst>
              <a:gd name="adj1" fmla="val -1782"/>
              <a:gd name="adj2" fmla="val -80759"/>
            </a:avLst>
          </a:prstGeom>
          <a:gradFill rotWithShape="0">
            <a:gsLst>
              <a:gs pos="0">
                <a:schemeClr val="accent2"/>
              </a:gs>
              <a:gs pos="100000">
                <a:schemeClr val="bg1"/>
              </a:gs>
            </a:gsLst>
            <a:lin ang="5400000" scaled="1"/>
            <a:tileRect/>
          </a:gradFill>
          <a:ln w="9525" cap="flat" cmpd="sng">
            <a:solidFill>
              <a:schemeClr val="tx1"/>
            </a:solidFill>
            <a:prstDash val="solid"/>
            <a:miter/>
            <a:headEnd type="none" w="med" len="med"/>
            <a:tailEnd type="none" w="med" len="med"/>
          </a:ln>
        </p:spPr>
        <p:txBody>
          <a:bodyPr anchor="t"/>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70亿人的出生证叠加起来,有82座珠峰高</a:t>
            </a: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5"/>
                                        </p:tgtEl>
                                        <p:attrNameLst>
                                          <p:attrName>style.visibility</p:attrName>
                                        </p:attrNameLst>
                                      </p:cBhvr>
                                      <p:to>
                                        <p:strVal val="visible"/>
                                      </p:to>
                                    </p:set>
                                    <p:animEffect transition="in" filter="blinds(horizontal)">
                                      <p:cBhvr>
                                        <p:cTn id="7" dur="500"/>
                                        <p:tgtEl>
                                          <p:spTgt spid="717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grpId="0"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diamond(out)">
                                      <p:cBhvr>
                                        <p:cTn id="12" dur="500"/>
                                        <p:tgtEl>
                                          <p:spTgt spid="717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7176"/>
                                        </p:tgtEl>
                                        <p:attrNameLst>
                                          <p:attrName>style.visibility</p:attrName>
                                        </p:attrNameLst>
                                      </p:cBhvr>
                                      <p:to>
                                        <p:strVal val="visible"/>
                                      </p:to>
                                    </p:set>
                                    <p:animEffect transition="in" filter="checkerboard(down)">
                                      <p:cBhvr>
                                        <p:cTn id="17"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bldLvl="0" animBg="1"/>
      <p:bldP spid="7175" grpId="0" bldLvl="0" animBg="1"/>
      <p:bldP spid="717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095227" y="3286126"/>
            <a:ext cx="1214280" cy="78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土地</a:t>
            </a:r>
          </a:p>
        </p:txBody>
      </p:sp>
      <p:sp>
        <p:nvSpPr>
          <p:cNvPr id="4" name="椭圆 3"/>
          <p:cNvSpPr/>
          <p:nvPr/>
        </p:nvSpPr>
        <p:spPr>
          <a:xfrm>
            <a:off x="4095217" y="1857376"/>
            <a:ext cx="1214280" cy="78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耕地</a:t>
            </a:r>
          </a:p>
        </p:txBody>
      </p:sp>
      <p:sp>
        <p:nvSpPr>
          <p:cNvPr id="5" name="椭圆 4"/>
          <p:cNvSpPr/>
          <p:nvPr/>
        </p:nvSpPr>
        <p:spPr>
          <a:xfrm>
            <a:off x="4023789" y="2786064"/>
            <a:ext cx="1214280" cy="78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林地</a:t>
            </a:r>
          </a:p>
        </p:txBody>
      </p:sp>
      <p:sp>
        <p:nvSpPr>
          <p:cNvPr id="6" name="椭圆 5"/>
          <p:cNvSpPr/>
          <p:nvPr/>
        </p:nvSpPr>
        <p:spPr>
          <a:xfrm>
            <a:off x="4095217" y="3857626"/>
            <a:ext cx="1214280" cy="78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草地</a:t>
            </a:r>
          </a:p>
        </p:txBody>
      </p:sp>
      <p:sp>
        <p:nvSpPr>
          <p:cNvPr id="7" name="椭圆 6"/>
          <p:cNvSpPr/>
          <p:nvPr/>
        </p:nvSpPr>
        <p:spPr>
          <a:xfrm>
            <a:off x="4095217" y="4929189"/>
            <a:ext cx="1214280" cy="78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建筑</a:t>
            </a:r>
          </a:p>
        </p:txBody>
      </p:sp>
      <p:sp>
        <p:nvSpPr>
          <p:cNvPr id="9" name="椭圆 8"/>
          <p:cNvSpPr/>
          <p:nvPr/>
        </p:nvSpPr>
        <p:spPr>
          <a:xfrm>
            <a:off x="7809483" y="1928814"/>
            <a:ext cx="1214280" cy="78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木材</a:t>
            </a:r>
          </a:p>
        </p:txBody>
      </p:sp>
      <p:sp>
        <p:nvSpPr>
          <p:cNvPr id="10" name="椭圆 9"/>
          <p:cNvSpPr/>
          <p:nvPr/>
        </p:nvSpPr>
        <p:spPr>
          <a:xfrm>
            <a:off x="7809483" y="2938464"/>
            <a:ext cx="1214280" cy="78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水果</a:t>
            </a:r>
          </a:p>
        </p:txBody>
      </p:sp>
      <p:sp>
        <p:nvSpPr>
          <p:cNvPr id="11" name="椭圆 10"/>
          <p:cNvSpPr/>
          <p:nvPr/>
        </p:nvSpPr>
        <p:spPr>
          <a:xfrm>
            <a:off x="7880912" y="4010026"/>
            <a:ext cx="1214280" cy="78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放牧</a:t>
            </a:r>
          </a:p>
        </p:txBody>
      </p:sp>
      <p:sp>
        <p:nvSpPr>
          <p:cNvPr id="12" name="椭圆 11"/>
          <p:cNvSpPr/>
          <p:nvPr/>
        </p:nvSpPr>
        <p:spPr>
          <a:xfrm>
            <a:off x="7880912" y="5000626"/>
            <a:ext cx="1214280" cy="78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旅游</a:t>
            </a:r>
          </a:p>
        </p:txBody>
      </p:sp>
      <p:sp>
        <p:nvSpPr>
          <p:cNvPr id="17" name="Line 93"/>
          <p:cNvSpPr>
            <a:spLocks noChangeShapeType="1"/>
          </p:cNvSpPr>
          <p:nvPr/>
        </p:nvSpPr>
        <p:spPr bwMode="auto">
          <a:xfrm flipV="1">
            <a:off x="3238079" y="2500313"/>
            <a:ext cx="857138" cy="857250"/>
          </a:xfrm>
          <a:prstGeom prst="line">
            <a:avLst/>
          </a:prstGeom>
          <a:noFill/>
          <a:ln w="76200" cap="rnd">
            <a:solidFill>
              <a:srgbClr val="003366"/>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Line 93"/>
          <p:cNvSpPr>
            <a:spLocks noChangeShapeType="1"/>
          </p:cNvSpPr>
          <p:nvPr/>
        </p:nvSpPr>
        <p:spPr bwMode="auto">
          <a:xfrm flipV="1">
            <a:off x="3380935" y="3286125"/>
            <a:ext cx="714282" cy="285750"/>
          </a:xfrm>
          <a:prstGeom prst="line">
            <a:avLst/>
          </a:prstGeom>
          <a:noFill/>
          <a:ln w="76200" cap="rnd">
            <a:solidFill>
              <a:srgbClr val="003366"/>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93"/>
          <p:cNvSpPr>
            <a:spLocks noChangeShapeType="1"/>
          </p:cNvSpPr>
          <p:nvPr/>
        </p:nvSpPr>
        <p:spPr bwMode="auto">
          <a:xfrm>
            <a:off x="3238079" y="4071938"/>
            <a:ext cx="857138" cy="857250"/>
          </a:xfrm>
          <a:prstGeom prst="line">
            <a:avLst/>
          </a:prstGeom>
          <a:noFill/>
          <a:ln w="76200" cap="rnd">
            <a:solidFill>
              <a:srgbClr val="003366"/>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Line 93"/>
          <p:cNvSpPr>
            <a:spLocks noChangeShapeType="1"/>
          </p:cNvSpPr>
          <p:nvPr/>
        </p:nvSpPr>
        <p:spPr bwMode="auto">
          <a:xfrm>
            <a:off x="3380935" y="3786188"/>
            <a:ext cx="714282" cy="357188"/>
          </a:xfrm>
          <a:prstGeom prst="line">
            <a:avLst/>
          </a:prstGeom>
          <a:noFill/>
          <a:ln w="76200" cap="rnd">
            <a:solidFill>
              <a:srgbClr val="003366"/>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3" name="组合 27"/>
          <p:cNvGrpSpPr/>
          <p:nvPr/>
        </p:nvGrpSpPr>
        <p:grpSpPr>
          <a:xfrm>
            <a:off x="5738066" y="2571750"/>
            <a:ext cx="2214274" cy="2571750"/>
            <a:chOff x="4214810" y="2571743"/>
            <a:chExt cx="2214578" cy="2571769"/>
          </a:xfrm>
        </p:grpSpPr>
        <p:sp>
          <p:nvSpPr>
            <p:cNvPr id="8" name="椭圆 7"/>
            <p:cNvSpPr/>
            <p:nvPr/>
          </p:nvSpPr>
          <p:spPr>
            <a:xfrm>
              <a:off x="4214810" y="3357562"/>
              <a:ext cx="1214446" cy="785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森林</a:t>
              </a:r>
            </a:p>
          </p:txBody>
        </p:sp>
        <p:sp>
          <p:nvSpPr>
            <p:cNvPr id="21" name="Line 93"/>
            <p:cNvSpPr>
              <a:spLocks noChangeShapeType="1"/>
            </p:cNvSpPr>
            <p:nvPr/>
          </p:nvSpPr>
          <p:spPr bwMode="auto">
            <a:xfrm flipV="1">
              <a:off x="5500694" y="2571743"/>
              <a:ext cx="857256" cy="938220"/>
            </a:xfrm>
            <a:prstGeom prst="line">
              <a:avLst/>
            </a:prstGeom>
            <a:noFill/>
            <a:ln w="76200" cap="rnd">
              <a:solidFill>
                <a:srgbClr val="003366"/>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Line 93"/>
            <p:cNvSpPr>
              <a:spLocks noChangeShapeType="1"/>
            </p:cNvSpPr>
            <p:nvPr/>
          </p:nvSpPr>
          <p:spPr bwMode="auto">
            <a:xfrm flipV="1">
              <a:off x="5643570" y="3438524"/>
              <a:ext cx="714380" cy="285752"/>
            </a:xfrm>
            <a:prstGeom prst="line">
              <a:avLst/>
            </a:prstGeom>
            <a:noFill/>
            <a:ln w="76200" cap="rnd">
              <a:solidFill>
                <a:srgbClr val="003366"/>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Line 93"/>
            <p:cNvSpPr>
              <a:spLocks noChangeShapeType="1"/>
            </p:cNvSpPr>
            <p:nvPr/>
          </p:nvSpPr>
          <p:spPr bwMode="auto">
            <a:xfrm>
              <a:off x="5500694" y="4224343"/>
              <a:ext cx="928694" cy="919169"/>
            </a:xfrm>
            <a:prstGeom prst="line">
              <a:avLst/>
            </a:prstGeom>
            <a:noFill/>
            <a:ln w="76200" cap="rnd">
              <a:solidFill>
                <a:srgbClr val="003366"/>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Line 93"/>
            <p:cNvSpPr>
              <a:spLocks noChangeShapeType="1"/>
            </p:cNvSpPr>
            <p:nvPr/>
          </p:nvSpPr>
          <p:spPr bwMode="auto">
            <a:xfrm>
              <a:off x="5643570" y="3938591"/>
              <a:ext cx="714380" cy="357190"/>
            </a:xfrm>
            <a:prstGeom prst="line">
              <a:avLst/>
            </a:prstGeom>
            <a:noFill/>
            <a:ln w="76200" cap="rnd">
              <a:solidFill>
                <a:srgbClr val="003366"/>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4" name="组合 28"/>
          <p:cNvGrpSpPr/>
          <p:nvPr/>
        </p:nvGrpSpPr>
        <p:grpSpPr>
          <a:xfrm>
            <a:off x="4595215" y="698183"/>
            <a:ext cx="3857123" cy="1238250"/>
            <a:chOff x="3071802" y="553777"/>
            <a:chExt cx="3857652" cy="1237850"/>
          </a:xfrm>
        </p:grpSpPr>
        <p:pic>
          <p:nvPicPr>
            <p:cNvPr id="28692" name="Picture 2"/>
            <p:cNvPicPr>
              <a:picLocks noChangeAspect="1"/>
            </p:cNvPicPr>
            <p:nvPr/>
          </p:nvPicPr>
          <p:blipFill>
            <a:blip r:embed="rId2" cstate="print"/>
            <a:srcRect b="119"/>
            <a:stretch>
              <a:fillRect/>
            </a:stretch>
          </p:blipFill>
          <p:spPr>
            <a:xfrm>
              <a:off x="5715008" y="553777"/>
              <a:ext cx="1214446" cy="1237850"/>
            </a:xfrm>
            <a:prstGeom prst="rect">
              <a:avLst/>
            </a:prstGeom>
            <a:noFill/>
            <a:ln w="9525">
              <a:noFill/>
            </a:ln>
          </p:spPr>
        </p:pic>
        <p:sp>
          <p:nvSpPr>
            <p:cNvPr id="28693" name="AutoShape 9"/>
            <p:cNvSpPr/>
            <p:nvPr/>
          </p:nvSpPr>
          <p:spPr>
            <a:xfrm>
              <a:off x="3071802" y="714356"/>
              <a:ext cx="2286016" cy="928694"/>
            </a:xfrm>
            <a:prstGeom prst="cloudCallout">
              <a:avLst>
                <a:gd name="adj1" fmla="val 78699"/>
                <a:gd name="adj2" fmla="val -4523"/>
              </a:avLst>
            </a:prstGeom>
            <a:solidFill>
              <a:srgbClr val="FFFF00">
                <a:alpha val="38823"/>
              </a:srgbClr>
            </a:solidFill>
            <a:ln w="9525" cap="flat" cmpd="sng">
              <a:solidFill>
                <a:schemeClr val="tx1"/>
              </a:solidFill>
              <a:prstDash val="solid"/>
              <a:headEnd type="none" w="med" len="med"/>
              <a:tailEnd type="none" w="med" len="med"/>
            </a:ln>
          </p:spPr>
          <p:txBody>
            <a:bodyPr/>
            <a:lstStyle/>
            <a:p>
              <a:pPr>
                <a:lnSpc>
                  <a:spcPct val="150000"/>
                </a:lnSpc>
              </a:pPr>
              <a:endParaRPr lang="en-US" altLang="zh-CN" sz="2400" b="1" dirty="0">
                <a:latin typeface="微软雅黑" panose="020B0503020204020204" pitchFamily="34" charset="-122"/>
                <a:ea typeface="微软雅黑" panose="020B0503020204020204" pitchFamily="34" charset="-122"/>
              </a:endParaRPr>
            </a:p>
          </p:txBody>
        </p:sp>
        <p:sp>
          <p:nvSpPr>
            <p:cNvPr id="28694" name="TextBox 26"/>
            <p:cNvSpPr txBox="1"/>
            <p:nvPr/>
          </p:nvSpPr>
          <p:spPr>
            <a:xfrm>
              <a:off x="3357554" y="895633"/>
              <a:ext cx="1857388" cy="460226"/>
            </a:xfrm>
            <a:prstGeom prst="rect">
              <a:avLst/>
            </a:prstGeom>
            <a:noFill/>
            <a:ln w="9525">
              <a:noFill/>
            </a:ln>
          </p:spPr>
          <p:txBody>
            <a:bodyPr>
              <a:spAutoFit/>
            </a:bodyPr>
            <a:lstStyle/>
            <a:p>
              <a:r>
                <a:rPr lang="zh-CN" altLang="en-US" sz="2400" b="1" dirty="0">
                  <a:latin typeface="微软雅黑" panose="020B0503020204020204" pitchFamily="34" charset="-122"/>
                  <a:ea typeface="微软雅黑" panose="020B0503020204020204" pitchFamily="34" charset="-122"/>
                </a:rPr>
                <a:t>我来说一说</a:t>
              </a:r>
            </a:p>
          </p:txBody>
        </p:sp>
      </p:grpSp>
      <p:sp>
        <p:nvSpPr>
          <p:cNvPr id="2" name="矩形 1"/>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p:cTn id="61" dur="500" fill="hold"/>
                                        <p:tgtEl>
                                          <p:spTgt spid="12"/>
                                        </p:tgtEl>
                                        <p:attrNameLst>
                                          <p:attrName>ppt_w</p:attrName>
                                        </p:attrNameLst>
                                      </p:cBhvr>
                                      <p:tavLst>
                                        <p:tav tm="0">
                                          <p:val>
                                            <p:fltVal val="0"/>
                                          </p:val>
                                        </p:tav>
                                        <p:tav tm="100000">
                                          <p:val>
                                            <p:strVal val="#ppt_w"/>
                                          </p:val>
                                        </p:tav>
                                      </p:tavLst>
                                    </p:anim>
                                    <p:anim calcmode="lin" valueType="num">
                                      <p:cBhvr>
                                        <p:cTn id="62" dur="500" fill="hold"/>
                                        <p:tgtEl>
                                          <p:spTgt spid="12"/>
                                        </p:tgtEl>
                                        <p:attrNameLst>
                                          <p:attrName>ppt_h</p:attrName>
                                        </p:attrNameLst>
                                      </p:cBhvr>
                                      <p:tavLst>
                                        <p:tav tm="0">
                                          <p:val>
                                            <p:fltVal val="0"/>
                                          </p:val>
                                        </p:tav>
                                        <p:tav tm="100000">
                                          <p:val>
                                            <p:strVal val="#ppt_h"/>
                                          </p:val>
                                        </p:tav>
                                      </p:tavLst>
                                    </p:anim>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9" grpId="0" bldLvl="0" animBg="1"/>
      <p:bldP spid="10" grpId="0" bldLvl="0" animBg="1"/>
      <p:bldP spid="11" grpId="0" bldLvl="0" animBg="1"/>
      <p:bldP spid="12" grpId="0" bldLvl="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145"/>
          <p:cNvSpPr txBox="1"/>
          <p:nvPr/>
        </p:nvSpPr>
        <p:spPr>
          <a:xfrm>
            <a:off x="1206978" y="1667933"/>
            <a:ext cx="10088838" cy="2306320"/>
          </a:xfrm>
          <a:prstGeom prst="rect">
            <a:avLst/>
          </a:prstGeom>
          <a:noFill/>
          <a:ln w="9525">
            <a:noFill/>
          </a:ln>
        </p:spPr>
        <p:txBody>
          <a:bodyPr anchor="t">
            <a:spAutoFit/>
          </a:bodyPr>
          <a:lstStyle/>
          <a:p>
            <a:pPr>
              <a:lnSpc>
                <a:spcPct val="12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出生率是指一定时期内出生人口所占的比重，</a:t>
            </a:r>
          </a:p>
          <a:p>
            <a:pPr algn="ctr">
              <a:lnSpc>
                <a:spcPct val="120000"/>
              </a:lnSpc>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出生率=出生人口/总人口</a:t>
            </a:r>
          </a:p>
          <a:p>
            <a:pPr algn="ctr">
              <a:lnSpc>
                <a:spcPct val="12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死亡率是指一定时期内死亡人口所占的比重，</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死亡率=死亡人口/总人口</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20000"/>
              </a:lnSpc>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p>
          <a:p>
            <a:pPr>
              <a:lnSpc>
                <a:spcPct val="120000"/>
              </a:lnSpc>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人口自然增长率</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=出生率-死亡率</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47" name="文本框 6146"/>
          <p:cNvSpPr txBox="1"/>
          <p:nvPr/>
        </p:nvSpPr>
        <p:spPr>
          <a:xfrm>
            <a:off x="7937526" y="3215853"/>
            <a:ext cx="1415772" cy="461665"/>
          </a:xfrm>
          <a:prstGeom prst="rect">
            <a:avLst/>
          </a:prstGeom>
          <a:noFill/>
          <a:ln w="9525">
            <a:noFill/>
          </a:ln>
        </p:spPr>
        <p:txBody>
          <a:bodyPr wrap="none"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出生人口</a:t>
            </a:r>
          </a:p>
        </p:txBody>
      </p:sp>
      <p:sp>
        <p:nvSpPr>
          <p:cNvPr id="6148" name="直接连接符 6147"/>
          <p:cNvSpPr/>
          <p:nvPr/>
        </p:nvSpPr>
        <p:spPr>
          <a:xfrm>
            <a:off x="7968637" y="3665008"/>
            <a:ext cx="1511103" cy="0"/>
          </a:xfrm>
          <a:prstGeom prst="line">
            <a:avLst/>
          </a:prstGeom>
          <a:ln w="38100" cap="flat" cmpd="sng">
            <a:solidFill>
              <a:schemeClr val="tx1"/>
            </a:solidFill>
            <a:prstDash val="solid"/>
            <a:headEnd type="none" w="med" len="med"/>
            <a:tailEnd type="none" w="med" len="med"/>
          </a:ln>
        </p:spPr>
        <p:txBody>
          <a:bodyPr/>
          <a:lstStyle/>
          <a:p>
            <a:pPr fontAlgn="base"/>
            <a:endParaRPr lang="zh-CN" altLang="en-US" sz="1800" strike="noStrike" noProof="1">
              <a:latin typeface="微软雅黑" panose="020B0503020204020204" pitchFamily="34" charset="-122"/>
              <a:cs typeface="微软雅黑" panose="020B0503020204020204" pitchFamily="34" charset="-122"/>
            </a:endParaRPr>
          </a:p>
        </p:txBody>
      </p:sp>
      <p:sp>
        <p:nvSpPr>
          <p:cNvPr id="6149" name="文本框 6148"/>
          <p:cNvSpPr txBox="1"/>
          <p:nvPr/>
        </p:nvSpPr>
        <p:spPr>
          <a:xfrm>
            <a:off x="7937525" y="3711577"/>
            <a:ext cx="1107996" cy="461665"/>
          </a:xfrm>
          <a:prstGeom prst="rect">
            <a:avLst/>
          </a:prstGeom>
          <a:noFill/>
          <a:ln w="9525">
            <a:noFill/>
          </a:ln>
        </p:spPr>
        <p:txBody>
          <a:bodyPr wrap="none"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总人口</a:t>
            </a:r>
            <a:endParaRPr lang="zh-CN" altLang="en-US" sz="3200" b="1" dirty="0">
              <a:latin typeface="微软雅黑" panose="020B0503020204020204" pitchFamily="34" charset="-122"/>
              <a:ea typeface="宋体" panose="02010600030101010101" pitchFamily="2" charset="-122"/>
              <a:cs typeface="微软雅黑" panose="020B0503020204020204" pitchFamily="34" charset="-122"/>
              <a:sym typeface="Arial" panose="020B0604020202020204" pitchFamily="34" charset="0"/>
            </a:endParaRPr>
          </a:p>
        </p:txBody>
      </p:sp>
      <p:sp>
        <p:nvSpPr>
          <p:cNvPr id="6150" name="文本框 6149"/>
          <p:cNvSpPr txBox="1"/>
          <p:nvPr/>
        </p:nvSpPr>
        <p:spPr>
          <a:xfrm>
            <a:off x="9894129" y="3216487"/>
            <a:ext cx="1415772" cy="461665"/>
          </a:xfrm>
          <a:prstGeom prst="rect">
            <a:avLst/>
          </a:prstGeom>
          <a:noFill/>
          <a:ln w="9525">
            <a:noFill/>
          </a:ln>
        </p:spPr>
        <p:txBody>
          <a:bodyPr wrap="none"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死亡人口</a:t>
            </a:r>
            <a:endParaRPr lang="zh-CN" altLang="en-US" sz="3200" b="1" dirty="0">
              <a:latin typeface="微软雅黑" panose="020B0503020204020204" pitchFamily="34" charset="-122"/>
              <a:ea typeface="宋体" panose="02010600030101010101" pitchFamily="2" charset="-122"/>
              <a:cs typeface="微软雅黑" panose="020B0503020204020204" pitchFamily="34" charset="-122"/>
              <a:sym typeface="Arial" panose="020B0604020202020204" pitchFamily="34" charset="0"/>
            </a:endParaRPr>
          </a:p>
        </p:txBody>
      </p:sp>
      <p:sp>
        <p:nvSpPr>
          <p:cNvPr id="6151" name="直接连接符 6150"/>
          <p:cNvSpPr/>
          <p:nvPr/>
        </p:nvSpPr>
        <p:spPr>
          <a:xfrm>
            <a:off x="9954235" y="3676438"/>
            <a:ext cx="1513220" cy="0"/>
          </a:xfrm>
          <a:prstGeom prst="line">
            <a:avLst/>
          </a:prstGeom>
          <a:ln w="38100" cap="flat" cmpd="sng">
            <a:solidFill>
              <a:schemeClr val="tx1"/>
            </a:solidFill>
            <a:prstDash val="solid"/>
            <a:headEnd type="none" w="med" len="med"/>
            <a:tailEnd type="none" w="med" len="med"/>
          </a:ln>
        </p:spPr>
        <p:txBody>
          <a:bodyPr/>
          <a:lstStyle/>
          <a:p>
            <a:pPr fontAlgn="base"/>
            <a:endParaRPr lang="zh-CN" altLang="en-US" sz="1800" strike="noStrike" noProof="1">
              <a:latin typeface="微软雅黑" panose="020B0503020204020204" pitchFamily="34" charset="-122"/>
              <a:cs typeface="微软雅黑" panose="020B0503020204020204" pitchFamily="34" charset="-122"/>
            </a:endParaRPr>
          </a:p>
        </p:txBody>
      </p:sp>
      <p:sp>
        <p:nvSpPr>
          <p:cNvPr id="6152" name="文本框 6151"/>
          <p:cNvSpPr txBox="1"/>
          <p:nvPr/>
        </p:nvSpPr>
        <p:spPr>
          <a:xfrm>
            <a:off x="9954446" y="3711577"/>
            <a:ext cx="1107996" cy="461665"/>
          </a:xfrm>
          <a:prstGeom prst="rect">
            <a:avLst/>
          </a:prstGeom>
          <a:noFill/>
          <a:ln w="9525">
            <a:noFill/>
          </a:ln>
        </p:spPr>
        <p:txBody>
          <a:bodyPr wrap="none"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总人口</a:t>
            </a:r>
          </a:p>
        </p:txBody>
      </p:sp>
      <p:sp>
        <p:nvSpPr>
          <p:cNvPr id="6153" name="文本框 6152"/>
          <p:cNvSpPr txBox="1"/>
          <p:nvPr/>
        </p:nvSpPr>
        <p:spPr>
          <a:xfrm>
            <a:off x="9575613" y="3322957"/>
            <a:ext cx="364202" cy="584775"/>
          </a:xfrm>
          <a:prstGeom prst="rect">
            <a:avLst/>
          </a:prstGeom>
          <a:noFill/>
          <a:ln w="9525">
            <a:noFill/>
          </a:ln>
        </p:spPr>
        <p:txBody>
          <a:bodyPr wrap="none" anchor="t">
            <a:spAutoFit/>
          </a:bodyPr>
          <a:lstStyle/>
          <a:p>
            <a:r>
              <a:rPr lang="zh-CN" altLang="en-US" sz="3200" b="1" dirty="0">
                <a:latin typeface="微软雅黑" panose="020B0503020204020204" pitchFamily="34" charset="-122"/>
                <a:ea typeface="宋体" panose="02010600030101010101" pitchFamily="2" charset="-122"/>
                <a:cs typeface="微软雅黑" panose="020B0503020204020204" pitchFamily="34" charset="-122"/>
                <a:sym typeface="Arial" panose="020B0604020202020204" pitchFamily="34" charset="0"/>
              </a:rPr>
              <a:t>-</a:t>
            </a:r>
          </a:p>
        </p:txBody>
      </p:sp>
      <p:sp>
        <p:nvSpPr>
          <p:cNvPr id="6154" name="文本框 6153"/>
          <p:cNvSpPr txBox="1"/>
          <p:nvPr/>
        </p:nvSpPr>
        <p:spPr>
          <a:xfrm>
            <a:off x="7407793" y="3446357"/>
            <a:ext cx="408887" cy="460375"/>
          </a:xfrm>
          <a:prstGeom prst="rect">
            <a:avLst/>
          </a:prstGeom>
          <a:noFill/>
          <a:ln w="9525">
            <a:noFill/>
          </a:ln>
        </p:spPr>
        <p:txBody>
          <a:bodyPr wrap="none"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3200" b="1" dirty="0">
              <a:latin typeface="微软雅黑" panose="020B0503020204020204" pitchFamily="34" charset="-122"/>
              <a:ea typeface="宋体" panose="02010600030101010101" pitchFamily="2" charset="-122"/>
              <a:cs typeface="微软雅黑" panose="020B0503020204020204" pitchFamily="34" charset="-122"/>
              <a:sym typeface="Arial" panose="020B0604020202020204" pitchFamily="34" charset="0"/>
            </a:endParaRPr>
          </a:p>
        </p:txBody>
      </p:sp>
      <p:sp>
        <p:nvSpPr>
          <p:cNvPr id="6158" name="文本框 6157"/>
          <p:cNvSpPr txBox="1"/>
          <p:nvPr/>
        </p:nvSpPr>
        <p:spPr>
          <a:xfrm>
            <a:off x="4112149" y="4171951"/>
            <a:ext cx="194284" cy="107722"/>
          </a:xfrm>
          <a:prstGeom prst="rect">
            <a:avLst/>
          </a:prstGeom>
          <a:noFill/>
          <a:ln w="9525">
            <a:noFill/>
          </a:ln>
        </p:spPr>
        <p:txBody>
          <a:bodyPr wrap="none" anchor="t">
            <a:spAutoFit/>
          </a:bodyPr>
          <a:lstStyle/>
          <a:p>
            <a:r>
              <a:rPr lang="zh-CN" altLang="en-US" sz="100" b="1" dirty="0">
                <a:latin typeface="微软雅黑" panose="020B0503020204020204" pitchFamily="34" charset="-122"/>
                <a:ea typeface="宋体" panose="02010600030101010101" pitchFamily="2" charset="-122"/>
                <a:cs typeface="微软雅黑" panose="020B0503020204020204" pitchFamily="34" charset="-122"/>
                <a:sym typeface="Arial" panose="020B0604020202020204" pitchFamily="34" charset="0"/>
              </a:rPr>
              <a:t>=</a:t>
            </a:r>
          </a:p>
        </p:txBody>
      </p:sp>
      <p:sp>
        <p:nvSpPr>
          <p:cNvPr id="6162" name="文本框 6161"/>
          <p:cNvSpPr txBox="1"/>
          <p:nvPr/>
        </p:nvSpPr>
        <p:spPr>
          <a:xfrm>
            <a:off x="7216894" y="4165600"/>
            <a:ext cx="194284" cy="107722"/>
          </a:xfrm>
          <a:prstGeom prst="rect">
            <a:avLst/>
          </a:prstGeom>
          <a:noFill/>
          <a:ln w="9525">
            <a:noFill/>
          </a:ln>
        </p:spPr>
        <p:txBody>
          <a:bodyPr wrap="none" anchor="t">
            <a:spAutoFit/>
          </a:bodyPr>
          <a:lstStyle/>
          <a:p>
            <a:r>
              <a:rPr lang="zh-CN" altLang="en-US" sz="100" b="1" dirty="0">
                <a:latin typeface="微软雅黑" panose="020B0503020204020204" pitchFamily="34" charset="-122"/>
                <a:ea typeface="宋体" panose="02010600030101010101" pitchFamily="2" charset="-122"/>
                <a:cs typeface="微软雅黑" panose="020B0503020204020204" pitchFamily="34" charset="-122"/>
                <a:sym typeface="Arial" panose="020B0604020202020204" pitchFamily="34" charset="0"/>
              </a:rPr>
              <a:t>=</a:t>
            </a:r>
          </a:p>
        </p:txBody>
      </p:sp>
      <p:pic>
        <p:nvPicPr>
          <p:cNvPr id="6163" name="Picture 4" descr="book2"/>
          <p:cNvPicPr>
            <a:picLocks noChangeAspect="1"/>
          </p:cNvPicPr>
          <p:nvPr/>
        </p:nvPicPr>
        <p:blipFill>
          <a:blip r:embed="rId2" cstate="print"/>
          <a:stretch>
            <a:fillRect/>
          </a:stretch>
        </p:blipFill>
        <p:spPr>
          <a:xfrm>
            <a:off x="122751" y="5121065"/>
            <a:ext cx="1511103" cy="842433"/>
          </a:xfrm>
          <a:prstGeom prst="rect">
            <a:avLst/>
          </a:prstGeom>
          <a:noFill/>
          <a:ln w="9525">
            <a:noFill/>
          </a:ln>
        </p:spPr>
      </p:pic>
      <p:pic>
        <p:nvPicPr>
          <p:cNvPr id="6164" name="矩形 5"/>
          <p:cNvPicPr/>
          <p:nvPr/>
        </p:nvPicPr>
        <p:blipFill>
          <a:blip r:embed="rId3" cstate="print"/>
          <a:stretch>
            <a:fillRect/>
          </a:stretch>
        </p:blipFill>
        <p:spPr>
          <a:xfrm>
            <a:off x="547722" y="3974677"/>
            <a:ext cx="2383057" cy="1193800"/>
          </a:xfrm>
          <a:prstGeom prst="rect">
            <a:avLst/>
          </a:prstGeom>
          <a:noFill/>
          <a:ln w="9525">
            <a:noFill/>
          </a:ln>
        </p:spPr>
      </p:pic>
      <p:sp>
        <p:nvSpPr>
          <p:cNvPr id="6165" name="文本框 6164"/>
          <p:cNvSpPr txBox="1"/>
          <p:nvPr/>
        </p:nvSpPr>
        <p:spPr>
          <a:xfrm>
            <a:off x="1530575" y="4742181"/>
            <a:ext cx="10118466" cy="650875"/>
          </a:xfrm>
          <a:prstGeom prst="rect">
            <a:avLst/>
          </a:prstGeom>
          <a:noFill/>
          <a:ln w="9525">
            <a:noFill/>
          </a:ln>
        </p:spPr>
        <p:txBody>
          <a:bodyPr anchor="t">
            <a:spAutoFit/>
          </a:bodyPr>
          <a:lstStyle/>
          <a:p>
            <a:pPr>
              <a:lnSpc>
                <a:spcPct val="130000"/>
              </a:lnSpc>
            </a:pPr>
            <a:r>
              <a:rPr lang="zh-CN" altLang="en-US" sz="2800" b="1" dirty="0">
                <a:solidFill>
                  <a:schemeClr val="accent2"/>
                </a:solidFill>
                <a:latin typeface="微软雅黑" panose="020B0503020204020204" pitchFamily="34" charset="-122"/>
                <a:ea typeface="宋体" panose="02010600030101010101" pitchFamily="2" charset="-122"/>
                <a:cs typeface="微软雅黑" panose="020B0503020204020204" pitchFamily="34" charset="-122"/>
              </a:rPr>
              <a:t>        </a:t>
            </a:r>
            <a:r>
              <a:rPr lang="zh-CN" altLang="en-US" sz="2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人口自然增长率的结果有几种可能？分别代表什么含义？</a:t>
            </a:r>
          </a:p>
        </p:txBody>
      </p:sp>
      <p:sp>
        <p:nvSpPr>
          <p:cNvPr id="6166" name="TextBox 15"/>
          <p:cNvSpPr txBox="1"/>
          <p:nvPr/>
        </p:nvSpPr>
        <p:spPr>
          <a:xfrm>
            <a:off x="2930779" y="5530216"/>
            <a:ext cx="7544723" cy="977265"/>
          </a:xfrm>
          <a:prstGeom prst="rect">
            <a:avLst/>
          </a:prstGeom>
          <a:noFill/>
          <a:ln w="9525" cap="flat" cmpd="sng">
            <a:solidFill>
              <a:srgbClr val="FF0000"/>
            </a:solidFill>
            <a:prstDash val="solid"/>
            <a:miter/>
            <a:headEnd type="none" w="med" len="med"/>
            <a:tailEnd type="none" w="med" len="med"/>
          </a:ln>
        </p:spPr>
        <p:txBody>
          <a:bodyPr vert="horz" wrap="square" anchor="t">
            <a:spAutoFit/>
          </a:bodyPr>
          <a:lstStyle/>
          <a:p>
            <a:pPr>
              <a:lnSpc>
                <a:spcPct val="120000"/>
              </a:lnSpc>
            </a:pPr>
            <a:r>
              <a:rPr lang="en-US" altLang="x-none" sz="2400" noProof="1">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&gt;0</a:t>
            </a:r>
            <a:r>
              <a:rPr lang="zh-CN" altLang="en-US" sz="2400" noProof="1">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表示人口增多    </a:t>
            </a:r>
            <a:r>
              <a:rPr lang="en-US" altLang="x-none" sz="2400" noProof="1">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noProof="1">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表示人口总数不变</a:t>
            </a:r>
          </a:p>
          <a:p>
            <a:pPr>
              <a:lnSpc>
                <a:spcPct val="120000"/>
              </a:lnSpc>
            </a:pPr>
            <a:r>
              <a:rPr lang="en-US" altLang="x-none" sz="2400" noProof="1">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&lt;0</a:t>
            </a:r>
            <a:r>
              <a:rPr lang="zh-CN" altLang="en-US" sz="2400" noProof="1">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表示人口减少（负增长）</a:t>
            </a: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randombar(horizontal)">
                                      <p:cBhvr>
                                        <p:cTn id="7" dur="500"/>
                                        <p:tgtEl>
                                          <p:spTgt spid="614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146">
                                            <p:txEl>
                                              <p:pRg st="1" end="1"/>
                                            </p:txEl>
                                          </p:spTgt>
                                        </p:tgtEl>
                                        <p:attrNameLst>
                                          <p:attrName>style.visibility</p:attrName>
                                        </p:attrNameLst>
                                      </p:cBhvr>
                                      <p:to>
                                        <p:strVal val="visible"/>
                                      </p:to>
                                    </p:set>
                                    <p:animEffect transition="in" filter="randombar(horizontal)">
                                      <p:cBhvr>
                                        <p:cTn id="10" dur="500"/>
                                        <p:tgtEl>
                                          <p:spTgt spid="6146">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146">
                                            <p:txEl>
                                              <p:charRg st="34" end="55"/>
                                            </p:txEl>
                                          </p:spTgt>
                                        </p:tgtEl>
                                        <p:attrNameLst>
                                          <p:attrName>style.visibility</p:attrName>
                                        </p:attrNameLst>
                                      </p:cBhvr>
                                      <p:to>
                                        <p:strVal val="visible"/>
                                      </p:to>
                                    </p:set>
                                    <p:animEffect transition="in" filter="randombar(horizontal)">
                                      <p:cBhvr>
                                        <p:cTn id="13" dur="500"/>
                                        <p:tgtEl>
                                          <p:spTgt spid="6146">
                                            <p:txEl>
                                              <p:charRg st="34" end="5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6146">
                                            <p:txEl>
                                              <p:charRg st="69" end="83"/>
                                            </p:txEl>
                                          </p:spTgt>
                                        </p:tgtEl>
                                        <p:attrNameLst>
                                          <p:attrName>style.visibility</p:attrName>
                                        </p:attrNameLst>
                                      </p:cBhvr>
                                      <p:to>
                                        <p:strVal val="visible"/>
                                      </p:to>
                                    </p:set>
                                    <p:animEffect transition="in" filter="randombar(horizontal)">
                                      <p:cBhvr>
                                        <p:cTn id="16" dur="500"/>
                                        <p:tgtEl>
                                          <p:spTgt spid="6146">
                                            <p:txEl>
                                              <p:charRg st="69" end="8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147"/>
                                        </p:tgtEl>
                                        <p:attrNameLst>
                                          <p:attrName>style.visibility</p:attrName>
                                        </p:attrNameLst>
                                      </p:cBhvr>
                                      <p:to>
                                        <p:strVal val="visible"/>
                                      </p:to>
                                    </p:set>
                                    <p:animEffect transition="in" filter="randombar(horizontal)">
                                      <p:cBhvr>
                                        <p:cTn id="21" dur="500"/>
                                        <p:tgtEl>
                                          <p:spTgt spid="6147"/>
                                        </p:tgtEl>
                                      </p:cBhvr>
                                    </p:animEffect>
                                  </p:childTnLst>
                                </p:cTn>
                              </p:par>
                              <p:par>
                                <p:cTn id="22" presetID="14" presetClass="entr" presetSubtype="10"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randombar(horizontal)">
                                      <p:cBhvr>
                                        <p:cTn id="24" dur="500"/>
                                        <p:tgtEl>
                                          <p:spTgt spid="6148"/>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6149"/>
                                        </p:tgtEl>
                                        <p:attrNameLst>
                                          <p:attrName>style.visibility</p:attrName>
                                        </p:attrNameLst>
                                      </p:cBhvr>
                                      <p:to>
                                        <p:strVal val="visible"/>
                                      </p:to>
                                    </p:set>
                                    <p:animEffect transition="in" filter="randombar(horizontal)">
                                      <p:cBhvr>
                                        <p:cTn id="27" dur="500"/>
                                        <p:tgtEl>
                                          <p:spTgt spid="614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6150"/>
                                        </p:tgtEl>
                                        <p:attrNameLst>
                                          <p:attrName>style.visibility</p:attrName>
                                        </p:attrNameLst>
                                      </p:cBhvr>
                                      <p:to>
                                        <p:strVal val="visible"/>
                                      </p:to>
                                    </p:set>
                                    <p:animEffect transition="in" filter="randombar(horizontal)">
                                      <p:cBhvr>
                                        <p:cTn id="30" dur="500"/>
                                        <p:tgtEl>
                                          <p:spTgt spid="6150"/>
                                        </p:tgtEl>
                                      </p:cBhvr>
                                    </p:animEffect>
                                  </p:childTnLst>
                                </p:cTn>
                              </p:par>
                              <p:par>
                                <p:cTn id="31" presetID="14" presetClass="entr" presetSubtype="10" fill="hold" nodeType="withEffect">
                                  <p:stCondLst>
                                    <p:cond delay="0"/>
                                  </p:stCondLst>
                                  <p:childTnLst>
                                    <p:set>
                                      <p:cBhvr>
                                        <p:cTn id="32" dur="1" fill="hold">
                                          <p:stCondLst>
                                            <p:cond delay="0"/>
                                          </p:stCondLst>
                                        </p:cTn>
                                        <p:tgtEl>
                                          <p:spTgt spid="6151"/>
                                        </p:tgtEl>
                                        <p:attrNameLst>
                                          <p:attrName>style.visibility</p:attrName>
                                        </p:attrNameLst>
                                      </p:cBhvr>
                                      <p:to>
                                        <p:strVal val="visible"/>
                                      </p:to>
                                    </p:set>
                                    <p:animEffect transition="in" filter="randombar(horizontal)">
                                      <p:cBhvr>
                                        <p:cTn id="33" dur="500"/>
                                        <p:tgtEl>
                                          <p:spTgt spid="615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6152"/>
                                        </p:tgtEl>
                                        <p:attrNameLst>
                                          <p:attrName>style.visibility</p:attrName>
                                        </p:attrNameLst>
                                      </p:cBhvr>
                                      <p:to>
                                        <p:strVal val="visible"/>
                                      </p:to>
                                    </p:set>
                                    <p:animEffect transition="in" filter="randombar(horizontal)">
                                      <p:cBhvr>
                                        <p:cTn id="36" dur="500"/>
                                        <p:tgtEl>
                                          <p:spTgt spid="6152"/>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6153"/>
                                        </p:tgtEl>
                                        <p:attrNameLst>
                                          <p:attrName>style.visibility</p:attrName>
                                        </p:attrNameLst>
                                      </p:cBhvr>
                                      <p:to>
                                        <p:strVal val="visible"/>
                                      </p:to>
                                    </p:set>
                                    <p:animEffect transition="in" filter="randombar(horizontal)">
                                      <p:cBhvr>
                                        <p:cTn id="39" dur="500"/>
                                        <p:tgtEl>
                                          <p:spTgt spid="615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6154"/>
                                        </p:tgtEl>
                                        <p:attrNameLst>
                                          <p:attrName>style.visibility</p:attrName>
                                        </p:attrNameLst>
                                      </p:cBhvr>
                                      <p:to>
                                        <p:strVal val="visible"/>
                                      </p:to>
                                    </p:set>
                                    <p:animEffect transition="in" filter="randombar(horizontal)">
                                      <p:cBhvr>
                                        <p:cTn id="42" dur="500"/>
                                        <p:tgtEl>
                                          <p:spTgt spid="615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6158"/>
                                        </p:tgtEl>
                                        <p:attrNameLst>
                                          <p:attrName>style.visibility</p:attrName>
                                        </p:attrNameLst>
                                      </p:cBhvr>
                                      <p:to>
                                        <p:strVal val="visible"/>
                                      </p:to>
                                    </p:set>
                                    <p:animEffect transition="in" filter="randombar(horizontal)">
                                      <p:cBhvr>
                                        <p:cTn id="45" dur="500"/>
                                        <p:tgtEl>
                                          <p:spTgt spid="615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162"/>
                                        </p:tgtEl>
                                        <p:attrNameLst>
                                          <p:attrName>style.visibility</p:attrName>
                                        </p:attrNameLst>
                                      </p:cBhvr>
                                      <p:to>
                                        <p:strVal val="visible"/>
                                      </p:to>
                                    </p:set>
                                    <p:animEffect transition="in" filter="randombar(horizontal)">
                                      <p:cBhvr>
                                        <p:cTn id="48" dur="500"/>
                                        <p:tgtEl>
                                          <p:spTgt spid="61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163"/>
                                        </p:tgtEl>
                                        <p:attrNameLst>
                                          <p:attrName>style.visibility</p:attrName>
                                        </p:attrNameLst>
                                      </p:cBhvr>
                                      <p:to>
                                        <p:strVal val="visible"/>
                                      </p:to>
                                    </p:set>
                                    <p:animEffect transition="in" filter="fade">
                                      <p:cBhvr>
                                        <p:cTn id="53" dur="1000"/>
                                        <p:tgtEl>
                                          <p:spTgt spid="6163"/>
                                        </p:tgtEl>
                                      </p:cBhvr>
                                    </p:animEffect>
                                  </p:childTnLst>
                                </p:cTn>
                              </p:par>
                              <p:par>
                                <p:cTn id="54" presetID="5" presetClass="entr" presetSubtype="10" fill="hold" nodeType="withEffect">
                                  <p:stCondLst>
                                    <p:cond delay="0"/>
                                  </p:stCondLst>
                                  <p:childTnLst>
                                    <p:set>
                                      <p:cBhvr>
                                        <p:cTn id="55" dur="1" fill="hold">
                                          <p:stCondLst>
                                            <p:cond delay="0"/>
                                          </p:stCondLst>
                                        </p:cTn>
                                        <p:tgtEl>
                                          <p:spTgt spid="6164"/>
                                        </p:tgtEl>
                                        <p:attrNameLst>
                                          <p:attrName>style.visibility</p:attrName>
                                        </p:attrNameLst>
                                      </p:cBhvr>
                                      <p:to>
                                        <p:strVal val="visible"/>
                                      </p:to>
                                    </p:set>
                                    <p:animEffect transition="in" filter="checkerboard(across)">
                                      <p:cBhvr>
                                        <p:cTn id="56" dur="500"/>
                                        <p:tgtEl>
                                          <p:spTgt spid="61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165"/>
                                        </p:tgtEl>
                                        <p:attrNameLst>
                                          <p:attrName>style.visibility</p:attrName>
                                        </p:attrNameLst>
                                      </p:cBhvr>
                                      <p:to>
                                        <p:strVal val="visible"/>
                                      </p:to>
                                    </p:set>
                                    <p:animEffect transition="in" filter="fade">
                                      <p:cBhvr>
                                        <p:cTn id="59" dur="1000"/>
                                        <p:tgtEl>
                                          <p:spTgt spid="6165"/>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6166"/>
                                        </p:tgtEl>
                                        <p:attrNameLst>
                                          <p:attrName>style.visibility</p:attrName>
                                        </p:attrNameLst>
                                      </p:cBhvr>
                                      <p:to>
                                        <p:strVal val="visible"/>
                                      </p:to>
                                    </p:set>
                                    <p:animEffect transition="in" filter="randombar(horizontal)">
                                      <p:cBhvr>
                                        <p:cTn id="64" dur="500"/>
                                        <p:tgtEl>
                                          <p:spTgt spid="6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ldLvl="0"/>
      <p:bldP spid="6149" grpId="0" bldLvl="0"/>
      <p:bldP spid="6150" grpId="0" bldLvl="0"/>
      <p:bldP spid="6152" grpId="0" bldLvl="0"/>
      <p:bldP spid="6153" grpId="0" bldLvl="0"/>
      <p:bldP spid="6154" grpId="0" bldLvl="0"/>
      <p:bldP spid="6158" grpId="0" bldLvl="0"/>
      <p:bldP spid="6162" grpId="0" bldLvl="0"/>
      <p:bldP spid="6165" grpId="0" bldLvl="0"/>
      <p:bldP spid="6166" grpId="0" bldLvl="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71" name="Text Box 7"/>
          <p:cNvSpPr txBox="1"/>
          <p:nvPr/>
        </p:nvSpPr>
        <p:spPr>
          <a:xfrm>
            <a:off x="1674277" y="1543685"/>
            <a:ext cx="8402496" cy="521970"/>
          </a:xfrm>
          <a:prstGeom prst="rect">
            <a:avLst/>
          </a:prstGeom>
          <a:noFill/>
          <a:ln w="9525">
            <a:noFill/>
          </a:ln>
        </p:spPr>
        <p:txBody>
          <a:bodyPr wrap="square" anchor="t">
            <a:spAutoFit/>
          </a:bodyPr>
          <a:lstStyle/>
          <a:p>
            <a:pPr>
              <a:spcBef>
                <a:spcPct val="50000"/>
              </a:spcBef>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读图，讨论人口增长与经济发展水平之间的关系。</a:t>
            </a:r>
          </a:p>
        </p:txBody>
      </p:sp>
      <p:grpSp>
        <p:nvGrpSpPr>
          <p:cNvPr id="2" name="Group 28"/>
          <p:cNvGrpSpPr/>
          <p:nvPr/>
        </p:nvGrpSpPr>
        <p:grpSpPr>
          <a:xfrm>
            <a:off x="2264751" y="3746501"/>
            <a:ext cx="6568220" cy="2801701"/>
            <a:chOff x="542" y="795"/>
            <a:chExt cx="4288" cy="1985"/>
          </a:xfrm>
        </p:grpSpPr>
        <p:sp>
          <p:nvSpPr>
            <p:cNvPr id="11267" name="Text Box 5"/>
            <p:cNvSpPr txBox="1"/>
            <p:nvPr/>
          </p:nvSpPr>
          <p:spPr>
            <a:xfrm>
              <a:off x="542" y="1099"/>
              <a:ext cx="116" cy="283"/>
            </a:xfrm>
            <a:prstGeom prst="rect">
              <a:avLst/>
            </a:prstGeom>
            <a:noFill/>
            <a:ln w="9525">
              <a:noFill/>
            </a:ln>
          </p:spPr>
          <p:txBody>
            <a:bodyPr anchor="t">
              <a:spAutoFit/>
            </a:bodyPr>
            <a:lstStyle/>
            <a:p>
              <a:pPr>
                <a:spcBef>
                  <a:spcPct val="50000"/>
                </a:spcBef>
              </a:pPr>
              <a:endParaRPr lang="zh-CN" altLang="zh-CN" sz="2000" dirty="0">
                <a:solidFill>
                  <a:schemeClr val="bg1"/>
                </a:solidFill>
                <a:latin typeface="Times New Roman" panose="02020603050405020304" pitchFamily="18" charset="0"/>
                <a:ea typeface="宋体" panose="02010600030101010101" pitchFamily="2" charset="-122"/>
                <a:cs typeface="微软雅黑" panose="020B0503020204020204" pitchFamily="34" charset="-122"/>
              </a:endParaRPr>
            </a:p>
          </p:txBody>
        </p:sp>
        <p:sp>
          <p:nvSpPr>
            <p:cNvPr id="6150" name="Rectangle 16"/>
            <p:cNvSpPr/>
            <p:nvPr/>
          </p:nvSpPr>
          <p:spPr>
            <a:xfrm>
              <a:off x="1202" y="1071"/>
              <a:ext cx="3175" cy="1361"/>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6151" name="Line 17"/>
            <p:cNvSpPr/>
            <p:nvPr/>
          </p:nvSpPr>
          <p:spPr>
            <a:xfrm>
              <a:off x="1202" y="2160"/>
              <a:ext cx="3175" cy="0"/>
            </a:xfrm>
            <a:prstGeom prst="line">
              <a:avLst/>
            </a:prstGeom>
            <a:ln w="9525" cap="flat" cmpd="sng">
              <a:solidFill>
                <a:schemeClr val="tx1"/>
              </a:solidFill>
              <a:prstDash val="solid"/>
              <a:headEnd type="none" w="med" len="med"/>
              <a:tailEnd type="none" w="med" len="med"/>
            </a:ln>
          </p:spPr>
          <p:txBody>
            <a:bodyPr/>
            <a:lstStyle/>
            <a:p>
              <a:pPr fontAlgn="base"/>
              <a:endParaRPr lang="zh-CN" altLang="en-US" sz="1800" strike="noStrike" noProof="1">
                <a:latin typeface="微软雅黑" panose="020B0503020204020204" pitchFamily="34" charset="-122"/>
                <a:cs typeface="微软雅黑" panose="020B0503020204020204" pitchFamily="34" charset="-122"/>
              </a:endParaRPr>
            </a:p>
          </p:txBody>
        </p:sp>
        <p:sp>
          <p:nvSpPr>
            <p:cNvPr id="6152" name="Line 18"/>
            <p:cNvSpPr/>
            <p:nvPr/>
          </p:nvSpPr>
          <p:spPr>
            <a:xfrm>
              <a:off x="1202" y="1888"/>
              <a:ext cx="3175" cy="0"/>
            </a:xfrm>
            <a:prstGeom prst="line">
              <a:avLst/>
            </a:prstGeom>
            <a:ln w="9525" cap="flat" cmpd="sng">
              <a:solidFill>
                <a:schemeClr val="tx1"/>
              </a:solidFill>
              <a:prstDash val="solid"/>
              <a:headEnd type="none" w="med" len="med"/>
              <a:tailEnd type="none" w="med" len="med"/>
            </a:ln>
          </p:spPr>
          <p:txBody>
            <a:bodyPr/>
            <a:lstStyle/>
            <a:p>
              <a:pPr fontAlgn="base"/>
              <a:endParaRPr lang="zh-CN" altLang="en-US" sz="1800" strike="noStrike" noProof="1">
                <a:latin typeface="微软雅黑" panose="020B0503020204020204" pitchFamily="34" charset="-122"/>
                <a:cs typeface="微软雅黑" panose="020B0503020204020204" pitchFamily="34" charset="-122"/>
              </a:endParaRPr>
            </a:p>
          </p:txBody>
        </p:sp>
        <p:sp>
          <p:nvSpPr>
            <p:cNvPr id="6153" name="Line 19"/>
            <p:cNvSpPr/>
            <p:nvPr/>
          </p:nvSpPr>
          <p:spPr>
            <a:xfrm>
              <a:off x="1202" y="1616"/>
              <a:ext cx="3175" cy="0"/>
            </a:xfrm>
            <a:prstGeom prst="line">
              <a:avLst/>
            </a:prstGeom>
            <a:ln w="9525" cap="flat" cmpd="sng">
              <a:solidFill>
                <a:schemeClr val="tx1"/>
              </a:solidFill>
              <a:prstDash val="solid"/>
              <a:headEnd type="none" w="med" len="med"/>
              <a:tailEnd type="none" w="med" len="med"/>
            </a:ln>
          </p:spPr>
          <p:txBody>
            <a:bodyPr/>
            <a:lstStyle/>
            <a:p>
              <a:pPr fontAlgn="base"/>
              <a:endParaRPr lang="zh-CN" altLang="en-US" sz="1800" strike="noStrike" noProof="1">
                <a:latin typeface="微软雅黑" panose="020B0503020204020204" pitchFamily="34" charset="-122"/>
                <a:cs typeface="微软雅黑" panose="020B0503020204020204" pitchFamily="34" charset="-122"/>
              </a:endParaRPr>
            </a:p>
          </p:txBody>
        </p:sp>
        <p:sp>
          <p:nvSpPr>
            <p:cNvPr id="6154" name="Line 20"/>
            <p:cNvSpPr/>
            <p:nvPr/>
          </p:nvSpPr>
          <p:spPr>
            <a:xfrm>
              <a:off x="1202" y="1344"/>
              <a:ext cx="3175" cy="0"/>
            </a:xfrm>
            <a:prstGeom prst="line">
              <a:avLst/>
            </a:prstGeom>
            <a:ln w="9525" cap="flat" cmpd="sng">
              <a:solidFill>
                <a:schemeClr val="tx1"/>
              </a:solidFill>
              <a:prstDash val="solid"/>
              <a:headEnd type="none" w="med" len="med"/>
              <a:tailEnd type="none" w="med" len="med"/>
            </a:ln>
          </p:spPr>
          <p:txBody>
            <a:bodyPr/>
            <a:lstStyle/>
            <a:p>
              <a:pPr fontAlgn="base"/>
              <a:endParaRPr lang="zh-CN" altLang="en-US" sz="1800" strike="noStrike" noProof="1">
                <a:latin typeface="微软雅黑" panose="020B0503020204020204" pitchFamily="34" charset="-122"/>
                <a:cs typeface="微软雅黑" panose="020B0503020204020204" pitchFamily="34" charset="-122"/>
              </a:endParaRPr>
            </a:p>
          </p:txBody>
        </p:sp>
        <p:sp>
          <p:nvSpPr>
            <p:cNvPr id="6155" name="Text Box 21"/>
            <p:cNvSpPr txBox="1"/>
            <p:nvPr/>
          </p:nvSpPr>
          <p:spPr>
            <a:xfrm>
              <a:off x="839" y="795"/>
              <a:ext cx="1134" cy="457"/>
            </a:xfrm>
            <a:prstGeom prst="rect">
              <a:avLst/>
            </a:prstGeom>
            <a:noFill/>
            <a:ln w="9525">
              <a:noFill/>
              <a:miter/>
            </a:ln>
          </p:spPr>
          <p:txBody>
            <a:bodyPr>
              <a:spAutoFit/>
            </a:bodyPr>
            <a:lstStyle/>
            <a:p>
              <a:pPr>
                <a:spcBef>
                  <a:spcPct val="50000"/>
                </a:spcBef>
              </a:pPr>
              <a:r>
                <a:rPr lang="zh-CN" altLang="en-US" sz="1800" noProof="1">
                  <a:latin typeface="微软雅黑" panose="020B0503020204020204" pitchFamily="34" charset="-122"/>
                  <a:ea typeface="宋体" panose="02010600030101010101" pitchFamily="2" charset="-122"/>
                  <a:cs typeface="微软雅黑" panose="020B0503020204020204" pitchFamily="34" charset="-122"/>
                </a:rPr>
                <a:t>人口增长率（</a:t>
              </a:r>
              <a:r>
                <a:rPr lang="en-US" altLang="zh-CN" sz="1800" noProof="1">
                  <a:latin typeface="微软雅黑" panose="020B0503020204020204" pitchFamily="34" charset="-122"/>
                  <a:ea typeface="宋体" panose="02010600030101010101" pitchFamily="2" charset="-122"/>
                  <a:cs typeface="微软雅黑" panose="020B0503020204020204" pitchFamily="34" charset="-122"/>
                </a:rPr>
                <a:t>%</a:t>
              </a:r>
              <a:r>
                <a:rPr lang="zh-CN" altLang="en-US" sz="1800" noProof="1">
                  <a:latin typeface="微软雅黑" panose="020B0503020204020204" pitchFamily="34" charset="-122"/>
                  <a:ea typeface="宋体" panose="02010600030101010101" pitchFamily="2" charset="-122"/>
                  <a:cs typeface="微软雅黑" panose="020B0503020204020204" pitchFamily="34" charset="-122"/>
                </a:rPr>
                <a:t>）</a:t>
              </a:r>
            </a:p>
          </p:txBody>
        </p:sp>
        <p:sp>
          <p:nvSpPr>
            <p:cNvPr id="6156" name="Text Box 22"/>
            <p:cNvSpPr txBox="1"/>
            <p:nvPr/>
          </p:nvSpPr>
          <p:spPr>
            <a:xfrm>
              <a:off x="1247" y="2519"/>
              <a:ext cx="3583" cy="261"/>
            </a:xfrm>
            <a:prstGeom prst="rect">
              <a:avLst/>
            </a:prstGeom>
            <a:noFill/>
            <a:ln w="9525">
              <a:noFill/>
              <a:miter/>
            </a:ln>
          </p:spPr>
          <p:txBody>
            <a:bodyPr>
              <a:spAutoFit/>
            </a:bodyPr>
            <a:lstStyle/>
            <a:p>
              <a:pPr>
                <a:spcBef>
                  <a:spcPct val="50000"/>
                </a:spcBef>
              </a:pPr>
              <a:r>
                <a:rPr lang="zh-CN" altLang="en-US" sz="1800" noProof="1">
                  <a:latin typeface="微软雅黑" panose="020B0503020204020204" pitchFamily="34" charset="-122"/>
                  <a:ea typeface="宋体" panose="02010600030101010101" pitchFamily="2" charset="-122"/>
                  <a:cs typeface="微软雅黑" panose="020B0503020204020204" pitchFamily="34" charset="-122"/>
                </a:rPr>
                <a:t>世界         高收入国家   中等收入国家  中低收入国家</a:t>
              </a:r>
            </a:p>
          </p:txBody>
        </p:sp>
        <p:sp>
          <p:nvSpPr>
            <p:cNvPr id="6157" name="Text Box 23"/>
            <p:cNvSpPr txBox="1"/>
            <p:nvPr/>
          </p:nvSpPr>
          <p:spPr>
            <a:xfrm>
              <a:off x="657" y="1005"/>
              <a:ext cx="408" cy="1733"/>
            </a:xfrm>
            <a:prstGeom prst="rect">
              <a:avLst/>
            </a:prstGeom>
            <a:noFill/>
            <a:ln w="9525">
              <a:noFill/>
              <a:miter/>
            </a:ln>
          </p:spPr>
          <p:txBody>
            <a:bodyPr>
              <a:spAutoFit/>
            </a:bodyPr>
            <a:lstStyle/>
            <a:p>
              <a:pPr algn="r">
                <a:spcBef>
                  <a:spcPct val="50000"/>
                </a:spcBef>
              </a:pPr>
              <a:r>
                <a:rPr lang="en-US" altLang="zh-CN" sz="1800" noProof="1">
                  <a:latin typeface="微软雅黑" panose="020B0503020204020204" pitchFamily="34" charset="-122"/>
                  <a:ea typeface="宋体" panose="02010600030101010101" pitchFamily="2" charset="-122"/>
                  <a:cs typeface="微软雅黑" panose="020B0503020204020204" pitchFamily="34" charset="-122"/>
                </a:rPr>
                <a:t>1.5</a:t>
              </a:r>
            </a:p>
            <a:p>
              <a:pPr algn="r">
                <a:spcBef>
                  <a:spcPct val="50000"/>
                </a:spcBef>
              </a:pPr>
              <a:r>
                <a:rPr lang="en-US" altLang="zh-CN" sz="1800" noProof="1">
                  <a:latin typeface="微软雅黑" panose="020B0503020204020204" pitchFamily="34" charset="-122"/>
                  <a:ea typeface="宋体" panose="02010600030101010101" pitchFamily="2" charset="-122"/>
                  <a:cs typeface="微软雅黑" panose="020B0503020204020204" pitchFamily="34" charset="-122"/>
                </a:rPr>
                <a:t>1.2</a:t>
              </a:r>
            </a:p>
            <a:p>
              <a:pPr algn="r">
                <a:spcBef>
                  <a:spcPct val="50000"/>
                </a:spcBef>
              </a:pPr>
              <a:r>
                <a:rPr lang="en-US" altLang="zh-CN" sz="1800" noProof="1">
                  <a:latin typeface="微软雅黑" panose="020B0503020204020204" pitchFamily="34" charset="-122"/>
                  <a:ea typeface="宋体" panose="02010600030101010101" pitchFamily="2" charset="-122"/>
                  <a:cs typeface="微软雅黑" panose="020B0503020204020204" pitchFamily="34" charset="-122"/>
                </a:rPr>
                <a:t>0.9</a:t>
              </a:r>
            </a:p>
            <a:p>
              <a:pPr algn="r">
                <a:spcBef>
                  <a:spcPct val="50000"/>
                </a:spcBef>
              </a:pPr>
              <a:r>
                <a:rPr lang="en-US" altLang="zh-CN" sz="1800" noProof="1">
                  <a:latin typeface="微软雅黑" panose="020B0503020204020204" pitchFamily="34" charset="-122"/>
                  <a:ea typeface="宋体" panose="02010600030101010101" pitchFamily="2" charset="-122"/>
                  <a:cs typeface="微软雅黑" panose="020B0503020204020204" pitchFamily="34" charset="-122"/>
                </a:rPr>
                <a:t>0.6</a:t>
              </a:r>
            </a:p>
            <a:p>
              <a:pPr algn="r">
                <a:spcBef>
                  <a:spcPct val="50000"/>
                </a:spcBef>
              </a:pPr>
              <a:r>
                <a:rPr lang="en-US" altLang="zh-CN" sz="1800" noProof="1">
                  <a:latin typeface="微软雅黑" panose="020B0503020204020204" pitchFamily="34" charset="-122"/>
                  <a:ea typeface="宋体" panose="02010600030101010101" pitchFamily="2" charset="-122"/>
                  <a:cs typeface="微软雅黑" panose="020B0503020204020204" pitchFamily="34" charset="-122"/>
                </a:rPr>
                <a:t>0.3</a:t>
              </a:r>
            </a:p>
            <a:p>
              <a:pPr algn="r">
                <a:spcBef>
                  <a:spcPct val="50000"/>
                </a:spcBef>
              </a:pPr>
              <a:r>
                <a:rPr lang="en-US" altLang="zh-CN" sz="1800" noProof="1">
                  <a:latin typeface="微软雅黑" panose="020B0503020204020204" pitchFamily="34" charset="-122"/>
                  <a:ea typeface="宋体" panose="02010600030101010101" pitchFamily="2" charset="-122"/>
                  <a:cs typeface="微软雅黑" panose="020B0503020204020204" pitchFamily="34" charset="-122"/>
                </a:rPr>
                <a:t>0</a:t>
              </a:r>
            </a:p>
          </p:txBody>
        </p:sp>
        <p:sp>
          <p:nvSpPr>
            <p:cNvPr id="6158" name="Rectangle 24"/>
            <p:cNvSpPr/>
            <p:nvPr/>
          </p:nvSpPr>
          <p:spPr>
            <a:xfrm>
              <a:off x="1338" y="1344"/>
              <a:ext cx="181" cy="1088"/>
            </a:xfrm>
            <a:prstGeom prst="rect">
              <a:avLst/>
            </a:prstGeom>
            <a:solidFill>
              <a:srgbClr val="CC0099"/>
            </a:solidFill>
            <a:ln w="9525" cap="flat" cmpd="sng">
              <a:solidFill>
                <a:schemeClr val="tx1"/>
              </a:solidFill>
              <a:prstDash val="solid"/>
              <a:miter/>
              <a:headEnd type="none" w="med" len="med"/>
              <a:tailEnd type="none" w="med" len="med"/>
            </a:ln>
          </p:spPr>
          <p:txBody>
            <a:bodyPr wrap="none" anchor="ct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6159" name="Rectangle 25"/>
            <p:cNvSpPr/>
            <p:nvPr/>
          </p:nvSpPr>
          <p:spPr>
            <a:xfrm>
              <a:off x="2245" y="1797"/>
              <a:ext cx="181" cy="635"/>
            </a:xfrm>
            <a:prstGeom prst="rect">
              <a:avLst/>
            </a:prstGeom>
            <a:solidFill>
              <a:srgbClr val="92D050"/>
            </a:solidFill>
            <a:ln w="9525" cap="flat" cmpd="sng">
              <a:solidFill>
                <a:schemeClr val="tx1"/>
              </a:solidFill>
              <a:prstDash val="solid"/>
              <a:miter/>
              <a:headEnd type="none" w="med" len="med"/>
              <a:tailEnd type="none" w="med" len="med"/>
            </a:ln>
          </p:spPr>
          <p:txBody>
            <a:bodyPr wrap="none" anchor="ct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6160" name="Rectangle 26"/>
            <p:cNvSpPr/>
            <p:nvPr/>
          </p:nvSpPr>
          <p:spPr>
            <a:xfrm>
              <a:off x="3152" y="1434"/>
              <a:ext cx="181" cy="998"/>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6161" name="Rectangle 27"/>
            <p:cNvSpPr/>
            <p:nvPr/>
          </p:nvSpPr>
          <p:spPr>
            <a:xfrm>
              <a:off x="4060" y="1253"/>
              <a:ext cx="181" cy="1179"/>
            </a:xfrm>
            <a:prstGeom prst="rect">
              <a:avLst/>
            </a:prstGeom>
            <a:solidFill>
              <a:srgbClr val="00B0F0"/>
            </a:solidFill>
            <a:ln w="9525" cap="flat" cmpd="sng">
              <a:solidFill>
                <a:schemeClr val="tx1"/>
              </a:solidFill>
              <a:prstDash val="solid"/>
              <a:miter/>
              <a:headEnd type="none" w="med" len="med"/>
              <a:tailEnd type="none" w="med" len="med"/>
            </a:ln>
          </p:spPr>
          <p:txBody>
            <a:bodyPr wrap="none" anchor="ct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grpSp>
      <p:sp>
        <p:nvSpPr>
          <p:cNvPr id="17415" name="Text Box 9"/>
          <p:cNvSpPr txBox="1"/>
          <p:nvPr/>
        </p:nvSpPr>
        <p:spPr>
          <a:xfrm>
            <a:off x="1400628" y="2316057"/>
            <a:ext cx="8950219" cy="1198880"/>
          </a:xfrm>
          <a:prstGeom prst="rect">
            <a:avLst/>
          </a:prstGeom>
          <a:solidFill>
            <a:srgbClr val="FFFF00"/>
          </a:solidFill>
          <a:ln w="9525">
            <a:noFill/>
            <a:miter/>
          </a:ln>
        </p:spPr>
        <p:txBody>
          <a:bodyPr wrap="square">
            <a:spAutoFit/>
          </a:bodyPr>
          <a:lstStyle/>
          <a:p>
            <a:pPr>
              <a:lnSpc>
                <a:spcPct val="150000"/>
              </a:lnSpc>
            </a:pPr>
            <a:r>
              <a:rPr lang="zh-CN" altLang="en-US" sz="2400" noProof="1">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经济发展水平高的国家， 人口的自然增长较</a:t>
            </a:r>
            <a:r>
              <a:rPr lang="en-US" altLang="x-none" sz="2400" noProof="1">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zh-CN" altLang="en-US" sz="2400" noProof="1">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经济发展水平低的国家， 人口的自然增长较</a:t>
            </a:r>
            <a:r>
              <a:rPr lang="en-US" altLang="x-none" sz="2400" noProof="1">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7416" name="Text Box 18"/>
          <p:cNvSpPr txBox="1"/>
          <p:nvPr/>
        </p:nvSpPr>
        <p:spPr>
          <a:xfrm>
            <a:off x="7507051" y="2316058"/>
            <a:ext cx="719573" cy="583565"/>
          </a:xfrm>
          <a:prstGeom prst="rect">
            <a:avLst/>
          </a:prstGeom>
          <a:noFill/>
          <a:ln w="9525">
            <a:noFill/>
          </a:ln>
        </p:spPr>
        <p:txBody>
          <a:bodyPr anchor="t">
            <a:spAutoFit/>
          </a:bodyPr>
          <a:lstStyle/>
          <a:p>
            <a:r>
              <a:rPr lang="zh-CN" altLang="en-US" sz="3200" b="1" dirty="0">
                <a:solidFill>
                  <a:srgbClr val="FF0066"/>
                </a:solidFill>
                <a:latin typeface="微软雅黑" panose="020B0503020204020204" pitchFamily="34" charset="-122"/>
                <a:ea typeface="宋体" panose="02010600030101010101" pitchFamily="2" charset="-122"/>
                <a:cs typeface="微软雅黑" panose="020B0503020204020204" pitchFamily="34" charset="-122"/>
              </a:rPr>
              <a:t>慢</a:t>
            </a:r>
          </a:p>
        </p:txBody>
      </p:sp>
      <p:sp>
        <p:nvSpPr>
          <p:cNvPr id="17417" name="Text Box 19"/>
          <p:cNvSpPr txBox="1"/>
          <p:nvPr/>
        </p:nvSpPr>
        <p:spPr>
          <a:xfrm>
            <a:off x="7653295" y="2931161"/>
            <a:ext cx="573541" cy="583565"/>
          </a:xfrm>
          <a:prstGeom prst="rect">
            <a:avLst/>
          </a:prstGeom>
          <a:noFill/>
          <a:ln w="9525">
            <a:noFill/>
          </a:ln>
        </p:spPr>
        <p:txBody>
          <a:bodyPr anchor="t">
            <a:spAutoFit/>
          </a:bodyPr>
          <a:lstStyle/>
          <a:p>
            <a:r>
              <a:rPr lang="zh-CN" altLang="en-US" sz="3200" b="1" dirty="0">
                <a:solidFill>
                  <a:srgbClr val="FF0066"/>
                </a:solidFill>
                <a:latin typeface="微软雅黑" panose="020B0503020204020204" pitchFamily="34" charset="-122"/>
                <a:ea typeface="宋体" panose="02010600030101010101" pitchFamily="2" charset="-122"/>
                <a:cs typeface="微软雅黑" panose="020B0503020204020204" pitchFamily="34" charset="-122"/>
              </a:rPr>
              <a:t>快</a:t>
            </a: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7415"/>
                                        </p:tgtEl>
                                        <p:attrNameLst>
                                          <p:attrName>style.visibility</p:attrName>
                                        </p:attrNameLst>
                                      </p:cBhvr>
                                      <p:to>
                                        <p:strVal val="visible"/>
                                      </p:to>
                                    </p:set>
                                    <p:animEffect transition="in" filter="diamond(in)">
                                      <p:cBhvr>
                                        <p:cTn id="7" dur="2000"/>
                                        <p:tgtEl>
                                          <p:spTgt spid="17415"/>
                                        </p:tgtEl>
                                      </p:cBhvr>
                                    </p:animEffect>
                                  </p:childTnLst>
                                </p:cTn>
                              </p:par>
                              <p:par>
                                <p:cTn id="8" presetID="1" presetClass="entr" presetSubtype="0" fill="hold" grpId="1" nodeType="withEffect">
                                  <p:stCondLst>
                                    <p:cond delay="0"/>
                                  </p:stCondLst>
                                  <p:childTnLst>
                                    <p:set>
                                      <p:cBhvr>
                                        <p:cTn id="9" dur="1" fill="hold">
                                          <p:stCondLst>
                                            <p:cond delay="0"/>
                                          </p:stCondLst>
                                        </p:cTn>
                                        <p:tgtEl>
                                          <p:spTgt spid="17416"/>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174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7415"/>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7416"/>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74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bldLvl="0" animBg="1"/>
      <p:bldP spid="17415" grpId="1" bldLvl="0" animBg="1"/>
      <p:bldP spid="17416" grpId="0"/>
      <p:bldP spid="17416" grpId="1"/>
      <p:bldP spid="17417" grpId="0"/>
      <p:bldP spid="17417" grpId="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2" descr="E:\初中地理\01七年级\001七年级上册\A0301\71cf3bc79f3df8dcb3c0e5e0cc11728b461028c5.png"/>
          <p:cNvPicPr>
            <a:picLocks noChangeAspect="1"/>
          </p:cNvPicPr>
          <p:nvPr/>
        </p:nvPicPr>
        <p:blipFill>
          <a:blip r:embed="rId2" cstate="print"/>
          <a:stretch>
            <a:fillRect/>
          </a:stretch>
        </p:blipFill>
        <p:spPr>
          <a:xfrm>
            <a:off x="3277444" y="1162050"/>
            <a:ext cx="8316147" cy="5448935"/>
          </a:xfrm>
          <a:prstGeom prst="rect">
            <a:avLst/>
          </a:prstGeom>
          <a:noFill/>
          <a:ln w="9525">
            <a:noFill/>
          </a:ln>
        </p:spPr>
      </p:pic>
      <p:sp>
        <p:nvSpPr>
          <p:cNvPr id="17411" name="AutoShape 5"/>
          <p:cNvSpPr/>
          <p:nvPr/>
        </p:nvSpPr>
        <p:spPr>
          <a:xfrm>
            <a:off x="1937980" y="1535008"/>
            <a:ext cx="1896286" cy="1121833"/>
          </a:xfrm>
          <a:prstGeom prst="wedgeRoundRectCallout">
            <a:avLst>
              <a:gd name="adj1" fmla="val 94464"/>
              <a:gd name="adj2" fmla="val 13348"/>
              <a:gd name="adj3" fmla="val 16667"/>
            </a:avLst>
          </a:prstGeom>
          <a:solidFill>
            <a:srgbClr val="F8EAA6"/>
          </a:solidFill>
          <a:ln w="9525" cap="flat" cmpd="sng">
            <a:solidFill>
              <a:schemeClr val="tx1"/>
            </a:solidFill>
            <a:prstDash val="solid"/>
            <a:miter/>
            <a:headEnd type="none" w="med" len="med"/>
            <a:tailEnd type="none" w="med" len="med"/>
          </a:ln>
        </p:spPr>
        <p:txBody>
          <a:bodyPr/>
          <a:lstStyle/>
          <a:p>
            <a:pPr lvl="0" algn="ctr" eaLnBrk="1" fontAlgn="base" hangingPunct="1"/>
            <a:endParaRPr lang="zh-CN" altLang="en-US" sz="1800" strike="noStrike" noProof="1">
              <a:effectLst>
                <a:outerShdw blurRad="38100" dist="38100" dir="2700000">
                  <a:srgbClr val="FFFFFF"/>
                </a:outerShdw>
              </a:effectLst>
              <a:latin typeface="微软雅黑" panose="020B0503020204020204" pitchFamily="34" charset="-122"/>
              <a:ea typeface="宋体" panose="02010600030101010101" pitchFamily="2" charset="-122"/>
              <a:cs typeface="微软雅黑" panose="020B0503020204020204" pitchFamily="34" charset="-122"/>
            </a:endParaRPr>
          </a:p>
        </p:txBody>
      </p:sp>
      <p:sp>
        <p:nvSpPr>
          <p:cNvPr id="17412" name="Text Box 10"/>
          <p:cNvSpPr txBox="1"/>
          <p:nvPr/>
        </p:nvSpPr>
        <p:spPr>
          <a:xfrm>
            <a:off x="1897769" y="1534583"/>
            <a:ext cx="1873007" cy="953135"/>
          </a:xfrm>
          <a:prstGeom prst="rect">
            <a:avLst/>
          </a:prstGeom>
          <a:noFill/>
          <a:ln w="9525">
            <a:noFill/>
            <a:miter/>
          </a:ln>
        </p:spPr>
        <p:txBody>
          <a:bodyPr wrap="square">
            <a:spAutoFit/>
          </a:bodyPr>
          <a:lstStyle/>
          <a:p>
            <a:r>
              <a:rPr lang="zh-CN" altLang="en-US" sz="2800" noProof="1">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自然增长率</a:t>
            </a:r>
            <a:r>
              <a:rPr lang="zh-CN" altLang="en-US" sz="2800" noProof="1">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最低 </a:t>
            </a:r>
          </a:p>
        </p:txBody>
      </p:sp>
      <p:sp>
        <p:nvSpPr>
          <p:cNvPr id="17413" name="AutoShape 8"/>
          <p:cNvSpPr/>
          <p:nvPr/>
        </p:nvSpPr>
        <p:spPr>
          <a:xfrm>
            <a:off x="1677452" y="3466043"/>
            <a:ext cx="2133322" cy="1170517"/>
          </a:xfrm>
          <a:prstGeom prst="wedgeRoundRectCallout">
            <a:avLst>
              <a:gd name="adj1" fmla="val 93526"/>
              <a:gd name="adj2" fmla="val 1664"/>
              <a:gd name="adj3" fmla="val 16667"/>
            </a:avLst>
          </a:prstGeom>
          <a:solidFill>
            <a:srgbClr val="F8EAA6"/>
          </a:solidFill>
          <a:ln w="9525" cap="flat" cmpd="sng">
            <a:solidFill>
              <a:schemeClr val="tx1"/>
            </a:solidFill>
            <a:prstDash val="solid"/>
            <a:miter/>
            <a:headEnd type="none" w="med" len="med"/>
            <a:tailEnd type="none" w="med" len="med"/>
          </a:ln>
        </p:spPr>
        <p:txBody>
          <a:bodyPr/>
          <a:lstStyle/>
          <a:p>
            <a:pPr lvl="0" algn="ctr" eaLnBrk="1" fontAlgn="base" hangingPunct="1"/>
            <a:endParaRPr lang="zh-CN" altLang="en-US" sz="1800" strike="noStrike" noProof="1">
              <a:effectLst>
                <a:outerShdw blurRad="38100" dist="38100" dir="2700000">
                  <a:srgbClr val="FFFFFF"/>
                </a:outerShdw>
              </a:effectLst>
              <a:latin typeface="微软雅黑" panose="020B0503020204020204" pitchFamily="34" charset="-122"/>
              <a:ea typeface="宋体" panose="02010600030101010101" pitchFamily="2" charset="-122"/>
              <a:cs typeface="微软雅黑" panose="020B0503020204020204" pitchFamily="34" charset="-122"/>
            </a:endParaRPr>
          </a:p>
        </p:txBody>
      </p:sp>
      <p:sp>
        <p:nvSpPr>
          <p:cNvPr id="17414" name="Text Box 10"/>
          <p:cNvSpPr txBox="1"/>
          <p:nvPr/>
        </p:nvSpPr>
        <p:spPr>
          <a:xfrm>
            <a:off x="1897980" y="3644478"/>
            <a:ext cx="1913218" cy="953135"/>
          </a:xfrm>
          <a:prstGeom prst="rect">
            <a:avLst/>
          </a:prstGeom>
          <a:noFill/>
          <a:ln w="9525">
            <a:noFill/>
            <a:miter/>
          </a:ln>
        </p:spPr>
        <p:txBody>
          <a:bodyPr wrap="square">
            <a:spAutoFit/>
          </a:bodyPr>
          <a:lstStyle/>
          <a:p>
            <a:r>
              <a:rPr lang="zh-CN" altLang="en-US" sz="2800" noProof="1">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自然增长率</a:t>
            </a:r>
            <a:r>
              <a:rPr lang="zh-CN" altLang="en-US" sz="2800" noProof="1">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最高 </a:t>
            </a: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7411"/>
                                        </p:tgtEl>
                                        <p:attrNameLst>
                                          <p:attrName>style.visibility</p:attrName>
                                        </p:attrNameLst>
                                      </p:cBhvr>
                                      <p:to>
                                        <p:strVal val="visible"/>
                                      </p:to>
                                    </p:set>
                                  </p:childTnLst>
                                </p:cTn>
                              </p:par>
                              <p:par>
                                <p:cTn id="7" presetID="27" presetClass="entr" presetSubtype="0" fill="hold" nodeType="withEffect">
                                  <p:stCondLst>
                                    <p:cond delay="0"/>
                                  </p:stCondLst>
                                  <p:iterate type="lt">
                                    <p:tmPct val="50000"/>
                                  </p:iterate>
                                  <p:childTnLst>
                                    <p:set>
                                      <p:cBhvr>
                                        <p:cTn id="8" dur="1" fill="hold">
                                          <p:stCondLst>
                                            <p:cond delay="0"/>
                                          </p:stCondLst>
                                        </p:cTn>
                                        <p:tgtEl>
                                          <p:spTgt spid="17411"/>
                                        </p:tgtEl>
                                        <p:attrNameLst>
                                          <p:attrName>style.visibility</p:attrName>
                                        </p:attrNameLst>
                                      </p:cBhvr>
                                      <p:to>
                                        <p:strVal val="visible"/>
                                      </p:to>
                                    </p:set>
                                    <p:anim calcmode="discrete" valueType="clr">
                                      <p:cBhvr override="childStyle">
                                        <p:cTn id="9" dur="80"/>
                                        <p:tgtEl>
                                          <p:spTgt spid="17411"/>
                                        </p:tgtEl>
                                        <p:attrNameLst>
                                          <p:attrName>style.color</p:attrName>
                                        </p:attrNameLst>
                                      </p:cBhvr>
                                      <p:tavLst>
                                        <p:tav tm="0">
                                          <p:val>
                                            <p:clrVal>
                                              <a:schemeClr val="accent2"/>
                                            </p:clrVal>
                                          </p:val>
                                        </p:tav>
                                        <p:tav tm="50000">
                                          <p:val>
                                            <p:clrVal>
                                              <a:schemeClr val="hlink"/>
                                            </p:clrVal>
                                          </p:val>
                                        </p:tav>
                                      </p:tavLst>
                                    </p:anim>
                                    <p:anim calcmode="discrete" valueType="clr">
                                      <p:cBhvr>
                                        <p:cTn id="10" dur="80"/>
                                        <p:tgtEl>
                                          <p:spTgt spid="17411"/>
                                        </p:tgtEl>
                                        <p:attrNameLst>
                                          <p:attrName>fillcolor</p:attrName>
                                        </p:attrNameLst>
                                      </p:cBhvr>
                                      <p:tavLst>
                                        <p:tav tm="0">
                                          <p:val>
                                            <p:clrVal>
                                              <a:schemeClr val="accent2"/>
                                            </p:clrVal>
                                          </p:val>
                                        </p:tav>
                                        <p:tav tm="50000">
                                          <p:val>
                                            <p:clrVal>
                                              <a:schemeClr val="hlink"/>
                                            </p:clrVal>
                                          </p:val>
                                        </p:tav>
                                      </p:tavLst>
                                    </p:anim>
                                    <p:set>
                                      <p:cBhvr>
                                        <p:cTn id="11" dur="80"/>
                                        <p:tgtEl>
                                          <p:spTgt spid="17411"/>
                                        </p:tgtEl>
                                        <p:attrNameLst>
                                          <p:attrName>fill.type</p:attrName>
                                        </p:attrNameLst>
                                      </p:cBhvr>
                                      <p:to>
                                        <p:strVal val="solid"/>
                                      </p:to>
                                    </p:set>
                                  </p:childTnLst>
                                </p:cTn>
                              </p:par>
                              <p:par>
                                <p:cTn id="12" presetID="27" presetClass="entr" presetSubtype="0" fill="hold" nodeType="withEffect">
                                  <p:stCondLst>
                                    <p:cond delay="0"/>
                                  </p:stCondLst>
                                  <p:iterate type="lt">
                                    <p:tmPct val="50000"/>
                                  </p:iterate>
                                  <p:childTnLst>
                                    <p:set>
                                      <p:cBhvr>
                                        <p:cTn id="13" dur="1" fill="hold">
                                          <p:stCondLst>
                                            <p:cond delay="0"/>
                                          </p:stCondLst>
                                        </p:cTn>
                                        <p:tgtEl>
                                          <p:spTgt spid="17412"/>
                                        </p:tgtEl>
                                        <p:attrNameLst>
                                          <p:attrName>style.visibility</p:attrName>
                                        </p:attrNameLst>
                                      </p:cBhvr>
                                      <p:to>
                                        <p:strVal val="visible"/>
                                      </p:to>
                                    </p:set>
                                    <p:anim calcmode="discrete" valueType="clr">
                                      <p:cBhvr override="childStyle">
                                        <p:cTn id="14" dur="80"/>
                                        <p:tgtEl>
                                          <p:spTgt spid="17412"/>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7412"/>
                                        </p:tgtEl>
                                        <p:attrNameLst>
                                          <p:attrName>fillcolor</p:attrName>
                                        </p:attrNameLst>
                                      </p:cBhvr>
                                      <p:tavLst>
                                        <p:tav tm="0">
                                          <p:val>
                                            <p:clrVal>
                                              <a:schemeClr val="accent2"/>
                                            </p:clrVal>
                                          </p:val>
                                        </p:tav>
                                        <p:tav tm="50000">
                                          <p:val>
                                            <p:clrVal>
                                              <a:schemeClr val="hlink"/>
                                            </p:clrVal>
                                          </p:val>
                                        </p:tav>
                                      </p:tavLst>
                                    </p:anim>
                                    <p:set>
                                      <p:cBhvr>
                                        <p:cTn id="16" dur="80"/>
                                        <p:tgtEl>
                                          <p:spTgt spid="174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17413"/>
                                        </p:tgtEl>
                                        <p:attrNameLst>
                                          <p:attrName>style.visibility</p:attrName>
                                        </p:attrNameLst>
                                      </p:cBhvr>
                                      <p:to>
                                        <p:strVal val="visible"/>
                                      </p:to>
                                    </p:set>
                                    <p:anim calcmode="discrete" valueType="clr">
                                      <p:cBhvr override="childStyle">
                                        <p:cTn id="21" dur="80"/>
                                        <p:tgtEl>
                                          <p:spTgt spid="17413"/>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7413"/>
                                        </p:tgtEl>
                                        <p:attrNameLst>
                                          <p:attrName>fillcolor</p:attrName>
                                        </p:attrNameLst>
                                      </p:cBhvr>
                                      <p:tavLst>
                                        <p:tav tm="0">
                                          <p:val>
                                            <p:clrVal>
                                              <a:schemeClr val="accent2"/>
                                            </p:clrVal>
                                          </p:val>
                                        </p:tav>
                                        <p:tav tm="50000">
                                          <p:val>
                                            <p:clrVal>
                                              <a:schemeClr val="hlink"/>
                                            </p:clrVal>
                                          </p:val>
                                        </p:tav>
                                      </p:tavLst>
                                    </p:anim>
                                    <p:set>
                                      <p:cBhvr>
                                        <p:cTn id="23" dur="80"/>
                                        <p:tgtEl>
                                          <p:spTgt spid="17413"/>
                                        </p:tgtEl>
                                        <p:attrNameLst>
                                          <p:attrName>fill.type</p:attrName>
                                        </p:attrNameLst>
                                      </p:cBhvr>
                                      <p:to>
                                        <p:strVal val="solid"/>
                                      </p:to>
                                    </p:set>
                                  </p:childTnLst>
                                </p:cTn>
                              </p:par>
                              <p:par>
                                <p:cTn id="24" presetID="27" presetClass="entr" presetSubtype="0" fill="hold" nodeType="withEffect">
                                  <p:stCondLst>
                                    <p:cond delay="0"/>
                                  </p:stCondLst>
                                  <p:iterate type="lt">
                                    <p:tmPct val="50000"/>
                                  </p:iterate>
                                  <p:childTnLst>
                                    <p:set>
                                      <p:cBhvr>
                                        <p:cTn id="25" dur="1" fill="hold">
                                          <p:stCondLst>
                                            <p:cond delay="0"/>
                                          </p:stCondLst>
                                        </p:cTn>
                                        <p:tgtEl>
                                          <p:spTgt spid="17414"/>
                                        </p:tgtEl>
                                        <p:attrNameLst>
                                          <p:attrName>style.visibility</p:attrName>
                                        </p:attrNameLst>
                                      </p:cBhvr>
                                      <p:to>
                                        <p:strVal val="visible"/>
                                      </p:to>
                                    </p:set>
                                    <p:anim calcmode="discrete" valueType="clr">
                                      <p:cBhvr override="childStyle">
                                        <p:cTn id="26" dur="80"/>
                                        <p:tgtEl>
                                          <p:spTgt spid="17414"/>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7414"/>
                                        </p:tgtEl>
                                        <p:attrNameLst>
                                          <p:attrName>fillcolor</p:attrName>
                                        </p:attrNameLst>
                                      </p:cBhvr>
                                      <p:tavLst>
                                        <p:tav tm="0">
                                          <p:val>
                                            <p:clrVal>
                                              <a:schemeClr val="accent2"/>
                                            </p:clrVal>
                                          </p:val>
                                        </p:tav>
                                        <p:tav tm="50000">
                                          <p:val>
                                            <p:clrVal>
                                              <a:schemeClr val="hlink"/>
                                            </p:clrVal>
                                          </p:val>
                                        </p:tav>
                                      </p:tavLst>
                                    </p:anim>
                                    <p:set>
                                      <p:cBhvr>
                                        <p:cTn id="28" dur="80"/>
                                        <p:tgtEl>
                                          <p:spTgt spid="174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ldLvl="0" animBg="1"/>
      <p:bldP spid="17413" grpId="0" bldLvl="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1802638" y="1040592"/>
            <a:ext cx="8682495" cy="2809238"/>
            <a:chOff x="49" y="176"/>
            <a:chExt cx="5470" cy="1769"/>
          </a:xfrm>
        </p:grpSpPr>
        <p:sp>
          <p:nvSpPr>
            <p:cNvPr id="6146" name="AutoShape 2"/>
            <p:cNvSpPr>
              <a:spLocks noChangeArrowheads="1"/>
            </p:cNvSpPr>
            <p:nvPr/>
          </p:nvSpPr>
          <p:spPr bwMode="auto">
            <a:xfrm>
              <a:off x="96" y="505"/>
              <a:ext cx="5376" cy="1440"/>
            </a:xfrm>
            <a:prstGeom prst="foldedCorner">
              <a:avLst>
                <a:gd name="adj" fmla="val 12500"/>
              </a:avLst>
            </a:prstGeom>
            <a:noFill/>
            <a:ln w="9525">
              <a:solidFill>
                <a:schemeClr val="tx1"/>
              </a:solid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1" lang="zh-CN" altLang="zh-CN" sz="1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微软雅黑" panose="020B0503020204020204" pitchFamily="34" charset="-122"/>
              </a:endParaRPr>
            </a:p>
          </p:txBody>
        </p:sp>
        <p:sp>
          <p:nvSpPr>
            <p:cNvPr id="6147" name="Text Box 3"/>
            <p:cNvSpPr txBox="1">
              <a:spLocks noChangeArrowheads="1"/>
            </p:cNvSpPr>
            <p:nvPr/>
          </p:nvSpPr>
          <p:spPr bwMode="auto">
            <a:xfrm>
              <a:off x="1478" y="176"/>
              <a:ext cx="2767" cy="329"/>
            </a:xfrm>
            <a:prstGeom prst="rect">
              <a:avLst/>
            </a:prstGeom>
            <a:noFill/>
            <a:ln w="9525">
              <a:noFill/>
              <a:miter lim="800000"/>
            </a:ln>
            <a:effectLst/>
          </p:spPr>
          <p:txBody>
            <a:bodyPr>
              <a:spAutoFit/>
            </a:bodyPr>
            <a:lstStyle/>
            <a:p>
              <a:pPr marR="0" defTabSz="914400">
                <a:spcBef>
                  <a:spcPct val="50000"/>
                </a:spcBef>
                <a:buClrTx/>
                <a:buSzTx/>
                <a:buFontTx/>
                <a:buNone/>
                <a:defRPr/>
              </a:pPr>
              <a:r>
                <a:rPr kumimoji="1" lang="zh-CN" altLang="en-US"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世界人口增长速度</a:t>
              </a:r>
            </a:p>
          </p:txBody>
        </p:sp>
        <p:sp>
          <p:nvSpPr>
            <p:cNvPr id="6148" name="Text Box 4"/>
            <p:cNvSpPr txBox="1">
              <a:spLocks noChangeArrowheads="1"/>
            </p:cNvSpPr>
            <p:nvPr/>
          </p:nvSpPr>
          <p:spPr bwMode="auto">
            <a:xfrm>
              <a:off x="49" y="770"/>
              <a:ext cx="5470" cy="910"/>
            </a:xfrm>
            <a:prstGeom prst="rect">
              <a:avLst/>
            </a:prstGeom>
            <a:noFill/>
            <a:ln w="9525">
              <a:noFill/>
              <a:miter lim="800000"/>
            </a:ln>
            <a:effectLst/>
          </p:spPr>
          <p:txBody>
            <a:bodyPr wrap="square">
              <a:spAutoFit/>
            </a:bodyPr>
            <a:lstStyle/>
            <a:p>
              <a:pPr marR="0" defTabSz="914400">
                <a:spcBef>
                  <a:spcPct val="50000"/>
                </a:spcBef>
                <a:buClrTx/>
                <a:buSzTx/>
                <a:buFontTx/>
                <a:buNone/>
                <a:defRPr/>
              </a:pPr>
              <a:r>
                <a:rPr kumimoji="1" lang="en-US" altLang="zh-CN" sz="3200" kern="1200" cap="none" spc="0" normalizeH="0" baseline="0" noProof="0" dirty="0">
                  <a:latin typeface="Times New Roman" panose="02020603050405020304" pitchFamily="18" charset="0"/>
                  <a:ea typeface="宋体" panose="02010600030101010101" pitchFamily="2" charset="-122"/>
                  <a:cs typeface="微软雅黑" panose="020B0503020204020204" pitchFamily="34" charset="-122"/>
                </a:rPr>
                <a:t>     </a:t>
              </a:r>
              <a:r>
                <a:rPr kumimoji="1" lang="zh-CN" altLang="en-US"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按照近</a:t>
              </a:r>
              <a:r>
                <a:rPr kumimoji="1" lang="en-US" altLang="zh-CN"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20</a:t>
              </a:r>
              <a:r>
                <a:rPr kumimoji="1" lang="zh-CN" altLang="en-US"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年的人口增长速度，世界上平均每年要增加</a:t>
              </a:r>
              <a:r>
                <a:rPr kumimoji="1" lang="en-US" altLang="zh-CN"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7575</a:t>
              </a:r>
              <a:r>
                <a:rPr kumimoji="1" lang="zh-CN" altLang="en-US"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万人，每天要增加</a:t>
              </a:r>
              <a:r>
                <a:rPr kumimoji="1" lang="en-US" altLang="zh-CN"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20.8</a:t>
              </a:r>
              <a:r>
                <a:rPr kumimoji="1" lang="zh-CN" altLang="en-US"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万人，每小时要增加</a:t>
              </a:r>
              <a:r>
                <a:rPr kumimoji="1" lang="en-US" altLang="zh-CN"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8647</a:t>
              </a:r>
              <a:r>
                <a:rPr kumimoji="1" lang="zh-CN" altLang="en-US"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人，每分钟要增加</a:t>
              </a:r>
              <a:r>
                <a:rPr kumimoji="1" lang="en-US" altLang="zh-CN"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144</a:t>
              </a:r>
              <a:r>
                <a:rPr kumimoji="1" lang="zh-CN" altLang="en-US"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人，每秒中要增加</a:t>
              </a:r>
              <a:r>
                <a:rPr kumimoji="1" lang="en-US" altLang="zh-CN"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2.4</a:t>
              </a:r>
              <a:r>
                <a:rPr kumimoji="1" lang="zh-CN" altLang="en-US" sz="28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人。</a:t>
              </a:r>
            </a:p>
          </p:txBody>
        </p:sp>
      </p:grpSp>
      <p:sp>
        <p:nvSpPr>
          <p:cNvPr id="6156" name="AutoShape 12"/>
          <p:cNvSpPr/>
          <p:nvPr/>
        </p:nvSpPr>
        <p:spPr>
          <a:xfrm>
            <a:off x="6909594" y="4429125"/>
            <a:ext cx="4205270" cy="1524000"/>
          </a:xfrm>
          <a:prstGeom prst="cloudCallout">
            <a:avLst>
              <a:gd name="adj1" fmla="val -156472"/>
              <a:gd name="adj2" fmla="val 80000"/>
            </a:avLst>
          </a:prstGeom>
          <a:noFill/>
          <a:ln w="9525" cap="flat" cmpd="sng">
            <a:solidFill>
              <a:schemeClr val="tx1"/>
            </a:solidFill>
            <a:prstDash val="solid"/>
            <a:round/>
            <a:headEnd type="none" w="med" len="med"/>
            <a:tailEnd type="none" w="med" len="med"/>
          </a:ln>
        </p:spPr>
        <p:txBody>
          <a:bodyPr anchor="t"/>
          <a:lstStyle/>
          <a:p>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5760</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3318" name="Oval 9"/>
          <p:cNvSpPr/>
          <p:nvPr/>
        </p:nvSpPr>
        <p:spPr>
          <a:xfrm>
            <a:off x="2110042" y="3915833"/>
            <a:ext cx="4799975" cy="2743200"/>
          </a:xfrm>
          <a:prstGeom prst="ellipse">
            <a:avLst/>
          </a:prstGeom>
          <a:solidFill>
            <a:srgbClr val="CCFFFF"/>
          </a:solidFill>
          <a:ln w="9525" cap="flat" cmpd="sng">
            <a:solidFill>
              <a:schemeClr val="tx1"/>
            </a:solidFill>
            <a:prstDash val="solid"/>
            <a:round/>
            <a:headEnd type="none" w="med" len="med"/>
            <a:tailEnd type="none" w="med" len="med"/>
          </a:ln>
        </p:spPr>
        <p:txBody>
          <a:bodyPr wrap="none" anchor="ctr"/>
          <a:lstStyle/>
          <a:p>
            <a:r>
              <a:rPr lang="zh-CN" altLang="en-US" sz="2800" i="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算一算？</a:t>
            </a:r>
          </a:p>
          <a:p>
            <a:r>
              <a:rPr lang="zh-CN" altLang="en-US" sz="2800" b="1" u="sng" dirty="0">
                <a:solidFill>
                  <a:srgbClr val="FF0066"/>
                </a:solidFill>
                <a:latin typeface="微软雅黑" panose="020B0503020204020204" pitchFamily="34" charset="-122"/>
                <a:ea typeface="微软雅黑" panose="020B0503020204020204" pitchFamily="34" charset="-122"/>
                <a:cs typeface="微软雅黑" panose="020B0503020204020204" pitchFamily="34" charset="-122"/>
              </a:rPr>
              <a:t>我们上一节课的</a:t>
            </a:r>
          </a:p>
          <a:p>
            <a:r>
              <a:rPr lang="zh-CN" altLang="en-US" sz="2800" b="1" u="sng" dirty="0">
                <a:solidFill>
                  <a:srgbClr val="FF0066"/>
                </a:solidFill>
                <a:latin typeface="微软雅黑" panose="020B0503020204020204" pitchFamily="34" charset="-122"/>
                <a:ea typeface="微软雅黑" panose="020B0503020204020204" pitchFamily="34" charset="-122"/>
                <a:cs typeface="微软雅黑" panose="020B0503020204020204" pitchFamily="34" charset="-122"/>
              </a:rPr>
              <a:t>时间会</a:t>
            </a:r>
            <a:r>
              <a:rPr lang="zh-CN" altLang="en-US" sz="2800" i="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增加多少人？</a:t>
            </a:r>
            <a:endParaRPr lang="zh-CN" altLang="en-US" sz="3200" b="1" dirty="0">
              <a:solidFill>
                <a:srgbClr val="FF0066"/>
              </a:solidFill>
              <a:latin typeface="Times New Roman" panose="02020603050405020304" pitchFamily="18" charset="0"/>
              <a:ea typeface="幼圆" panose="02010509060101010101" pitchFamily="49" charset="-122"/>
              <a:cs typeface="微软雅黑" panose="020B0503020204020204" pitchFamily="34" charset="-122"/>
            </a:endParaRP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6156"/>
                                        </p:tgtEl>
                                        <p:attrNameLst>
                                          <p:attrName>style.visibility</p:attrName>
                                        </p:attrNameLst>
                                      </p:cBhvr>
                                      <p:to>
                                        <p:strVal val="visible"/>
                                      </p:to>
                                    </p:set>
                                    <p:anim calcmode="lin" valueType="num">
                                      <p:cBhvr>
                                        <p:cTn id="7" dur="500" fill="hold"/>
                                        <p:tgtEl>
                                          <p:spTgt spid="6156"/>
                                        </p:tgtEl>
                                        <p:attrNameLst>
                                          <p:attrName>ppt_w</p:attrName>
                                        </p:attrNameLst>
                                      </p:cBhvr>
                                      <p:tavLst>
                                        <p:tav tm="0">
                                          <p:val>
                                            <p:fltVal val="0"/>
                                          </p:val>
                                        </p:tav>
                                        <p:tav tm="100000">
                                          <p:val>
                                            <p:strVal val="#ppt_w"/>
                                          </p:val>
                                        </p:tav>
                                      </p:tavLst>
                                    </p:anim>
                                    <p:anim calcmode="lin" valueType="num">
                                      <p:cBhvr>
                                        <p:cTn id="8" dur="500" fill="hold"/>
                                        <p:tgtEl>
                                          <p:spTgt spid="6156"/>
                                        </p:tgtEl>
                                        <p:attrNameLst>
                                          <p:attrName>ppt_h</p:attrName>
                                        </p:attrNameLst>
                                      </p:cBhvr>
                                      <p:tavLst>
                                        <p:tav tm="0">
                                          <p:val>
                                            <p:fltVal val="0"/>
                                          </p:val>
                                        </p:tav>
                                        <p:tav tm="100000">
                                          <p:val>
                                            <p:strVal val="#ppt_h"/>
                                          </p:val>
                                        </p:tav>
                                      </p:tavLst>
                                    </p:anim>
                                    <p:anim calcmode="lin" valueType="num">
                                      <p:cBhvr>
                                        <p:cTn id="9" dur="500" fill="hold"/>
                                        <p:tgtEl>
                                          <p:spTgt spid="6156"/>
                                        </p:tgtEl>
                                        <p:attrNameLst>
                                          <p:attrName>style.rotation</p:attrName>
                                        </p:attrNameLst>
                                      </p:cBhvr>
                                      <p:tavLst>
                                        <p:tav tm="0">
                                          <p:val>
                                            <p:fltVal val="360"/>
                                          </p:val>
                                        </p:tav>
                                        <p:tav tm="100000">
                                          <p:val>
                                            <p:fltVal val="0"/>
                                          </p:val>
                                        </p:tav>
                                      </p:tavLst>
                                    </p:anim>
                                    <p:animEffect transition="in" filter="fade">
                                      <p:cBhvr>
                                        <p:cTn id="10" dur="500"/>
                                        <p:tgtEl>
                                          <p:spTgt spid="6156"/>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6" grpId="0" bldLvl="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3802" y="3602568"/>
            <a:ext cx="9142810" cy="1657351"/>
          </a:xfrm>
          <a:ln>
            <a:miter/>
          </a:ln>
        </p:spPr>
        <p:txBody>
          <a:bodyPr anchor="t"/>
          <a:lstStyle/>
          <a:p>
            <a:pPr fontAlgn="base"/>
            <a:endParaRPr lang="zh-CN" altLang="en-US" strike="noStrike" noProof="1"/>
          </a:p>
        </p:txBody>
      </p:sp>
      <p:pic>
        <p:nvPicPr>
          <p:cNvPr id="14339" name="图片 1" descr="C:\Users\Administrator\Desktop\1\psb.jpgpsb"/>
          <p:cNvPicPr>
            <a:picLocks noChangeAspect="1"/>
          </p:cNvPicPr>
          <p:nvPr/>
        </p:nvPicPr>
        <p:blipFill>
          <a:blip r:embed="rId2" cstate="print"/>
          <a:stretch>
            <a:fillRect/>
          </a:stretch>
        </p:blipFill>
        <p:spPr>
          <a:xfrm>
            <a:off x="2378401" y="687705"/>
            <a:ext cx="4145375" cy="6170295"/>
          </a:xfrm>
          <a:prstGeom prst="rect">
            <a:avLst/>
          </a:prstGeom>
          <a:noFill/>
          <a:ln w="9525">
            <a:noFill/>
          </a:ln>
        </p:spPr>
      </p:pic>
      <p:pic>
        <p:nvPicPr>
          <p:cNvPr id="14340" name="图片 1" descr="C:\Users\Administrator\Desktop\1\psb (1).jpgpsb (1)"/>
          <p:cNvPicPr>
            <a:picLocks noChangeAspect="1"/>
          </p:cNvPicPr>
          <p:nvPr/>
        </p:nvPicPr>
        <p:blipFill>
          <a:blip r:embed="rId3" cstate="print"/>
          <a:stretch>
            <a:fillRect/>
          </a:stretch>
        </p:blipFill>
        <p:spPr>
          <a:xfrm>
            <a:off x="6629807" y="702946"/>
            <a:ext cx="4028551" cy="6155055"/>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spd="med">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3802" y="3602568"/>
            <a:ext cx="9142810" cy="1657351"/>
          </a:xfrm>
          <a:ln>
            <a:miter/>
          </a:ln>
        </p:spPr>
        <p:txBody>
          <a:bodyPr anchor="t"/>
          <a:lstStyle/>
          <a:p>
            <a:pPr fontAlgn="base"/>
            <a:endParaRPr lang="zh-CN" altLang="en-US" strike="noStrike" noProof="1"/>
          </a:p>
        </p:txBody>
      </p:sp>
      <p:pic>
        <p:nvPicPr>
          <p:cNvPr id="16387" name="图片 1"/>
          <p:cNvPicPr>
            <a:picLocks noChangeAspect="1"/>
          </p:cNvPicPr>
          <p:nvPr/>
        </p:nvPicPr>
        <p:blipFill>
          <a:blip r:embed="rId2" cstate="print"/>
          <a:stretch>
            <a:fillRect/>
          </a:stretch>
        </p:blipFill>
        <p:spPr>
          <a:xfrm>
            <a:off x="2441892" y="836296"/>
            <a:ext cx="7631072" cy="5724525"/>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spd="med">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7169" descr="C:\Users\Administrator\Desktop\1\1.jpg1"/>
          <p:cNvPicPr>
            <a:picLocks noChangeAspect="1"/>
          </p:cNvPicPr>
          <p:nvPr/>
        </p:nvPicPr>
        <p:blipFill>
          <a:blip r:embed="rId2" cstate="print"/>
          <a:stretch>
            <a:fillRect/>
          </a:stretch>
        </p:blipFill>
        <p:spPr>
          <a:xfrm>
            <a:off x="2358083" y="666116"/>
            <a:ext cx="8308528" cy="6147435"/>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8193" descr="C:\Users\Administrator\Desktop\1\2.jpg2"/>
          <p:cNvPicPr>
            <a:picLocks noChangeAspect="1"/>
          </p:cNvPicPr>
          <p:nvPr/>
        </p:nvPicPr>
        <p:blipFill>
          <a:blip r:embed="rId2" cstate="print"/>
          <a:stretch>
            <a:fillRect/>
          </a:stretch>
        </p:blipFill>
        <p:spPr>
          <a:xfrm>
            <a:off x="2584749" y="840106"/>
            <a:ext cx="8081863" cy="5903595"/>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文本框 27649"/>
          <p:cNvSpPr txBox="1"/>
          <p:nvPr/>
        </p:nvSpPr>
        <p:spPr>
          <a:xfrm>
            <a:off x="2264963" y="5735744"/>
            <a:ext cx="7919536" cy="1014730"/>
          </a:xfrm>
          <a:prstGeom prst="rect">
            <a:avLst/>
          </a:prstGeom>
          <a:noFill/>
          <a:ln w="9525">
            <a:noFill/>
          </a:ln>
        </p:spPr>
        <p:txBody>
          <a:bodyPr anchor="t">
            <a:spAutoFit/>
          </a:bodyPr>
          <a:lstStyle/>
          <a:p>
            <a:pPr>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世界哪些地区人口分布的稠密？哪些地区分布的稀疏？ 为什么有的地区人口分布稠密？有的地区人口分布稀疏？</a:t>
            </a:r>
          </a:p>
        </p:txBody>
      </p:sp>
      <p:sp>
        <p:nvSpPr>
          <p:cNvPr id="37890" name="文本框 27652"/>
          <p:cNvSpPr txBox="1"/>
          <p:nvPr/>
        </p:nvSpPr>
        <p:spPr>
          <a:xfrm>
            <a:off x="2264539" y="737658"/>
            <a:ext cx="7390438" cy="645160"/>
          </a:xfrm>
          <a:prstGeom prst="rect">
            <a:avLst/>
          </a:prstGeom>
          <a:noFill/>
          <a:ln w="9525">
            <a:noFill/>
          </a:ln>
        </p:spPr>
        <p:txBody>
          <a:bodyPr anchor="t">
            <a:spAutoFit/>
          </a:bodyPr>
          <a:lstStyle/>
          <a:p>
            <a:pPr>
              <a:spcBef>
                <a:spcPct val="50000"/>
              </a:spcBef>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二、世界人口的分布</a:t>
            </a:r>
            <a:endParaRPr lang="zh-CN" altLang="en-US" sz="4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ontrols>
      <mc:AlternateContent xmlns:mc="http://schemas.openxmlformats.org/markup-compatibility/2006">
        <mc:Choice xmlns:v="urn:schemas-microsoft-com:vml" Requires="v">
          <p:control spid="9219" r:id="rId2" imgW="8152381" imgH="4464305"/>
        </mc:Choice>
        <mc:Fallback>
          <p:control r:id="rId2" imgW="8152381" imgH="4464305">
            <p:pic>
              <p:nvPicPr>
                <p:cNvPr id="2" name="ShockwaveFlash1"/>
                <p:cNvPicPr>
                  <a:picLocks noChangeAspect="1"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382713"/>
                  <a:ext cx="8078788" cy="4424362"/>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p:cTn id="7" dur="500" fill="hold"/>
                                        <p:tgtEl>
                                          <p:spTgt spid="27650"/>
                                        </p:tgtEl>
                                        <p:attrNameLst>
                                          <p:attrName>ppt_x</p:attrName>
                                        </p:attrNameLst>
                                      </p:cBhvr>
                                      <p:tavLst>
                                        <p:tav tm="0">
                                          <p:val>
                                            <p:strVal val="#ppt_x"/>
                                          </p:val>
                                        </p:tav>
                                        <p:tav tm="100000">
                                          <p:val>
                                            <p:strVal val="#ppt_x"/>
                                          </p:val>
                                        </p:tav>
                                      </p:tavLst>
                                    </p:anim>
                                    <p:anim calcmode="lin" valueType="num">
                                      <p:cBhvr>
                                        <p:cTn id="8" dur="500" fill="hold"/>
                                        <p:tgtEl>
                                          <p:spTgt spid="276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内容占位符 2"/>
          <p:cNvSpPr>
            <a:spLocks noGrp="1"/>
          </p:cNvSpPr>
          <p:nvPr>
            <p:ph idx="4294967295"/>
          </p:nvPr>
        </p:nvSpPr>
        <p:spPr>
          <a:xfrm>
            <a:off x="2979667" y="1110615"/>
            <a:ext cx="8429163" cy="1075690"/>
          </a:xfrm>
        </p:spPr>
        <p:txBody>
          <a:bodyPr anchor="t"/>
          <a:lstStyle/>
          <a:p>
            <a:pPr indent="-257175">
              <a:lnSpc>
                <a:spcPct val="110000"/>
              </a:lnSpc>
              <a:spcBef>
                <a:spcPct val="0"/>
              </a:spcBef>
              <a:spcAft>
                <a:spcPct val="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、世界人口的地理分布均匀吗？</a:t>
            </a:r>
            <a:endParaRPr lang="en-US" altLang="zh-CN" sz="2400" dirty="0">
              <a:latin typeface="微软雅黑" panose="020B0503020204020204" pitchFamily="34" charset="-122"/>
              <a:ea typeface="微软雅黑" panose="020B0503020204020204" pitchFamily="34" charset="-122"/>
            </a:endParaRPr>
          </a:p>
          <a:p>
            <a:pPr indent="-257175">
              <a:lnSpc>
                <a:spcPct val="110000"/>
              </a:lnSpc>
              <a:spcBef>
                <a:spcPct val="0"/>
              </a:spcBef>
              <a:spcAft>
                <a:spcPct val="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、人口的分布与纬度、气候</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降水</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、海拔有什么关系？</a:t>
            </a:r>
            <a:endParaRPr lang="en-US" altLang="zh-CN" sz="2400" dirty="0">
              <a:latin typeface="微软雅黑" panose="020B0503020204020204" pitchFamily="34" charset="-122"/>
              <a:ea typeface="微软雅黑" panose="020B0503020204020204" pitchFamily="34" charset="-122"/>
            </a:endParaRPr>
          </a:p>
        </p:txBody>
      </p:sp>
      <p:pic>
        <p:nvPicPr>
          <p:cNvPr id="5" name="Picture 7" descr="世界的人口"/>
          <p:cNvPicPr>
            <a:picLocks noChangeAspect="1"/>
          </p:cNvPicPr>
          <p:nvPr/>
        </p:nvPicPr>
        <p:blipFill>
          <a:blip r:embed="rId2" cstate="print"/>
          <a:stretch>
            <a:fillRect/>
          </a:stretch>
        </p:blipFill>
        <p:spPr>
          <a:xfrm>
            <a:off x="2429829" y="2002156"/>
            <a:ext cx="8311068" cy="4713605"/>
          </a:xfrm>
          <a:prstGeom prst="rect">
            <a:avLst/>
          </a:prstGeom>
          <a:noFill/>
          <a:ln w="9525">
            <a:noFill/>
          </a:ln>
        </p:spPr>
      </p:pic>
      <p:pic>
        <p:nvPicPr>
          <p:cNvPr id="6" name="Picture 7" descr="世界的人口"/>
          <p:cNvPicPr>
            <a:picLocks noChangeAspect="1"/>
          </p:cNvPicPr>
          <p:nvPr/>
        </p:nvPicPr>
        <p:blipFill>
          <a:blip r:embed="rId2" cstate="print"/>
          <a:srcRect l="12746" t="92220" r="11266"/>
          <a:stretch>
            <a:fillRect/>
          </a:stretch>
        </p:blipFill>
        <p:spPr>
          <a:xfrm>
            <a:off x="2832367" y="5315586"/>
            <a:ext cx="8033609" cy="1367155"/>
          </a:xfrm>
          <a:prstGeom prst="rect">
            <a:avLst/>
          </a:prstGeom>
          <a:noFill/>
          <a:ln w="9525" cap="flat" cmpd="sng">
            <a:solidFill>
              <a:srgbClr val="FF0000"/>
            </a:solidFill>
            <a:prstDash val="solid"/>
            <a:miter/>
            <a:headEnd type="none" w="med" len="med"/>
            <a:tailEnd type="none" w="med" len="med"/>
          </a:ln>
        </p:spPr>
      </p:pic>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hlinkClick r:id="rId2" action="ppaction://hlinksldjump"/>
          </p:cNvPr>
          <p:cNvSpPr/>
          <p:nvPr/>
        </p:nvSpPr>
        <p:spPr>
          <a:xfrm>
            <a:off x="982638" y="476672"/>
            <a:ext cx="3873176" cy="523220"/>
          </a:xfrm>
          <a:prstGeom prst="rect">
            <a:avLst/>
          </a:prstGeom>
        </p:spPr>
        <p:txBody>
          <a:bodyPr wrap="none">
            <a:spAutoFit/>
          </a:bodyPr>
          <a:lstStyle/>
          <a:p>
            <a:r>
              <a:rPr lang="en-US" altLang="zh-CN" sz="2800" dirty="0"/>
              <a:t>1.1《</a:t>
            </a:r>
            <a:r>
              <a:rPr lang="zh-CN" altLang="en-US" sz="2800" dirty="0"/>
              <a:t>我们身边的地理</a:t>
            </a:r>
            <a:r>
              <a:rPr lang="en-US" altLang="zh-CN" sz="2800" dirty="0"/>
              <a:t>》</a:t>
            </a:r>
            <a:endParaRPr lang="zh-CN" altLang="en-US" sz="2800" dirty="0"/>
          </a:p>
        </p:txBody>
      </p:sp>
      <p:sp>
        <p:nvSpPr>
          <p:cNvPr id="5" name="矩形 4">
            <a:hlinkClick r:id="rId3" action="ppaction://hlinksldjump"/>
          </p:cNvPr>
          <p:cNvSpPr/>
          <p:nvPr/>
        </p:nvSpPr>
        <p:spPr>
          <a:xfrm>
            <a:off x="982638" y="1268760"/>
            <a:ext cx="3873176" cy="523220"/>
          </a:xfrm>
          <a:prstGeom prst="rect">
            <a:avLst/>
          </a:prstGeom>
        </p:spPr>
        <p:txBody>
          <a:bodyPr wrap="none">
            <a:spAutoFit/>
          </a:bodyPr>
          <a:lstStyle/>
          <a:p>
            <a:r>
              <a:rPr lang="en-US" altLang="zh-CN" sz="2800" dirty="0"/>
              <a:t>1.2《</a:t>
            </a:r>
            <a:r>
              <a:rPr lang="zh-CN" altLang="en-US" sz="2800" dirty="0"/>
              <a:t>我们怎样学地理</a:t>
            </a:r>
            <a:r>
              <a:rPr lang="en-US" altLang="zh-CN" sz="2800" dirty="0"/>
              <a:t>》</a:t>
            </a:r>
            <a:endParaRPr lang="zh-CN" altLang="en-US" sz="2800" dirty="0"/>
          </a:p>
        </p:txBody>
      </p:sp>
      <p:sp>
        <p:nvSpPr>
          <p:cNvPr id="6" name="矩形 5">
            <a:hlinkClick r:id="rId4" action="ppaction://hlinksldjump"/>
          </p:cNvPr>
          <p:cNvSpPr/>
          <p:nvPr/>
        </p:nvSpPr>
        <p:spPr>
          <a:xfrm>
            <a:off x="982638" y="2060848"/>
            <a:ext cx="2795958" cy="523220"/>
          </a:xfrm>
          <a:prstGeom prst="rect">
            <a:avLst/>
          </a:prstGeom>
        </p:spPr>
        <p:txBody>
          <a:bodyPr wrap="none">
            <a:spAutoFit/>
          </a:bodyPr>
          <a:lstStyle/>
          <a:p>
            <a:r>
              <a:rPr lang="en-US" altLang="zh-CN" sz="2800" dirty="0"/>
              <a:t>2.1《</a:t>
            </a:r>
            <a:r>
              <a:rPr lang="zh-CN" altLang="en-US" sz="2800" dirty="0"/>
              <a:t>认识地球</a:t>
            </a:r>
            <a:r>
              <a:rPr lang="en-US" altLang="zh-CN" sz="2800" dirty="0"/>
              <a:t>》</a:t>
            </a:r>
            <a:endParaRPr lang="zh-CN" altLang="en-US" sz="2800" dirty="0"/>
          </a:p>
        </p:txBody>
      </p:sp>
      <p:sp>
        <p:nvSpPr>
          <p:cNvPr id="7" name="矩形 6">
            <a:hlinkClick r:id="rId5" action="ppaction://hlinksldjump"/>
          </p:cNvPr>
          <p:cNvSpPr/>
          <p:nvPr/>
        </p:nvSpPr>
        <p:spPr>
          <a:xfrm>
            <a:off x="982638" y="2852936"/>
            <a:ext cx="3873176" cy="523220"/>
          </a:xfrm>
          <a:prstGeom prst="rect">
            <a:avLst/>
          </a:prstGeom>
        </p:spPr>
        <p:txBody>
          <a:bodyPr wrap="none">
            <a:spAutoFit/>
          </a:bodyPr>
          <a:lstStyle/>
          <a:p>
            <a:r>
              <a:rPr lang="en-US" altLang="zh-CN" sz="2800" dirty="0"/>
              <a:t>2.2《</a:t>
            </a:r>
            <a:r>
              <a:rPr lang="zh-CN" altLang="en-US" sz="2800" dirty="0"/>
              <a:t>世界的海陆分布</a:t>
            </a:r>
            <a:r>
              <a:rPr lang="en-US" altLang="zh-CN" sz="2800" dirty="0"/>
              <a:t>》</a:t>
            </a:r>
            <a:endParaRPr lang="zh-CN" altLang="en-US" sz="2800" dirty="0"/>
          </a:p>
        </p:txBody>
      </p:sp>
      <p:sp>
        <p:nvSpPr>
          <p:cNvPr id="8" name="矩形 7">
            <a:hlinkClick r:id="rId6" action="ppaction://hlinksldjump"/>
          </p:cNvPr>
          <p:cNvSpPr/>
          <p:nvPr/>
        </p:nvSpPr>
        <p:spPr>
          <a:xfrm>
            <a:off x="982638" y="3645024"/>
            <a:ext cx="3155031" cy="523220"/>
          </a:xfrm>
          <a:prstGeom prst="rect">
            <a:avLst/>
          </a:prstGeom>
        </p:spPr>
        <p:txBody>
          <a:bodyPr wrap="none">
            <a:spAutoFit/>
          </a:bodyPr>
          <a:lstStyle/>
          <a:p>
            <a:r>
              <a:rPr lang="en-US" altLang="zh-CN" sz="2800" dirty="0"/>
              <a:t>2.3《</a:t>
            </a:r>
            <a:r>
              <a:rPr lang="zh-CN" altLang="en-US" sz="2800" dirty="0"/>
              <a:t>世界的地形</a:t>
            </a:r>
            <a:r>
              <a:rPr lang="en-US" altLang="zh-CN" sz="2800" dirty="0"/>
              <a:t>》</a:t>
            </a:r>
            <a:endParaRPr lang="zh-CN" altLang="en-US" sz="2800" dirty="0"/>
          </a:p>
        </p:txBody>
      </p:sp>
      <p:sp>
        <p:nvSpPr>
          <p:cNvPr id="9" name="矩形 8">
            <a:hlinkClick r:id="rId7" action="ppaction://hlinksldjump"/>
          </p:cNvPr>
          <p:cNvSpPr/>
          <p:nvPr/>
        </p:nvSpPr>
        <p:spPr>
          <a:xfrm>
            <a:off x="982638" y="4365104"/>
            <a:ext cx="2880917" cy="523220"/>
          </a:xfrm>
          <a:prstGeom prst="rect">
            <a:avLst/>
          </a:prstGeom>
        </p:spPr>
        <p:txBody>
          <a:bodyPr wrap="none">
            <a:spAutoFit/>
          </a:bodyPr>
          <a:lstStyle/>
          <a:p>
            <a:r>
              <a:rPr lang="en-US" altLang="zh-CN" sz="2800" dirty="0"/>
              <a:t>2.4《</a:t>
            </a:r>
            <a:r>
              <a:rPr lang="zh-CN" altLang="en-US" sz="2800" dirty="0"/>
              <a:t>海陆变迁</a:t>
            </a:r>
            <a:r>
              <a:rPr lang="en-US" altLang="zh-CN" sz="2800" dirty="0"/>
              <a:t>》</a:t>
            </a:r>
            <a:endParaRPr lang="zh-CN" altLang="en-US" sz="2800" dirty="0"/>
          </a:p>
        </p:txBody>
      </p:sp>
      <p:sp>
        <p:nvSpPr>
          <p:cNvPr id="10" name="矩形 9">
            <a:hlinkClick r:id="rId8" action="ppaction://hlinksldjump"/>
          </p:cNvPr>
          <p:cNvSpPr/>
          <p:nvPr/>
        </p:nvSpPr>
        <p:spPr>
          <a:xfrm>
            <a:off x="982638" y="5157192"/>
            <a:ext cx="3155031" cy="523220"/>
          </a:xfrm>
          <a:prstGeom prst="rect">
            <a:avLst/>
          </a:prstGeom>
        </p:spPr>
        <p:txBody>
          <a:bodyPr wrap="none">
            <a:spAutoFit/>
          </a:bodyPr>
          <a:lstStyle/>
          <a:p>
            <a:r>
              <a:rPr lang="en-US" altLang="zh-CN" sz="2800" dirty="0"/>
              <a:t>3.1《</a:t>
            </a:r>
            <a:r>
              <a:rPr lang="zh-CN" altLang="en-US" sz="2800" dirty="0"/>
              <a:t>世界的人口</a:t>
            </a:r>
            <a:r>
              <a:rPr lang="en-US" altLang="zh-CN" sz="2800" dirty="0"/>
              <a:t>》</a:t>
            </a:r>
            <a:endParaRPr lang="zh-CN" altLang="en-US" sz="2800" dirty="0"/>
          </a:p>
        </p:txBody>
      </p:sp>
      <p:sp>
        <p:nvSpPr>
          <p:cNvPr id="11" name="矩形 10">
            <a:hlinkClick r:id="rId9" action="ppaction://hlinksldjump"/>
          </p:cNvPr>
          <p:cNvSpPr/>
          <p:nvPr/>
        </p:nvSpPr>
        <p:spPr>
          <a:xfrm>
            <a:off x="982638" y="5877272"/>
            <a:ext cx="3155031" cy="523220"/>
          </a:xfrm>
          <a:prstGeom prst="rect">
            <a:avLst/>
          </a:prstGeom>
        </p:spPr>
        <p:txBody>
          <a:bodyPr wrap="none">
            <a:spAutoFit/>
          </a:bodyPr>
          <a:lstStyle/>
          <a:p>
            <a:r>
              <a:rPr lang="en-US" altLang="zh-CN" sz="2800" dirty="0"/>
              <a:t>3.2《</a:t>
            </a:r>
            <a:r>
              <a:rPr lang="zh-CN" altLang="en-US" sz="2800" dirty="0"/>
              <a:t>世界的人种</a:t>
            </a:r>
            <a:r>
              <a:rPr lang="en-US" altLang="zh-CN" sz="2800" dirty="0"/>
              <a:t>》</a:t>
            </a:r>
            <a:endParaRPr lang="zh-CN" altLang="en-US" sz="2800" dirty="0"/>
          </a:p>
        </p:txBody>
      </p:sp>
      <p:sp>
        <p:nvSpPr>
          <p:cNvPr id="12" name="矩形 11">
            <a:hlinkClick r:id="rId10" action="ppaction://hlinksldjump"/>
          </p:cNvPr>
          <p:cNvSpPr/>
          <p:nvPr/>
        </p:nvSpPr>
        <p:spPr>
          <a:xfrm>
            <a:off x="6887294" y="476672"/>
            <a:ext cx="4232249" cy="523220"/>
          </a:xfrm>
          <a:prstGeom prst="rect">
            <a:avLst/>
          </a:prstGeom>
        </p:spPr>
        <p:txBody>
          <a:bodyPr wrap="none">
            <a:spAutoFit/>
          </a:bodyPr>
          <a:lstStyle/>
          <a:p>
            <a:r>
              <a:rPr lang="en-US" altLang="zh-CN" sz="2800" dirty="0"/>
              <a:t>3.3《</a:t>
            </a:r>
            <a:r>
              <a:rPr lang="zh-CN" altLang="en-US" sz="2800" dirty="0"/>
              <a:t>世界的语言与宗教</a:t>
            </a:r>
            <a:r>
              <a:rPr lang="en-US" altLang="zh-CN" sz="2800" dirty="0"/>
              <a:t>》</a:t>
            </a:r>
            <a:endParaRPr lang="zh-CN" altLang="en-US" sz="2800" dirty="0"/>
          </a:p>
        </p:txBody>
      </p:sp>
      <p:sp>
        <p:nvSpPr>
          <p:cNvPr id="13" name="矩形 12">
            <a:hlinkClick r:id="rId11" action="ppaction://hlinksldjump"/>
          </p:cNvPr>
          <p:cNvSpPr/>
          <p:nvPr/>
        </p:nvSpPr>
        <p:spPr>
          <a:xfrm>
            <a:off x="6887294" y="1268760"/>
            <a:ext cx="3155031" cy="523220"/>
          </a:xfrm>
          <a:prstGeom prst="rect">
            <a:avLst/>
          </a:prstGeom>
        </p:spPr>
        <p:txBody>
          <a:bodyPr wrap="none">
            <a:spAutoFit/>
          </a:bodyPr>
          <a:lstStyle/>
          <a:p>
            <a:r>
              <a:rPr lang="en-US" altLang="zh-CN" sz="2800" dirty="0"/>
              <a:t>3.4《</a:t>
            </a:r>
            <a:r>
              <a:rPr lang="zh-CN" altLang="en-US" sz="2800" dirty="0"/>
              <a:t>世界的聚落</a:t>
            </a:r>
            <a:r>
              <a:rPr lang="en-US" altLang="zh-CN" sz="2800" dirty="0"/>
              <a:t>》</a:t>
            </a:r>
            <a:endParaRPr lang="zh-CN" altLang="en-US" sz="2800" dirty="0"/>
          </a:p>
        </p:txBody>
      </p:sp>
      <p:sp>
        <p:nvSpPr>
          <p:cNvPr id="14" name="矩形 13">
            <a:hlinkClick r:id="rId12" action="ppaction://hlinksldjump"/>
          </p:cNvPr>
          <p:cNvSpPr/>
          <p:nvPr/>
        </p:nvSpPr>
        <p:spPr>
          <a:xfrm>
            <a:off x="6887294" y="2060848"/>
            <a:ext cx="3155031" cy="523220"/>
          </a:xfrm>
          <a:prstGeom prst="rect">
            <a:avLst/>
          </a:prstGeom>
        </p:spPr>
        <p:txBody>
          <a:bodyPr wrap="none">
            <a:spAutoFit/>
          </a:bodyPr>
          <a:lstStyle/>
          <a:p>
            <a:r>
              <a:rPr lang="en-US" altLang="zh-CN" sz="2800" dirty="0"/>
              <a:t>4.1《</a:t>
            </a:r>
            <a:r>
              <a:rPr lang="zh-CN" altLang="en-US" sz="2800" dirty="0"/>
              <a:t>天气和气候</a:t>
            </a:r>
            <a:r>
              <a:rPr lang="en-US" altLang="zh-CN" sz="2800" dirty="0"/>
              <a:t>》</a:t>
            </a:r>
            <a:endParaRPr lang="zh-CN" altLang="en-US" sz="2800" dirty="0"/>
          </a:p>
        </p:txBody>
      </p:sp>
      <p:sp>
        <p:nvSpPr>
          <p:cNvPr id="15" name="矩形 14">
            <a:hlinkClick r:id="rId13" action="ppaction://hlinksldjump"/>
          </p:cNvPr>
          <p:cNvSpPr/>
          <p:nvPr/>
        </p:nvSpPr>
        <p:spPr>
          <a:xfrm>
            <a:off x="6959302" y="2852936"/>
            <a:ext cx="3155031" cy="523220"/>
          </a:xfrm>
          <a:prstGeom prst="rect">
            <a:avLst/>
          </a:prstGeom>
        </p:spPr>
        <p:txBody>
          <a:bodyPr wrap="none">
            <a:spAutoFit/>
          </a:bodyPr>
          <a:lstStyle/>
          <a:p>
            <a:r>
              <a:rPr lang="en-US" altLang="zh-CN" sz="2800" dirty="0"/>
              <a:t>4.2《</a:t>
            </a:r>
            <a:r>
              <a:rPr lang="zh-CN" altLang="en-US" sz="2800" dirty="0"/>
              <a:t>气温和降水</a:t>
            </a:r>
            <a:r>
              <a:rPr lang="en-US" altLang="zh-CN" sz="2800" dirty="0"/>
              <a:t>》</a:t>
            </a:r>
            <a:endParaRPr lang="zh-CN" altLang="en-US" sz="2800" dirty="0"/>
          </a:p>
        </p:txBody>
      </p:sp>
      <p:sp>
        <p:nvSpPr>
          <p:cNvPr id="16" name="矩形 15">
            <a:hlinkClick r:id="rId14" action="ppaction://hlinksldjump"/>
          </p:cNvPr>
          <p:cNvSpPr/>
          <p:nvPr/>
        </p:nvSpPr>
        <p:spPr>
          <a:xfrm>
            <a:off x="6959302" y="3573016"/>
            <a:ext cx="4591321" cy="523220"/>
          </a:xfrm>
          <a:prstGeom prst="rect">
            <a:avLst/>
          </a:prstGeom>
        </p:spPr>
        <p:txBody>
          <a:bodyPr wrap="none">
            <a:spAutoFit/>
          </a:bodyPr>
          <a:lstStyle/>
          <a:p>
            <a:r>
              <a:rPr lang="en-US" altLang="zh-CN" sz="2800" dirty="0"/>
              <a:t>4.3《</a:t>
            </a:r>
            <a:r>
              <a:rPr lang="zh-CN" altLang="en-US" sz="2800" dirty="0"/>
              <a:t>影响气候的主要因素</a:t>
            </a:r>
            <a:r>
              <a:rPr lang="en-US" altLang="zh-CN" sz="2800" dirty="0"/>
              <a:t>》</a:t>
            </a:r>
            <a:endParaRPr lang="zh-CN" altLang="en-US" sz="2800" dirty="0"/>
          </a:p>
        </p:txBody>
      </p:sp>
      <p:sp>
        <p:nvSpPr>
          <p:cNvPr id="17" name="矩形 16">
            <a:hlinkClick r:id="rId15" action="ppaction://hlinksldjump"/>
          </p:cNvPr>
          <p:cNvSpPr/>
          <p:nvPr/>
        </p:nvSpPr>
        <p:spPr>
          <a:xfrm>
            <a:off x="6959302" y="4365104"/>
            <a:ext cx="4392488" cy="523220"/>
          </a:xfrm>
          <a:prstGeom prst="rect">
            <a:avLst/>
          </a:prstGeom>
        </p:spPr>
        <p:txBody>
          <a:bodyPr wrap="square">
            <a:spAutoFit/>
          </a:bodyPr>
          <a:lstStyle/>
          <a:p>
            <a:r>
              <a:rPr lang="en-US" altLang="zh-CN" sz="2800" dirty="0"/>
              <a:t>4.4《</a:t>
            </a:r>
            <a:r>
              <a:rPr lang="zh-CN" altLang="en-US" sz="2800" dirty="0"/>
              <a:t>世界主要气候类型</a:t>
            </a:r>
            <a:r>
              <a:rPr lang="en-US" altLang="zh-CN" sz="2800" dirty="0"/>
              <a:t>》</a:t>
            </a:r>
            <a:endParaRPr lang="zh-CN" altLang="en-US" sz="2800" dirty="0"/>
          </a:p>
        </p:txBody>
      </p:sp>
      <p:sp>
        <p:nvSpPr>
          <p:cNvPr id="18" name="矩形 17">
            <a:hlinkClick r:id="rId16" action="ppaction://hlinksldjump"/>
          </p:cNvPr>
          <p:cNvSpPr/>
          <p:nvPr/>
        </p:nvSpPr>
        <p:spPr>
          <a:xfrm>
            <a:off x="6959302" y="5157192"/>
            <a:ext cx="4950394" cy="523220"/>
          </a:xfrm>
          <a:prstGeom prst="rect">
            <a:avLst/>
          </a:prstGeom>
        </p:spPr>
        <p:txBody>
          <a:bodyPr wrap="none">
            <a:spAutoFit/>
          </a:bodyPr>
          <a:lstStyle/>
          <a:p>
            <a:r>
              <a:rPr lang="en-US" altLang="zh-CN" sz="2800" dirty="0"/>
              <a:t>5.1《</a:t>
            </a:r>
            <a:r>
              <a:rPr lang="zh-CN" altLang="en-US" sz="2800" dirty="0"/>
              <a:t>发展中国家与发达国家</a:t>
            </a:r>
            <a:r>
              <a:rPr lang="en-US" altLang="zh-CN" sz="2800" dirty="0"/>
              <a:t>》</a:t>
            </a:r>
            <a:endParaRPr lang="zh-CN" altLang="en-US" sz="2800" dirty="0"/>
          </a:p>
        </p:txBody>
      </p:sp>
      <p:sp>
        <p:nvSpPr>
          <p:cNvPr id="19" name="矩形 18">
            <a:hlinkClick r:id="rId17" action="ppaction://hlinksldjump"/>
          </p:cNvPr>
          <p:cNvSpPr/>
          <p:nvPr/>
        </p:nvSpPr>
        <p:spPr>
          <a:xfrm>
            <a:off x="6959302" y="5877272"/>
            <a:ext cx="3514104" cy="523220"/>
          </a:xfrm>
          <a:prstGeom prst="rect">
            <a:avLst/>
          </a:prstGeom>
        </p:spPr>
        <p:txBody>
          <a:bodyPr wrap="none">
            <a:spAutoFit/>
          </a:bodyPr>
          <a:lstStyle/>
          <a:p>
            <a:r>
              <a:rPr lang="en-US" altLang="zh-CN" sz="2800" dirty="0"/>
              <a:t>5.2《</a:t>
            </a:r>
            <a:r>
              <a:rPr lang="zh-CN" altLang="en-US" sz="2800" dirty="0"/>
              <a:t>国际经济合作</a:t>
            </a:r>
            <a:r>
              <a:rPr lang="en-US" altLang="zh-CN" sz="2800" dirty="0"/>
              <a:t>》</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2"/>
          <p:cNvSpPr txBox="1"/>
          <p:nvPr/>
        </p:nvSpPr>
        <p:spPr>
          <a:xfrm>
            <a:off x="4095217" y="642938"/>
            <a:ext cx="4571405" cy="521970"/>
          </a:xfrm>
          <a:prstGeom prst="rect">
            <a:avLst/>
          </a:prstGeom>
          <a:no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（四）地理与风土人情</a:t>
            </a:r>
          </a:p>
        </p:txBody>
      </p:sp>
      <p:sp>
        <p:nvSpPr>
          <p:cNvPr id="29699" name="AutoShape 8" descr="http://chuanbo.weiboyi.com/img/uploadimg/13965349393232235535533d6e9b0c450.jpg"/>
          <p:cNvSpPr>
            <a:spLocks noChangeAspect="1"/>
          </p:cNvSpPr>
          <p:nvPr/>
        </p:nvSpPr>
        <p:spPr>
          <a:xfrm>
            <a:off x="1679357" y="-144462"/>
            <a:ext cx="304760" cy="304800"/>
          </a:xfrm>
          <a:prstGeom prst="rect">
            <a:avLst/>
          </a:prstGeom>
          <a:noFill/>
          <a:ln w="9525">
            <a:noFill/>
          </a:ln>
        </p:spPr>
        <p:txBody>
          <a:bodyPr/>
          <a:lstStyle/>
          <a:p>
            <a:endParaRPr lang="zh-CN" altLang="en-US" dirty="0">
              <a:latin typeface="Arial" panose="020B0604020202020204" pitchFamily="34" charset="0"/>
            </a:endParaRPr>
          </a:p>
        </p:txBody>
      </p:sp>
      <p:pic>
        <p:nvPicPr>
          <p:cNvPr id="23562" name="Picture 10" descr="http://chuanbo.weiboyi.com/img/uploadimg/13965349393232235535533d6e9b0c450.jpg"/>
          <p:cNvPicPr>
            <a:picLocks noChangeAspect="1"/>
          </p:cNvPicPr>
          <p:nvPr/>
        </p:nvPicPr>
        <p:blipFill>
          <a:blip r:embed="rId2" cstate="print"/>
          <a:stretch>
            <a:fillRect/>
          </a:stretch>
        </p:blipFill>
        <p:spPr>
          <a:xfrm>
            <a:off x="2023800" y="1428751"/>
            <a:ext cx="3815853" cy="2500313"/>
          </a:xfrm>
          <a:prstGeom prst="rect">
            <a:avLst/>
          </a:prstGeom>
          <a:noFill/>
          <a:ln w="9525">
            <a:noFill/>
          </a:ln>
        </p:spPr>
      </p:pic>
      <p:grpSp>
        <p:nvGrpSpPr>
          <p:cNvPr id="2" name="组合 15"/>
          <p:cNvGrpSpPr/>
          <p:nvPr/>
        </p:nvGrpSpPr>
        <p:grpSpPr>
          <a:xfrm>
            <a:off x="6452348" y="1357313"/>
            <a:ext cx="3928551" cy="2400657"/>
            <a:chOff x="4786314" y="1357298"/>
            <a:chExt cx="3929090" cy="2401014"/>
          </a:xfrm>
        </p:grpSpPr>
        <p:sp>
          <p:nvSpPr>
            <p:cNvPr id="11" name="圆角矩形 10"/>
            <p:cNvSpPr/>
            <p:nvPr/>
          </p:nvSpPr>
          <p:spPr>
            <a:xfrm>
              <a:off x="4786314" y="1357298"/>
              <a:ext cx="3929090" cy="2357788"/>
            </a:xfrm>
            <a:prstGeom prst="roundRect">
              <a:avLst/>
            </a:prstGeom>
            <a:solidFill>
              <a:srgbClr val="92D050"/>
            </a:solidFill>
            <a:ln w="25400" cap="flat" cmpd="sng" algn="ctr">
              <a:solidFill>
                <a:srgbClr val="9BBB59"/>
              </a:solid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711" name="TextBox 9"/>
            <p:cNvSpPr txBox="1"/>
            <p:nvPr/>
          </p:nvSpPr>
          <p:spPr>
            <a:xfrm>
              <a:off x="4857752" y="1357298"/>
              <a:ext cx="3786214" cy="2401014"/>
            </a:xfrm>
            <a:prstGeom prst="rect">
              <a:avLst/>
            </a:prstGeom>
            <a:noFill/>
            <a:ln w="9525">
              <a:noFill/>
            </a:ln>
          </p:spPr>
          <p:txBody>
            <a:bodyP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巴西狂欢节被称为世界上最大的狂欢节，有“地球上最伟大的表演”之称。在巴西各地的狂欢节中，尤以里约热内卢狂欢节为世界上最著名、最令人神往的盛会。</a:t>
              </a:r>
            </a:p>
          </p:txBody>
        </p:sp>
      </p:grpSp>
      <p:pic>
        <p:nvPicPr>
          <p:cNvPr id="2050" name="Picture 2"/>
          <p:cNvPicPr>
            <a:picLocks noChangeAspect="1"/>
          </p:cNvPicPr>
          <p:nvPr/>
        </p:nvPicPr>
        <p:blipFill>
          <a:blip r:embed="rId3" cstate="print"/>
          <a:stretch>
            <a:fillRect/>
          </a:stretch>
        </p:blipFill>
        <p:spPr>
          <a:xfrm>
            <a:off x="6480919" y="3803651"/>
            <a:ext cx="3828552" cy="2632075"/>
          </a:xfrm>
          <a:prstGeom prst="rect">
            <a:avLst/>
          </a:prstGeom>
          <a:noFill/>
          <a:ln w="9525">
            <a:noFill/>
          </a:ln>
        </p:spPr>
      </p:pic>
      <p:sp>
        <p:nvSpPr>
          <p:cNvPr id="15" name="TextBox 14"/>
          <p:cNvSpPr txBox="1"/>
          <p:nvPr/>
        </p:nvSpPr>
        <p:spPr>
          <a:xfrm>
            <a:off x="5880923" y="2286000"/>
            <a:ext cx="642853" cy="3107690"/>
          </a:xfrm>
          <a:prstGeom prst="rect">
            <a:avLst/>
          </a:prstGeom>
          <a:noFill/>
          <a:ln w="9525">
            <a:noFill/>
          </a:ln>
        </p:spPr>
        <p:txBody>
          <a:bodyPr>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狂</a:t>
            </a:r>
            <a:endParaRPr lang="en-US" altLang="zh-CN" sz="2800" b="1" dirty="0">
              <a:solidFill>
                <a:srgbClr val="FF0000"/>
              </a:solidFill>
              <a:latin typeface="微软雅黑" panose="020B0503020204020204" pitchFamily="34" charset="-122"/>
              <a:ea typeface="微软雅黑" panose="020B0503020204020204" pitchFamily="34" charset="-122"/>
            </a:endParaRPr>
          </a:p>
          <a:p>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热</a:t>
            </a:r>
            <a:endParaRPr lang="en-US" altLang="zh-CN" sz="2800" b="1" dirty="0">
              <a:solidFill>
                <a:srgbClr val="FF0000"/>
              </a:solidFill>
              <a:latin typeface="微软雅黑" panose="020B0503020204020204" pitchFamily="34" charset="-122"/>
              <a:ea typeface="微软雅黑" panose="020B0503020204020204" pitchFamily="34" charset="-122"/>
            </a:endParaRPr>
          </a:p>
          <a:p>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巴</a:t>
            </a:r>
            <a:endParaRPr lang="en-US" altLang="zh-CN" sz="2800" b="1" dirty="0">
              <a:solidFill>
                <a:srgbClr val="FF0000"/>
              </a:solidFill>
              <a:latin typeface="微软雅黑" panose="020B0503020204020204" pitchFamily="34" charset="-122"/>
              <a:ea typeface="微软雅黑" panose="020B0503020204020204" pitchFamily="34" charset="-122"/>
            </a:endParaRPr>
          </a:p>
          <a:p>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西</a:t>
            </a:r>
          </a:p>
        </p:txBody>
      </p:sp>
      <p:grpSp>
        <p:nvGrpSpPr>
          <p:cNvPr id="3" name="组合 17"/>
          <p:cNvGrpSpPr/>
          <p:nvPr/>
        </p:nvGrpSpPr>
        <p:grpSpPr>
          <a:xfrm>
            <a:off x="1738087" y="4071939"/>
            <a:ext cx="4142836" cy="2399665"/>
            <a:chOff x="285720" y="4071942"/>
            <a:chExt cx="4143404" cy="2400022"/>
          </a:xfrm>
        </p:grpSpPr>
        <p:pic>
          <p:nvPicPr>
            <p:cNvPr id="29706" name="Picture 2"/>
            <p:cNvPicPr>
              <a:picLocks noChangeAspect="1"/>
            </p:cNvPicPr>
            <p:nvPr/>
          </p:nvPicPr>
          <p:blipFill>
            <a:blip r:embed="rId4" cstate="print"/>
            <a:stretch>
              <a:fillRect/>
            </a:stretch>
          </p:blipFill>
          <p:spPr>
            <a:xfrm>
              <a:off x="285720" y="4071942"/>
              <a:ext cx="4143404" cy="2373557"/>
            </a:xfrm>
            <a:prstGeom prst="rect">
              <a:avLst/>
            </a:prstGeom>
            <a:noFill/>
            <a:ln w="9525">
              <a:noFill/>
            </a:ln>
          </p:spPr>
        </p:pic>
        <p:sp>
          <p:nvSpPr>
            <p:cNvPr id="29707" name="TextBox 7"/>
            <p:cNvSpPr txBox="1"/>
            <p:nvPr/>
          </p:nvSpPr>
          <p:spPr>
            <a:xfrm>
              <a:off x="357158" y="4071942"/>
              <a:ext cx="4071966" cy="2400022"/>
            </a:xfrm>
            <a:prstGeom prst="rect">
              <a:avLst/>
            </a:prstGeom>
            <a:noFill/>
            <a:ln w="9525">
              <a:noFill/>
            </a:ln>
          </p:spPr>
          <p:txBody>
            <a:bodyP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足球是巴西人文化生活的主流。对巴西人来说，足球是运动，但更是文化。巴西几乎人人都是球迷，巴西人笑称“不会足球、不懂足球的人是当不上巴西总统的</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3562"/>
                                        </p:tgtEl>
                                        <p:attrNameLst>
                                          <p:attrName>style.visibility</p:attrName>
                                        </p:attrNameLst>
                                      </p:cBhvr>
                                      <p:to>
                                        <p:strVal val="visible"/>
                                      </p:to>
                                    </p:set>
                                    <p:anim calcmode="lin" valueType="num">
                                      <p:cBhvr>
                                        <p:cTn id="14" dur="500" fill="hold"/>
                                        <p:tgtEl>
                                          <p:spTgt spid="23562"/>
                                        </p:tgtEl>
                                        <p:attrNameLst>
                                          <p:attrName>ppt_w</p:attrName>
                                        </p:attrNameLst>
                                      </p:cBhvr>
                                      <p:tavLst>
                                        <p:tav tm="0">
                                          <p:val>
                                            <p:fltVal val="0"/>
                                          </p:val>
                                        </p:tav>
                                        <p:tav tm="100000">
                                          <p:val>
                                            <p:strVal val="#ppt_w"/>
                                          </p:val>
                                        </p:tav>
                                      </p:tavLst>
                                    </p:anim>
                                    <p:anim calcmode="lin" valueType="num">
                                      <p:cBhvr>
                                        <p:cTn id="15" dur="500" fill="hold"/>
                                        <p:tgtEl>
                                          <p:spTgt spid="23562"/>
                                        </p:tgtEl>
                                        <p:attrNameLst>
                                          <p:attrName>ppt_h</p:attrName>
                                        </p:attrNameLst>
                                      </p:cBhvr>
                                      <p:tavLst>
                                        <p:tav tm="0">
                                          <p:val>
                                            <p:fltVal val="0"/>
                                          </p:val>
                                        </p:tav>
                                        <p:tav tm="100000">
                                          <p:val>
                                            <p:strVal val="#ppt_h"/>
                                          </p:val>
                                        </p:tav>
                                      </p:tavLst>
                                    </p:anim>
                                    <p:animEffect transition="in" filter="fade">
                                      <p:cBhvr>
                                        <p:cTn id="16" dur="500"/>
                                        <p:tgtEl>
                                          <p:spTgt spid="2356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 calcmode="lin" valueType="num">
                                      <p:cBhvr>
                                        <p:cTn id="27" dur="500" fill="hold"/>
                                        <p:tgtEl>
                                          <p:spTgt spid="2050"/>
                                        </p:tgtEl>
                                        <p:attrNameLst>
                                          <p:attrName>ppt_w</p:attrName>
                                        </p:attrNameLst>
                                      </p:cBhvr>
                                      <p:tavLst>
                                        <p:tav tm="0">
                                          <p:val>
                                            <p:fltVal val="0"/>
                                          </p:val>
                                        </p:tav>
                                        <p:tav tm="100000">
                                          <p:val>
                                            <p:strVal val="#ppt_w"/>
                                          </p:val>
                                        </p:tav>
                                      </p:tavLst>
                                    </p:anim>
                                    <p:anim calcmode="lin" valueType="num">
                                      <p:cBhvr>
                                        <p:cTn id="28" dur="500" fill="hold"/>
                                        <p:tgtEl>
                                          <p:spTgt spid="2050"/>
                                        </p:tgtEl>
                                        <p:attrNameLst>
                                          <p:attrName>ppt_h</p:attrName>
                                        </p:attrNameLst>
                                      </p:cBhvr>
                                      <p:tavLst>
                                        <p:tav tm="0">
                                          <p:val>
                                            <p:fltVal val="0"/>
                                          </p:val>
                                        </p:tav>
                                        <p:tav tm="100000">
                                          <p:val>
                                            <p:strVal val="#ppt_h"/>
                                          </p:val>
                                        </p:tav>
                                      </p:tavLst>
                                    </p:anim>
                                    <p:animEffect transition="in" filter="fade">
                                      <p:cBhvr>
                                        <p:cTn id="29" dur="500"/>
                                        <p:tgtEl>
                                          <p:spTgt spid="205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p:nvPr/>
        </p:nvSpPr>
        <p:spPr>
          <a:xfrm>
            <a:off x="2431733" y="1286510"/>
            <a:ext cx="8718685" cy="515620"/>
          </a:xfrm>
          <a:prstGeom prst="rect">
            <a:avLst/>
          </a:prstGeom>
          <a:noFill/>
          <a:ln w="9525">
            <a:noFill/>
          </a:ln>
        </p:spPr>
        <p:txBody>
          <a:bodyPr wrap="square" anchor="t">
            <a:spAutoFit/>
          </a:bodyPr>
          <a:lstStyle/>
          <a:p>
            <a:pPr>
              <a:lnSpc>
                <a:spcPct val="115000"/>
              </a:lnSpc>
            </a:pPr>
            <a:r>
              <a:rPr lang="zh-CN" altLang="en-US" sz="2400" b="1"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人口密度反映人口地理分布的疏密程度，用人</a:t>
            </a:r>
            <a:r>
              <a:rPr lang="en-US" altLang="zh-CN" sz="2400" b="1"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千米</a:t>
            </a:r>
            <a:r>
              <a:rPr lang="en-US" altLang="zh-CN" sz="2400" b="1" baseline="300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来表示。</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305" name="Group 41"/>
          <p:cNvGraphicFramePr>
            <a:graphicFrameLocks noGrp="1"/>
          </p:cNvGraphicFramePr>
          <p:nvPr/>
        </p:nvGraphicFramePr>
        <p:xfrm>
          <a:off x="805075" y="2870835"/>
          <a:ext cx="11018356" cy="3181350"/>
        </p:xfrm>
        <a:graphic>
          <a:graphicData uri="http://schemas.openxmlformats.org/drawingml/2006/table">
            <a:tbl>
              <a:tblPr/>
              <a:tblGrid>
                <a:gridCol w="2229830">
                  <a:extLst>
                    <a:ext uri="{9D8B030D-6E8A-4147-A177-3AD203B41FA5}">
                      <a16:colId xmlns:a16="http://schemas.microsoft.com/office/drawing/2014/main" val="20000"/>
                    </a:ext>
                  </a:extLst>
                </a:gridCol>
                <a:gridCol w="2706653">
                  <a:extLst>
                    <a:ext uri="{9D8B030D-6E8A-4147-A177-3AD203B41FA5}">
                      <a16:colId xmlns:a16="http://schemas.microsoft.com/office/drawing/2014/main" val="20001"/>
                    </a:ext>
                  </a:extLst>
                </a:gridCol>
                <a:gridCol w="3004429">
                  <a:extLst>
                    <a:ext uri="{9D8B030D-6E8A-4147-A177-3AD203B41FA5}">
                      <a16:colId xmlns:a16="http://schemas.microsoft.com/office/drawing/2014/main" val="20002"/>
                    </a:ext>
                  </a:extLst>
                </a:gridCol>
                <a:gridCol w="3077444">
                  <a:extLst>
                    <a:ext uri="{9D8B030D-6E8A-4147-A177-3AD203B41FA5}">
                      <a16:colId xmlns:a16="http://schemas.microsoft.com/office/drawing/2014/main" val="20003"/>
                    </a:ext>
                  </a:extLst>
                </a:gridCol>
              </a:tblGrid>
              <a:tr h="1040130">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国家</a:t>
                      </a:r>
                    </a:p>
                  </a:txBody>
                  <a:tcPr marL="140147" marR="140147" marT="60960" marB="609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面积</a:t>
                      </a:r>
                    </a:p>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（万千米</a:t>
                      </a:r>
                      <a:r>
                        <a:rPr kumimoji="0" lang="en-US" altLang="zh-CN" sz="2400" b="0" i="0" u="none" strike="noStrike" cap="none" normalizeH="0" baseline="3000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2009</a:t>
                      </a: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年人口数</a:t>
                      </a:r>
                    </a:p>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亿人</a:t>
                      </a:r>
                      <a:r>
                        <a:rPr kumimoji="0" lang="en-US" altLang="zh-CN"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人口密度</a:t>
                      </a:r>
                    </a:p>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（人</a:t>
                      </a:r>
                      <a:r>
                        <a:rPr kumimoji="0" lang="en-US" altLang="zh-CN"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千米</a:t>
                      </a:r>
                      <a:r>
                        <a:rPr kumimoji="0" lang="en-US" altLang="zh-CN" sz="2400" b="0" i="0" u="none" strike="noStrike" cap="none" normalizeH="0" baseline="3000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24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rPr>
                        <a:t> ）</a:t>
                      </a:r>
                    </a:p>
                  </a:txBody>
                  <a:tcPr marL="140147" marR="140147" marT="60960" marB="609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680">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俄罗斯</a:t>
                      </a:r>
                    </a:p>
                  </a:txBody>
                  <a:tcPr marL="140147" marR="140147" marT="60960" marB="609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1 709.8</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1.42</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8.3</a:t>
                      </a:r>
                    </a:p>
                  </a:txBody>
                  <a:tcPr marL="140147" marR="140147" marT="60960" marB="609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80">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加拿大</a:t>
                      </a:r>
                    </a:p>
                  </a:txBody>
                  <a:tcPr marL="140147" marR="140147" marT="60960" marB="609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998.5</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0.34</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3.4</a:t>
                      </a:r>
                    </a:p>
                  </a:txBody>
                  <a:tcPr marL="140147" marR="140147" marT="60960" marB="609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80">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中国</a:t>
                      </a:r>
                    </a:p>
                  </a:txBody>
                  <a:tcPr marL="140147" marR="140147" marT="60960" marB="609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约</a:t>
                      </a: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960</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13.4</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endParaRPr kumimoji="0" lang="zh-CN"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140147" marR="140147" marT="60960" marB="609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180">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澳大利亚</a:t>
                      </a:r>
                    </a:p>
                  </a:txBody>
                  <a:tcPr marL="140147" marR="140147" marT="60960" marB="609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774.1</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0.22</a:t>
                      </a:r>
                    </a:p>
                  </a:txBody>
                  <a:tcPr marL="140147" marR="140147" marT="60960" marB="609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endParaRPr kumimoji="0" lang="zh-CN"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140147" marR="140147" marT="60960" marB="609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33875" name="Rectangle 51"/>
          <p:cNvSpPr/>
          <p:nvPr/>
        </p:nvSpPr>
        <p:spPr>
          <a:xfrm>
            <a:off x="698409" y="1802130"/>
            <a:ext cx="11125022" cy="939800"/>
          </a:xfrm>
          <a:prstGeom prst="rect">
            <a:avLst/>
          </a:prstGeom>
          <a:noFill/>
          <a:ln w="9525">
            <a:noFill/>
          </a:ln>
        </p:spPr>
        <p:txBody>
          <a:bodyPr wrap="square" anchor="t">
            <a:spAutoFit/>
          </a:bodyPr>
          <a:lstStyle/>
          <a:p>
            <a:pPr>
              <a:lnSpc>
                <a:spcPct val="115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请你计算出中国、澳大利亚的人口密度，并说明表中哪国人口分布最为稠密，哪国人口分布最为稀疏。</a:t>
            </a:r>
          </a:p>
        </p:txBody>
      </p:sp>
      <p:sp>
        <p:nvSpPr>
          <p:cNvPr id="333876" name="Text Box 52"/>
          <p:cNvSpPr txBox="1"/>
          <p:nvPr/>
        </p:nvSpPr>
        <p:spPr>
          <a:xfrm>
            <a:off x="9522913" y="4917442"/>
            <a:ext cx="1765070" cy="460375"/>
          </a:xfrm>
          <a:prstGeom prst="rect">
            <a:avLst/>
          </a:prstGeom>
          <a:noFill/>
          <a:ln w="9525">
            <a:noFill/>
          </a:ln>
        </p:spPr>
        <p:txBody>
          <a:bodyPr anchor="t">
            <a:spAutoFit/>
          </a:bodyPr>
          <a:lstStyle/>
          <a:p>
            <a:pPr algn="ctr">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139.6</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3881" name="Text Box 57"/>
          <p:cNvSpPr txBox="1"/>
          <p:nvPr/>
        </p:nvSpPr>
        <p:spPr>
          <a:xfrm>
            <a:off x="9523125" y="5591812"/>
            <a:ext cx="1765070" cy="460375"/>
          </a:xfrm>
          <a:prstGeom prst="rect">
            <a:avLst/>
          </a:prstGeom>
          <a:noFill/>
          <a:ln w="9525">
            <a:noFill/>
          </a:ln>
        </p:spPr>
        <p:txBody>
          <a:bodyPr anchor="t">
            <a:spAutoFit/>
          </a:bodyPr>
          <a:lstStyle/>
          <a:p>
            <a:pPr algn="ctr">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2.84</a:t>
            </a:r>
          </a:p>
        </p:txBody>
      </p:sp>
      <p:sp>
        <p:nvSpPr>
          <p:cNvPr id="9" name="Rectangle 7"/>
          <p:cNvSpPr/>
          <p:nvPr/>
        </p:nvSpPr>
        <p:spPr>
          <a:xfrm>
            <a:off x="2110465" y="6052186"/>
            <a:ext cx="7569485" cy="586105"/>
          </a:xfrm>
          <a:prstGeom prst="rect">
            <a:avLst/>
          </a:prstGeom>
          <a:noFill/>
          <a:ln w="9525">
            <a:noFill/>
          </a:ln>
        </p:spPr>
        <p:txBody>
          <a:bodyPr wrap="square" anchor="t">
            <a:spAutoFit/>
          </a:bodyPr>
          <a:lstStyle/>
          <a:p>
            <a:pPr>
              <a:lnSpc>
                <a:spcPct val="115000"/>
              </a:lnSpc>
            </a:pPr>
            <a:r>
              <a:rPr lang="zh-CN" altLang="en-US" sz="28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加拿大、澳大利亚是典型的</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地广人稀</a:t>
            </a:r>
            <a:r>
              <a:rPr lang="zh-CN" altLang="en-US" sz="28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的国家。</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124762" y="86487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3875"/>
                                        </p:tgtEl>
                                        <p:attrNameLst>
                                          <p:attrName>style.visibility</p:attrName>
                                        </p:attrNameLst>
                                      </p:cBhvr>
                                      <p:to>
                                        <p:strVal val="visible"/>
                                      </p:to>
                                    </p:set>
                                    <p:animEffect transition="in" filter="blinds(horizontal)">
                                      <p:cBhvr>
                                        <p:cTn id="7" dur="500"/>
                                        <p:tgtEl>
                                          <p:spTgt spid="333875"/>
                                        </p:tgtEl>
                                      </p:cBhvr>
                                    </p:animEffect>
                                  </p:childTnLst>
                                </p:cTn>
                              </p:par>
                              <p:par>
                                <p:cTn id="8" presetID="3" presetClass="entr" presetSubtype="10" fill="hold" nodeType="withEffect">
                                  <p:stCondLst>
                                    <p:cond delay="0"/>
                                  </p:stCondLst>
                                  <p:childTnLst>
                                    <p:set>
                                      <p:cBhvr>
                                        <p:cTn id="9" dur="1" fill="hold">
                                          <p:stCondLst>
                                            <p:cond delay="0"/>
                                          </p:stCondLst>
                                        </p:cTn>
                                        <p:tgtEl>
                                          <p:spTgt spid="11305"/>
                                        </p:tgtEl>
                                        <p:attrNameLst>
                                          <p:attrName>style.visibility</p:attrName>
                                        </p:attrNameLst>
                                      </p:cBhvr>
                                      <p:to>
                                        <p:strVal val="visible"/>
                                      </p:to>
                                    </p:set>
                                    <p:animEffect transition="in" filter="blinds(horizontal)">
                                      <p:cBhvr>
                                        <p:cTn id="10" dur="500"/>
                                        <p:tgtEl>
                                          <p:spTgt spid="1130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33876"/>
                                        </p:tgtEl>
                                        <p:attrNameLst>
                                          <p:attrName>style.visibility</p:attrName>
                                        </p:attrNameLst>
                                      </p:cBhvr>
                                      <p:to>
                                        <p:strVal val="visible"/>
                                      </p:to>
                                    </p:set>
                                    <p:anim calcmode="lin" valueType="num">
                                      <p:cBhvr>
                                        <p:cTn id="15" dur="500" fill="hold"/>
                                        <p:tgtEl>
                                          <p:spTgt spid="333876"/>
                                        </p:tgtEl>
                                        <p:attrNameLst>
                                          <p:attrName>ppt_x</p:attrName>
                                        </p:attrNameLst>
                                      </p:cBhvr>
                                      <p:tavLst>
                                        <p:tav tm="0">
                                          <p:val>
                                            <p:strVal val="#ppt_x"/>
                                          </p:val>
                                        </p:tav>
                                        <p:tav tm="100000">
                                          <p:val>
                                            <p:strVal val="#ppt_x"/>
                                          </p:val>
                                        </p:tav>
                                      </p:tavLst>
                                    </p:anim>
                                    <p:anim calcmode="lin" valueType="num">
                                      <p:cBhvr>
                                        <p:cTn id="16" dur="500" fill="hold"/>
                                        <p:tgtEl>
                                          <p:spTgt spid="33387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3881"/>
                                        </p:tgtEl>
                                        <p:attrNameLst>
                                          <p:attrName>style.visibility</p:attrName>
                                        </p:attrNameLst>
                                      </p:cBhvr>
                                      <p:to>
                                        <p:strVal val="visible"/>
                                      </p:to>
                                    </p:set>
                                    <p:anim calcmode="lin" valueType="num">
                                      <p:cBhvr>
                                        <p:cTn id="19" dur="500" fill="hold"/>
                                        <p:tgtEl>
                                          <p:spTgt spid="333881"/>
                                        </p:tgtEl>
                                        <p:attrNameLst>
                                          <p:attrName>ppt_x</p:attrName>
                                        </p:attrNameLst>
                                      </p:cBhvr>
                                      <p:tavLst>
                                        <p:tav tm="0">
                                          <p:val>
                                            <p:strVal val="#ppt_x"/>
                                          </p:val>
                                        </p:tav>
                                        <p:tav tm="100000">
                                          <p:val>
                                            <p:strVal val="#ppt_x"/>
                                          </p:val>
                                        </p:tav>
                                      </p:tavLst>
                                    </p:anim>
                                    <p:anim calcmode="lin" valueType="num">
                                      <p:cBhvr>
                                        <p:cTn id="20" dur="500" fill="hold"/>
                                        <p:tgtEl>
                                          <p:spTgt spid="33388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75" grpId="0"/>
      <p:bldP spid="333876" grpId="0"/>
      <p:bldP spid="333881" grpId="0"/>
      <p:bldP spid="9"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7" descr="世界的人口"/>
          <p:cNvPicPr>
            <a:picLocks noChangeAspect="1"/>
          </p:cNvPicPr>
          <p:nvPr/>
        </p:nvPicPr>
        <p:blipFill>
          <a:blip r:embed="rId2" cstate="print"/>
          <a:srcRect l="16483" t="1614" r="38652" b="41869"/>
          <a:stretch>
            <a:fillRect/>
          </a:stretch>
        </p:blipFill>
        <p:spPr>
          <a:xfrm>
            <a:off x="2810144" y="1772285"/>
            <a:ext cx="6827901" cy="4878070"/>
          </a:xfrm>
          <a:prstGeom prst="rect">
            <a:avLst/>
          </a:prstGeom>
          <a:noFill/>
          <a:ln w="9525">
            <a:noFill/>
          </a:ln>
        </p:spPr>
      </p:pic>
      <p:sp>
        <p:nvSpPr>
          <p:cNvPr id="40962" name="Rectangle 6"/>
          <p:cNvSpPr/>
          <p:nvPr/>
        </p:nvSpPr>
        <p:spPr>
          <a:xfrm>
            <a:off x="2937128" y="1052831"/>
            <a:ext cx="9160587" cy="586105"/>
          </a:xfrm>
          <a:prstGeom prst="rect">
            <a:avLst/>
          </a:prstGeom>
          <a:noFill/>
          <a:ln w="9525">
            <a:noFill/>
          </a:ln>
        </p:spPr>
        <p:txBody>
          <a:bodyPr wrap="square" anchor="t">
            <a:spAutoFit/>
          </a:bodyPr>
          <a:lstStyle/>
          <a:p>
            <a:pPr>
              <a:lnSpc>
                <a:spcPct val="115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亚洲哪些地区人口稠密？哪些地区人口稀疏？</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箭头连接符 7"/>
          <p:cNvCxnSpPr/>
          <p:nvPr/>
        </p:nvCxnSpPr>
        <p:spPr>
          <a:xfrm flipV="1">
            <a:off x="4099027" y="3532718"/>
            <a:ext cx="3991513" cy="14817"/>
          </a:xfrm>
          <a:prstGeom prst="straightConnector1">
            <a:avLst/>
          </a:prstGeom>
          <a:ln w="1016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5694362" y="2121323"/>
            <a:ext cx="31747" cy="2836333"/>
          </a:xfrm>
          <a:prstGeom prst="straightConnector1">
            <a:avLst/>
          </a:prstGeom>
          <a:ln w="1016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66629" y="3206752"/>
            <a:ext cx="659679" cy="666115"/>
          </a:xfrm>
          <a:prstGeom prst="rect">
            <a:avLst/>
          </a:prstGeom>
          <a:solidFill>
            <a:schemeClr val="bg1"/>
          </a:solidFill>
          <a:ln w="9525">
            <a:noFill/>
          </a:ln>
        </p:spPr>
        <p:txBody>
          <a:bodyPr wrap="none" anchor="t">
            <a:spAutoFit/>
          </a:bodyPr>
          <a:lstStyle/>
          <a:p>
            <a:r>
              <a:rPr lang="zh-CN" altLang="en-US" sz="3735" b="1" dirty="0">
                <a:latin typeface="微软雅黑" panose="020B0503020204020204" pitchFamily="34" charset="-122"/>
                <a:ea typeface="宋体" panose="02010600030101010101" pitchFamily="2" charset="-122"/>
                <a:cs typeface="微软雅黑" panose="020B0503020204020204" pitchFamily="34" charset="-122"/>
              </a:rPr>
              <a:t>东</a:t>
            </a:r>
          </a:p>
        </p:txBody>
      </p:sp>
      <p:sp>
        <p:nvSpPr>
          <p:cNvPr id="14" name="TextBox 13"/>
          <p:cNvSpPr txBox="1"/>
          <p:nvPr/>
        </p:nvSpPr>
        <p:spPr>
          <a:xfrm>
            <a:off x="3221783" y="3206751"/>
            <a:ext cx="702642" cy="666115"/>
          </a:xfrm>
          <a:prstGeom prst="rect">
            <a:avLst/>
          </a:prstGeom>
          <a:solidFill>
            <a:schemeClr val="bg1"/>
          </a:solidFill>
          <a:ln w="9525">
            <a:noFill/>
          </a:ln>
        </p:spPr>
        <p:txBody>
          <a:bodyPr anchor="t">
            <a:spAutoFit/>
          </a:bodyPr>
          <a:lstStyle/>
          <a:p>
            <a:r>
              <a:rPr lang="zh-CN" altLang="en-US" sz="3735" b="1" dirty="0">
                <a:latin typeface="微软雅黑" panose="020B0503020204020204" pitchFamily="34" charset="-122"/>
                <a:ea typeface="宋体" panose="02010600030101010101" pitchFamily="2" charset="-122"/>
                <a:cs typeface="微软雅黑" panose="020B0503020204020204" pitchFamily="34" charset="-122"/>
              </a:rPr>
              <a:t>西</a:t>
            </a:r>
          </a:p>
        </p:txBody>
      </p:sp>
      <p:sp>
        <p:nvSpPr>
          <p:cNvPr id="15" name="TextBox 14"/>
          <p:cNvSpPr txBox="1"/>
          <p:nvPr/>
        </p:nvSpPr>
        <p:spPr>
          <a:xfrm>
            <a:off x="5380291" y="1638725"/>
            <a:ext cx="659679" cy="666115"/>
          </a:xfrm>
          <a:prstGeom prst="rect">
            <a:avLst/>
          </a:prstGeom>
          <a:solidFill>
            <a:schemeClr val="bg1"/>
          </a:solidFill>
          <a:ln w="9525">
            <a:noFill/>
          </a:ln>
        </p:spPr>
        <p:txBody>
          <a:bodyPr wrap="none" anchor="t">
            <a:spAutoFit/>
          </a:bodyPr>
          <a:lstStyle/>
          <a:p>
            <a:r>
              <a:rPr lang="zh-CN" altLang="en-US" sz="3735" b="1" dirty="0">
                <a:latin typeface="微软雅黑" panose="020B0503020204020204" pitchFamily="34" charset="-122"/>
                <a:ea typeface="宋体" panose="02010600030101010101" pitchFamily="2" charset="-122"/>
                <a:cs typeface="微软雅黑" panose="020B0503020204020204" pitchFamily="34" charset="-122"/>
              </a:rPr>
              <a:t>北</a:t>
            </a:r>
          </a:p>
        </p:txBody>
      </p:sp>
      <p:sp>
        <p:nvSpPr>
          <p:cNvPr id="16" name="TextBox 15"/>
          <p:cNvSpPr txBox="1"/>
          <p:nvPr/>
        </p:nvSpPr>
        <p:spPr>
          <a:xfrm>
            <a:off x="5380502" y="5086775"/>
            <a:ext cx="659679" cy="666115"/>
          </a:xfrm>
          <a:prstGeom prst="rect">
            <a:avLst/>
          </a:prstGeom>
          <a:solidFill>
            <a:schemeClr val="bg1"/>
          </a:solidFill>
          <a:ln w="9525">
            <a:noFill/>
          </a:ln>
        </p:spPr>
        <p:txBody>
          <a:bodyPr wrap="none" anchor="t">
            <a:spAutoFit/>
          </a:bodyPr>
          <a:lstStyle/>
          <a:p>
            <a:r>
              <a:rPr lang="zh-CN" altLang="en-US" sz="3735" b="1" dirty="0">
                <a:latin typeface="微软雅黑" panose="020B0503020204020204" pitchFamily="34" charset="-122"/>
                <a:ea typeface="宋体" panose="02010600030101010101" pitchFamily="2" charset="-122"/>
                <a:cs typeface="微软雅黑" panose="020B0503020204020204" pitchFamily="34" charset="-122"/>
              </a:rPr>
              <a:t>南</a:t>
            </a:r>
          </a:p>
        </p:txBody>
      </p:sp>
      <p:sp>
        <p:nvSpPr>
          <p:cNvPr id="2" name="矩形 1"/>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5" name="Picture 7" descr="世界的人口"/>
          <p:cNvPicPr>
            <a:picLocks noChangeAspect="1"/>
          </p:cNvPicPr>
          <p:nvPr/>
        </p:nvPicPr>
        <p:blipFill>
          <a:blip r:embed="rId2" cstate="print"/>
          <a:stretch>
            <a:fillRect/>
          </a:stretch>
        </p:blipFill>
        <p:spPr>
          <a:xfrm>
            <a:off x="1003170" y="1032934"/>
            <a:ext cx="10213703" cy="5793317"/>
          </a:xfrm>
          <a:prstGeom prst="rect">
            <a:avLst/>
          </a:prstGeom>
          <a:noFill/>
          <a:ln w="9525">
            <a:noFill/>
          </a:ln>
        </p:spPr>
      </p:pic>
      <p:sp>
        <p:nvSpPr>
          <p:cNvPr id="41986" name="Rectangle 6"/>
          <p:cNvSpPr/>
          <p:nvPr/>
        </p:nvSpPr>
        <p:spPr>
          <a:xfrm>
            <a:off x="3127603" y="739775"/>
            <a:ext cx="8680590" cy="586105"/>
          </a:xfrm>
          <a:prstGeom prst="rect">
            <a:avLst/>
          </a:prstGeom>
          <a:noFill/>
          <a:ln w="9525">
            <a:noFill/>
          </a:ln>
        </p:spPr>
        <p:txBody>
          <a:bodyPr wrap="square" anchor="t">
            <a:spAutoFit/>
          </a:bodyPr>
          <a:lstStyle/>
          <a:p>
            <a:pPr>
              <a:lnSpc>
                <a:spcPct val="115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读图：找出世界人口稠密地区、人口稀疏地区</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标注 16"/>
          <p:cNvSpPr/>
          <p:nvPr/>
        </p:nvSpPr>
        <p:spPr>
          <a:xfrm>
            <a:off x="892694" y="3200401"/>
            <a:ext cx="1761261" cy="779145"/>
          </a:xfrm>
          <a:prstGeom prst="wedgeRectCallout">
            <a:avLst>
              <a:gd name="adj1" fmla="val 30298"/>
              <a:gd name="adj2" fmla="val -8812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400" strike="noStrike" noProof="1">
                <a:solidFill>
                  <a:schemeClr val="tx1"/>
                </a:solidFill>
                <a:latin typeface="微软雅黑" panose="020B0503020204020204" pitchFamily="34" charset="-122"/>
                <a:ea typeface="微软雅黑" panose="020B0503020204020204" pitchFamily="34" charset="-122"/>
                <a:cs typeface="楷体" panose="02010609060101010101" charset="-122"/>
              </a:rPr>
              <a:t>撒哈拉沙漠</a:t>
            </a:r>
          </a:p>
        </p:txBody>
      </p:sp>
      <p:sp>
        <p:nvSpPr>
          <p:cNvPr id="18" name="矩形标注 17"/>
          <p:cNvSpPr/>
          <p:nvPr/>
        </p:nvSpPr>
        <p:spPr>
          <a:xfrm>
            <a:off x="2653955" y="5024967"/>
            <a:ext cx="2095227" cy="774700"/>
          </a:xfrm>
          <a:prstGeom prst="wedgeRectCallout">
            <a:avLst>
              <a:gd name="adj1" fmla="val 89691"/>
              <a:gd name="adj2" fmla="val 10224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400" strike="noStrike" noProof="1">
                <a:solidFill>
                  <a:schemeClr val="tx1"/>
                </a:solidFill>
                <a:latin typeface="微软雅黑" panose="020B0503020204020204" pitchFamily="34" charset="-122"/>
                <a:ea typeface="微软雅黑" panose="020B0503020204020204" pitchFamily="34" charset="-122"/>
                <a:cs typeface="楷体" panose="02010609060101010101" charset="-122"/>
              </a:rPr>
              <a:t>南极洲</a:t>
            </a:r>
            <a:endParaRPr lang="zh-CN" altLang="en-US" sz="3735" b="1" strike="noStrike" noProof="1">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标注 18"/>
          <p:cNvSpPr/>
          <p:nvPr/>
        </p:nvSpPr>
        <p:spPr>
          <a:xfrm>
            <a:off x="9059001" y="4483101"/>
            <a:ext cx="2257766" cy="541655"/>
          </a:xfrm>
          <a:prstGeom prst="wedgeRectCallout">
            <a:avLst>
              <a:gd name="adj1" fmla="val 8130"/>
              <a:gd name="adj2" fmla="val -14701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400" strike="noStrike" noProof="1">
                <a:solidFill>
                  <a:schemeClr val="tx1"/>
                </a:solidFill>
                <a:latin typeface="微软雅黑" panose="020B0503020204020204" pitchFamily="34" charset="-122"/>
                <a:ea typeface="微软雅黑" panose="020B0503020204020204" pitchFamily="34" charset="-122"/>
                <a:cs typeface="楷体" panose="02010609060101010101" charset="-122"/>
              </a:rPr>
              <a:t>亚马孙平原</a:t>
            </a:r>
            <a:endParaRPr lang="zh-CN" altLang="en-US" sz="3735" b="1" strike="noStrike" noProof="1">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标注 19"/>
          <p:cNvSpPr/>
          <p:nvPr/>
        </p:nvSpPr>
        <p:spPr>
          <a:xfrm>
            <a:off x="3424110" y="1438910"/>
            <a:ext cx="1667928" cy="445770"/>
          </a:xfrm>
          <a:prstGeom prst="wedgeRectCallout">
            <a:avLst>
              <a:gd name="adj1" fmla="val -14210"/>
              <a:gd name="adj2" fmla="val 1920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400" strike="noStrike" noProof="1">
                <a:solidFill>
                  <a:schemeClr val="tx1"/>
                </a:solidFill>
                <a:latin typeface="微软雅黑" panose="020B0503020204020204" pitchFamily="34" charset="-122"/>
                <a:ea typeface="微软雅黑" panose="020B0503020204020204" pitchFamily="34" charset="-122"/>
                <a:cs typeface="楷体" panose="02010609060101010101" charset="-122"/>
              </a:rPr>
              <a:t>青藏高原</a:t>
            </a:r>
            <a:endParaRPr lang="zh-CN" altLang="en-US" sz="3735" b="1" strike="noStrike" noProof="1">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747" name="Text Box 27"/>
          <p:cNvSpPr txBox="1"/>
          <p:nvPr/>
        </p:nvSpPr>
        <p:spPr>
          <a:xfrm>
            <a:off x="3424321" y="4167717"/>
            <a:ext cx="4672992" cy="521970"/>
          </a:xfrm>
          <a:prstGeom prst="rect">
            <a:avLst/>
          </a:prstGeom>
          <a:solidFill>
            <a:schemeClr val="bg1"/>
          </a:solidFill>
          <a:ln w="9525">
            <a:noFill/>
          </a:ln>
        </p:spPr>
        <p:txBody>
          <a:bodyPr anchor="t">
            <a:spAutoFit/>
          </a:bodyPr>
          <a:lstStyle/>
          <a:p>
            <a:pP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中低纬度沿海地区</a:t>
            </a:r>
          </a:p>
        </p:txBody>
      </p:sp>
      <p:sp>
        <p:nvSpPr>
          <p:cNvPr id="2" name="对角圆角矩形 1"/>
          <p:cNvSpPr/>
          <p:nvPr/>
        </p:nvSpPr>
        <p:spPr>
          <a:xfrm>
            <a:off x="3623262" y="2912534"/>
            <a:ext cx="2395755" cy="956733"/>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a:r>
              <a:rPr lang="zh-CN" altLang="en-US" sz="2400">
                <a:latin typeface="微软雅黑" panose="020B0503020204020204" pitchFamily="34" charset="-122"/>
                <a:ea typeface="微软雅黑" panose="020B0503020204020204" pitchFamily="34" charset="-122"/>
                <a:cs typeface="楷体" panose="02010609060101010101" charset="-122"/>
              </a:rPr>
              <a:t>亚洲东部、南部</a:t>
            </a:r>
          </a:p>
        </p:txBody>
      </p:sp>
      <p:cxnSp>
        <p:nvCxnSpPr>
          <p:cNvPr id="3" name="直接箭头连接符 2"/>
          <p:cNvCxnSpPr>
            <a:stCxn id="12295" idx="0"/>
            <a:endCxn id="12295" idx="0"/>
          </p:cNvCxnSpPr>
          <p:nvPr/>
        </p:nvCxnSpPr>
        <p:spPr>
          <a:xfrm>
            <a:off x="6110022" y="1032933"/>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对角圆角矩形 6"/>
          <p:cNvSpPr/>
          <p:nvPr/>
        </p:nvSpPr>
        <p:spPr>
          <a:xfrm>
            <a:off x="2174593" y="1884681"/>
            <a:ext cx="1533325" cy="675005"/>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a:r>
              <a:rPr lang="zh-CN" altLang="en-US" sz="2400">
                <a:latin typeface="微软雅黑" panose="020B0503020204020204" pitchFamily="34" charset="-122"/>
                <a:ea typeface="微软雅黑" panose="020B0503020204020204" pitchFamily="34" charset="-122"/>
                <a:cs typeface="楷体" panose="02010609060101010101" charset="-122"/>
              </a:rPr>
              <a:t>欧洲西部</a:t>
            </a:r>
            <a:endParaRPr lang="zh-CN" altLang="en-US" sz="3735" b="1">
              <a:latin typeface="楷体" panose="02010609060101010101" charset="-122"/>
              <a:ea typeface="楷体" panose="02010609060101010101" charset="-122"/>
              <a:cs typeface="微软雅黑" panose="020B0503020204020204" pitchFamily="34" charset="-122"/>
            </a:endParaRPr>
          </a:p>
        </p:txBody>
      </p:sp>
      <p:sp>
        <p:nvSpPr>
          <p:cNvPr id="8" name="对角圆角矩形 7"/>
          <p:cNvSpPr/>
          <p:nvPr/>
        </p:nvSpPr>
        <p:spPr>
          <a:xfrm>
            <a:off x="7208217" y="3022601"/>
            <a:ext cx="3325062" cy="956945"/>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a:r>
              <a:rPr lang="zh-CN" altLang="en-US" sz="2400">
                <a:latin typeface="微软雅黑" panose="020B0503020204020204" pitchFamily="34" charset="-122"/>
                <a:ea typeface="微软雅黑" panose="020B0503020204020204" pitchFamily="34" charset="-122"/>
                <a:cs typeface="楷体" panose="02010609060101010101" charset="-122"/>
              </a:rPr>
              <a:t>北美洲、南美洲东部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blinds(horizontal)">
                                      <p:cBhvr>
                                        <p:cTn id="7" dur="500"/>
                                        <p:tgtEl>
                                          <p:spTgt spid="12295"/>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ppt_w*0.05"/>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anim calcmode="lin" valueType="num">
                                      <p:cBhvr>
                                        <p:cTn id="14" dur="500" fill="hold"/>
                                        <p:tgtEl>
                                          <p:spTgt spid="2"/>
                                        </p:tgtEl>
                                        <p:attrNameLst>
                                          <p:attrName>ppt_x</p:attrName>
                                        </p:attrNameLst>
                                      </p:cBhvr>
                                      <p:tavLst>
                                        <p:tav tm="0">
                                          <p:val>
                                            <p:strVal val="#ppt_x-.2"/>
                                          </p:val>
                                        </p:tav>
                                        <p:tav tm="100000">
                                          <p:val>
                                            <p:strVal val="#ppt_x"/>
                                          </p:val>
                                        </p:tav>
                                      </p:tavLst>
                                    </p:anim>
                                    <p:anim calcmode="lin" valueType="num">
                                      <p:cBhvr>
                                        <p:cTn id="15" dur="500" fill="hold"/>
                                        <p:tgtEl>
                                          <p:spTgt spid="2"/>
                                        </p:tgtEl>
                                        <p:attrNameLst>
                                          <p:attrName>ppt_y</p:attrName>
                                        </p:attrNameLst>
                                      </p:cBhvr>
                                      <p:tavLst>
                                        <p:tav tm="0">
                                          <p:val>
                                            <p:strVal val="#ppt_y"/>
                                          </p:val>
                                        </p:tav>
                                        <p:tav tm="100000">
                                          <p:val>
                                            <p:strVal val="#ppt_y"/>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ppt_w*0.05"/>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anim calcmode="lin" valueType="num">
                                      <p:cBhvr>
                                        <p:cTn id="23" dur="500" fill="hold"/>
                                        <p:tgtEl>
                                          <p:spTgt spid="7"/>
                                        </p:tgtEl>
                                        <p:attrNameLst>
                                          <p:attrName>ppt_x</p:attrName>
                                        </p:attrNameLst>
                                      </p:cBhvr>
                                      <p:tavLst>
                                        <p:tav tm="0">
                                          <p:val>
                                            <p:strVal val="#ppt_x-.2"/>
                                          </p:val>
                                        </p:tav>
                                        <p:tav tm="100000">
                                          <p:val>
                                            <p:strVal val="#ppt_x"/>
                                          </p:val>
                                        </p:tav>
                                      </p:tavLst>
                                    </p:anim>
                                    <p:anim calcmode="lin" valueType="num">
                                      <p:cBhvr>
                                        <p:cTn id="24" dur="500" fill="hold"/>
                                        <p:tgtEl>
                                          <p:spTgt spid="7"/>
                                        </p:tgtEl>
                                        <p:attrNameLst>
                                          <p:attrName>ppt_y</p:attrName>
                                        </p:attrNameLst>
                                      </p:cBhvr>
                                      <p:tavLst>
                                        <p:tav tm="0">
                                          <p:val>
                                            <p:strVal val="#ppt_y"/>
                                          </p:val>
                                        </p:tav>
                                        <p:tav tm="100000">
                                          <p:val>
                                            <p:strVal val="#ppt_y"/>
                                          </p:val>
                                        </p:tav>
                                      </p:tavLst>
                                    </p:anim>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54" presetClass="entr" presetSubtype="0" accel="10000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strVal val="#ppt_w*0.05"/>
                                          </p:val>
                                        </p:tav>
                                        <p:tav tm="100000">
                                          <p:val>
                                            <p:strVal val="#ppt_w"/>
                                          </p:val>
                                        </p:tav>
                                      </p:tavLst>
                                    </p:anim>
                                    <p:anim calcmode="lin" valueType="num">
                                      <p:cBhvr>
                                        <p:cTn id="31" dur="500" fill="hold"/>
                                        <p:tgtEl>
                                          <p:spTgt spid="8"/>
                                        </p:tgtEl>
                                        <p:attrNameLst>
                                          <p:attrName>ppt_h</p:attrName>
                                        </p:attrNameLst>
                                      </p:cBhvr>
                                      <p:tavLst>
                                        <p:tav tm="0">
                                          <p:val>
                                            <p:strVal val="#ppt_h"/>
                                          </p:val>
                                        </p:tav>
                                        <p:tav tm="100000">
                                          <p:val>
                                            <p:strVal val="#ppt_h"/>
                                          </p:val>
                                        </p:tav>
                                      </p:tavLst>
                                    </p:anim>
                                    <p:anim calcmode="lin" valueType="num">
                                      <p:cBhvr>
                                        <p:cTn id="32" dur="500" fill="hold"/>
                                        <p:tgtEl>
                                          <p:spTgt spid="8"/>
                                        </p:tgtEl>
                                        <p:attrNameLst>
                                          <p:attrName>ppt_x</p:attrName>
                                        </p:attrNameLst>
                                      </p:cBhvr>
                                      <p:tavLst>
                                        <p:tav tm="0">
                                          <p:val>
                                            <p:strVal val="#ppt_x-.2"/>
                                          </p:val>
                                        </p:tav>
                                        <p:tav tm="100000">
                                          <p:val>
                                            <p:strVal val="#ppt_x"/>
                                          </p:val>
                                        </p:tav>
                                      </p:tavLst>
                                    </p:anim>
                                    <p:anim calcmode="lin" valueType="num">
                                      <p:cBhvr>
                                        <p:cTn id="33" dur="500" fill="hold"/>
                                        <p:tgtEl>
                                          <p:spTgt spid="8"/>
                                        </p:tgtEl>
                                        <p:attrNameLst>
                                          <p:attrName>ppt_y</p:attrName>
                                        </p:attrNameLst>
                                      </p:cBhvr>
                                      <p:tavLst>
                                        <p:tav tm="0">
                                          <p:val>
                                            <p:strVal val="#ppt_y"/>
                                          </p:val>
                                        </p:tav>
                                        <p:tav tm="100000">
                                          <p:val>
                                            <p:strVal val="#ppt_y"/>
                                          </p:val>
                                        </p:tav>
                                      </p:tavLst>
                                    </p:anim>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86747"/>
                                        </p:tgtEl>
                                        <p:attrNameLst>
                                          <p:attrName>style.visibility</p:attrName>
                                        </p:attrNameLst>
                                      </p:cBhvr>
                                      <p:to>
                                        <p:strVal val="visible"/>
                                      </p:to>
                                    </p:set>
                                    <p:anim calcmode="lin" valueType="num">
                                      <p:cBhvr>
                                        <p:cTn id="39" dur="500" fill="hold"/>
                                        <p:tgtEl>
                                          <p:spTgt spid="286747"/>
                                        </p:tgtEl>
                                        <p:attrNameLst>
                                          <p:attrName>ppt_x</p:attrName>
                                        </p:attrNameLst>
                                      </p:cBhvr>
                                      <p:tavLst>
                                        <p:tav tm="0">
                                          <p:val>
                                            <p:strVal val="#ppt_x"/>
                                          </p:val>
                                        </p:tav>
                                        <p:tav tm="100000">
                                          <p:val>
                                            <p:strVal val="#ppt_x"/>
                                          </p:val>
                                        </p:tav>
                                      </p:tavLst>
                                    </p:anim>
                                    <p:anim calcmode="lin" valueType="num">
                                      <p:cBhvr>
                                        <p:cTn id="40" dur="500" fill="hold"/>
                                        <p:tgtEl>
                                          <p:spTgt spid="28674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8674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down)">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19" grpId="0" bldLvl="0" animBg="1"/>
      <p:bldP spid="20" grpId="0" bldLvl="0" animBg="1"/>
      <p:bldP spid="286747" grpId="0" bldLvl="0" animBg="1"/>
      <p:bldP spid="286747" grpId="1" bldLvl="0" animBg="1"/>
      <p:bldP spid="2" grpId="0" bldLvl="0" animBg="1"/>
      <p:bldP spid="2" grpId="1" bldLvl="0" animBg="1"/>
      <p:bldP spid="7" grpId="0" bldLvl="0" animBg="1"/>
      <p:bldP spid="7" grpId="1" bldLvl="0" animBg="1"/>
      <p:bldP spid="8" grpId="0" bldLvl="0" animBg="1"/>
      <p:bldP spid="8" grpId="1" bldLvl="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图片 34817" descr="siji (3)"/>
          <p:cNvPicPr>
            <a:picLocks noChangeAspect="1"/>
          </p:cNvPicPr>
          <p:nvPr/>
        </p:nvPicPr>
        <p:blipFill>
          <a:blip r:embed="rId3" cstate="print"/>
          <a:stretch>
            <a:fillRect/>
          </a:stretch>
        </p:blipFill>
        <p:spPr>
          <a:xfrm>
            <a:off x="2666653" y="883920"/>
            <a:ext cx="8359957" cy="5848350"/>
          </a:xfrm>
          <a:prstGeom prst="rect">
            <a:avLst/>
          </a:prstGeom>
          <a:noFill/>
          <a:ln w="9525">
            <a:noFill/>
          </a:ln>
        </p:spPr>
      </p:pic>
      <p:sp>
        <p:nvSpPr>
          <p:cNvPr id="34819" name="矩形 34818"/>
          <p:cNvSpPr/>
          <p:nvPr/>
        </p:nvSpPr>
        <p:spPr>
          <a:xfrm>
            <a:off x="2807604" y="1860550"/>
            <a:ext cx="8359322" cy="2245360"/>
          </a:xfrm>
          <a:prstGeom prst="rect">
            <a:avLst/>
          </a:prstGeom>
          <a:noFill/>
          <a:ln w="9525">
            <a:noFill/>
          </a:ln>
        </p:spPr>
        <p:txBody>
          <a:bodyPr wrap="square" anchor="t">
            <a:spAutoFit/>
          </a:bodyPr>
          <a:lstStyle/>
          <a:p>
            <a:pPr>
              <a:spcBef>
                <a:spcPct val="50000"/>
              </a:spcBef>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能力拓展</a:t>
            </a:r>
          </a:p>
          <a:p>
            <a:pPr>
              <a:spcBef>
                <a:spcPct val="50000"/>
              </a:spcBef>
            </a:pPr>
            <a:endPar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50000"/>
              </a:spcBef>
            </a:pPr>
            <a:r>
              <a:rPr lang="zh-CN" altLang="en-US" sz="2800" b="1"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能不能用人口迁移的办法，使世界各地人口平均分布？说出理由。</a:t>
            </a: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checkerboard(across)">
                                      <p:cBhvr>
                                        <p:cTn id="7" dur="500"/>
                                        <p:tgtEl>
                                          <p:spTgt spid="34819"/>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23" name="Group 3"/>
          <p:cNvGraphicFramePr>
            <a:graphicFrameLocks noGrp="1"/>
          </p:cNvGraphicFramePr>
          <p:nvPr/>
        </p:nvGraphicFramePr>
        <p:xfrm>
          <a:off x="1773536" y="867833"/>
          <a:ext cx="8600591" cy="5617210"/>
        </p:xfrm>
        <a:graphic>
          <a:graphicData uri="http://schemas.openxmlformats.org/drawingml/2006/table">
            <a:tbl>
              <a:tblPr/>
              <a:tblGrid>
                <a:gridCol w="929519">
                  <a:extLst>
                    <a:ext uri="{9D8B030D-6E8A-4147-A177-3AD203B41FA5}">
                      <a16:colId xmlns:a16="http://schemas.microsoft.com/office/drawing/2014/main" val="20000"/>
                    </a:ext>
                  </a:extLst>
                </a:gridCol>
                <a:gridCol w="3796806">
                  <a:extLst>
                    <a:ext uri="{9D8B030D-6E8A-4147-A177-3AD203B41FA5}">
                      <a16:colId xmlns:a16="http://schemas.microsoft.com/office/drawing/2014/main" val="20001"/>
                    </a:ext>
                  </a:extLst>
                </a:gridCol>
                <a:gridCol w="3874266">
                  <a:extLst>
                    <a:ext uri="{9D8B030D-6E8A-4147-A177-3AD203B41FA5}">
                      <a16:colId xmlns:a16="http://schemas.microsoft.com/office/drawing/2014/main" val="20002"/>
                    </a:ext>
                  </a:extLst>
                </a:gridCol>
              </a:tblGrid>
              <a:tr h="546735">
                <a:tc>
                  <a:txBody>
                    <a:bodyPr/>
                    <a:lstStyle/>
                    <a:p>
                      <a:pPr marL="0" marR="0" lvl="0" indent="0" algn="ctr" defTabSz="914400" rtl="0" eaLnBrk="1" fontAlgn="base" latinLnBrk="0" hangingPunct="1">
                        <a:spcBef>
                          <a:spcPct val="20000"/>
                        </a:spcBef>
                        <a:spcAft>
                          <a:spcPct val="0"/>
                        </a:spcAft>
                        <a:buClrTx/>
                        <a:buSzTx/>
                        <a:buFontTx/>
                        <a:buNone/>
                      </a:pPr>
                      <a:endParaRPr kumimoji="0" lang="zh-CN" altLang="zh-CN" sz="2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人口稠密地区</a:t>
                      </a:r>
                      <a:endParaRPr sz="1355" b="0">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algn="ctr" defTabSz="914400" rtl="0" eaLnBrk="1" fontAlgn="base" latinLnBrk="0" hangingPunct="1">
                        <a:spcBef>
                          <a:spcPct val="20000"/>
                        </a:spcBef>
                        <a:buClrTx/>
                        <a:buSzTx/>
                        <a:buFontTx/>
                        <a:buNone/>
                      </a:pPr>
                      <a:r>
                        <a:rPr kumimoji="0" lang="zh-CN" altLang="en-US" sz="2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人口稀少地区</a:t>
                      </a:r>
                      <a:endParaRPr lang="zh-CN" altLang="en-US" sz="2800">
                        <a:ln>
                          <a:noFill/>
                        </a:ln>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46580">
                <a:tc>
                  <a:txBody>
                    <a:bodyPr/>
                    <a:lstStyle/>
                    <a:p>
                      <a:pPr marL="0" marR="0" lvl="0" algn="ctr" defTabSz="914400" rtl="0" eaLnBrk="1" fontAlgn="base" latinLnBrk="0" hangingPunct="1">
                        <a:spcBef>
                          <a:spcPct val="20000"/>
                        </a:spcBef>
                        <a:buClrTx/>
                        <a:buSzTx/>
                        <a:buFontTx/>
                        <a:buNone/>
                      </a:pPr>
                      <a:r>
                        <a:rPr kumimoji="0" lang="zh-CN" altLang="en-US" sz="2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分布</a:t>
                      </a:r>
                    </a:p>
                    <a:p>
                      <a:pPr marL="0" marR="0" lvl="0" algn="ctr" defTabSz="914400" rtl="0" eaLnBrk="1" fontAlgn="base" latinLnBrk="0" hangingPunct="1">
                        <a:spcBef>
                          <a:spcPct val="20000"/>
                        </a:spcBef>
                        <a:buClrTx/>
                        <a:buSzTx/>
                        <a:buFontTx/>
                        <a:buNone/>
                      </a:pPr>
                      <a:r>
                        <a:rPr kumimoji="0" lang="zh-CN" altLang="en-US" sz="2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地区</a:t>
                      </a:r>
                      <a:endParaRPr sz="1355">
                        <a:cs typeface="微软雅黑" panose="020B0503020204020204" pitchFamily="34" charset="-122"/>
                      </a:endParaRPr>
                    </a:p>
                  </a:txBody>
                  <a:tcPr marL="91438" marR="91438"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endParaRPr kumimoji="0" lang="zh-CN" altLang="zh-CN" sz="2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endParaRPr kumimoji="0" lang="zh-CN" altLang="zh-CN" sz="2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45945">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分布</a:t>
                      </a:r>
                    </a:p>
                    <a:p>
                      <a:pPr marL="0" marR="0" lvl="0" indent="0" algn="ctr" defTabSz="914400" rtl="0" eaLnBrk="1" fontAlgn="base" latinLnBrk="0" hangingPunct="1">
                        <a:spcBef>
                          <a:spcPct val="20000"/>
                        </a:spcBef>
                        <a:spcAft>
                          <a:spcPct val="0"/>
                        </a:spcAft>
                        <a:buClrTx/>
                        <a:buSzTx/>
                        <a:buFontTx/>
                        <a:buNone/>
                      </a:pPr>
                      <a:r>
                        <a:rPr kumimoji="0" lang="zh-CN" altLang="en-US" sz="2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规律</a:t>
                      </a:r>
                      <a:endParaRPr sz="1355">
                        <a:cs typeface="微软雅黑" panose="020B0503020204020204" pitchFamily="34" charset="-122"/>
                      </a:endParaRPr>
                    </a:p>
                  </a:txBody>
                  <a:tcPr marL="91438" marR="91438"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endParaRPr kumimoji="0" lang="zh-CN" altLang="zh-CN" sz="2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endParaRPr kumimoji="0" lang="zh-CN" altLang="zh-CN" sz="2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77950">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2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原因</a:t>
                      </a:r>
                      <a:endParaRPr sz="1355">
                        <a:cs typeface="微软雅黑" panose="020B0503020204020204" pitchFamily="34" charset="-122"/>
                      </a:endParaRPr>
                    </a:p>
                  </a:txBody>
                  <a:tcPr marL="91438" marR="91438"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endParaRPr kumimoji="0" lang="zh-CN" altLang="zh-CN" sz="2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endParaRPr kumimoji="0" lang="zh-CN" altLang="zh-CN" sz="2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6745" name="Text Box 25"/>
          <p:cNvSpPr txBox="1"/>
          <p:nvPr/>
        </p:nvSpPr>
        <p:spPr>
          <a:xfrm>
            <a:off x="2711099" y="1712385"/>
            <a:ext cx="3794689" cy="1383665"/>
          </a:xfrm>
          <a:prstGeom prst="rect">
            <a:avLst/>
          </a:prstGeom>
          <a:noFill/>
          <a:ln w="9525">
            <a:noFill/>
          </a:ln>
        </p:spPr>
        <p:txBody>
          <a:bodyPr anchor="t">
            <a:spAutoFit/>
          </a:bodyPr>
          <a:lstStyle/>
          <a:p>
            <a:pP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亚洲东部和南部、欧洲西部、北美洲和南美洲东部</a:t>
            </a:r>
          </a:p>
        </p:txBody>
      </p:sp>
      <p:sp>
        <p:nvSpPr>
          <p:cNvPr id="286746" name="Text Box 26"/>
          <p:cNvSpPr txBox="1"/>
          <p:nvPr/>
        </p:nvSpPr>
        <p:spPr>
          <a:xfrm>
            <a:off x="6531183" y="1659468"/>
            <a:ext cx="3885694" cy="1383665"/>
          </a:xfrm>
          <a:prstGeom prst="rect">
            <a:avLst/>
          </a:prstGeom>
          <a:noFill/>
          <a:ln w="9525">
            <a:noFill/>
          </a:ln>
        </p:spPr>
        <p:txBody>
          <a:bodyPr anchor="t">
            <a:spAutoFit/>
          </a:bodyPr>
          <a:lstStyle/>
          <a:p>
            <a:pPr>
              <a:spcBef>
                <a:spcPct val="50000"/>
              </a:spcBef>
            </a:pPr>
            <a:r>
              <a:rPr lang="zh-CN" altLang="en-US" sz="28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干旱的荒漠，原始的热带雨林，寒冷的极地，空气稀薄的高山高原</a:t>
            </a:r>
          </a:p>
        </p:txBody>
      </p:sp>
      <p:sp>
        <p:nvSpPr>
          <p:cNvPr id="286747" name="Text Box 27"/>
          <p:cNvSpPr txBox="1"/>
          <p:nvPr/>
        </p:nvSpPr>
        <p:spPr>
          <a:xfrm>
            <a:off x="2783055" y="3617384"/>
            <a:ext cx="3599980" cy="521970"/>
          </a:xfrm>
          <a:prstGeom prst="rect">
            <a:avLst/>
          </a:prstGeom>
          <a:noFill/>
          <a:ln w="9525">
            <a:noFill/>
          </a:ln>
        </p:spPr>
        <p:txBody>
          <a:bodyPr anchor="t">
            <a:spAutoFit/>
          </a:bodyPr>
          <a:lstStyle/>
          <a:p>
            <a:pP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中低纬度沿海地区</a:t>
            </a:r>
          </a:p>
        </p:txBody>
      </p:sp>
      <p:sp>
        <p:nvSpPr>
          <p:cNvPr id="286748" name="Text Box 28"/>
          <p:cNvSpPr txBox="1"/>
          <p:nvPr/>
        </p:nvSpPr>
        <p:spPr>
          <a:xfrm>
            <a:off x="6526951" y="3439585"/>
            <a:ext cx="3815854" cy="953135"/>
          </a:xfrm>
          <a:prstGeom prst="rect">
            <a:avLst/>
          </a:prstGeom>
          <a:noFill/>
          <a:ln w="9525">
            <a:noFill/>
          </a:ln>
        </p:spPr>
        <p:txBody>
          <a:bodyPr anchor="t">
            <a:spAutoFit/>
          </a:bodyPr>
          <a:lstStyle/>
          <a:p>
            <a:pPr>
              <a:spcBef>
                <a:spcPct val="50000"/>
              </a:spcBef>
            </a:pPr>
            <a:r>
              <a:rPr lang="zh-CN" altLang="en-US" sz="28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高纬度、赤道附近、干旱地区、地势高的地区</a:t>
            </a:r>
          </a:p>
        </p:txBody>
      </p:sp>
      <p:sp>
        <p:nvSpPr>
          <p:cNvPr id="286749" name="Text Box 29"/>
          <p:cNvSpPr txBox="1"/>
          <p:nvPr/>
        </p:nvSpPr>
        <p:spPr>
          <a:xfrm>
            <a:off x="2738611" y="4809068"/>
            <a:ext cx="3788340" cy="1383665"/>
          </a:xfrm>
          <a:prstGeom prst="rect">
            <a:avLst/>
          </a:prstGeom>
          <a:noFill/>
          <a:ln w="9525">
            <a:noFill/>
          </a:ln>
        </p:spPr>
        <p:txBody>
          <a:bodyPr anchor="t">
            <a:spAutoFit/>
          </a:bodyPr>
          <a:lstStyle/>
          <a:p>
            <a:pPr>
              <a:lnSpc>
                <a:spcPct val="150000"/>
              </a:lnSpc>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地形平坦，气候温和，降水较多</a:t>
            </a:r>
          </a:p>
        </p:txBody>
      </p:sp>
      <p:sp>
        <p:nvSpPr>
          <p:cNvPr id="286750" name="Text Box 30"/>
          <p:cNvSpPr txBox="1"/>
          <p:nvPr/>
        </p:nvSpPr>
        <p:spPr>
          <a:xfrm>
            <a:off x="6526951" y="4809068"/>
            <a:ext cx="3815854" cy="1383665"/>
          </a:xfrm>
          <a:prstGeom prst="rect">
            <a:avLst/>
          </a:prstGeom>
          <a:noFill/>
          <a:ln w="9525">
            <a:noFill/>
          </a:ln>
        </p:spPr>
        <p:txBody>
          <a:bodyPr anchor="t">
            <a:spAutoFit/>
          </a:bodyPr>
          <a:lstStyle/>
          <a:p>
            <a:pPr>
              <a:lnSpc>
                <a:spcPct val="150000"/>
              </a:lnSpc>
            </a:pPr>
            <a:r>
              <a:rPr lang="zh-CN" altLang="en-US" sz="28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自然条件非常恶劣</a:t>
            </a:r>
            <a:r>
              <a:rPr lang="en-US" altLang="zh-CN" sz="280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寒冷、湿热、干旱、高寒</a:t>
            </a: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6723"/>
                                        </p:tgtEl>
                                        <p:attrNameLst>
                                          <p:attrName>style.visibility</p:attrName>
                                        </p:attrNameLst>
                                      </p:cBhvr>
                                      <p:to>
                                        <p:strVal val="visible"/>
                                      </p:to>
                                    </p:set>
                                    <p:anim calcmode="lin" valueType="num">
                                      <p:cBhvr>
                                        <p:cTn id="7" dur="500" fill="hold"/>
                                        <p:tgtEl>
                                          <p:spTgt spid="286723"/>
                                        </p:tgtEl>
                                        <p:attrNameLst>
                                          <p:attrName>ppt_x</p:attrName>
                                        </p:attrNameLst>
                                      </p:cBhvr>
                                      <p:tavLst>
                                        <p:tav tm="0">
                                          <p:val>
                                            <p:strVal val="0-#ppt_w/2"/>
                                          </p:val>
                                        </p:tav>
                                        <p:tav tm="100000">
                                          <p:val>
                                            <p:strVal val="#ppt_x"/>
                                          </p:val>
                                        </p:tav>
                                      </p:tavLst>
                                    </p:anim>
                                    <p:anim calcmode="lin" valueType="num">
                                      <p:cBhvr>
                                        <p:cTn id="8" dur="500" fill="hold"/>
                                        <p:tgtEl>
                                          <p:spTgt spid="2867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86745"/>
                                        </p:tgtEl>
                                        <p:attrNameLst>
                                          <p:attrName>style.visibility</p:attrName>
                                        </p:attrNameLst>
                                      </p:cBhvr>
                                      <p:to>
                                        <p:strVal val="visible"/>
                                      </p:to>
                                    </p:set>
                                    <p:anim calcmode="lin" valueType="num">
                                      <p:cBhvr>
                                        <p:cTn id="12" dur="500" fill="hold"/>
                                        <p:tgtEl>
                                          <p:spTgt spid="286745"/>
                                        </p:tgtEl>
                                        <p:attrNameLst>
                                          <p:attrName>ppt_x</p:attrName>
                                        </p:attrNameLst>
                                      </p:cBhvr>
                                      <p:tavLst>
                                        <p:tav tm="0">
                                          <p:val>
                                            <p:strVal val="#ppt_x"/>
                                          </p:val>
                                        </p:tav>
                                        <p:tav tm="100000">
                                          <p:val>
                                            <p:strVal val="#ppt_x"/>
                                          </p:val>
                                        </p:tav>
                                      </p:tavLst>
                                    </p:anim>
                                    <p:anim calcmode="lin" valueType="num">
                                      <p:cBhvr>
                                        <p:cTn id="13" dur="500" fill="hold"/>
                                        <p:tgtEl>
                                          <p:spTgt spid="28674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86746"/>
                                        </p:tgtEl>
                                        <p:attrNameLst>
                                          <p:attrName>style.visibility</p:attrName>
                                        </p:attrNameLst>
                                      </p:cBhvr>
                                      <p:to>
                                        <p:strVal val="visible"/>
                                      </p:to>
                                    </p:set>
                                    <p:anim calcmode="lin" valueType="num">
                                      <p:cBhvr>
                                        <p:cTn id="17" dur="500" fill="hold"/>
                                        <p:tgtEl>
                                          <p:spTgt spid="286746"/>
                                        </p:tgtEl>
                                        <p:attrNameLst>
                                          <p:attrName>ppt_x</p:attrName>
                                        </p:attrNameLst>
                                      </p:cBhvr>
                                      <p:tavLst>
                                        <p:tav tm="0">
                                          <p:val>
                                            <p:strVal val="#ppt_x"/>
                                          </p:val>
                                        </p:tav>
                                        <p:tav tm="100000">
                                          <p:val>
                                            <p:strVal val="#ppt_x"/>
                                          </p:val>
                                        </p:tav>
                                      </p:tavLst>
                                    </p:anim>
                                    <p:anim calcmode="lin" valueType="num">
                                      <p:cBhvr>
                                        <p:cTn id="18" dur="500" fill="hold"/>
                                        <p:tgtEl>
                                          <p:spTgt spid="28674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86747"/>
                                        </p:tgtEl>
                                        <p:attrNameLst>
                                          <p:attrName>style.visibility</p:attrName>
                                        </p:attrNameLst>
                                      </p:cBhvr>
                                      <p:to>
                                        <p:strVal val="visible"/>
                                      </p:to>
                                    </p:set>
                                    <p:anim calcmode="lin" valueType="num">
                                      <p:cBhvr>
                                        <p:cTn id="22" dur="500" fill="hold"/>
                                        <p:tgtEl>
                                          <p:spTgt spid="286747"/>
                                        </p:tgtEl>
                                        <p:attrNameLst>
                                          <p:attrName>ppt_x</p:attrName>
                                        </p:attrNameLst>
                                      </p:cBhvr>
                                      <p:tavLst>
                                        <p:tav tm="0">
                                          <p:val>
                                            <p:strVal val="#ppt_x"/>
                                          </p:val>
                                        </p:tav>
                                        <p:tav tm="100000">
                                          <p:val>
                                            <p:strVal val="#ppt_x"/>
                                          </p:val>
                                        </p:tav>
                                      </p:tavLst>
                                    </p:anim>
                                    <p:anim calcmode="lin" valueType="num">
                                      <p:cBhvr>
                                        <p:cTn id="23" dur="500" fill="hold"/>
                                        <p:tgtEl>
                                          <p:spTgt spid="28674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86748"/>
                                        </p:tgtEl>
                                        <p:attrNameLst>
                                          <p:attrName>style.visibility</p:attrName>
                                        </p:attrNameLst>
                                      </p:cBhvr>
                                      <p:to>
                                        <p:strVal val="visible"/>
                                      </p:to>
                                    </p:set>
                                    <p:anim calcmode="lin" valueType="num">
                                      <p:cBhvr>
                                        <p:cTn id="27" dur="500" fill="hold"/>
                                        <p:tgtEl>
                                          <p:spTgt spid="286748"/>
                                        </p:tgtEl>
                                        <p:attrNameLst>
                                          <p:attrName>ppt_x</p:attrName>
                                        </p:attrNameLst>
                                      </p:cBhvr>
                                      <p:tavLst>
                                        <p:tav tm="0">
                                          <p:val>
                                            <p:strVal val="#ppt_x"/>
                                          </p:val>
                                        </p:tav>
                                        <p:tav tm="100000">
                                          <p:val>
                                            <p:strVal val="#ppt_x"/>
                                          </p:val>
                                        </p:tav>
                                      </p:tavLst>
                                    </p:anim>
                                    <p:anim calcmode="lin" valueType="num">
                                      <p:cBhvr>
                                        <p:cTn id="28" dur="500" fill="hold"/>
                                        <p:tgtEl>
                                          <p:spTgt spid="28674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86749"/>
                                        </p:tgtEl>
                                        <p:attrNameLst>
                                          <p:attrName>style.visibility</p:attrName>
                                        </p:attrNameLst>
                                      </p:cBhvr>
                                      <p:to>
                                        <p:strVal val="visible"/>
                                      </p:to>
                                    </p:set>
                                    <p:anim calcmode="lin" valueType="num">
                                      <p:cBhvr>
                                        <p:cTn id="32" dur="500" fill="hold"/>
                                        <p:tgtEl>
                                          <p:spTgt spid="286749"/>
                                        </p:tgtEl>
                                        <p:attrNameLst>
                                          <p:attrName>ppt_x</p:attrName>
                                        </p:attrNameLst>
                                      </p:cBhvr>
                                      <p:tavLst>
                                        <p:tav tm="0">
                                          <p:val>
                                            <p:strVal val="#ppt_x"/>
                                          </p:val>
                                        </p:tav>
                                        <p:tav tm="100000">
                                          <p:val>
                                            <p:strVal val="#ppt_x"/>
                                          </p:val>
                                        </p:tav>
                                      </p:tavLst>
                                    </p:anim>
                                    <p:anim calcmode="lin" valueType="num">
                                      <p:cBhvr>
                                        <p:cTn id="33" dur="500" fill="hold"/>
                                        <p:tgtEl>
                                          <p:spTgt spid="28674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86750"/>
                                        </p:tgtEl>
                                        <p:attrNameLst>
                                          <p:attrName>style.visibility</p:attrName>
                                        </p:attrNameLst>
                                      </p:cBhvr>
                                      <p:to>
                                        <p:strVal val="visible"/>
                                      </p:to>
                                    </p:set>
                                    <p:anim calcmode="lin" valueType="num">
                                      <p:cBhvr>
                                        <p:cTn id="37" dur="500" fill="hold"/>
                                        <p:tgtEl>
                                          <p:spTgt spid="286750"/>
                                        </p:tgtEl>
                                        <p:attrNameLst>
                                          <p:attrName>ppt_x</p:attrName>
                                        </p:attrNameLst>
                                      </p:cBhvr>
                                      <p:tavLst>
                                        <p:tav tm="0">
                                          <p:val>
                                            <p:strVal val="#ppt_x"/>
                                          </p:val>
                                        </p:tav>
                                        <p:tav tm="100000">
                                          <p:val>
                                            <p:strVal val="#ppt_x"/>
                                          </p:val>
                                        </p:tav>
                                      </p:tavLst>
                                    </p:anim>
                                    <p:anim calcmode="lin" valueType="num">
                                      <p:cBhvr>
                                        <p:cTn id="38" dur="500" fill="hold"/>
                                        <p:tgtEl>
                                          <p:spTgt spid="286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5" grpId="0"/>
      <p:bldP spid="286746" grpId="0"/>
      <p:bldP spid="286747" grpId="0"/>
      <p:bldP spid="286748" grpId="0"/>
      <p:bldP spid="286749" grpId="0"/>
      <p:bldP spid="286750"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1"/>
          <p:cNvSpPr/>
          <p:nvPr/>
        </p:nvSpPr>
        <p:spPr>
          <a:xfrm>
            <a:off x="4596801" y="1265768"/>
            <a:ext cx="7667686" cy="4054475"/>
          </a:xfrm>
          <a:prstGeom prst="rect">
            <a:avLst/>
          </a:prstGeom>
          <a:noFill/>
          <a:ln w="9525">
            <a:noFill/>
          </a:ln>
        </p:spPr>
        <p:txBody>
          <a:bodyPr anchor="t">
            <a:spAutoFit/>
          </a:bodyPr>
          <a:lstStyle/>
          <a:p>
            <a:pPr>
              <a:lnSpc>
                <a:spcPct val="115000"/>
              </a:lnSpc>
            </a:pP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大气污染，环境恶化。</a:t>
            </a:r>
          </a:p>
          <a:p>
            <a:pPr>
              <a:lnSpc>
                <a:spcPct val="115000"/>
              </a:lnSpc>
            </a:pP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砍伐森林，水土流失，土地沙化</a:t>
            </a:r>
          </a:p>
          <a:p>
            <a:pPr>
              <a:lnSpc>
                <a:spcPct val="115000"/>
              </a:lnSpc>
            </a:pP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人口无节制增长，生活贫困</a:t>
            </a:r>
          </a:p>
          <a:p>
            <a:pPr>
              <a:lnSpc>
                <a:spcPct val="115000"/>
              </a:lnSpc>
            </a:pP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过度捕捞，水产资源枯竭</a:t>
            </a:r>
          </a:p>
          <a:p>
            <a:pPr>
              <a:lnSpc>
                <a:spcPct val="115000"/>
              </a:lnSpc>
            </a:pP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交通拥挤，造成大气和噪音污染</a:t>
            </a:r>
          </a:p>
          <a:p>
            <a:pPr>
              <a:lnSpc>
                <a:spcPct val="115000"/>
              </a:lnSpc>
            </a:pP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战争频繁，影响人类生存和发展</a:t>
            </a:r>
          </a:p>
          <a:p>
            <a:pPr>
              <a:lnSpc>
                <a:spcPct val="115000"/>
              </a:lnSpc>
            </a:pP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地球“出汗”，全球变暖</a:t>
            </a:r>
          </a:p>
        </p:txBody>
      </p:sp>
      <p:pic>
        <p:nvPicPr>
          <p:cNvPr id="19458" name="Picture 13" descr="处境艰难的地球"/>
          <p:cNvPicPr>
            <a:picLocks noChangeAspect="1"/>
          </p:cNvPicPr>
          <p:nvPr/>
        </p:nvPicPr>
        <p:blipFill>
          <a:blip r:embed="rId2" cstate="print"/>
          <a:stretch>
            <a:fillRect/>
          </a:stretch>
        </p:blipFill>
        <p:spPr>
          <a:xfrm>
            <a:off x="516400" y="1835574"/>
            <a:ext cx="3875113" cy="4034367"/>
          </a:xfrm>
          <a:prstGeom prst="rect">
            <a:avLst/>
          </a:prstGeom>
          <a:noFill/>
          <a:ln w="9525">
            <a:noFill/>
          </a:ln>
        </p:spPr>
      </p:pic>
      <p:sp>
        <p:nvSpPr>
          <p:cNvPr id="9" name="椭圆 8"/>
          <p:cNvSpPr/>
          <p:nvPr/>
        </p:nvSpPr>
        <p:spPr>
          <a:xfrm rot="1058604">
            <a:off x="3140725" y="1670052"/>
            <a:ext cx="882536" cy="918633"/>
          </a:xfrm>
          <a:prstGeom prst="ellipse">
            <a:avLst/>
          </a:prstGeom>
          <a:noFill/>
          <a:ln w="38100" cap="flat" cmpd="sng">
            <a:solidFill>
              <a:srgbClr val="FF0000"/>
            </a:solidFill>
            <a:prstDash val="soli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10" name="椭圆 9"/>
          <p:cNvSpPr/>
          <p:nvPr/>
        </p:nvSpPr>
        <p:spPr>
          <a:xfrm rot="1058604">
            <a:off x="1511104" y="1504951"/>
            <a:ext cx="810578" cy="952500"/>
          </a:xfrm>
          <a:prstGeom prst="ellipse">
            <a:avLst/>
          </a:prstGeom>
          <a:noFill/>
          <a:ln w="38100" cap="flat" cmpd="sng">
            <a:solidFill>
              <a:srgbClr val="FF0000"/>
            </a:solidFill>
            <a:prstDash val="soli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12" name="椭圆 11"/>
          <p:cNvSpPr/>
          <p:nvPr/>
        </p:nvSpPr>
        <p:spPr>
          <a:xfrm rot="1058604">
            <a:off x="806346" y="2076452"/>
            <a:ext cx="632802" cy="1149351"/>
          </a:xfrm>
          <a:prstGeom prst="ellipse">
            <a:avLst/>
          </a:prstGeom>
          <a:noFill/>
          <a:ln w="38100" cap="flat" cmpd="sng">
            <a:solidFill>
              <a:srgbClr val="FF0000"/>
            </a:solidFill>
            <a:prstDash val="soli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13" name="椭圆 12"/>
          <p:cNvSpPr/>
          <p:nvPr/>
        </p:nvSpPr>
        <p:spPr>
          <a:xfrm rot="1058604">
            <a:off x="2715331" y="4313767"/>
            <a:ext cx="810578" cy="952500"/>
          </a:xfrm>
          <a:prstGeom prst="ellipse">
            <a:avLst/>
          </a:prstGeom>
          <a:noFill/>
          <a:ln w="38100" cap="flat" cmpd="sng">
            <a:solidFill>
              <a:srgbClr val="FF0000"/>
            </a:solidFill>
            <a:prstDash val="soli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14" name="椭圆 13"/>
          <p:cNvSpPr/>
          <p:nvPr/>
        </p:nvSpPr>
        <p:spPr>
          <a:xfrm rot="1058604">
            <a:off x="1240206" y="4542368"/>
            <a:ext cx="810578" cy="717551"/>
          </a:xfrm>
          <a:prstGeom prst="ellipse">
            <a:avLst/>
          </a:prstGeom>
          <a:noFill/>
          <a:ln w="38100" cap="flat" cmpd="sng">
            <a:solidFill>
              <a:srgbClr val="FF0000"/>
            </a:solidFill>
            <a:prstDash val="soli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15" name="椭圆 14"/>
          <p:cNvSpPr/>
          <p:nvPr/>
        </p:nvSpPr>
        <p:spPr>
          <a:xfrm rot="1058604">
            <a:off x="2321682" y="1727201"/>
            <a:ext cx="808462" cy="717551"/>
          </a:xfrm>
          <a:prstGeom prst="ellipse">
            <a:avLst/>
          </a:prstGeom>
          <a:noFill/>
          <a:ln w="38100" cap="flat" cmpd="sng">
            <a:solidFill>
              <a:srgbClr val="FF0000"/>
            </a:solidFill>
            <a:prstDash val="soli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16" name="椭圆 15"/>
          <p:cNvSpPr/>
          <p:nvPr/>
        </p:nvSpPr>
        <p:spPr>
          <a:xfrm rot="1058604">
            <a:off x="484654" y="3022601"/>
            <a:ext cx="810578" cy="719667"/>
          </a:xfrm>
          <a:prstGeom prst="ellipse">
            <a:avLst/>
          </a:prstGeom>
          <a:noFill/>
          <a:ln w="38100" cap="flat" cmpd="sng">
            <a:solidFill>
              <a:srgbClr val="FF0000"/>
            </a:solidFill>
            <a:prstDash val="soli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17" name="椭圆 16"/>
          <p:cNvSpPr/>
          <p:nvPr/>
        </p:nvSpPr>
        <p:spPr>
          <a:xfrm rot="1058604">
            <a:off x="1456078" y="3168652"/>
            <a:ext cx="810578" cy="715433"/>
          </a:xfrm>
          <a:prstGeom prst="ellipse">
            <a:avLst/>
          </a:prstGeom>
          <a:noFill/>
          <a:ln w="38100" cap="flat" cmpd="sng">
            <a:solidFill>
              <a:srgbClr val="FF0000"/>
            </a:solidFill>
            <a:prstDash val="solid"/>
            <a:headEnd type="none" w="med" len="med"/>
            <a:tailEnd type="none" w="med" len="med"/>
          </a:ln>
        </p:spPr>
        <p:txBody>
          <a:bodyPr/>
          <a:lstStyle/>
          <a:p>
            <a:pPr lvl="0" eaLnBrk="1" fontAlgn="base" hangingPunct="1"/>
            <a:endParaRPr lang="zh-CN" altLang="en-US" sz="1800" strike="noStrike" noProof="1">
              <a:latin typeface="微软雅黑" panose="020B0503020204020204" pitchFamily="34" charset="-122"/>
              <a:ea typeface="宋体" panose="02010600030101010101" pitchFamily="2" charset="-122"/>
              <a:cs typeface="微软雅黑" panose="020B0503020204020204" pitchFamily="34" charset="-122"/>
            </a:endParaRPr>
          </a:p>
        </p:txBody>
      </p:sp>
      <p:pic>
        <p:nvPicPr>
          <p:cNvPr id="18" name="Picture 6" descr="ziyuan"/>
          <p:cNvPicPr>
            <a:picLocks noChangeAspect="1"/>
          </p:cNvPicPr>
          <p:nvPr/>
        </p:nvPicPr>
        <p:blipFill>
          <a:blip r:embed="rId3" cstate="print"/>
          <a:srcRect l="5482" b="3792"/>
          <a:stretch>
            <a:fillRect/>
          </a:stretch>
        </p:blipFill>
        <p:spPr>
          <a:xfrm>
            <a:off x="4681458" y="1547707"/>
            <a:ext cx="6909593" cy="4610100"/>
          </a:xfrm>
          <a:prstGeom prst="rect">
            <a:avLst/>
          </a:prstGeom>
          <a:noFill/>
          <a:ln w="38100" cap="flat" cmpd="sng">
            <a:solidFill>
              <a:schemeClr val="tx1"/>
            </a:solidFill>
            <a:prstDash val="solid"/>
            <a:miter/>
            <a:headEnd type="none" w="med" len="med"/>
            <a:tailEnd type="none" w="med" len="med"/>
          </a:ln>
        </p:spPr>
      </p:pic>
      <p:sp>
        <p:nvSpPr>
          <p:cNvPr id="19468" name="文本框 30749"/>
          <p:cNvSpPr txBox="1"/>
          <p:nvPr/>
        </p:nvSpPr>
        <p:spPr>
          <a:xfrm>
            <a:off x="3505379" y="759248"/>
            <a:ext cx="7390438" cy="645160"/>
          </a:xfrm>
          <a:prstGeom prst="rect">
            <a:avLst/>
          </a:prstGeom>
          <a:noFill/>
          <a:ln w="9525">
            <a:noFill/>
          </a:ln>
        </p:spPr>
        <p:txBody>
          <a:bodyPr anchor="t">
            <a:spAutoFit/>
          </a:bodyPr>
          <a:lstStyle/>
          <a:p>
            <a:pPr>
              <a:spcBef>
                <a:spcPct val="50000"/>
              </a:spcBef>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三、世界的人口问题</a:t>
            </a:r>
          </a:p>
        </p:txBody>
      </p:sp>
      <p:sp>
        <p:nvSpPr>
          <p:cNvPr id="2" name="文本框 1"/>
          <p:cNvSpPr txBox="1"/>
          <p:nvPr/>
        </p:nvSpPr>
        <p:spPr>
          <a:xfrm>
            <a:off x="646770" y="5860628"/>
            <a:ext cx="3168660" cy="583565"/>
          </a:xfrm>
          <a:prstGeom prst="rect">
            <a:avLst/>
          </a:prstGeom>
          <a:noFill/>
        </p:spPr>
        <p:txBody>
          <a:bodyPr wrap="square" rtlCol="0">
            <a:spAutoFit/>
          </a:bodyPr>
          <a:lstStyle/>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说说漫画含义</a:t>
            </a:r>
          </a:p>
        </p:txBody>
      </p:sp>
      <p:sp>
        <p:nvSpPr>
          <p:cNvPr id="3" name="矩形 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80">
                                          <p:stCondLst>
                                            <p:cond delay="0"/>
                                          </p:stCondLst>
                                        </p:cTn>
                                        <p:tgtEl>
                                          <p:spTgt spid="10"/>
                                        </p:tgtEl>
                                      </p:cBhvr>
                                    </p:animEffect>
                                    <p:anim calcmode="lin" valueType="num">
                                      <p:cBhvr>
                                        <p:cTn id="3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7" dur="26">
                                          <p:stCondLst>
                                            <p:cond delay="650"/>
                                          </p:stCondLst>
                                        </p:cTn>
                                        <p:tgtEl>
                                          <p:spTgt spid="10"/>
                                        </p:tgtEl>
                                      </p:cBhvr>
                                      <p:to x="100000" y="60000"/>
                                    </p:animScale>
                                    <p:animScale>
                                      <p:cBhvr>
                                        <p:cTn id="38" dur="166" decel="50000">
                                          <p:stCondLst>
                                            <p:cond delay="676"/>
                                          </p:stCondLst>
                                        </p:cTn>
                                        <p:tgtEl>
                                          <p:spTgt spid="10"/>
                                        </p:tgtEl>
                                      </p:cBhvr>
                                      <p:to x="100000" y="100000"/>
                                    </p:animScale>
                                    <p:animScale>
                                      <p:cBhvr>
                                        <p:cTn id="39" dur="26">
                                          <p:stCondLst>
                                            <p:cond delay="1312"/>
                                          </p:stCondLst>
                                        </p:cTn>
                                        <p:tgtEl>
                                          <p:spTgt spid="10"/>
                                        </p:tgtEl>
                                      </p:cBhvr>
                                      <p:to x="100000" y="80000"/>
                                    </p:animScale>
                                    <p:animScale>
                                      <p:cBhvr>
                                        <p:cTn id="40" dur="166" decel="50000">
                                          <p:stCondLst>
                                            <p:cond delay="1338"/>
                                          </p:stCondLst>
                                        </p:cTn>
                                        <p:tgtEl>
                                          <p:spTgt spid="10"/>
                                        </p:tgtEl>
                                      </p:cBhvr>
                                      <p:to x="100000" y="100000"/>
                                    </p:animScale>
                                    <p:animScale>
                                      <p:cBhvr>
                                        <p:cTn id="41" dur="26">
                                          <p:stCondLst>
                                            <p:cond delay="1642"/>
                                          </p:stCondLst>
                                        </p:cTn>
                                        <p:tgtEl>
                                          <p:spTgt spid="10"/>
                                        </p:tgtEl>
                                      </p:cBhvr>
                                      <p:to x="100000" y="90000"/>
                                    </p:animScale>
                                    <p:animScale>
                                      <p:cBhvr>
                                        <p:cTn id="42" dur="166" decel="50000">
                                          <p:stCondLst>
                                            <p:cond delay="1668"/>
                                          </p:stCondLst>
                                        </p:cTn>
                                        <p:tgtEl>
                                          <p:spTgt spid="10"/>
                                        </p:tgtEl>
                                      </p:cBhvr>
                                      <p:to x="100000" y="100000"/>
                                    </p:animScale>
                                    <p:animScale>
                                      <p:cBhvr>
                                        <p:cTn id="43" dur="26">
                                          <p:stCondLst>
                                            <p:cond delay="1808"/>
                                          </p:stCondLst>
                                        </p:cTn>
                                        <p:tgtEl>
                                          <p:spTgt spid="10"/>
                                        </p:tgtEl>
                                      </p:cBhvr>
                                      <p:to x="100000" y="95000"/>
                                    </p:animScale>
                                    <p:animScale>
                                      <p:cBhvr>
                                        <p:cTn id="44" dur="166" decel="50000">
                                          <p:stCondLst>
                                            <p:cond delay="1834"/>
                                          </p:stCondLst>
                                        </p:cTn>
                                        <p:tgtEl>
                                          <p:spTgt spid="10"/>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p:cTn id="4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
                                            <p:txEl>
                                              <p:pRg st="2" end="2"/>
                                            </p:txEl>
                                          </p:spTgt>
                                        </p:tgtEl>
                                        <p:attrNameLst>
                                          <p:attrName>style.visibility</p:attrName>
                                        </p:attrNameLst>
                                      </p:cBhvr>
                                      <p:to>
                                        <p:strVal val="visible"/>
                                      </p:to>
                                    </p:set>
                                    <p:anim calcmode="lin" valueType="num">
                                      <p:cBhvr>
                                        <p:cTn id="7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80">
                                          <p:stCondLst>
                                            <p:cond delay="0"/>
                                          </p:stCondLst>
                                        </p:cTn>
                                        <p:tgtEl>
                                          <p:spTgt spid="13"/>
                                        </p:tgtEl>
                                      </p:cBhvr>
                                    </p:animEffect>
                                    <p:anim calcmode="lin" valueType="num">
                                      <p:cBhvr>
                                        <p:cTn id="8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5" dur="26">
                                          <p:stCondLst>
                                            <p:cond delay="650"/>
                                          </p:stCondLst>
                                        </p:cTn>
                                        <p:tgtEl>
                                          <p:spTgt spid="13"/>
                                        </p:tgtEl>
                                      </p:cBhvr>
                                      <p:to x="100000" y="60000"/>
                                    </p:animScale>
                                    <p:animScale>
                                      <p:cBhvr>
                                        <p:cTn id="86" dur="166" decel="50000">
                                          <p:stCondLst>
                                            <p:cond delay="676"/>
                                          </p:stCondLst>
                                        </p:cTn>
                                        <p:tgtEl>
                                          <p:spTgt spid="13"/>
                                        </p:tgtEl>
                                      </p:cBhvr>
                                      <p:to x="100000" y="100000"/>
                                    </p:animScale>
                                    <p:animScale>
                                      <p:cBhvr>
                                        <p:cTn id="87" dur="26">
                                          <p:stCondLst>
                                            <p:cond delay="1312"/>
                                          </p:stCondLst>
                                        </p:cTn>
                                        <p:tgtEl>
                                          <p:spTgt spid="13"/>
                                        </p:tgtEl>
                                      </p:cBhvr>
                                      <p:to x="100000" y="80000"/>
                                    </p:animScale>
                                    <p:animScale>
                                      <p:cBhvr>
                                        <p:cTn id="88" dur="166" decel="50000">
                                          <p:stCondLst>
                                            <p:cond delay="1338"/>
                                          </p:stCondLst>
                                        </p:cTn>
                                        <p:tgtEl>
                                          <p:spTgt spid="13"/>
                                        </p:tgtEl>
                                      </p:cBhvr>
                                      <p:to x="100000" y="100000"/>
                                    </p:animScale>
                                    <p:animScale>
                                      <p:cBhvr>
                                        <p:cTn id="89" dur="26">
                                          <p:stCondLst>
                                            <p:cond delay="1642"/>
                                          </p:stCondLst>
                                        </p:cTn>
                                        <p:tgtEl>
                                          <p:spTgt spid="13"/>
                                        </p:tgtEl>
                                      </p:cBhvr>
                                      <p:to x="100000" y="90000"/>
                                    </p:animScale>
                                    <p:animScale>
                                      <p:cBhvr>
                                        <p:cTn id="90" dur="166" decel="50000">
                                          <p:stCondLst>
                                            <p:cond delay="1668"/>
                                          </p:stCondLst>
                                        </p:cTn>
                                        <p:tgtEl>
                                          <p:spTgt spid="13"/>
                                        </p:tgtEl>
                                      </p:cBhvr>
                                      <p:to x="100000" y="100000"/>
                                    </p:animScale>
                                    <p:animScale>
                                      <p:cBhvr>
                                        <p:cTn id="91" dur="26">
                                          <p:stCondLst>
                                            <p:cond delay="1808"/>
                                          </p:stCondLst>
                                        </p:cTn>
                                        <p:tgtEl>
                                          <p:spTgt spid="13"/>
                                        </p:tgtEl>
                                      </p:cBhvr>
                                      <p:to x="100000" y="95000"/>
                                    </p:animScale>
                                    <p:animScale>
                                      <p:cBhvr>
                                        <p:cTn id="92" dur="166" decel="50000">
                                          <p:stCondLst>
                                            <p:cond delay="1834"/>
                                          </p:stCondLst>
                                        </p:cTn>
                                        <p:tgtEl>
                                          <p:spTgt spid="13"/>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7">
                                            <p:txEl>
                                              <p:pRg st="3" end="3"/>
                                            </p:txEl>
                                          </p:spTgt>
                                        </p:tgtEl>
                                        <p:attrNameLst>
                                          <p:attrName>style.visibility</p:attrName>
                                        </p:attrNameLst>
                                      </p:cBhvr>
                                      <p:to>
                                        <p:strVal val="visible"/>
                                      </p:to>
                                    </p:set>
                                    <p:anim calcmode="lin" valueType="num">
                                      <p:cBhvr>
                                        <p:cTn id="9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9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down)">
                                      <p:cBhvr>
                                        <p:cTn id="103" dur="580">
                                          <p:stCondLst>
                                            <p:cond delay="0"/>
                                          </p:stCondLst>
                                        </p:cTn>
                                        <p:tgtEl>
                                          <p:spTgt spid="14"/>
                                        </p:tgtEl>
                                      </p:cBhvr>
                                    </p:animEffect>
                                    <p:anim calcmode="lin" valueType="num">
                                      <p:cBhvr>
                                        <p:cTn id="10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09" dur="26">
                                          <p:stCondLst>
                                            <p:cond delay="650"/>
                                          </p:stCondLst>
                                        </p:cTn>
                                        <p:tgtEl>
                                          <p:spTgt spid="14"/>
                                        </p:tgtEl>
                                      </p:cBhvr>
                                      <p:to x="100000" y="60000"/>
                                    </p:animScale>
                                    <p:animScale>
                                      <p:cBhvr>
                                        <p:cTn id="110" dur="166" decel="50000">
                                          <p:stCondLst>
                                            <p:cond delay="676"/>
                                          </p:stCondLst>
                                        </p:cTn>
                                        <p:tgtEl>
                                          <p:spTgt spid="14"/>
                                        </p:tgtEl>
                                      </p:cBhvr>
                                      <p:to x="100000" y="100000"/>
                                    </p:animScale>
                                    <p:animScale>
                                      <p:cBhvr>
                                        <p:cTn id="111" dur="26">
                                          <p:stCondLst>
                                            <p:cond delay="1312"/>
                                          </p:stCondLst>
                                        </p:cTn>
                                        <p:tgtEl>
                                          <p:spTgt spid="14"/>
                                        </p:tgtEl>
                                      </p:cBhvr>
                                      <p:to x="100000" y="80000"/>
                                    </p:animScale>
                                    <p:animScale>
                                      <p:cBhvr>
                                        <p:cTn id="112" dur="166" decel="50000">
                                          <p:stCondLst>
                                            <p:cond delay="1338"/>
                                          </p:stCondLst>
                                        </p:cTn>
                                        <p:tgtEl>
                                          <p:spTgt spid="14"/>
                                        </p:tgtEl>
                                      </p:cBhvr>
                                      <p:to x="100000" y="100000"/>
                                    </p:animScale>
                                    <p:animScale>
                                      <p:cBhvr>
                                        <p:cTn id="113" dur="26">
                                          <p:stCondLst>
                                            <p:cond delay="1642"/>
                                          </p:stCondLst>
                                        </p:cTn>
                                        <p:tgtEl>
                                          <p:spTgt spid="14"/>
                                        </p:tgtEl>
                                      </p:cBhvr>
                                      <p:to x="100000" y="90000"/>
                                    </p:animScale>
                                    <p:animScale>
                                      <p:cBhvr>
                                        <p:cTn id="114" dur="166" decel="50000">
                                          <p:stCondLst>
                                            <p:cond delay="1668"/>
                                          </p:stCondLst>
                                        </p:cTn>
                                        <p:tgtEl>
                                          <p:spTgt spid="14"/>
                                        </p:tgtEl>
                                      </p:cBhvr>
                                      <p:to x="100000" y="100000"/>
                                    </p:animScale>
                                    <p:animScale>
                                      <p:cBhvr>
                                        <p:cTn id="115" dur="26">
                                          <p:stCondLst>
                                            <p:cond delay="1808"/>
                                          </p:stCondLst>
                                        </p:cTn>
                                        <p:tgtEl>
                                          <p:spTgt spid="14"/>
                                        </p:tgtEl>
                                      </p:cBhvr>
                                      <p:to x="100000" y="95000"/>
                                    </p:animScale>
                                    <p:animScale>
                                      <p:cBhvr>
                                        <p:cTn id="116" dur="166" decel="50000">
                                          <p:stCondLst>
                                            <p:cond delay="1834"/>
                                          </p:stCondLst>
                                        </p:cTn>
                                        <p:tgtEl>
                                          <p:spTgt spid="14"/>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7">
                                            <p:txEl>
                                              <p:pRg st="4" end="4"/>
                                            </p:txEl>
                                          </p:spTgt>
                                        </p:tgtEl>
                                        <p:attrNameLst>
                                          <p:attrName>style.visibility</p:attrName>
                                        </p:attrNameLst>
                                      </p:cBhvr>
                                      <p:to>
                                        <p:strVal val="visible"/>
                                      </p:to>
                                    </p:set>
                                    <p:anim calcmode="lin" valueType="num">
                                      <p:cBhvr>
                                        <p:cTn id="12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2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wipe(down)">
                                      <p:cBhvr>
                                        <p:cTn id="127" dur="580">
                                          <p:stCondLst>
                                            <p:cond delay="0"/>
                                          </p:stCondLst>
                                        </p:cTn>
                                        <p:tgtEl>
                                          <p:spTgt spid="15"/>
                                        </p:tgtEl>
                                      </p:cBhvr>
                                    </p:animEffect>
                                    <p:anim calcmode="lin" valueType="num">
                                      <p:cBhvr>
                                        <p:cTn id="12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3" dur="26">
                                          <p:stCondLst>
                                            <p:cond delay="650"/>
                                          </p:stCondLst>
                                        </p:cTn>
                                        <p:tgtEl>
                                          <p:spTgt spid="15"/>
                                        </p:tgtEl>
                                      </p:cBhvr>
                                      <p:to x="100000" y="60000"/>
                                    </p:animScale>
                                    <p:animScale>
                                      <p:cBhvr>
                                        <p:cTn id="134" dur="166" decel="50000">
                                          <p:stCondLst>
                                            <p:cond delay="676"/>
                                          </p:stCondLst>
                                        </p:cTn>
                                        <p:tgtEl>
                                          <p:spTgt spid="15"/>
                                        </p:tgtEl>
                                      </p:cBhvr>
                                      <p:to x="100000" y="100000"/>
                                    </p:animScale>
                                    <p:animScale>
                                      <p:cBhvr>
                                        <p:cTn id="135" dur="26">
                                          <p:stCondLst>
                                            <p:cond delay="1312"/>
                                          </p:stCondLst>
                                        </p:cTn>
                                        <p:tgtEl>
                                          <p:spTgt spid="15"/>
                                        </p:tgtEl>
                                      </p:cBhvr>
                                      <p:to x="100000" y="80000"/>
                                    </p:animScale>
                                    <p:animScale>
                                      <p:cBhvr>
                                        <p:cTn id="136" dur="166" decel="50000">
                                          <p:stCondLst>
                                            <p:cond delay="1338"/>
                                          </p:stCondLst>
                                        </p:cTn>
                                        <p:tgtEl>
                                          <p:spTgt spid="15"/>
                                        </p:tgtEl>
                                      </p:cBhvr>
                                      <p:to x="100000" y="100000"/>
                                    </p:animScale>
                                    <p:animScale>
                                      <p:cBhvr>
                                        <p:cTn id="137" dur="26">
                                          <p:stCondLst>
                                            <p:cond delay="1642"/>
                                          </p:stCondLst>
                                        </p:cTn>
                                        <p:tgtEl>
                                          <p:spTgt spid="15"/>
                                        </p:tgtEl>
                                      </p:cBhvr>
                                      <p:to x="100000" y="90000"/>
                                    </p:animScale>
                                    <p:animScale>
                                      <p:cBhvr>
                                        <p:cTn id="138" dur="166" decel="50000">
                                          <p:stCondLst>
                                            <p:cond delay="1668"/>
                                          </p:stCondLst>
                                        </p:cTn>
                                        <p:tgtEl>
                                          <p:spTgt spid="15"/>
                                        </p:tgtEl>
                                      </p:cBhvr>
                                      <p:to x="100000" y="100000"/>
                                    </p:animScale>
                                    <p:animScale>
                                      <p:cBhvr>
                                        <p:cTn id="139" dur="26">
                                          <p:stCondLst>
                                            <p:cond delay="1808"/>
                                          </p:stCondLst>
                                        </p:cTn>
                                        <p:tgtEl>
                                          <p:spTgt spid="15"/>
                                        </p:tgtEl>
                                      </p:cBhvr>
                                      <p:to x="100000" y="95000"/>
                                    </p:animScale>
                                    <p:animScale>
                                      <p:cBhvr>
                                        <p:cTn id="140" dur="166" decel="50000">
                                          <p:stCondLst>
                                            <p:cond delay="1834"/>
                                          </p:stCondLst>
                                        </p:cTn>
                                        <p:tgtEl>
                                          <p:spTgt spid="15"/>
                                        </p:tgtEl>
                                      </p:cBhvr>
                                      <p:to x="100000" y="100000"/>
                                    </p:animScale>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7">
                                            <p:txEl>
                                              <p:pRg st="5" end="5"/>
                                            </p:txEl>
                                          </p:spTgt>
                                        </p:tgtEl>
                                        <p:attrNameLst>
                                          <p:attrName>style.visibility</p:attrName>
                                        </p:attrNameLst>
                                      </p:cBhvr>
                                      <p:to>
                                        <p:strVal val="visible"/>
                                      </p:to>
                                    </p:set>
                                    <p:anim calcmode="lin" valueType="num">
                                      <p:cBhvr>
                                        <p:cTn id="14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14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7">
                                            <p:txEl>
                                              <p:pRg st="6" end="6"/>
                                            </p:txEl>
                                          </p:spTgt>
                                        </p:tgtEl>
                                        <p:attrNameLst>
                                          <p:attrName>style.visibility</p:attrName>
                                        </p:attrNameLst>
                                      </p:cBhvr>
                                      <p:to>
                                        <p:strVal val="visible"/>
                                      </p:to>
                                    </p:set>
                                    <p:anim calcmode="lin" valueType="num">
                                      <p:cBhvr>
                                        <p:cTn id="15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15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6" presetClass="entr" presetSubtype="0" fill="hold" grpId="0" nodeType="clickEffect">
                                  <p:stCondLst>
                                    <p:cond delay="0"/>
                                  </p:stCondLst>
                                  <p:childTnLst>
                                    <p:set>
                                      <p:cBhvr>
                                        <p:cTn id="156" dur="1" fill="hold">
                                          <p:stCondLst>
                                            <p:cond delay="0"/>
                                          </p:stCondLst>
                                        </p:cTn>
                                        <p:tgtEl>
                                          <p:spTgt spid="16"/>
                                        </p:tgtEl>
                                        <p:attrNameLst>
                                          <p:attrName>style.visibility</p:attrName>
                                        </p:attrNameLst>
                                      </p:cBhvr>
                                      <p:to>
                                        <p:strVal val="visible"/>
                                      </p:to>
                                    </p:set>
                                    <p:animEffect transition="in" filter="wipe(down)">
                                      <p:cBhvr>
                                        <p:cTn id="157" dur="580">
                                          <p:stCondLst>
                                            <p:cond delay="0"/>
                                          </p:stCondLst>
                                        </p:cTn>
                                        <p:tgtEl>
                                          <p:spTgt spid="16"/>
                                        </p:tgtEl>
                                      </p:cBhvr>
                                    </p:animEffect>
                                    <p:anim calcmode="lin" valueType="num">
                                      <p:cBhvr>
                                        <p:cTn id="15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63" dur="26">
                                          <p:stCondLst>
                                            <p:cond delay="650"/>
                                          </p:stCondLst>
                                        </p:cTn>
                                        <p:tgtEl>
                                          <p:spTgt spid="16"/>
                                        </p:tgtEl>
                                      </p:cBhvr>
                                      <p:to x="100000" y="60000"/>
                                    </p:animScale>
                                    <p:animScale>
                                      <p:cBhvr>
                                        <p:cTn id="164" dur="166" decel="50000">
                                          <p:stCondLst>
                                            <p:cond delay="676"/>
                                          </p:stCondLst>
                                        </p:cTn>
                                        <p:tgtEl>
                                          <p:spTgt spid="16"/>
                                        </p:tgtEl>
                                      </p:cBhvr>
                                      <p:to x="100000" y="100000"/>
                                    </p:animScale>
                                    <p:animScale>
                                      <p:cBhvr>
                                        <p:cTn id="165" dur="26">
                                          <p:stCondLst>
                                            <p:cond delay="1312"/>
                                          </p:stCondLst>
                                        </p:cTn>
                                        <p:tgtEl>
                                          <p:spTgt spid="16"/>
                                        </p:tgtEl>
                                      </p:cBhvr>
                                      <p:to x="100000" y="80000"/>
                                    </p:animScale>
                                    <p:animScale>
                                      <p:cBhvr>
                                        <p:cTn id="166" dur="166" decel="50000">
                                          <p:stCondLst>
                                            <p:cond delay="1338"/>
                                          </p:stCondLst>
                                        </p:cTn>
                                        <p:tgtEl>
                                          <p:spTgt spid="16"/>
                                        </p:tgtEl>
                                      </p:cBhvr>
                                      <p:to x="100000" y="100000"/>
                                    </p:animScale>
                                    <p:animScale>
                                      <p:cBhvr>
                                        <p:cTn id="167" dur="26">
                                          <p:stCondLst>
                                            <p:cond delay="1642"/>
                                          </p:stCondLst>
                                        </p:cTn>
                                        <p:tgtEl>
                                          <p:spTgt spid="16"/>
                                        </p:tgtEl>
                                      </p:cBhvr>
                                      <p:to x="100000" y="90000"/>
                                    </p:animScale>
                                    <p:animScale>
                                      <p:cBhvr>
                                        <p:cTn id="168" dur="166" decel="50000">
                                          <p:stCondLst>
                                            <p:cond delay="1668"/>
                                          </p:stCondLst>
                                        </p:cTn>
                                        <p:tgtEl>
                                          <p:spTgt spid="16"/>
                                        </p:tgtEl>
                                      </p:cBhvr>
                                      <p:to x="100000" y="100000"/>
                                    </p:animScale>
                                    <p:animScale>
                                      <p:cBhvr>
                                        <p:cTn id="169" dur="26">
                                          <p:stCondLst>
                                            <p:cond delay="1808"/>
                                          </p:stCondLst>
                                        </p:cTn>
                                        <p:tgtEl>
                                          <p:spTgt spid="16"/>
                                        </p:tgtEl>
                                      </p:cBhvr>
                                      <p:to x="100000" y="95000"/>
                                    </p:animScale>
                                    <p:animScale>
                                      <p:cBhvr>
                                        <p:cTn id="170" dur="166" decel="50000">
                                          <p:stCondLst>
                                            <p:cond delay="1834"/>
                                          </p:stCondLst>
                                        </p:cTn>
                                        <p:tgtEl>
                                          <p:spTgt spid="16"/>
                                        </p:tgtEl>
                                      </p:cBhvr>
                                      <p:to x="100000" y="100000"/>
                                    </p:animScale>
                                  </p:childTnLst>
                                </p:cTn>
                              </p:par>
                            </p:childTnLst>
                          </p:cTn>
                        </p:par>
                      </p:childTnLst>
                    </p:cTn>
                  </p:par>
                  <p:par>
                    <p:cTn id="171" fill="hold">
                      <p:stCondLst>
                        <p:cond delay="indefinite"/>
                      </p:stCondLst>
                      <p:childTnLst>
                        <p:par>
                          <p:cTn id="172" fill="hold">
                            <p:stCondLst>
                              <p:cond delay="0"/>
                            </p:stCondLst>
                            <p:childTnLst>
                              <p:par>
                                <p:cTn id="173" presetID="26" presetClass="entr" presetSubtype="0" fill="hold" grpId="0" nodeType="clickEffect">
                                  <p:stCondLst>
                                    <p:cond delay="0"/>
                                  </p:stCondLst>
                                  <p:childTnLst>
                                    <p:set>
                                      <p:cBhvr>
                                        <p:cTn id="174" dur="1" fill="hold">
                                          <p:stCondLst>
                                            <p:cond delay="0"/>
                                          </p:stCondLst>
                                        </p:cTn>
                                        <p:tgtEl>
                                          <p:spTgt spid="17"/>
                                        </p:tgtEl>
                                        <p:attrNameLst>
                                          <p:attrName>style.visibility</p:attrName>
                                        </p:attrNameLst>
                                      </p:cBhvr>
                                      <p:to>
                                        <p:strVal val="visible"/>
                                      </p:to>
                                    </p:set>
                                    <p:animEffect transition="in" filter="wipe(down)">
                                      <p:cBhvr>
                                        <p:cTn id="175" dur="580">
                                          <p:stCondLst>
                                            <p:cond delay="0"/>
                                          </p:stCondLst>
                                        </p:cTn>
                                        <p:tgtEl>
                                          <p:spTgt spid="17"/>
                                        </p:tgtEl>
                                      </p:cBhvr>
                                    </p:animEffect>
                                    <p:anim calcmode="lin" valueType="num">
                                      <p:cBhvr>
                                        <p:cTn id="17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81" dur="26">
                                          <p:stCondLst>
                                            <p:cond delay="650"/>
                                          </p:stCondLst>
                                        </p:cTn>
                                        <p:tgtEl>
                                          <p:spTgt spid="17"/>
                                        </p:tgtEl>
                                      </p:cBhvr>
                                      <p:to x="100000" y="60000"/>
                                    </p:animScale>
                                    <p:animScale>
                                      <p:cBhvr>
                                        <p:cTn id="182" dur="166" decel="50000">
                                          <p:stCondLst>
                                            <p:cond delay="676"/>
                                          </p:stCondLst>
                                        </p:cTn>
                                        <p:tgtEl>
                                          <p:spTgt spid="17"/>
                                        </p:tgtEl>
                                      </p:cBhvr>
                                      <p:to x="100000" y="100000"/>
                                    </p:animScale>
                                    <p:animScale>
                                      <p:cBhvr>
                                        <p:cTn id="183" dur="26">
                                          <p:stCondLst>
                                            <p:cond delay="1312"/>
                                          </p:stCondLst>
                                        </p:cTn>
                                        <p:tgtEl>
                                          <p:spTgt spid="17"/>
                                        </p:tgtEl>
                                      </p:cBhvr>
                                      <p:to x="100000" y="80000"/>
                                    </p:animScale>
                                    <p:animScale>
                                      <p:cBhvr>
                                        <p:cTn id="184" dur="166" decel="50000">
                                          <p:stCondLst>
                                            <p:cond delay="1338"/>
                                          </p:stCondLst>
                                        </p:cTn>
                                        <p:tgtEl>
                                          <p:spTgt spid="17"/>
                                        </p:tgtEl>
                                      </p:cBhvr>
                                      <p:to x="100000" y="100000"/>
                                    </p:animScale>
                                    <p:animScale>
                                      <p:cBhvr>
                                        <p:cTn id="185" dur="26">
                                          <p:stCondLst>
                                            <p:cond delay="1642"/>
                                          </p:stCondLst>
                                        </p:cTn>
                                        <p:tgtEl>
                                          <p:spTgt spid="17"/>
                                        </p:tgtEl>
                                      </p:cBhvr>
                                      <p:to x="100000" y="90000"/>
                                    </p:animScale>
                                    <p:animScale>
                                      <p:cBhvr>
                                        <p:cTn id="186" dur="166" decel="50000">
                                          <p:stCondLst>
                                            <p:cond delay="1668"/>
                                          </p:stCondLst>
                                        </p:cTn>
                                        <p:tgtEl>
                                          <p:spTgt spid="17"/>
                                        </p:tgtEl>
                                      </p:cBhvr>
                                      <p:to x="100000" y="100000"/>
                                    </p:animScale>
                                    <p:animScale>
                                      <p:cBhvr>
                                        <p:cTn id="187" dur="26">
                                          <p:stCondLst>
                                            <p:cond delay="1808"/>
                                          </p:stCondLst>
                                        </p:cTn>
                                        <p:tgtEl>
                                          <p:spTgt spid="17"/>
                                        </p:tgtEl>
                                      </p:cBhvr>
                                      <p:to x="100000" y="95000"/>
                                    </p:animScale>
                                    <p:animScale>
                                      <p:cBhvr>
                                        <p:cTn id="188" dur="166" decel="50000">
                                          <p:stCondLst>
                                            <p:cond delay="1834"/>
                                          </p:stCondLst>
                                        </p:cTn>
                                        <p:tgtEl>
                                          <p:spTgt spid="17"/>
                                        </p:tgtEl>
                                      </p:cBhvr>
                                      <p:to x="100000" y="100000"/>
                                    </p:animScale>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nodeType="clickEffect">
                                  <p:stCondLst>
                                    <p:cond delay="0"/>
                                  </p:stCondLst>
                                  <p:childTnLst>
                                    <p:set>
                                      <p:cBhvr>
                                        <p:cTn id="192" dur="1" fill="hold">
                                          <p:stCondLst>
                                            <p:cond delay="0"/>
                                          </p:stCondLst>
                                        </p:cTn>
                                        <p:tgtEl>
                                          <p:spTgt spid="18"/>
                                        </p:tgtEl>
                                        <p:attrNameLst>
                                          <p:attrName>style.visibility</p:attrName>
                                        </p:attrNameLst>
                                      </p:cBhvr>
                                      <p:to>
                                        <p:strVal val="visible"/>
                                      </p:to>
                                    </p:set>
                                    <p:animEffect transition="in" filter="wipe(down)">
                                      <p:cBhvr>
                                        <p:cTn id="19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18" name="图片 34817" descr="ziyuan"/>
          <p:cNvPicPr>
            <a:picLocks noChangeAspect="1"/>
          </p:cNvPicPr>
          <p:nvPr/>
        </p:nvPicPr>
        <p:blipFill>
          <a:blip r:embed="rId2" cstate="print"/>
          <a:stretch>
            <a:fillRect/>
          </a:stretch>
        </p:blipFill>
        <p:spPr>
          <a:xfrm>
            <a:off x="1523802" y="935568"/>
            <a:ext cx="4146011" cy="3636433"/>
          </a:xfrm>
          <a:prstGeom prst="rect">
            <a:avLst/>
          </a:prstGeom>
          <a:noFill/>
          <a:ln w="38100" cap="flat" cmpd="sng">
            <a:solidFill>
              <a:srgbClr val="66FF33"/>
            </a:solidFill>
            <a:prstDash val="solid"/>
            <a:miter/>
            <a:headEnd type="none" w="med" len="med"/>
            <a:tailEnd type="none" w="med" len="med"/>
          </a:ln>
        </p:spPr>
      </p:pic>
      <p:sp>
        <p:nvSpPr>
          <p:cNvPr id="34820" name="文本框 34819"/>
          <p:cNvSpPr txBox="1"/>
          <p:nvPr/>
        </p:nvSpPr>
        <p:spPr>
          <a:xfrm>
            <a:off x="6620071" y="1443567"/>
            <a:ext cx="3022207" cy="521970"/>
          </a:xfrm>
          <a:prstGeom prst="rect">
            <a:avLst/>
          </a:prstGeom>
          <a:noFill/>
          <a:ln w="9525">
            <a:noFill/>
          </a:ln>
        </p:spPr>
        <p:txBody>
          <a:bodyPr anchor="t">
            <a:spAutoFit/>
          </a:bodyPr>
          <a:lstStyle/>
          <a:p>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1、资源枯竭</a:t>
            </a:r>
          </a:p>
        </p:txBody>
      </p:sp>
      <p:pic>
        <p:nvPicPr>
          <p:cNvPr id="34821" name="图片 34820"/>
          <p:cNvPicPr>
            <a:picLocks noChangeAspect="1"/>
          </p:cNvPicPr>
          <p:nvPr/>
        </p:nvPicPr>
        <p:blipFill>
          <a:blip r:embed="rId3" cstate="print"/>
          <a:stretch>
            <a:fillRect/>
          </a:stretch>
        </p:blipFill>
        <p:spPr>
          <a:xfrm>
            <a:off x="5568226" y="2753785"/>
            <a:ext cx="5119550" cy="4157133"/>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p:cTn id="7" dur="1000" fill="hold"/>
                                        <p:tgtEl>
                                          <p:spTgt spid="34818"/>
                                        </p:tgtEl>
                                        <p:attrNameLst>
                                          <p:attrName>ppt_w</p:attrName>
                                        </p:attrNameLst>
                                      </p:cBhvr>
                                      <p:tavLst>
                                        <p:tav tm="0">
                                          <p:val>
                                            <p:strVal val="#ppt_w+.3"/>
                                          </p:val>
                                        </p:tav>
                                        <p:tav tm="100000">
                                          <p:val>
                                            <p:strVal val="#ppt_w"/>
                                          </p:val>
                                        </p:tav>
                                      </p:tavLst>
                                    </p:anim>
                                    <p:anim calcmode="lin" valueType="num">
                                      <p:cBhvr>
                                        <p:cTn id="8" dur="1000" fill="hold"/>
                                        <p:tgtEl>
                                          <p:spTgt spid="34818"/>
                                        </p:tgtEl>
                                        <p:attrNameLst>
                                          <p:attrName>ppt_h</p:attrName>
                                        </p:attrNameLst>
                                      </p:cBhvr>
                                      <p:tavLst>
                                        <p:tav tm="0">
                                          <p:val>
                                            <p:strVal val="#ppt_h"/>
                                          </p:val>
                                        </p:tav>
                                        <p:tav tm="100000">
                                          <p:val>
                                            <p:strVal val="#ppt_h"/>
                                          </p:val>
                                        </p:tav>
                                      </p:tavLst>
                                    </p:anim>
                                    <p:animEffect transition="in" filter="fade">
                                      <p:cBhvr>
                                        <p:cTn id="9" dur="1000"/>
                                        <p:tgtEl>
                                          <p:spTgt spid="34818"/>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34821"/>
                                        </p:tgtEl>
                                        <p:attrNameLst>
                                          <p:attrName>style.visibility</p:attrName>
                                        </p:attrNameLst>
                                      </p:cBhvr>
                                      <p:to>
                                        <p:strVal val="visible"/>
                                      </p:to>
                                    </p:set>
                                    <p:anim calcmode="lin" valueType="num">
                                      <p:cBhvr>
                                        <p:cTn id="14" dur="500" fill="hold"/>
                                        <p:tgtEl>
                                          <p:spTgt spid="34821"/>
                                        </p:tgtEl>
                                        <p:attrNameLst>
                                          <p:attrName>ppt_w</p:attrName>
                                        </p:attrNameLst>
                                      </p:cBhvr>
                                      <p:tavLst>
                                        <p:tav tm="0">
                                          <p:val>
                                            <p:fltVal val="0"/>
                                          </p:val>
                                        </p:tav>
                                        <p:tav tm="100000">
                                          <p:val>
                                            <p:strVal val="#ppt_w"/>
                                          </p:val>
                                        </p:tav>
                                      </p:tavLst>
                                    </p:anim>
                                    <p:anim calcmode="lin" valueType="num">
                                      <p:cBhvr>
                                        <p:cTn id="15" dur="500" fill="hold"/>
                                        <p:tgtEl>
                                          <p:spTgt spid="34821"/>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4820"/>
                                        </p:tgtEl>
                                        <p:attrNameLst>
                                          <p:attrName>style.visibility</p:attrName>
                                        </p:attrNameLst>
                                      </p:cBhvr>
                                      <p:to>
                                        <p:strVal val="visible"/>
                                      </p:to>
                                    </p:set>
                                    <p:animEffect transition="in" filter="slide(fromBottom)">
                                      <p:cBhvr>
                                        <p:cTn id="20"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bldLvl="0"/>
    </p:bld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标题 35841"/>
          <p:cNvSpPr>
            <a:spLocks noGrp="1"/>
          </p:cNvSpPr>
          <p:nvPr>
            <p:ph type="title"/>
          </p:nvPr>
        </p:nvSpPr>
        <p:spPr>
          <a:xfrm>
            <a:off x="6309174" y="1469390"/>
            <a:ext cx="4230454" cy="1143000"/>
          </a:xfrm>
        </p:spPr>
        <p:txBody>
          <a:bodyPr anchor="ctr"/>
          <a:lstStyle/>
          <a:p>
            <a:r>
              <a:rPr lang="zh-CN" altLang="en-US" sz="2800" dirty="0">
                <a:latin typeface="微软雅黑" panose="020B0503020204020204" pitchFamily="34" charset="-122"/>
                <a:ea typeface="微软雅黑" panose="020B0503020204020204" pitchFamily="34" charset="-122"/>
              </a:rPr>
              <a:t>2、生态破坏</a:t>
            </a:r>
          </a:p>
        </p:txBody>
      </p:sp>
      <p:pic>
        <p:nvPicPr>
          <p:cNvPr id="35843" name="内容占位符 35842" descr="毁林"/>
          <p:cNvPicPr>
            <a:picLocks noGrp="1" noChangeAspect="1"/>
          </p:cNvPicPr>
          <p:nvPr>
            <p:ph idx="1"/>
          </p:nvPr>
        </p:nvPicPr>
        <p:blipFill>
          <a:blip r:embed="rId2" cstate="print"/>
          <a:stretch>
            <a:fillRect/>
          </a:stretch>
        </p:blipFill>
        <p:spPr>
          <a:xfrm>
            <a:off x="5911082" y="2791884"/>
            <a:ext cx="4628546" cy="4051300"/>
          </a:xfrm>
        </p:spPr>
      </p:pic>
      <p:pic>
        <p:nvPicPr>
          <p:cNvPr id="35844" name="图片 35843" descr="伐木"/>
          <p:cNvPicPr>
            <a:picLocks noChangeAspect="1"/>
          </p:cNvPicPr>
          <p:nvPr/>
        </p:nvPicPr>
        <p:blipFill>
          <a:blip r:embed="rId3" cstate="print"/>
          <a:stretch>
            <a:fillRect/>
          </a:stretch>
        </p:blipFill>
        <p:spPr>
          <a:xfrm>
            <a:off x="1524013" y="1667934"/>
            <a:ext cx="4366116" cy="3302000"/>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p:cTn id="7" dur="500" fill="hold"/>
                                        <p:tgtEl>
                                          <p:spTgt spid="35844"/>
                                        </p:tgtEl>
                                        <p:attrNameLst>
                                          <p:attrName>ppt_w</p:attrName>
                                        </p:attrNameLst>
                                      </p:cBhvr>
                                      <p:tavLst>
                                        <p:tav tm="0">
                                          <p:val>
                                            <p:fltVal val="0"/>
                                          </p:val>
                                        </p:tav>
                                        <p:tav tm="100000">
                                          <p:val>
                                            <p:strVal val="#ppt_w"/>
                                          </p:val>
                                        </p:tav>
                                      </p:tavLst>
                                    </p:anim>
                                    <p:anim calcmode="lin" valueType="num">
                                      <p:cBhvr>
                                        <p:cTn id="8" dur="500" fill="hold"/>
                                        <p:tgtEl>
                                          <p:spTgt spid="35844"/>
                                        </p:tgtEl>
                                        <p:attrNameLst>
                                          <p:attrName>ppt_h</p:attrName>
                                        </p:attrNameLst>
                                      </p:cBhvr>
                                      <p:tavLst>
                                        <p:tav tm="0">
                                          <p:val>
                                            <p:fltVal val="0"/>
                                          </p:val>
                                        </p:tav>
                                        <p:tav tm="100000">
                                          <p:val>
                                            <p:strVal val="#ppt_h"/>
                                          </p:val>
                                        </p:tav>
                                      </p:tavLst>
                                    </p:anim>
                                    <p:anim calcmode="lin" valueType="num">
                                      <p:cBhvr>
                                        <p:cTn id="9" dur="500" fill="hold"/>
                                        <p:tgtEl>
                                          <p:spTgt spid="35844"/>
                                        </p:tgtEl>
                                        <p:attrNameLst>
                                          <p:attrName>style.rotation</p:attrName>
                                        </p:attrNameLst>
                                      </p:cBhvr>
                                      <p:tavLst>
                                        <p:tav tm="0">
                                          <p:val>
                                            <p:fltVal val="360"/>
                                          </p:val>
                                        </p:tav>
                                        <p:tav tm="100000">
                                          <p:val>
                                            <p:fltVal val="0"/>
                                          </p:val>
                                        </p:tav>
                                      </p:tavLst>
                                    </p:anim>
                                    <p:animEffect transition="in" filter="fade">
                                      <p:cBhvr>
                                        <p:cTn id="10" dur="500"/>
                                        <p:tgtEl>
                                          <p:spTgt spid="35844"/>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35843"/>
                                        </p:tgtEl>
                                        <p:attrNameLst>
                                          <p:attrName>style.visibility</p:attrName>
                                        </p:attrNameLst>
                                      </p:cBhvr>
                                      <p:to>
                                        <p:strVal val="visible"/>
                                      </p:to>
                                    </p:set>
                                    <p:anim calcmode="lin" valueType="num">
                                      <p:cBhvr>
                                        <p:cTn id="15" dur="500" fill="hold"/>
                                        <p:tgtEl>
                                          <p:spTgt spid="35843"/>
                                        </p:tgtEl>
                                        <p:attrNameLst>
                                          <p:attrName>ppt_w</p:attrName>
                                        </p:attrNameLst>
                                      </p:cBhvr>
                                      <p:tavLst>
                                        <p:tav tm="0">
                                          <p:val>
                                            <p:fltVal val="0"/>
                                          </p:val>
                                        </p:tav>
                                        <p:tav tm="100000">
                                          <p:val>
                                            <p:strVal val="#ppt_w"/>
                                          </p:val>
                                        </p:tav>
                                      </p:tavLst>
                                    </p:anim>
                                    <p:anim calcmode="lin" valueType="num">
                                      <p:cBhvr>
                                        <p:cTn id="16" dur="500" fill="hold"/>
                                        <p:tgtEl>
                                          <p:spTgt spid="35843"/>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5842"/>
                                        </p:tgtEl>
                                        <p:attrNameLst>
                                          <p:attrName>style.visibility</p:attrName>
                                        </p:attrNameLst>
                                      </p:cBhvr>
                                      <p:to>
                                        <p:strVal val="visible"/>
                                      </p:to>
                                    </p:set>
                                    <p:animEffect transition="in" filter="slide(fromBottom)">
                                      <p:cBhvr>
                                        <p:cTn id="21"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ldLvl="0"/>
    </p:bld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6" name="图片 36865"/>
          <p:cNvPicPr>
            <a:picLocks noChangeAspect="1"/>
          </p:cNvPicPr>
          <p:nvPr/>
        </p:nvPicPr>
        <p:blipFill>
          <a:blip r:embed="rId2" cstate="print"/>
          <a:stretch>
            <a:fillRect/>
          </a:stretch>
        </p:blipFill>
        <p:spPr>
          <a:xfrm>
            <a:off x="1688880" y="1391286"/>
            <a:ext cx="4319555" cy="3285067"/>
          </a:xfrm>
          <a:prstGeom prst="rect">
            <a:avLst/>
          </a:prstGeom>
          <a:noFill/>
          <a:ln w="9525">
            <a:noFill/>
          </a:ln>
        </p:spPr>
      </p:pic>
      <p:pic>
        <p:nvPicPr>
          <p:cNvPr id="36867" name="图片 36866"/>
          <p:cNvPicPr>
            <a:picLocks noChangeAspect="1"/>
          </p:cNvPicPr>
          <p:nvPr/>
        </p:nvPicPr>
        <p:blipFill>
          <a:blip r:embed="rId3" cstate="print"/>
          <a:stretch>
            <a:fillRect/>
          </a:stretch>
        </p:blipFill>
        <p:spPr>
          <a:xfrm>
            <a:off x="5504734" y="3031068"/>
            <a:ext cx="5041244" cy="3780367"/>
          </a:xfrm>
          <a:prstGeom prst="rect">
            <a:avLst/>
          </a:prstGeom>
          <a:noFill/>
          <a:ln w="9525">
            <a:noFill/>
          </a:ln>
        </p:spPr>
      </p:pic>
      <p:sp>
        <p:nvSpPr>
          <p:cNvPr id="36868" name="标题 36867"/>
          <p:cNvSpPr>
            <a:spLocks noGrp="1"/>
          </p:cNvSpPr>
          <p:nvPr>
            <p:ph type="title"/>
          </p:nvPr>
        </p:nvSpPr>
        <p:spPr>
          <a:xfrm>
            <a:off x="6308963" y="1242484"/>
            <a:ext cx="2910037" cy="1143000"/>
          </a:xfrm>
        </p:spPr>
        <p:txBody>
          <a:bodyPr wrap="square" anchor="ctr"/>
          <a:lstStyle/>
          <a:p>
            <a:r>
              <a:rPr lang="zh-CN" altLang="en-US" sz="2800" dirty="0">
                <a:latin typeface="微软雅黑" panose="020B0503020204020204" pitchFamily="34" charset="-122"/>
                <a:ea typeface="微软雅黑" panose="020B0503020204020204" pitchFamily="34" charset="-122"/>
              </a:rPr>
              <a:t>水土流失</a:t>
            </a:r>
          </a:p>
        </p:txBody>
      </p:sp>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slide(fromBottom)">
                                      <p:cBhvr>
                                        <p:cTn id="7" dur="500"/>
                                        <p:tgtEl>
                                          <p:spTgt spid="3686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36867"/>
                                        </p:tgtEl>
                                        <p:attrNameLst>
                                          <p:attrName>style.visibility</p:attrName>
                                        </p:attrNameLst>
                                      </p:cBhvr>
                                      <p:to>
                                        <p:strVal val="visible"/>
                                      </p:to>
                                    </p:set>
                                    <p:animEffect transition="in" filter="fade">
                                      <p:cBhvr>
                                        <p:cTn id="12" dur="1000"/>
                                        <p:tgtEl>
                                          <p:spTgt spid="36867"/>
                                        </p:tgtEl>
                                      </p:cBhvr>
                                    </p:animEffect>
                                    <p:anim calcmode="lin" valueType="num">
                                      <p:cBhvr>
                                        <p:cTn id="13" dur="1000" fill="hold"/>
                                        <p:tgtEl>
                                          <p:spTgt spid="36867"/>
                                        </p:tgtEl>
                                        <p:attrNameLst>
                                          <p:attrName>ppt_x</p:attrName>
                                        </p:attrNameLst>
                                      </p:cBhvr>
                                      <p:tavLst>
                                        <p:tav tm="0">
                                          <p:val>
                                            <p:strVal val="#ppt_x"/>
                                          </p:val>
                                        </p:tav>
                                        <p:tav tm="100000">
                                          <p:val>
                                            <p:strVal val="#ppt_x"/>
                                          </p:val>
                                        </p:tav>
                                      </p:tavLst>
                                    </p:anim>
                                    <p:anim calcmode="lin" valueType="num">
                                      <p:cBhvr>
                                        <p:cTn id="14" dur="1000" fill="hold"/>
                                        <p:tgtEl>
                                          <p:spTgt spid="3686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6868"/>
                                        </p:tgtEl>
                                        <p:attrNameLst>
                                          <p:attrName>style.visibility</p:attrName>
                                        </p:attrNameLst>
                                      </p:cBhvr>
                                      <p:to>
                                        <p:strVal val="visible"/>
                                      </p:to>
                                    </p:set>
                                    <p:animEffect transition="in" filter="slide(fromBottom)">
                                      <p:cBhvr>
                                        <p:cTn id="19"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ldLvl="0"/>
    </p:bld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1" name="图片 37890"/>
          <p:cNvPicPr>
            <a:picLocks noChangeAspect="1"/>
          </p:cNvPicPr>
          <p:nvPr/>
        </p:nvPicPr>
        <p:blipFill>
          <a:blip r:embed="rId2" cstate="print"/>
          <a:stretch>
            <a:fillRect/>
          </a:stretch>
        </p:blipFill>
        <p:spPr>
          <a:xfrm>
            <a:off x="1523802" y="1438064"/>
            <a:ext cx="4647595" cy="3310467"/>
          </a:xfrm>
          <a:prstGeom prst="rect">
            <a:avLst/>
          </a:prstGeom>
          <a:noFill/>
          <a:ln w="9525">
            <a:noFill/>
          </a:ln>
        </p:spPr>
      </p:pic>
      <p:pic>
        <p:nvPicPr>
          <p:cNvPr id="37890" name="图片 37889"/>
          <p:cNvPicPr>
            <a:picLocks noChangeAspect="1"/>
          </p:cNvPicPr>
          <p:nvPr/>
        </p:nvPicPr>
        <p:blipFill>
          <a:blip r:embed="rId3" cstate="print"/>
          <a:stretch>
            <a:fillRect/>
          </a:stretch>
        </p:blipFill>
        <p:spPr>
          <a:xfrm>
            <a:off x="5180291" y="3620136"/>
            <a:ext cx="4893943" cy="3170555"/>
          </a:xfrm>
          <a:prstGeom prst="rect">
            <a:avLst/>
          </a:prstGeom>
          <a:noFill/>
          <a:ln w="9525">
            <a:noFill/>
          </a:ln>
        </p:spPr>
      </p:pic>
      <p:sp>
        <p:nvSpPr>
          <p:cNvPr id="37893" name="标题 37892"/>
          <p:cNvSpPr>
            <a:spLocks noGrp="1"/>
          </p:cNvSpPr>
          <p:nvPr>
            <p:ph type="title"/>
          </p:nvPr>
        </p:nvSpPr>
        <p:spPr>
          <a:xfrm>
            <a:off x="6838060" y="1553845"/>
            <a:ext cx="3973313" cy="1143000"/>
          </a:xfrm>
        </p:spPr>
        <p:txBody>
          <a:bodyPr wrap="square" anchor="ctr"/>
          <a:lstStyle/>
          <a:p>
            <a:r>
              <a:rPr lang="zh-CN" altLang="en-US" sz="2800" dirty="0">
                <a:latin typeface="微软雅黑" panose="020B0503020204020204" pitchFamily="34" charset="-122"/>
                <a:ea typeface="微软雅黑" panose="020B0503020204020204" pitchFamily="34" charset="-122"/>
              </a:rPr>
              <a:t>土地沙漠化</a:t>
            </a:r>
          </a:p>
        </p:txBody>
      </p:sp>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p:cTn id="7" dur="500" fill="hold"/>
                                        <p:tgtEl>
                                          <p:spTgt spid="37891"/>
                                        </p:tgtEl>
                                        <p:attrNameLst>
                                          <p:attrName>ppt_w</p:attrName>
                                        </p:attrNameLst>
                                      </p:cBhvr>
                                      <p:tavLst>
                                        <p:tav tm="0">
                                          <p:val>
                                            <p:fltVal val="0"/>
                                          </p:val>
                                        </p:tav>
                                        <p:tav tm="100000">
                                          <p:val>
                                            <p:strVal val="#ppt_w"/>
                                          </p:val>
                                        </p:tav>
                                      </p:tavLst>
                                    </p:anim>
                                    <p:anim calcmode="lin" valueType="num">
                                      <p:cBhvr>
                                        <p:cTn id="8" dur="500" fill="hold"/>
                                        <p:tgtEl>
                                          <p:spTgt spid="378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9" presetClass="entr" presetSubtype="0" fill="hold" nodeType="clickEffect">
                                  <p:stCondLst>
                                    <p:cond delay="0"/>
                                  </p:stCondLst>
                                  <p:childTnLst>
                                    <p:set>
                                      <p:cBhvr>
                                        <p:cTn id="12" dur="1" fill="hold">
                                          <p:stCondLst>
                                            <p:cond delay="0"/>
                                          </p:stCondLst>
                                        </p:cTn>
                                        <p:tgtEl>
                                          <p:spTgt spid="37890"/>
                                        </p:tgtEl>
                                        <p:attrNameLst>
                                          <p:attrName>style.visibility</p:attrName>
                                        </p:attrNameLst>
                                      </p:cBhvr>
                                      <p:to>
                                        <p:strVal val="visible"/>
                                      </p:to>
                                    </p:set>
                                    <p:anim calcmode="lin" valueType="num">
                                      <p:cBhvr>
                                        <p:cTn id="13" dur="1000" fill="hold"/>
                                        <p:tgtEl>
                                          <p:spTgt spid="37890"/>
                                        </p:tgtEl>
                                        <p:attrNameLst>
                                          <p:attrName>ppt_x</p:attrName>
                                        </p:attrNameLst>
                                      </p:cBhvr>
                                      <p:tavLst>
                                        <p:tav tm="0">
                                          <p:val>
                                            <p:strVal val="#ppt_x-.2"/>
                                          </p:val>
                                        </p:tav>
                                        <p:tav tm="100000">
                                          <p:val>
                                            <p:strVal val="#ppt_x"/>
                                          </p:val>
                                        </p:tav>
                                      </p:tavLst>
                                    </p:anim>
                                    <p:anim calcmode="lin" valueType="num">
                                      <p:cBhvr>
                                        <p:cTn id="14" dur="1000" fill="hold"/>
                                        <p:tgtEl>
                                          <p:spTgt spid="37890"/>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789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7893"/>
                                        </p:tgtEl>
                                        <p:attrNameLst>
                                          <p:attrName>style.visibility</p:attrName>
                                        </p:attrNameLst>
                                      </p:cBhvr>
                                      <p:to>
                                        <p:strVal val="visible"/>
                                      </p:to>
                                    </p:set>
                                    <p:animEffect transition="in" filter="slide(fromBottom)">
                                      <p:cBhvr>
                                        <p:cTn id="20"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bldLvl="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8" descr="http://pic.baike.soso.com/p/20140320/20140320144424-154738573.jpg"/>
          <p:cNvPicPr>
            <a:picLocks noChangeAspect="1"/>
          </p:cNvPicPr>
          <p:nvPr/>
        </p:nvPicPr>
        <p:blipFill>
          <a:blip r:embed="rId2" cstate="print"/>
          <a:stretch>
            <a:fillRect/>
          </a:stretch>
        </p:blipFill>
        <p:spPr>
          <a:xfrm>
            <a:off x="6023779" y="2214563"/>
            <a:ext cx="4265057" cy="3319462"/>
          </a:xfrm>
          <a:prstGeom prst="rect">
            <a:avLst/>
          </a:prstGeom>
          <a:noFill/>
          <a:ln w="9525">
            <a:noFill/>
          </a:ln>
        </p:spPr>
      </p:pic>
      <p:pic>
        <p:nvPicPr>
          <p:cNvPr id="30723" name="Picture 2" descr="http://a4.att.hudong.com/74/82/300000928390128813821708657_950.jpg"/>
          <p:cNvPicPr>
            <a:picLocks noChangeAspect="1"/>
          </p:cNvPicPr>
          <p:nvPr/>
        </p:nvPicPr>
        <p:blipFill>
          <a:blip r:embed="rId3" cstate="print"/>
          <a:stretch>
            <a:fillRect/>
          </a:stretch>
        </p:blipFill>
        <p:spPr>
          <a:xfrm>
            <a:off x="2309513" y="2214564"/>
            <a:ext cx="3519029" cy="3335337"/>
          </a:xfrm>
          <a:prstGeom prst="rect">
            <a:avLst/>
          </a:prstGeom>
          <a:noFill/>
          <a:ln w="9525">
            <a:noFill/>
          </a:ln>
        </p:spPr>
      </p:pic>
      <p:sp>
        <p:nvSpPr>
          <p:cNvPr id="8" name="TextBox 7"/>
          <p:cNvSpPr txBox="1"/>
          <p:nvPr/>
        </p:nvSpPr>
        <p:spPr>
          <a:xfrm>
            <a:off x="3880933" y="1357313"/>
            <a:ext cx="4714261" cy="521970"/>
          </a:xfrm>
          <a:prstGeom prst="rect">
            <a:avLst/>
          </a:prstGeom>
          <a:no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说说这两项活动盛行的国家</a:t>
            </a:r>
            <a:r>
              <a:rPr lang="en-US" altLang="zh-CN"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9" name="TextBox 8"/>
          <p:cNvSpPr txBox="1"/>
          <p:nvPr/>
        </p:nvSpPr>
        <p:spPr>
          <a:xfrm>
            <a:off x="3380935" y="5715000"/>
            <a:ext cx="1142851" cy="491490"/>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美  国</a:t>
            </a:r>
          </a:p>
        </p:txBody>
      </p:sp>
      <p:sp>
        <p:nvSpPr>
          <p:cNvPr id="10" name="TextBox 9"/>
          <p:cNvSpPr txBox="1"/>
          <p:nvPr/>
        </p:nvSpPr>
        <p:spPr>
          <a:xfrm>
            <a:off x="7666627" y="5643563"/>
            <a:ext cx="1285708" cy="491490"/>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西班牙</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4" name="图片 38913" descr="环境问题5"/>
          <p:cNvPicPr>
            <a:picLocks noChangeAspect="1"/>
          </p:cNvPicPr>
          <p:nvPr/>
        </p:nvPicPr>
        <p:blipFill>
          <a:blip r:embed="rId2" cstate="print"/>
          <a:stretch>
            <a:fillRect/>
          </a:stretch>
        </p:blipFill>
        <p:spPr>
          <a:xfrm>
            <a:off x="1523802" y="836085"/>
            <a:ext cx="3037022" cy="1769533"/>
          </a:xfrm>
          <a:prstGeom prst="rect">
            <a:avLst/>
          </a:prstGeom>
          <a:noFill/>
          <a:ln w="9525">
            <a:noFill/>
          </a:ln>
        </p:spPr>
      </p:pic>
      <p:pic>
        <p:nvPicPr>
          <p:cNvPr id="38915" name="图片 38914" descr="环境问题6"/>
          <p:cNvPicPr>
            <a:picLocks noChangeAspect="1"/>
          </p:cNvPicPr>
          <p:nvPr/>
        </p:nvPicPr>
        <p:blipFill>
          <a:blip r:embed="rId3" cstate="print"/>
          <a:stretch>
            <a:fillRect/>
          </a:stretch>
        </p:blipFill>
        <p:spPr>
          <a:xfrm>
            <a:off x="7293084" y="975785"/>
            <a:ext cx="3348131" cy="2787649"/>
          </a:xfrm>
          <a:prstGeom prst="rect">
            <a:avLst/>
          </a:prstGeom>
          <a:noFill/>
          <a:ln w="9525">
            <a:noFill/>
          </a:ln>
        </p:spPr>
      </p:pic>
      <p:sp>
        <p:nvSpPr>
          <p:cNvPr id="38916" name="文本框 38915"/>
          <p:cNvSpPr txBox="1"/>
          <p:nvPr/>
        </p:nvSpPr>
        <p:spPr>
          <a:xfrm>
            <a:off x="4778811" y="3433233"/>
            <a:ext cx="308993" cy="368300"/>
          </a:xfrm>
          <a:prstGeom prst="rect">
            <a:avLst/>
          </a:prstGeom>
          <a:noFill/>
          <a:ln w="9525">
            <a:noFill/>
            <a:miter/>
          </a:ln>
        </p:spPr>
        <p:txBody>
          <a:bodyPr>
            <a:spAutoFit/>
          </a:bodyPr>
          <a:lstStyle/>
          <a:p>
            <a:pPr>
              <a:buClr>
                <a:srgbClr val="000000"/>
              </a:buClr>
            </a:pPr>
            <a:endParaRPr sz="1800" noProof="1">
              <a:latin typeface="微软雅黑" panose="020B0503020204020204" pitchFamily="34" charset="-122"/>
              <a:ea typeface="宋体" panose="02010600030101010101" pitchFamily="2" charset="-122"/>
              <a:cs typeface="微软雅黑" panose="020B0503020204020204" pitchFamily="34" charset="-122"/>
            </a:endParaRPr>
          </a:p>
        </p:txBody>
      </p:sp>
      <p:sp>
        <p:nvSpPr>
          <p:cNvPr id="38917" name="文本框 38916"/>
          <p:cNvSpPr txBox="1"/>
          <p:nvPr/>
        </p:nvSpPr>
        <p:spPr>
          <a:xfrm>
            <a:off x="5462407" y="6443133"/>
            <a:ext cx="488887" cy="368300"/>
          </a:xfrm>
          <a:prstGeom prst="rect">
            <a:avLst/>
          </a:prstGeom>
          <a:solidFill>
            <a:schemeClr val="tx1"/>
          </a:solidFill>
          <a:ln w="9525">
            <a:noFill/>
            <a:miter/>
          </a:ln>
        </p:spPr>
        <p:txBody>
          <a:bodyPr>
            <a:spAutoFit/>
          </a:bodyPr>
          <a:lstStyle/>
          <a:p>
            <a:pPr>
              <a:spcBef>
                <a:spcPct val="50000"/>
              </a:spcBef>
              <a:buClr>
                <a:srgbClr val="000000"/>
              </a:buClr>
            </a:pPr>
            <a:r>
              <a:rPr lang="zh-CN" altLang="en-US" sz="1800" b="1" noProof="1">
                <a:solidFill>
                  <a:schemeClr val="bg1"/>
                </a:solidFill>
                <a:latin typeface="微软雅黑" panose="020B0503020204020204" pitchFamily="34" charset="-122"/>
                <a:ea typeface="宋体" panose="02010600030101010101" pitchFamily="2" charset="-122"/>
                <a:cs typeface="微软雅黑" panose="020B0503020204020204" pitchFamily="34" charset="-122"/>
              </a:rPr>
              <a:t>５</a:t>
            </a:r>
          </a:p>
        </p:txBody>
      </p:sp>
      <p:pic>
        <p:nvPicPr>
          <p:cNvPr id="38918" name="图片 38917" descr="环境问题4"/>
          <p:cNvPicPr>
            <a:picLocks noChangeAspect="1"/>
          </p:cNvPicPr>
          <p:nvPr/>
        </p:nvPicPr>
        <p:blipFill>
          <a:blip r:embed="rId4" cstate="print"/>
          <a:stretch>
            <a:fillRect/>
          </a:stretch>
        </p:blipFill>
        <p:spPr>
          <a:xfrm>
            <a:off x="1547083" y="4402668"/>
            <a:ext cx="3585166" cy="2302933"/>
          </a:xfrm>
          <a:prstGeom prst="rect">
            <a:avLst/>
          </a:prstGeom>
          <a:noFill/>
          <a:ln w="9525">
            <a:noFill/>
          </a:ln>
        </p:spPr>
      </p:pic>
      <p:pic>
        <p:nvPicPr>
          <p:cNvPr id="38919" name="图片 38918" descr="20070112101338bd437"/>
          <p:cNvPicPr>
            <a:picLocks noChangeAspect="1"/>
          </p:cNvPicPr>
          <p:nvPr/>
        </p:nvPicPr>
        <p:blipFill>
          <a:blip r:embed="rId5" cstate="print"/>
          <a:stretch>
            <a:fillRect/>
          </a:stretch>
        </p:blipFill>
        <p:spPr>
          <a:xfrm>
            <a:off x="4609500" y="4174068"/>
            <a:ext cx="2683584" cy="2531533"/>
          </a:xfrm>
          <a:prstGeom prst="rect">
            <a:avLst/>
          </a:prstGeom>
          <a:noFill/>
          <a:ln w="9525">
            <a:noFill/>
          </a:ln>
        </p:spPr>
      </p:pic>
      <p:pic>
        <p:nvPicPr>
          <p:cNvPr id="38920" name="图片 38919" descr="093F4F48-0"/>
          <p:cNvPicPr>
            <a:picLocks noChangeAspect="1"/>
          </p:cNvPicPr>
          <p:nvPr/>
        </p:nvPicPr>
        <p:blipFill>
          <a:blip r:embed="rId6" cstate="print"/>
          <a:stretch>
            <a:fillRect/>
          </a:stretch>
        </p:blipFill>
        <p:spPr>
          <a:xfrm>
            <a:off x="1547082" y="2436285"/>
            <a:ext cx="3037021" cy="1966383"/>
          </a:xfrm>
          <a:prstGeom prst="rect">
            <a:avLst/>
          </a:prstGeom>
          <a:noFill/>
          <a:ln w="9525">
            <a:noFill/>
          </a:ln>
        </p:spPr>
      </p:pic>
      <p:pic>
        <p:nvPicPr>
          <p:cNvPr id="38921" name="图片 38920" descr="xin_413030723082365610966"/>
          <p:cNvPicPr>
            <a:picLocks noChangeAspect="1"/>
          </p:cNvPicPr>
          <p:nvPr/>
        </p:nvPicPr>
        <p:blipFill>
          <a:blip r:embed="rId7" cstate="print"/>
          <a:stretch>
            <a:fillRect/>
          </a:stretch>
        </p:blipFill>
        <p:spPr>
          <a:xfrm>
            <a:off x="4584104" y="1979085"/>
            <a:ext cx="2683584" cy="2192867"/>
          </a:xfrm>
          <a:prstGeom prst="rect">
            <a:avLst/>
          </a:prstGeom>
          <a:noFill/>
          <a:ln w="9525">
            <a:noFill/>
          </a:ln>
        </p:spPr>
      </p:pic>
      <p:pic>
        <p:nvPicPr>
          <p:cNvPr id="38922" name="图片 38921" descr="EE2EFD2C732F42B7BE57F4600BF19D3C"/>
          <p:cNvPicPr>
            <a:picLocks noChangeAspect="1"/>
          </p:cNvPicPr>
          <p:nvPr/>
        </p:nvPicPr>
        <p:blipFill>
          <a:blip r:embed="rId8" cstate="print"/>
          <a:stretch>
            <a:fillRect/>
          </a:stretch>
        </p:blipFill>
        <p:spPr>
          <a:xfrm>
            <a:off x="7290968" y="3763434"/>
            <a:ext cx="3350247" cy="2942167"/>
          </a:xfrm>
          <a:prstGeom prst="rect">
            <a:avLst/>
          </a:prstGeom>
          <a:noFill/>
          <a:ln w="9525">
            <a:noFill/>
          </a:ln>
        </p:spPr>
      </p:pic>
      <p:sp>
        <p:nvSpPr>
          <p:cNvPr id="38923" name="标题 38922"/>
          <p:cNvSpPr>
            <a:spLocks noGrp="1"/>
          </p:cNvSpPr>
          <p:nvPr>
            <p:ph type="title"/>
          </p:nvPr>
        </p:nvSpPr>
        <p:spPr>
          <a:xfrm>
            <a:off x="4609500" y="975784"/>
            <a:ext cx="2512157" cy="1143000"/>
          </a:xfrm>
        </p:spPr>
        <p:txBody>
          <a:bodyPr wrap="square" anchor="ctr"/>
          <a:lstStyle/>
          <a:p>
            <a:r>
              <a:rPr lang="zh-CN" altLang="en-US" sz="2800" dirty="0">
                <a:latin typeface="微软雅黑" panose="020B0503020204020204" pitchFamily="34" charset="-122"/>
                <a:ea typeface="微软雅黑" panose="020B0503020204020204" pitchFamily="34" charset="-122"/>
              </a:rPr>
              <a:t>3、环境污染</a:t>
            </a:r>
          </a:p>
        </p:txBody>
      </p:sp>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checkerboard(across)">
                                      <p:cBhvr>
                                        <p:cTn id="7" dur="500"/>
                                        <p:tgtEl>
                                          <p:spTgt spid="389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8920"/>
                                        </p:tgtEl>
                                        <p:attrNameLst>
                                          <p:attrName>style.visibility</p:attrName>
                                        </p:attrNameLst>
                                      </p:cBhvr>
                                      <p:to>
                                        <p:strVal val="visible"/>
                                      </p:to>
                                    </p:set>
                                    <p:animEffect transition="in" filter="checkerboard(across)">
                                      <p:cBhvr>
                                        <p:cTn id="12" dur="500"/>
                                        <p:tgtEl>
                                          <p:spTgt spid="3892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8918"/>
                                        </p:tgtEl>
                                        <p:attrNameLst>
                                          <p:attrName>style.visibility</p:attrName>
                                        </p:attrNameLst>
                                      </p:cBhvr>
                                      <p:to>
                                        <p:strVal val="visible"/>
                                      </p:to>
                                    </p:set>
                                    <p:animEffect transition="in" filter="checkerboard(across)">
                                      <p:cBhvr>
                                        <p:cTn id="17" dur="500"/>
                                        <p:tgtEl>
                                          <p:spTgt spid="38918"/>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8921"/>
                                        </p:tgtEl>
                                        <p:attrNameLst>
                                          <p:attrName>style.visibility</p:attrName>
                                        </p:attrNameLst>
                                      </p:cBhvr>
                                      <p:to>
                                        <p:strVal val="visible"/>
                                      </p:to>
                                    </p:set>
                                    <p:animEffect transition="in" filter="diamond(in)">
                                      <p:cBhvr>
                                        <p:cTn id="22" dur="2000"/>
                                        <p:tgtEl>
                                          <p:spTgt spid="38921"/>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8919"/>
                                        </p:tgtEl>
                                        <p:attrNameLst>
                                          <p:attrName>style.visibility</p:attrName>
                                        </p:attrNameLst>
                                      </p:cBhvr>
                                      <p:to>
                                        <p:strVal val="visible"/>
                                      </p:to>
                                    </p:set>
                                    <p:animEffect transition="in" filter="diamond(in)">
                                      <p:cBhvr>
                                        <p:cTn id="27" dur="2000"/>
                                        <p:tgtEl>
                                          <p:spTgt spid="3891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38915"/>
                                        </p:tgtEl>
                                        <p:attrNameLst>
                                          <p:attrName>style.visibility</p:attrName>
                                        </p:attrNameLst>
                                      </p:cBhvr>
                                      <p:to>
                                        <p:strVal val="visible"/>
                                      </p:to>
                                    </p:set>
                                    <p:animEffect transition="in" filter="strips(downLeft)">
                                      <p:cBhvr>
                                        <p:cTn id="32" dur="500"/>
                                        <p:tgtEl>
                                          <p:spTgt spid="3891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38922"/>
                                        </p:tgtEl>
                                        <p:attrNameLst>
                                          <p:attrName>style.visibility</p:attrName>
                                        </p:attrNameLst>
                                      </p:cBhvr>
                                      <p:to>
                                        <p:strVal val="visible"/>
                                      </p:to>
                                    </p:set>
                                    <p:animEffect transition="in" filter="strips(downLeft)">
                                      <p:cBhvr>
                                        <p:cTn id="37" dur="500"/>
                                        <p:tgtEl>
                                          <p:spTgt spid="38922"/>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38923"/>
                                        </p:tgtEl>
                                        <p:attrNameLst>
                                          <p:attrName>style.visibility</p:attrName>
                                        </p:attrNameLst>
                                      </p:cBhvr>
                                      <p:to>
                                        <p:strVal val="visible"/>
                                      </p:to>
                                    </p:set>
                                    <p:animEffect transition="in" filter="slide(fromBottom)">
                                      <p:cBhvr>
                                        <p:cTn id="42" dur="500"/>
                                        <p:tgtEl>
                                          <p:spTgt spid="38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3" grpId="0" bldLvl="0"/>
    </p:bld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标题 39937"/>
          <p:cNvSpPr>
            <a:spLocks noGrp="1"/>
          </p:cNvSpPr>
          <p:nvPr>
            <p:ph type="title"/>
          </p:nvPr>
        </p:nvSpPr>
        <p:spPr>
          <a:xfrm>
            <a:off x="6524835" y="1490133"/>
            <a:ext cx="3166121" cy="1143000"/>
          </a:xfrm>
        </p:spPr>
        <p:txBody>
          <a:bodyPr anchor="ctr"/>
          <a:lstStyle/>
          <a:p>
            <a:r>
              <a:rPr lang="zh-CN" altLang="en-US" sz="2800" dirty="0">
                <a:latin typeface="微软雅黑" panose="020B0503020204020204" pitchFamily="34" charset="-122"/>
                <a:ea typeface="微软雅黑" panose="020B0503020204020204" pitchFamily="34" charset="-122"/>
              </a:rPr>
              <a:t>（1）饥饿贫穷</a:t>
            </a:r>
          </a:p>
        </p:txBody>
      </p:sp>
      <p:pic>
        <p:nvPicPr>
          <p:cNvPr id="39939" name="内容占位符 39938" descr="非洲饥民1"/>
          <p:cNvPicPr>
            <a:picLocks noGrp="1" noChangeAspect="1"/>
          </p:cNvPicPr>
          <p:nvPr>
            <p:ph idx="1"/>
          </p:nvPr>
        </p:nvPicPr>
        <p:blipFill>
          <a:blip r:embed="rId2" cstate="print"/>
          <a:stretch>
            <a:fillRect/>
          </a:stretch>
        </p:blipFill>
        <p:spPr>
          <a:xfrm>
            <a:off x="1701156" y="1027220"/>
            <a:ext cx="4664526" cy="4284133"/>
          </a:xfrm>
        </p:spPr>
      </p:pic>
      <p:pic>
        <p:nvPicPr>
          <p:cNvPr id="39940" name="图片 39939" descr="饥饿贫困的非洲难民3"/>
          <p:cNvPicPr>
            <a:picLocks noChangeAspect="1"/>
          </p:cNvPicPr>
          <p:nvPr/>
        </p:nvPicPr>
        <p:blipFill>
          <a:blip r:embed="rId3" cstate="print"/>
          <a:stretch>
            <a:fillRect/>
          </a:stretch>
        </p:blipFill>
        <p:spPr>
          <a:xfrm>
            <a:off x="6266635" y="2912534"/>
            <a:ext cx="4355533" cy="3930651"/>
          </a:xfrm>
          <a:prstGeom prst="rect">
            <a:avLst/>
          </a:prstGeom>
          <a:noFill/>
          <a:ln w="9525">
            <a:noFill/>
          </a:ln>
        </p:spPr>
      </p:pic>
      <p:sp>
        <p:nvSpPr>
          <p:cNvPr id="39942" name="矩形 39941"/>
          <p:cNvSpPr>
            <a:spLocks noGrp="1"/>
          </p:cNvSpPr>
          <p:nvPr/>
        </p:nvSpPr>
        <p:spPr>
          <a:xfrm>
            <a:off x="6524835" y="772584"/>
            <a:ext cx="3166121" cy="1143000"/>
          </a:xfrm>
          <a:prstGeom prst="rect">
            <a:avLst/>
          </a:prstGeom>
          <a:noFill/>
          <a:ln w="9525">
            <a:noFill/>
          </a:ln>
        </p:spPr>
        <p:txBody>
          <a:bodyPr anchor="ctr"/>
          <a:lstStyle/>
          <a:p>
            <a:pPr>
              <a:lnSpc>
                <a:spcPct val="80000"/>
              </a:lnSpc>
            </a:pP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4、社会问题</a:t>
            </a:r>
          </a:p>
        </p:txBody>
      </p:sp>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wedge">
                                      <p:cBhvr>
                                        <p:cTn id="7" dur="2000"/>
                                        <p:tgtEl>
                                          <p:spTgt spid="3993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9940"/>
                                        </p:tgtEl>
                                        <p:attrNameLst>
                                          <p:attrName>style.visibility</p:attrName>
                                        </p:attrNameLst>
                                      </p:cBhvr>
                                      <p:to>
                                        <p:strVal val="visible"/>
                                      </p:to>
                                    </p:set>
                                    <p:animEffect transition="in" filter="barn(inHorizontal)">
                                      <p:cBhvr>
                                        <p:cTn id="12" dur="500"/>
                                        <p:tgtEl>
                                          <p:spTgt spid="3994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9938"/>
                                        </p:tgtEl>
                                        <p:attrNameLst>
                                          <p:attrName>style.visibility</p:attrName>
                                        </p:attrNameLst>
                                      </p:cBhvr>
                                      <p:to>
                                        <p:strVal val="visible"/>
                                      </p:to>
                                    </p:set>
                                    <p:animEffect transition="in" filter="slide(fromBottom)">
                                      <p:cBhvr>
                                        <p:cTn id="17" dur="500"/>
                                        <p:tgtEl>
                                          <p:spTgt spid="3993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9942"/>
                                        </p:tgtEl>
                                        <p:attrNameLst>
                                          <p:attrName>style.visibility</p:attrName>
                                        </p:attrNameLst>
                                      </p:cBhvr>
                                      <p:to>
                                        <p:strVal val="visible"/>
                                      </p:to>
                                    </p:set>
                                    <p:animEffect transition="in" filter="slide(fromBottom)">
                                      <p:cBhvr>
                                        <p:cTn id="22" dur="50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ldLvl="0"/>
      <p:bldP spid="39942" grpId="0" bldLvl="0"/>
    </p:bld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标题 40961"/>
          <p:cNvSpPr>
            <a:spLocks noGrp="1"/>
          </p:cNvSpPr>
          <p:nvPr>
            <p:ph type="title"/>
          </p:nvPr>
        </p:nvSpPr>
        <p:spPr>
          <a:xfrm>
            <a:off x="6778802" y="1598084"/>
            <a:ext cx="2912154" cy="1143000"/>
          </a:xfrm>
        </p:spPr>
        <p:txBody>
          <a:bodyPr anchor="ctr"/>
          <a:lstStyle/>
          <a:p>
            <a:r>
              <a:rPr lang="zh-CN" altLang="en-US" sz="2800" dirty="0">
                <a:latin typeface="微软雅黑" panose="020B0503020204020204" pitchFamily="34" charset="-122"/>
                <a:ea typeface="微软雅黑" panose="020B0503020204020204" pitchFamily="34" charset="-122"/>
              </a:rPr>
              <a:t>（2）住房拥挤</a:t>
            </a:r>
          </a:p>
        </p:txBody>
      </p:sp>
      <p:pic>
        <p:nvPicPr>
          <p:cNvPr id="40963" name="内容占位符 40962" descr="据驻密集"/>
          <p:cNvPicPr>
            <a:picLocks noGrp="1" noChangeAspect="1"/>
          </p:cNvPicPr>
          <p:nvPr>
            <p:ph idx="1"/>
          </p:nvPr>
        </p:nvPicPr>
        <p:blipFill>
          <a:blip r:embed="rId2" cstate="print"/>
          <a:stretch>
            <a:fillRect/>
          </a:stretch>
        </p:blipFill>
        <p:spPr>
          <a:xfrm>
            <a:off x="5879335" y="3143252"/>
            <a:ext cx="4702621" cy="3539067"/>
          </a:xfrm>
        </p:spPr>
      </p:pic>
      <p:pic>
        <p:nvPicPr>
          <p:cNvPr id="40964" name="图片 40963" descr="usa贫民窟"/>
          <p:cNvPicPr>
            <a:picLocks noChangeAspect="1"/>
          </p:cNvPicPr>
          <p:nvPr/>
        </p:nvPicPr>
        <p:blipFill>
          <a:blip r:embed="rId3" cstate="print"/>
          <a:stretch>
            <a:fillRect/>
          </a:stretch>
        </p:blipFill>
        <p:spPr>
          <a:xfrm>
            <a:off x="1466660" y="1598507"/>
            <a:ext cx="4412675" cy="3405716"/>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dissolve">
                                      <p:cBhvr>
                                        <p:cTn id="7" dur="500"/>
                                        <p:tgtEl>
                                          <p:spTgt spid="4096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963"/>
                                        </p:tgtEl>
                                        <p:attrNameLst>
                                          <p:attrName>style.visibility</p:attrName>
                                        </p:attrNameLst>
                                      </p:cBhvr>
                                      <p:to>
                                        <p:strVal val="visible"/>
                                      </p:to>
                                    </p:set>
                                    <p:animEffect transition="in" filter="checkerboard(across)">
                                      <p:cBhvr>
                                        <p:cTn id="12" dur="500"/>
                                        <p:tgtEl>
                                          <p:spTgt spid="4096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0962"/>
                                        </p:tgtEl>
                                        <p:attrNameLst>
                                          <p:attrName>style.visibility</p:attrName>
                                        </p:attrNameLst>
                                      </p:cBhvr>
                                      <p:to>
                                        <p:strVal val="visible"/>
                                      </p:to>
                                    </p:set>
                                    <p:animEffect transition="in" filter="slide(fromBottom)">
                                      <p:cBhvr>
                                        <p:cTn id="17"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ldLvl="0"/>
    </p:bld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标题 41985"/>
          <p:cNvSpPr>
            <a:spLocks noGrp="1"/>
          </p:cNvSpPr>
          <p:nvPr>
            <p:ph type="title"/>
          </p:nvPr>
        </p:nvSpPr>
        <p:spPr>
          <a:xfrm>
            <a:off x="6708960" y="1432984"/>
            <a:ext cx="3312153" cy="1143000"/>
          </a:xfrm>
        </p:spPr>
        <p:txBody>
          <a:bodyPr anchor="ctr"/>
          <a:lstStyle/>
          <a:p>
            <a:r>
              <a:rPr lang="zh-CN" altLang="en-US" sz="2800" dirty="0">
                <a:latin typeface="微软雅黑" panose="020B0503020204020204" pitchFamily="34" charset="-122"/>
                <a:ea typeface="微软雅黑" panose="020B0503020204020204" pitchFamily="34" charset="-122"/>
              </a:rPr>
              <a:t>（3）交通拥挤</a:t>
            </a:r>
          </a:p>
        </p:txBody>
      </p:sp>
      <p:pic>
        <p:nvPicPr>
          <p:cNvPr id="41987" name="内容占位符 41986" descr="交通堵塞"/>
          <p:cNvPicPr>
            <a:picLocks noGrp="1" noChangeAspect="1"/>
          </p:cNvPicPr>
          <p:nvPr>
            <p:ph idx="1"/>
          </p:nvPr>
        </p:nvPicPr>
        <p:blipFill>
          <a:blip r:embed="rId2" cstate="print"/>
          <a:stretch>
            <a:fillRect/>
          </a:stretch>
        </p:blipFill>
        <p:spPr>
          <a:xfrm>
            <a:off x="6240602" y="2576196"/>
            <a:ext cx="4250137" cy="4069715"/>
          </a:xfrm>
        </p:spPr>
      </p:pic>
      <p:pic>
        <p:nvPicPr>
          <p:cNvPr id="41988" name="图片 41987" descr="汽车尾气"/>
          <p:cNvPicPr>
            <a:picLocks noChangeAspect="1"/>
          </p:cNvPicPr>
          <p:nvPr/>
        </p:nvPicPr>
        <p:blipFill>
          <a:blip r:embed="rId3" cstate="print"/>
          <a:stretch>
            <a:fillRect/>
          </a:stretch>
        </p:blipFill>
        <p:spPr>
          <a:xfrm>
            <a:off x="1607611" y="2852843"/>
            <a:ext cx="4632781" cy="3695700"/>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circle(in)">
                                      <p:cBhvr>
                                        <p:cTn id="7" dur="2000"/>
                                        <p:tgtEl>
                                          <p:spTgt spid="4198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wedge">
                                      <p:cBhvr>
                                        <p:cTn id="12" dur="2000"/>
                                        <p:tgtEl>
                                          <p:spTgt spid="4198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1"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slide(fromBottom)">
                                      <p:cBhvr>
                                        <p:cTn id="17" dur="500"/>
                                        <p:tgtEl>
                                          <p:spTgt spid="4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bldLvl="0"/>
      <p:bldP spid="41986" grpId="1" bldLvl="0"/>
    </p:bld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标题 43009"/>
          <p:cNvSpPr>
            <a:spLocks noGrp="1"/>
          </p:cNvSpPr>
          <p:nvPr>
            <p:ph type="title"/>
          </p:nvPr>
        </p:nvSpPr>
        <p:spPr>
          <a:xfrm>
            <a:off x="6277216" y="2034117"/>
            <a:ext cx="2901573" cy="1143000"/>
          </a:xfrm>
        </p:spPr>
        <p:txBody>
          <a:bodyPr anchor="ctr"/>
          <a:lstStyle/>
          <a:p>
            <a:r>
              <a:rPr lang="zh-CN" altLang="en-US" sz="2800" dirty="0">
                <a:latin typeface="微软雅黑" panose="020B0503020204020204" pitchFamily="34" charset="-122"/>
                <a:ea typeface="微软雅黑" panose="020B0503020204020204" pitchFamily="34" charset="-122"/>
              </a:rPr>
              <a:t>（4）就业困难</a:t>
            </a:r>
            <a:endParaRPr lang="zh-CN" altLang="en-US" sz="2800" dirty="0"/>
          </a:p>
        </p:txBody>
      </p:sp>
      <p:pic>
        <p:nvPicPr>
          <p:cNvPr id="43011" name="图片 43010"/>
          <p:cNvPicPr>
            <a:picLocks noChangeAspect="1"/>
          </p:cNvPicPr>
          <p:nvPr/>
        </p:nvPicPr>
        <p:blipFill>
          <a:blip r:embed="rId2" cstate="print"/>
          <a:stretch>
            <a:fillRect/>
          </a:stretch>
        </p:blipFill>
        <p:spPr>
          <a:xfrm>
            <a:off x="1778404" y="2033694"/>
            <a:ext cx="4414792" cy="3763433"/>
          </a:xfrm>
          <a:prstGeom prst="rect">
            <a:avLst/>
          </a:prstGeom>
          <a:noFill/>
          <a:ln w="9525">
            <a:noFill/>
          </a:ln>
        </p:spPr>
      </p:pic>
      <p:pic>
        <p:nvPicPr>
          <p:cNvPr id="43012" name="图片 43011"/>
          <p:cNvPicPr>
            <a:picLocks noChangeAspect="1"/>
          </p:cNvPicPr>
          <p:nvPr/>
        </p:nvPicPr>
        <p:blipFill>
          <a:blip r:embed="rId3" cstate="print"/>
          <a:stretch>
            <a:fillRect/>
          </a:stretch>
        </p:blipFill>
        <p:spPr>
          <a:xfrm>
            <a:off x="6277429" y="3427518"/>
            <a:ext cx="5238067" cy="3340100"/>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diamond(in)">
                                      <p:cBhvr>
                                        <p:cTn id="7" dur="2000"/>
                                        <p:tgtEl>
                                          <p:spTgt spid="430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box(in)">
                                      <p:cBhvr>
                                        <p:cTn id="12" dur="500"/>
                                        <p:tgtEl>
                                          <p:spTgt spid="430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3010"/>
                                        </p:tgtEl>
                                        <p:attrNameLst>
                                          <p:attrName>style.visibility</p:attrName>
                                        </p:attrNameLst>
                                      </p:cBhvr>
                                      <p:to>
                                        <p:strVal val="visible"/>
                                      </p:to>
                                    </p:set>
                                    <p:animEffect transition="in" filter="slide(fromBottom)">
                                      <p:cBhvr>
                                        <p:cTn id="17" dur="500"/>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bldLvl="0"/>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标题 44033"/>
          <p:cNvSpPr>
            <a:spLocks noGrp="1"/>
          </p:cNvSpPr>
          <p:nvPr>
            <p:ph type="title"/>
          </p:nvPr>
        </p:nvSpPr>
        <p:spPr>
          <a:xfrm>
            <a:off x="6945149" y="1989879"/>
            <a:ext cx="3316385" cy="1143000"/>
          </a:xfrm>
        </p:spPr>
        <p:txBody>
          <a:bodyPr anchor="ctr"/>
          <a:lstStyle/>
          <a:p>
            <a:r>
              <a:rPr lang="zh-CN" altLang="en-US" sz="2800" dirty="0">
                <a:latin typeface="微软雅黑" panose="020B0503020204020204" pitchFamily="34" charset="-122"/>
                <a:ea typeface="微软雅黑" panose="020B0503020204020204" pitchFamily="34" charset="-122"/>
                <a:sym typeface="Arial" panose="020B0604020202020204" pitchFamily="34" charset="0"/>
              </a:rPr>
              <a:t>（5）犯罪率提高</a:t>
            </a:r>
          </a:p>
        </p:txBody>
      </p:sp>
      <p:pic>
        <p:nvPicPr>
          <p:cNvPr id="44035" name="图片 44034" descr="200591315422394"/>
          <p:cNvPicPr>
            <a:picLocks noChangeAspect="1"/>
          </p:cNvPicPr>
          <p:nvPr/>
        </p:nvPicPr>
        <p:blipFill>
          <a:blip r:embed="rId2" cstate="print"/>
          <a:stretch>
            <a:fillRect/>
          </a:stretch>
        </p:blipFill>
        <p:spPr>
          <a:xfrm>
            <a:off x="1398724" y="1137920"/>
            <a:ext cx="5344099" cy="4582160"/>
          </a:xfrm>
          <a:prstGeom prst="rect">
            <a:avLst/>
          </a:prstGeom>
          <a:noFill/>
          <a:ln w="9525">
            <a:noFill/>
          </a:ln>
        </p:spPr>
      </p:pic>
      <p:pic>
        <p:nvPicPr>
          <p:cNvPr id="44037" name="图片 44036"/>
          <p:cNvPicPr>
            <a:picLocks noChangeAspect="1"/>
          </p:cNvPicPr>
          <p:nvPr/>
        </p:nvPicPr>
        <p:blipFill>
          <a:blip r:embed="rId3" cstate="print"/>
          <a:stretch>
            <a:fillRect/>
          </a:stretch>
        </p:blipFill>
        <p:spPr>
          <a:xfrm>
            <a:off x="3547918" y="4286886"/>
            <a:ext cx="6980281" cy="2571115"/>
          </a:xfrm>
          <a:prstGeom prst="rect">
            <a:avLst/>
          </a:prstGeom>
          <a:noFill/>
          <a:ln w="9525">
            <a:noFill/>
          </a:ln>
        </p:spPr>
      </p:pic>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checkerboard(across)">
                                      <p:cBhvr>
                                        <p:cTn id="7" dur="500"/>
                                        <p:tgtEl>
                                          <p:spTgt spid="4403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4037"/>
                                        </p:tgtEl>
                                        <p:attrNameLst>
                                          <p:attrName>style.visibility</p:attrName>
                                        </p:attrNameLst>
                                      </p:cBhvr>
                                      <p:to>
                                        <p:strVal val="visible"/>
                                      </p:to>
                                    </p:set>
                                    <p:animEffect transition="in" filter="strips(downLeft)">
                                      <p:cBhvr>
                                        <p:cTn id="12" dur="5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文本框 45057"/>
          <p:cNvSpPr txBox="1"/>
          <p:nvPr/>
        </p:nvSpPr>
        <p:spPr>
          <a:xfrm>
            <a:off x="2196392" y="1798532"/>
            <a:ext cx="8281439" cy="1322070"/>
          </a:xfrm>
          <a:prstGeom prst="rect">
            <a:avLst/>
          </a:prstGeom>
          <a:noFill/>
          <a:ln w="9525">
            <a:noFill/>
          </a:ln>
        </p:spPr>
        <p:txBody>
          <a:bodyPr anchor="t">
            <a:spAutoFit/>
          </a:bodyPr>
          <a:lstStyle/>
          <a:p>
            <a:pPr>
              <a:lnSpc>
                <a:spcPct val="125000"/>
              </a:lnSpc>
            </a:pPr>
            <a:r>
              <a:rPr lang="en-US" altLang="zh-CN" sz="3600" b="1">
                <a:latin typeface="微软雅黑" panose="020B0503020204020204" pitchFamily="34" charset="-122"/>
                <a:ea typeface="宋体" panose="02010600030101010101" pitchFamily="2" charset="-122"/>
                <a:cs typeface="微软雅黑" panose="020B0503020204020204" pitchFamily="34" charset="-122"/>
              </a:rPr>
              <a:t>    </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思考：一个国家人口过多会给资源和环境带来一系列的问题，那么是不是人口越少越好呢？</a:t>
            </a:r>
          </a:p>
        </p:txBody>
      </p:sp>
      <p:sp>
        <p:nvSpPr>
          <p:cNvPr id="30722" name="文本框 45058"/>
          <p:cNvSpPr txBox="1"/>
          <p:nvPr/>
        </p:nvSpPr>
        <p:spPr>
          <a:xfrm>
            <a:off x="2779668" y="3778886"/>
            <a:ext cx="8259005" cy="1383665"/>
          </a:xfrm>
          <a:prstGeom prst="rect">
            <a:avLst/>
          </a:prstGeom>
          <a:noFill/>
          <a:ln w="9525">
            <a:noFill/>
          </a:ln>
        </p:spPr>
        <p:txBody>
          <a:bodyPr wrap="square" anchor="t">
            <a:spAutoFit/>
          </a:bodyPr>
          <a:lstStyle/>
          <a:p>
            <a:pPr>
              <a:lnSpc>
                <a:spcPct val="1500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在欧洲的一些国家，比如意大利、德国和瑞典，近些年来人口一直处于负增长状态</a:t>
            </a:r>
            <a:r>
              <a:rPr lang="zh-CN" alt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3" name="矩形 12"/>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random/>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5" name="图片 46081" descr="19B490570E1C187A4D54CB2F529A1779"/>
          <p:cNvPicPr>
            <a:picLocks noChangeAspect="1"/>
          </p:cNvPicPr>
          <p:nvPr/>
        </p:nvPicPr>
        <p:blipFill>
          <a:blip r:embed="rId2" cstate="print"/>
          <a:stretch>
            <a:fillRect/>
          </a:stretch>
        </p:blipFill>
        <p:spPr>
          <a:xfrm>
            <a:off x="238094" y="2068831"/>
            <a:ext cx="5047593" cy="3686175"/>
          </a:xfrm>
          <a:prstGeom prst="rect">
            <a:avLst/>
          </a:prstGeom>
          <a:noFill/>
          <a:ln w="9525">
            <a:noFill/>
          </a:ln>
        </p:spPr>
      </p:pic>
      <p:sp>
        <p:nvSpPr>
          <p:cNvPr id="46083" name="文本框 46082"/>
          <p:cNvSpPr txBox="1"/>
          <p:nvPr/>
        </p:nvSpPr>
        <p:spPr>
          <a:xfrm>
            <a:off x="5285687" y="2893484"/>
            <a:ext cx="575658" cy="2861310"/>
          </a:xfrm>
          <a:prstGeom prst="rect">
            <a:avLst/>
          </a:prstGeom>
          <a:noFill/>
          <a:ln w="9525">
            <a:noFill/>
          </a:ln>
        </p:spPr>
        <p:txBody>
          <a:bodyPr anchor="t">
            <a:spAutoFit/>
          </a:bodyPr>
          <a:lstStyle/>
          <a:p>
            <a:pPr>
              <a:spcBef>
                <a:spcPct val="50000"/>
              </a:spcBef>
            </a:pPr>
            <a:r>
              <a:rPr lang="zh-CN" altLang="en-US" sz="360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劳动力短缺</a:t>
            </a:r>
          </a:p>
        </p:txBody>
      </p:sp>
      <p:pic>
        <p:nvPicPr>
          <p:cNvPr id="32769" name="图片 47105" descr="1244862886_ReP8gh"/>
          <p:cNvPicPr>
            <a:picLocks noChangeAspect="1"/>
          </p:cNvPicPr>
          <p:nvPr/>
        </p:nvPicPr>
        <p:blipFill>
          <a:blip r:embed="rId3" cstate="print"/>
          <a:stretch>
            <a:fillRect/>
          </a:stretch>
        </p:blipFill>
        <p:spPr>
          <a:xfrm>
            <a:off x="6355523" y="2701291"/>
            <a:ext cx="4922514" cy="3674745"/>
          </a:xfrm>
          <a:prstGeom prst="rect">
            <a:avLst/>
          </a:prstGeom>
          <a:noFill/>
          <a:ln w="9525">
            <a:noFill/>
          </a:ln>
        </p:spPr>
      </p:pic>
      <p:sp>
        <p:nvSpPr>
          <p:cNvPr id="47107" name="文本框 47106"/>
          <p:cNvSpPr txBox="1"/>
          <p:nvPr/>
        </p:nvSpPr>
        <p:spPr>
          <a:xfrm>
            <a:off x="11277825" y="2954020"/>
            <a:ext cx="586241" cy="2861310"/>
          </a:xfrm>
          <a:prstGeom prst="rect">
            <a:avLst/>
          </a:prstGeom>
          <a:noFill/>
          <a:ln w="9525">
            <a:noFill/>
          </a:ln>
        </p:spPr>
        <p:txBody>
          <a:bodyPr anchor="t">
            <a:spAutoFit/>
          </a:bodyPr>
          <a:lstStyle/>
          <a:p>
            <a:pPr>
              <a:spcBef>
                <a:spcPct val="50000"/>
              </a:spcBef>
            </a:pPr>
            <a:r>
              <a:rPr lang="zh-CN" altLang="en-US" sz="360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人口老龄化</a:t>
            </a:r>
          </a:p>
        </p:txBody>
      </p:sp>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fade">
                                      <p:cBhvr>
                                        <p:cTn id="7" dur="1000"/>
                                        <p:tgtEl>
                                          <p:spTgt spid="46083"/>
                                        </p:tgtEl>
                                      </p:cBhvr>
                                    </p:animEffect>
                                    <p:anim calcmode="lin" valueType="num">
                                      <p:cBhvr>
                                        <p:cTn id="8" dur="1000" fill="hold"/>
                                        <p:tgtEl>
                                          <p:spTgt spid="46083"/>
                                        </p:tgtEl>
                                        <p:attrNameLst>
                                          <p:attrName>ppt_x</p:attrName>
                                        </p:attrNameLst>
                                      </p:cBhvr>
                                      <p:tavLst>
                                        <p:tav tm="0">
                                          <p:val>
                                            <p:strVal val="#ppt_x"/>
                                          </p:val>
                                        </p:tav>
                                        <p:tav tm="100000">
                                          <p:val>
                                            <p:strVal val="#ppt_x"/>
                                          </p:val>
                                        </p:tav>
                                      </p:tavLst>
                                    </p:anim>
                                    <p:anim calcmode="lin" valueType="num">
                                      <p:cBhvr>
                                        <p:cTn id="9" dur="1000" fill="hold"/>
                                        <p:tgtEl>
                                          <p:spTgt spid="4608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7107"/>
                                        </p:tgtEl>
                                        <p:attrNameLst>
                                          <p:attrName>style.visibility</p:attrName>
                                        </p:attrNameLst>
                                      </p:cBhvr>
                                      <p:to>
                                        <p:strVal val="visible"/>
                                      </p:to>
                                    </p:set>
                                    <p:animEffect transition="in" filter="fade">
                                      <p:cBhvr>
                                        <p:cTn id="14" dur="1000"/>
                                        <p:tgtEl>
                                          <p:spTgt spid="47107"/>
                                        </p:tgtEl>
                                      </p:cBhvr>
                                    </p:animEffect>
                                    <p:anim calcmode="lin" valueType="num">
                                      <p:cBhvr>
                                        <p:cTn id="15" dur="1000" fill="hold"/>
                                        <p:tgtEl>
                                          <p:spTgt spid="47107"/>
                                        </p:tgtEl>
                                        <p:attrNameLst>
                                          <p:attrName>ppt_x</p:attrName>
                                        </p:attrNameLst>
                                      </p:cBhvr>
                                      <p:tavLst>
                                        <p:tav tm="0">
                                          <p:val>
                                            <p:strVal val="#ppt_x"/>
                                          </p:val>
                                        </p:tav>
                                        <p:tav tm="100000">
                                          <p:val>
                                            <p:strVal val="#ppt_x"/>
                                          </p:val>
                                        </p:tav>
                                      </p:tavLst>
                                    </p:anim>
                                    <p:anim calcmode="lin" valueType="num">
                                      <p:cBhvr>
                                        <p:cTn id="16" dur="1000" fill="hold"/>
                                        <p:tgtEl>
                                          <p:spTgt spid="47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ldLvl="0"/>
      <p:bldP spid="47107" grpId="0" bldLvl="0"/>
    </p:bld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3" name="图片 48129" descr="2008121019107842"/>
          <p:cNvPicPr>
            <a:picLocks noChangeAspect="1"/>
          </p:cNvPicPr>
          <p:nvPr/>
        </p:nvPicPr>
        <p:blipFill>
          <a:blip r:embed="rId2" cstate="print"/>
          <a:stretch>
            <a:fillRect/>
          </a:stretch>
        </p:blipFill>
        <p:spPr>
          <a:xfrm>
            <a:off x="2462844" y="1362075"/>
            <a:ext cx="7093297" cy="5322570"/>
          </a:xfrm>
          <a:prstGeom prst="rect">
            <a:avLst/>
          </a:prstGeom>
          <a:noFill/>
          <a:ln w="9525">
            <a:noFill/>
          </a:ln>
        </p:spPr>
      </p:pic>
      <p:sp>
        <p:nvSpPr>
          <p:cNvPr id="48131" name="文本框 48130"/>
          <p:cNvSpPr txBox="1"/>
          <p:nvPr/>
        </p:nvSpPr>
        <p:spPr>
          <a:xfrm>
            <a:off x="9695190" y="1930400"/>
            <a:ext cx="588356" cy="3784600"/>
          </a:xfrm>
          <a:prstGeom prst="rect">
            <a:avLst/>
          </a:prstGeom>
          <a:noFill/>
          <a:ln w="9525">
            <a:noFill/>
          </a:ln>
        </p:spPr>
        <p:txBody>
          <a:bodyPr anchor="t">
            <a:spAutoFit/>
          </a:bodyPr>
          <a:lstStyle/>
          <a:p>
            <a:pPr>
              <a:spcBef>
                <a:spcPct val="50000"/>
              </a:spcBef>
            </a:pPr>
            <a:r>
              <a:rPr lang="zh-CN" altLang="en-US" sz="4000" b="1">
                <a:solidFill>
                  <a:srgbClr val="0000FF"/>
                </a:solidFill>
                <a:latin typeface="微软雅黑" panose="020B0503020204020204" pitchFamily="34" charset="-122"/>
                <a:ea typeface="宋体" panose="02010600030101010101" pitchFamily="2" charset="-122"/>
                <a:cs typeface="微软雅黑" panose="020B0503020204020204" pitchFamily="34" charset="-122"/>
              </a:rPr>
              <a:t>国防兵源不足</a:t>
            </a:r>
          </a:p>
        </p:txBody>
      </p:sp>
      <p:sp>
        <p:nvSpPr>
          <p:cNvPr id="13" name="矩形 12"/>
          <p:cNvSpPr/>
          <p:nvPr/>
        </p:nvSpPr>
        <p:spPr>
          <a:xfrm>
            <a:off x="237777" y="10490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fade">
                                      <p:cBhvr>
                                        <p:cTn id="7" dur="1000"/>
                                        <p:tgtEl>
                                          <p:spTgt spid="48131"/>
                                        </p:tgtEl>
                                      </p:cBhvr>
                                    </p:animEffect>
                                    <p:anim calcmode="lin" valueType="num">
                                      <p:cBhvr>
                                        <p:cTn id="8" dur="1000" fill="hold"/>
                                        <p:tgtEl>
                                          <p:spTgt spid="48131"/>
                                        </p:tgtEl>
                                        <p:attrNameLst>
                                          <p:attrName>ppt_x</p:attrName>
                                        </p:attrNameLst>
                                      </p:cBhvr>
                                      <p:tavLst>
                                        <p:tav tm="0">
                                          <p:val>
                                            <p:strVal val="#ppt_x"/>
                                          </p:val>
                                        </p:tav>
                                        <p:tav tm="100000">
                                          <p:val>
                                            <p:strVal val="#ppt_x"/>
                                          </p:val>
                                        </p:tav>
                                      </p:tavLst>
                                    </p:anim>
                                    <p:anim calcmode="lin" valueType="num">
                                      <p:cBhvr>
                                        <p:cTn id="9" dur="1000" fill="hold"/>
                                        <p:tgtEl>
                                          <p:spTgt spid="48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ldLvl="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064498" y="4783032"/>
            <a:ext cx="1620957" cy="523220"/>
          </a:xfrm>
          <a:prstGeom prst="rect">
            <a:avLst/>
          </a:prstGeom>
          <a:solidFill>
            <a:schemeClr val="bg1"/>
          </a:solidFill>
          <a:ln w="9525">
            <a:noFill/>
          </a:ln>
        </p:spPr>
        <p:txBody>
          <a:bodyPr wrap="none" anchor="t">
            <a:spAutoFit/>
          </a:bodyPr>
          <a:lstStyle/>
          <a:p>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鼓励生育</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1512" name="Picture 8" descr="http://zhuanti.soulv.com/uploads/allimg/100313/4_100313151349_1.jpg"/>
          <p:cNvPicPr>
            <a:picLocks noChangeAspect="1"/>
          </p:cNvPicPr>
          <p:nvPr/>
        </p:nvPicPr>
        <p:blipFill>
          <a:blip r:embed="rId2" cstate="print"/>
          <a:stretch>
            <a:fillRect/>
          </a:stretch>
        </p:blipFill>
        <p:spPr>
          <a:xfrm>
            <a:off x="7422396" y="1262381"/>
            <a:ext cx="4247598" cy="2355851"/>
          </a:xfrm>
          <a:prstGeom prst="rect">
            <a:avLst/>
          </a:prstGeom>
          <a:noFill/>
          <a:ln w="9525">
            <a:noFill/>
          </a:ln>
        </p:spPr>
      </p:pic>
      <p:sp>
        <p:nvSpPr>
          <p:cNvPr id="41987" name="Text Box 4"/>
          <p:cNvSpPr txBox="1"/>
          <p:nvPr/>
        </p:nvSpPr>
        <p:spPr>
          <a:xfrm>
            <a:off x="366349" y="4114377"/>
            <a:ext cx="9159741" cy="521970"/>
          </a:xfrm>
          <a:prstGeom prst="rect">
            <a:avLst/>
          </a:prstGeom>
          <a:noFill/>
          <a:ln w="9525">
            <a:noFill/>
          </a:ln>
        </p:spPr>
        <p:txBody>
          <a:bodyPr anchor="t">
            <a:spAutoFit/>
          </a:bodyPr>
          <a:lstStyle/>
          <a:p>
            <a:pPr>
              <a:spcBef>
                <a:spcPct val="50000"/>
              </a:spcBef>
            </a:pPr>
            <a:r>
              <a:rPr lang="zh-CN" altLang="en-US" sz="28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2.欧洲的一些发达国家面临的人口问题</a:t>
            </a:r>
          </a:p>
        </p:txBody>
      </p:sp>
      <p:sp>
        <p:nvSpPr>
          <p:cNvPr id="334854" name="Text Box 6"/>
          <p:cNvSpPr txBox="1"/>
          <p:nvPr/>
        </p:nvSpPr>
        <p:spPr>
          <a:xfrm>
            <a:off x="631744" y="2399242"/>
            <a:ext cx="6677214" cy="629920"/>
          </a:xfrm>
          <a:prstGeom prst="rect">
            <a:avLst/>
          </a:prstGeom>
          <a:noFill/>
          <a:ln w="9525">
            <a:noFill/>
          </a:ln>
        </p:spPr>
        <p:txBody>
          <a:bodyPr anchor="t">
            <a:spAutoFit/>
          </a:bodyPr>
          <a:lstStyle/>
          <a:p>
            <a:pPr>
              <a:lnSpc>
                <a:spcPct val="125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人口增长过快、人口数量过多</a:t>
            </a:r>
          </a:p>
        </p:txBody>
      </p:sp>
      <p:sp>
        <p:nvSpPr>
          <p:cNvPr id="34821" name="Text Box 4"/>
          <p:cNvSpPr txBox="1"/>
          <p:nvPr/>
        </p:nvSpPr>
        <p:spPr>
          <a:xfrm>
            <a:off x="366560" y="1818006"/>
            <a:ext cx="11739623" cy="521970"/>
          </a:xfrm>
          <a:prstGeom prst="rect">
            <a:avLst/>
          </a:prstGeom>
          <a:noFill/>
          <a:ln w="9525">
            <a:noFill/>
          </a:ln>
        </p:spPr>
        <p:txBody>
          <a:bodyPr anchor="t">
            <a:spAutoFit/>
          </a:bodyPr>
          <a:lstStyle/>
          <a:p>
            <a:pPr>
              <a:spcBef>
                <a:spcPct val="50000"/>
              </a:spcBef>
            </a:pPr>
            <a:r>
              <a:rPr lang="en-US" altLang="zh-CN" sz="28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亚洲、非洲和拉丁美洲的一些国家面临的人口问题</a:t>
            </a:r>
          </a:p>
        </p:txBody>
      </p:sp>
      <p:sp>
        <p:nvSpPr>
          <p:cNvPr id="7" name="Text Box 6"/>
          <p:cNvSpPr txBox="1"/>
          <p:nvPr/>
        </p:nvSpPr>
        <p:spPr>
          <a:xfrm>
            <a:off x="366135" y="4782820"/>
            <a:ext cx="3502628" cy="629920"/>
          </a:xfrm>
          <a:prstGeom prst="rect">
            <a:avLst/>
          </a:prstGeom>
          <a:noFill/>
          <a:ln w="9525">
            <a:noFill/>
          </a:ln>
        </p:spPr>
        <p:txBody>
          <a:bodyPr anchor="t">
            <a:spAutoFit/>
          </a:bodyPr>
          <a:lstStyle/>
          <a:p>
            <a:pPr>
              <a:lnSpc>
                <a:spcPct val="125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人口增长太慢</a:t>
            </a:r>
            <a:endParaRPr lang="zh-CN" altLang="en-US" sz="373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 Box 6"/>
          <p:cNvSpPr txBox="1"/>
          <p:nvPr/>
        </p:nvSpPr>
        <p:spPr>
          <a:xfrm>
            <a:off x="897562" y="3114041"/>
            <a:ext cx="5479336" cy="629920"/>
          </a:xfrm>
          <a:prstGeom prst="rect">
            <a:avLst/>
          </a:prstGeom>
          <a:noFill/>
          <a:ln w="9525">
            <a:noFill/>
          </a:ln>
        </p:spPr>
        <p:txBody>
          <a:bodyPr anchor="t">
            <a:spAutoFit/>
          </a:bodyPr>
          <a:lstStyle/>
          <a:p>
            <a:pPr>
              <a:lnSpc>
                <a:spcPct val="125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就业、居住、教育、医疗</a:t>
            </a:r>
          </a:p>
        </p:txBody>
      </p:sp>
      <p:sp>
        <p:nvSpPr>
          <p:cNvPr id="10" name="Text Box 6"/>
          <p:cNvSpPr txBox="1"/>
          <p:nvPr/>
        </p:nvSpPr>
        <p:spPr>
          <a:xfrm>
            <a:off x="2951731" y="4782820"/>
            <a:ext cx="4357438" cy="629920"/>
          </a:xfrm>
          <a:prstGeom prst="rect">
            <a:avLst/>
          </a:prstGeom>
          <a:noFill/>
          <a:ln w="9525">
            <a:noFill/>
          </a:ln>
        </p:spPr>
        <p:txBody>
          <a:bodyPr wrap="square" anchor="t">
            <a:spAutoFit/>
          </a:bodyPr>
          <a:lstStyle/>
          <a:p>
            <a:pPr>
              <a:lnSpc>
                <a:spcPct val="125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劳动力短缺、人口老龄化</a:t>
            </a:r>
            <a:endParaRPr lang="zh-CN" altLang="en-US" sz="3735"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1514" name="Picture 10" descr="http://www.oushinet.com/Portals/0/BatchImages/2010/1026/20101026113932_13.jpg"/>
          <p:cNvPicPr>
            <a:picLocks noChangeAspect="1"/>
          </p:cNvPicPr>
          <p:nvPr/>
        </p:nvPicPr>
        <p:blipFill>
          <a:blip r:embed="rId3" cstate="print"/>
          <a:stretch>
            <a:fillRect/>
          </a:stretch>
        </p:blipFill>
        <p:spPr>
          <a:xfrm>
            <a:off x="7436788" y="3674747"/>
            <a:ext cx="2478293" cy="1737783"/>
          </a:xfrm>
          <a:prstGeom prst="rect">
            <a:avLst/>
          </a:prstGeom>
          <a:noFill/>
          <a:ln w="9525">
            <a:noFill/>
          </a:ln>
        </p:spPr>
      </p:pic>
      <p:sp>
        <p:nvSpPr>
          <p:cNvPr id="13" name="TextBox 12"/>
          <p:cNvSpPr txBox="1"/>
          <p:nvPr/>
        </p:nvSpPr>
        <p:spPr>
          <a:xfrm>
            <a:off x="8179852" y="1818217"/>
            <a:ext cx="2441694" cy="769441"/>
          </a:xfrm>
          <a:prstGeom prst="rect">
            <a:avLst/>
          </a:prstGeom>
          <a:solidFill>
            <a:schemeClr val="bg1"/>
          </a:solidFill>
          <a:ln w="9525">
            <a:noFill/>
          </a:ln>
        </p:spPr>
        <p:txBody>
          <a:bodyPr wrap="none" anchor="t">
            <a:spAutoFit/>
          </a:bodyPr>
          <a:lstStyle/>
          <a:p>
            <a:r>
              <a:rPr lang="zh-CN" altLang="en-US" sz="4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计划生育</a:t>
            </a:r>
          </a:p>
        </p:txBody>
      </p:sp>
      <p:sp>
        <p:nvSpPr>
          <p:cNvPr id="334855" name="Text Box 7"/>
          <p:cNvSpPr txBox="1"/>
          <p:nvPr/>
        </p:nvSpPr>
        <p:spPr>
          <a:xfrm>
            <a:off x="1821578" y="5835015"/>
            <a:ext cx="9848203" cy="810260"/>
          </a:xfrm>
          <a:prstGeom prst="rect">
            <a:avLst/>
          </a:prstGeom>
          <a:noFill/>
          <a:ln w="9525">
            <a:noFill/>
          </a:ln>
        </p:spPr>
        <p:txBody>
          <a:bodyPr wrap="square" anchor="t">
            <a:spAutoFit/>
          </a:bodyPr>
          <a:lstStyle/>
          <a:p>
            <a:pPr>
              <a:lnSpc>
                <a:spcPct val="125000"/>
              </a:lnSpc>
            </a:pPr>
            <a:r>
              <a:rPr lang="zh-CN" altLang="en-US" sz="373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人口</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增长应与资源、环境相协调，与社会经济发展相适应</a:t>
            </a:r>
            <a:r>
              <a:rPr lang="zh-CN" altLang="en-US" sz="373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4828" name="文本框 1"/>
          <p:cNvSpPr txBox="1"/>
          <p:nvPr/>
        </p:nvSpPr>
        <p:spPr>
          <a:xfrm>
            <a:off x="11472958" y="-8467"/>
            <a:ext cx="200696" cy="107722"/>
          </a:xfrm>
          <a:prstGeom prst="rect">
            <a:avLst/>
          </a:prstGeom>
          <a:noFill/>
          <a:ln w="9525">
            <a:noFill/>
          </a:ln>
        </p:spPr>
        <p:txBody>
          <a:bodyPr wrap="none" anchor="t">
            <a:spAutoFit/>
          </a:bodyPr>
          <a:lstStyle/>
          <a:p>
            <a:r>
              <a:rPr lang="en-US" altLang="zh-CN" sz="100">
                <a:latin typeface="微软雅黑" panose="020B0503020204020204" pitchFamily="34" charset="-122"/>
                <a:ea typeface="宋体" panose="02010600030101010101" pitchFamily="2" charset="-122"/>
                <a:cs typeface="微软雅黑" panose="020B0503020204020204" pitchFamily="34" charset="-122"/>
              </a:rPr>
              <a:t>10</a:t>
            </a:r>
          </a:p>
        </p:txBody>
      </p:sp>
      <p:sp>
        <p:nvSpPr>
          <p:cNvPr id="2" name="矩形 1"/>
          <p:cNvSpPr/>
          <p:nvPr/>
        </p:nvSpPr>
        <p:spPr>
          <a:xfrm>
            <a:off x="237777" y="10490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48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1512"/>
                                        </p:tgtEl>
                                        <p:attrNameLst>
                                          <p:attrName>style.visibility</p:attrName>
                                        </p:attrNameLst>
                                      </p:cBhvr>
                                      <p:to>
                                        <p:strVal val="visible"/>
                                      </p:to>
                                    </p:set>
                                    <p:animEffect transition="in" filter="wipe(down)">
                                      <p:cBhvr>
                                        <p:cTn id="14" dur="500"/>
                                        <p:tgtEl>
                                          <p:spTgt spid="2151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9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0"/>
                                        </p:tgtEl>
                                        <p:attrNameLst>
                                          <p:attrName>style.visibility</p:attrName>
                                        </p:attrNameLst>
                                      </p:cBhvr>
                                      <p:to>
                                        <p:strVal val="visible"/>
                                      </p:to>
                                    </p:set>
                                  </p:childTnLst>
                                </p:cTn>
                              </p:par>
                            </p:childTnLst>
                          </p:cTn>
                        </p:par>
                        <p:par>
                          <p:cTn id="33" fill="hold">
                            <p:stCondLst>
                              <p:cond delay="500"/>
                            </p:stCondLst>
                            <p:childTnLst>
                              <p:par>
                                <p:cTn id="34" presetID="4" presetClass="entr" presetSubtype="16" fill="hold" nodeType="afterEffect">
                                  <p:stCondLst>
                                    <p:cond delay="0"/>
                                  </p:stCondLst>
                                  <p:childTnLst>
                                    <p:set>
                                      <p:cBhvr>
                                        <p:cTn id="35" dur="1" fill="hold">
                                          <p:stCondLst>
                                            <p:cond delay="0"/>
                                          </p:stCondLst>
                                        </p:cTn>
                                        <p:tgtEl>
                                          <p:spTgt spid="21514"/>
                                        </p:tgtEl>
                                        <p:attrNameLst>
                                          <p:attrName>style.visibility</p:attrName>
                                        </p:attrNameLst>
                                      </p:cBhvr>
                                      <p:to>
                                        <p:strVal val="visible"/>
                                      </p:to>
                                    </p:set>
                                    <p:animEffect transition="in" filter="box(in)">
                                      <p:cBhvr>
                                        <p:cTn id="36" dur="500"/>
                                        <p:tgtEl>
                                          <p:spTgt spid="2151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ppt_x</p:attrName>
                                        </p:attrNameLst>
                                      </p:cBhvr>
                                      <p:tavLst>
                                        <p:tav tm="0">
                                          <p:val>
                                            <p:strVal val="#ppt_x"/>
                                          </p:val>
                                        </p:tav>
                                        <p:tav tm="100000">
                                          <p:val>
                                            <p:strVal val="#ppt_x"/>
                                          </p:val>
                                        </p:tav>
                                      </p:tavLst>
                                    </p:anim>
                                    <p:anim calcmode="lin" valueType="num">
                                      <p:cBhvr>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34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41987" grpId="0"/>
      <p:bldP spid="334854" grpId="0"/>
      <p:bldP spid="7" grpId="0"/>
      <p:bldP spid="8" grpId="0"/>
      <p:bldP spid="10" grpId="0"/>
      <p:bldP spid="13" grpId="0" bldLvl="0" animBg="1"/>
      <p:bldP spid="3348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descr="http://img4.imgtn.bdimg.com/it/u=679488557,2520852269&amp;fm=206&amp;gp=0.jpg"/>
          <p:cNvPicPr>
            <a:picLocks noChangeAspect="1"/>
          </p:cNvPicPr>
          <p:nvPr/>
        </p:nvPicPr>
        <p:blipFill>
          <a:blip r:embed="rId2" cstate="print"/>
          <a:stretch>
            <a:fillRect/>
          </a:stretch>
        </p:blipFill>
        <p:spPr>
          <a:xfrm>
            <a:off x="6380920" y="720726"/>
            <a:ext cx="3642839" cy="2208213"/>
          </a:xfrm>
          <a:prstGeom prst="rect">
            <a:avLst/>
          </a:prstGeom>
          <a:noFill/>
          <a:ln w="9525">
            <a:noFill/>
          </a:ln>
        </p:spPr>
      </p:pic>
      <p:pic>
        <p:nvPicPr>
          <p:cNvPr id="31748" name="Picture 2" descr="C:\Users\Administrator\AppData\Roaming\Tencent\Users\971573233\QQ\WinTemp\RichOle\WP}O{$EHELS8AHNT8GO{TOS.png"/>
          <p:cNvPicPr>
            <a:picLocks noChangeAspect="1"/>
          </p:cNvPicPr>
          <p:nvPr/>
        </p:nvPicPr>
        <p:blipFill>
          <a:blip r:embed="rId3" cstate="print"/>
          <a:stretch>
            <a:fillRect/>
          </a:stretch>
        </p:blipFill>
        <p:spPr>
          <a:xfrm>
            <a:off x="2309513" y="3000376"/>
            <a:ext cx="3628553" cy="3071813"/>
          </a:xfrm>
          <a:prstGeom prst="rect">
            <a:avLst/>
          </a:prstGeom>
          <a:noFill/>
          <a:ln w="9525">
            <a:noFill/>
          </a:ln>
        </p:spPr>
      </p:pic>
      <p:pic>
        <p:nvPicPr>
          <p:cNvPr id="31749" name="Picture 3"/>
          <p:cNvPicPr>
            <a:picLocks noChangeAspect="1"/>
          </p:cNvPicPr>
          <p:nvPr/>
        </p:nvPicPr>
        <p:blipFill>
          <a:blip r:embed="rId4" cstate="print"/>
          <a:stretch>
            <a:fillRect/>
          </a:stretch>
        </p:blipFill>
        <p:spPr>
          <a:xfrm>
            <a:off x="6380919" y="3357564"/>
            <a:ext cx="3582522" cy="2714625"/>
          </a:xfrm>
          <a:prstGeom prst="rect">
            <a:avLst/>
          </a:prstGeom>
          <a:noFill/>
          <a:ln w="9525">
            <a:noFill/>
          </a:ln>
        </p:spPr>
      </p:pic>
      <p:sp>
        <p:nvSpPr>
          <p:cNvPr id="13" name="TextBox 12"/>
          <p:cNvSpPr txBox="1"/>
          <p:nvPr/>
        </p:nvSpPr>
        <p:spPr>
          <a:xfrm>
            <a:off x="2309512" y="1500188"/>
            <a:ext cx="3928551" cy="1291590"/>
          </a:xfrm>
          <a:prstGeom prst="rect">
            <a:avLst/>
          </a:prstGeom>
          <a:noFill/>
          <a:ln w="9525">
            <a:noFill/>
          </a:ln>
        </p:spPr>
        <p:txBody>
          <a:bodyPr>
            <a:spAutoFit/>
          </a:bodyPr>
          <a:lstStyle/>
          <a:p>
            <a:pPr>
              <a:lnSpc>
                <a:spcPct val="150000"/>
              </a:lnSpc>
            </a:pPr>
            <a:r>
              <a:rPr lang="zh-CN" altLang="en-US" sz="2600" b="1" dirty="0">
                <a:latin typeface="微软雅黑" panose="020B0503020204020204" pitchFamily="34" charset="-122"/>
                <a:ea typeface="微软雅黑" panose="020B0503020204020204" pitchFamily="34" charset="-122"/>
              </a:rPr>
              <a:t>说说图中的节日活动分别盛行于我国哪个民族？</a:t>
            </a:r>
          </a:p>
        </p:txBody>
      </p:sp>
      <p:sp>
        <p:nvSpPr>
          <p:cNvPr id="14" name="TextBox 13"/>
          <p:cNvSpPr txBox="1"/>
          <p:nvPr/>
        </p:nvSpPr>
        <p:spPr>
          <a:xfrm>
            <a:off x="2595225" y="6072188"/>
            <a:ext cx="2714272" cy="491490"/>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蒙古族</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摔跤</a:t>
            </a:r>
          </a:p>
        </p:txBody>
      </p:sp>
      <p:sp>
        <p:nvSpPr>
          <p:cNvPr id="15" name="TextBox 14"/>
          <p:cNvSpPr txBox="1"/>
          <p:nvPr/>
        </p:nvSpPr>
        <p:spPr>
          <a:xfrm>
            <a:off x="6809489" y="2857500"/>
            <a:ext cx="2714272" cy="491490"/>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汉族</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赛龙舟</a:t>
            </a:r>
          </a:p>
        </p:txBody>
      </p:sp>
      <p:sp>
        <p:nvSpPr>
          <p:cNvPr id="16" name="TextBox 15"/>
          <p:cNvSpPr txBox="1"/>
          <p:nvPr/>
        </p:nvSpPr>
        <p:spPr>
          <a:xfrm>
            <a:off x="6952345" y="6072188"/>
            <a:ext cx="2642844" cy="491490"/>
          </a:xfrm>
          <a:prstGeom prst="rect">
            <a:avLst/>
          </a:prstGeom>
          <a:noFill/>
          <a:ln w="9525">
            <a:noFill/>
          </a:ln>
        </p:spPr>
        <p:txBody>
          <a:bodyPr>
            <a:spAutoFit/>
          </a:bodyPr>
          <a:lstStyle/>
          <a:p>
            <a:r>
              <a:rPr lang="zh-CN" altLang="en-US" sz="2600" b="1" dirty="0">
                <a:latin typeface="微软雅黑" panose="020B0503020204020204" pitchFamily="34" charset="-122"/>
                <a:ea typeface="微软雅黑" panose="020B0503020204020204" pitchFamily="34" charset="-122"/>
              </a:rPr>
              <a:t>傣族</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泼水节</a:t>
            </a:r>
          </a:p>
        </p:txBody>
      </p:sp>
      <p:sp>
        <p:nvSpPr>
          <p:cNvPr id="2" name="矩形 1"/>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1)">
                                      <p:cBhvr>
                                        <p:cTn id="14" dur="2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heel(1)">
                                      <p:cBhvr>
                                        <p:cTn id="24"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文本框 67586"/>
          <p:cNvSpPr txBox="1"/>
          <p:nvPr/>
        </p:nvSpPr>
        <p:spPr>
          <a:xfrm>
            <a:off x="2361892" y="1371601"/>
            <a:ext cx="3580934" cy="583565"/>
          </a:xfrm>
          <a:prstGeom prst="rect">
            <a:avLst/>
          </a:prstGeom>
          <a:noFill/>
          <a:ln w="9525" cap="flat" cmpd="sng">
            <a:solidFill>
              <a:srgbClr val="000099"/>
            </a:solidFill>
            <a:prstDash val="solid"/>
            <a:miter/>
            <a:headEnd type="none" w="med" len="med"/>
            <a:tailEnd type="none" w="med" len="med"/>
          </a:ln>
        </p:spPr>
        <p:txBody>
          <a:bodyPr>
            <a:spAutoFit/>
          </a:bodyPr>
          <a:lstStyle/>
          <a:p>
            <a:r>
              <a:rPr lang="zh-CN" altLang="en-US" sz="32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世界人口增长过快</a:t>
            </a:r>
          </a:p>
        </p:txBody>
      </p:sp>
      <p:sp>
        <p:nvSpPr>
          <p:cNvPr id="67588" name="文本框 67587"/>
          <p:cNvSpPr txBox="1"/>
          <p:nvPr/>
        </p:nvSpPr>
        <p:spPr>
          <a:xfrm>
            <a:off x="2274274" y="4726306"/>
            <a:ext cx="3580934" cy="583565"/>
          </a:xfrm>
          <a:prstGeom prst="rect">
            <a:avLst/>
          </a:prstGeom>
          <a:noFill/>
          <a:ln w="9525" cap="flat" cmpd="sng">
            <a:solidFill>
              <a:srgbClr val="000099"/>
            </a:solidFill>
            <a:prstDash val="solid"/>
            <a:miter/>
            <a:headEnd type="none" w="med" len="med"/>
            <a:tailEnd type="none" w="med" len="med"/>
          </a:ln>
        </p:spPr>
        <p:txBody>
          <a:bodyPr>
            <a:spAutoFit/>
          </a:bodyPr>
          <a:lstStyle/>
          <a:p>
            <a:r>
              <a:rPr lang="zh-CN" altLang="en-US" sz="32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世界人口分布不均</a:t>
            </a:r>
            <a:endParaRPr lang="zh-CN" altLang="en-US" sz="3200" dirty="0">
              <a:solidFill>
                <a:srgbClr val="000099"/>
              </a:solidFill>
              <a:latin typeface="Times New Roman" panose="02020603050405020304" pitchFamily="18" charset="0"/>
              <a:cs typeface="微软雅黑" panose="020B0503020204020204" pitchFamily="34" charset="-122"/>
            </a:endParaRPr>
          </a:p>
        </p:txBody>
      </p:sp>
      <p:sp>
        <p:nvSpPr>
          <p:cNvPr id="67589" name="文本框 67588"/>
          <p:cNvSpPr txBox="1"/>
          <p:nvPr/>
        </p:nvSpPr>
        <p:spPr>
          <a:xfrm>
            <a:off x="6106635" y="3475356"/>
            <a:ext cx="1904752" cy="583565"/>
          </a:xfrm>
          <a:prstGeom prst="rect">
            <a:avLst/>
          </a:prstGeom>
          <a:noFill/>
          <a:ln w="9525" cap="flat" cmpd="sng">
            <a:solidFill>
              <a:srgbClr val="000099"/>
            </a:solidFill>
            <a:prstDash val="solid"/>
            <a:miter/>
            <a:headEnd type="none" w="med" len="med"/>
            <a:tailEnd type="none" w="med" len="med"/>
          </a:ln>
        </p:spPr>
        <p:txBody>
          <a:bodyPr>
            <a:spAutoFit/>
          </a:bodyPr>
          <a:lstStyle/>
          <a:p>
            <a:r>
              <a:rPr lang="zh-CN" altLang="en-US" sz="32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人口问题</a:t>
            </a:r>
            <a:endParaRPr lang="zh-CN" altLang="en-US" sz="3200" dirty="0">
              <a:solidFill>
                <a:srgbClr val="000099"/>
              </a:solidFill>
              <a:latin typeface="Times New Roman" panose="02020603050405020304" pitchFamily="18" charset="0"/>
              <a:cs typeface="微软雅黑" panose="020B0503020204020204" pitchFamily="34" charset="-122"/>
            </a:endParaRPr>
          </a:p>
        </p:txBody>
      </p:sp>
      <p:sp>
        <p:nvSpPr>
          <p:cNvPr id="67590" name="直接连接符 67589"/>
          <p:cNvSpPr/>
          <p:nvPr/>
        </p:nvSpPr>
        <p:spPr>
          <a:xfrm>
            <a:off x="4253946" y="1955166"/>
            <a:ext cx="2355543" cy="1520825"/>
          </a:xfrm>
          <a:prstGeom prst="line">
            <a:avLst/>
          </a:prstGeom>
          <a:ln w="25400" cap="flat" cmpd="sng">
            <a:solidFill>
              <a:srgbClr val="000099"/>
            </a:solidFill>
            <a:prstDash val="solid"/>
            <a:headEnd type="none" w="med" len="med"/>
            <a:tailEnd type="triangle" w="med" len="med"/>
          </a:ln>
        </p:spPr>
      </p:sp>
      <p:sp>
        <p:nvSpPr>
          <p:cNvPr id="67591" name="直接连接符 67590"/>
          <p:cNvSpPr/>
          <p:nvPr/>
        </p:nvSpPr>
        <p:spPr>
          <a:xfrm flipV="1">
            <a:off x="4646960" y="4059556"/>
            <a:ext cx="1962530" cy="710565"/>
          </a:xfrm>
          <a:prstGeom prst="line">
            <a:avLst/>
          </a:prstGeom>
          <a:ln w="25400" cap="flat" cmpd="sng">
            <a:solidFill>
              <a:srgbClr val="000099"/>
            </a:solidFill>
            <a:prstDash val="solid"/>
            <a:headEnd type="none" w="med" len="med"/>
            <a:tailEnd type="triangle" w="med" len="med"/>
          </a:ln>
        </p:spPr>
      </p:sp>
      <p:sp>
        <p:nvSpPr>
          <p:cNvPr id="67592" name="文本框 67591"/>
          <p:cNvSpPr txBox="1"/>
          <p:nvPr/>
        </p:nvSpPr>
        <p:spPr>
          <a:xfrm>
            <a:off x="7441866" y="2647316"/>
            <a:ext cx="3580934" cy="583565"/>
          </a:xfrm>
          <a:prstGeom prst="rect">
            <a:avLst/>
          </a:prstGeom>
          <a:noFill/>
          <a:ln w="9525" cap="flat" cmpd="sng">
            <a:solidFill>
              <a:srgbClr val="000099"/>
            </a:solidFill>
            <a:prstDash val="solid"/>
            <a:miter/>
            <a:headEnd type="none" w="med" len="med"/>
            <a:tailEnd type="none" w="med" len="med"/>
          </a:ln>
        </p:spPr>
        <p:txBody>
          <a:bodyPr>
            <a:spAutoFit/>
          </a:bodyPr>
          <a:lstStyle/>
          <a:p>
            <a:r>
              <a:rPr lang="zh-CN" altLang="en-US" sz="32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控制人口增长速度</a:t>
            </a:r>
          </a:p>
        </p:txBody>
      </p:sp>
      <p:sp>
        <p:nvSpPr>
          <p:cNvPr id="67593" name="文本框 67592"/>
          <p:cNvSpPr txBox="1"/>
          <p:nvPr/>
        </p:nvSpPr>
        <p:spPr>
          <a:xfrm>
            <a:off x="7738373" y="4229101"/>
            <a:ext cx="2742843" cy="583565"/>
          </a:xfrm>
          <a:prstGeom prst="rect">
            <a:avLst/>
          </a:prstGeom>
          <a:noFill/>
          <a:ln w="9525" cap="flat" cmpd="sng">
            <a:solidFill>
              <a:srgbClr val="000099"/>
            </a:solidFill>
            <a:prstDash val="solid"/>
            <a:miter/>
            <a:headEnd type="none" w="med" len="med"/>
            <a:tailEnd type="none" w="med" len="med"/>
          </a:ln>
        </p:spPr>
        <p:txBody>
          <a:bodyPr>
            <a:spAutoFit/>
          </a:bodyPr>
          <a:lstStyle/>
          <a:p>
            <a:r>
              <a:rPr lang="zh-CN" altLang="en-US" sz="32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提高人口素质</a:t>
            </a:r>
            <a:endParaRPr lang="zh-CN" altLang="en-US" sz="3200">
              <a:solidFill>
                <a:srgbClr val="000099"/>
              </a:solidFill>
              <a:latin typeface="Times New Roman" panose="02020603050405020304" pitchFamily="18" charset="0"/>
              <a:cs typeface="微软雅黑" panose="020B0503020204020204" pitchFamily="34" charset="-122"/>
            </a:endParaRPr>
          </a:p>
        </p:txBody>
      </p:sp>
      <p:sp>
        <p:nvSpPr>
          <p:cNvPr id="67594" name="直接连接符 67593"/>
          <p:cNvSpPr/>
          <p:nvPr/>
        </p:nvSpPr>
        <p:spPr>
          <a:xfrm flipV="1">
            <a:off x="6909805" y="2865755"/>
            <a:ext cx="532061" cy="609600"/>
          </a:xfrm>
          <a:prstGeom prst="line">
            <a:avLst/>
          </a:prstGeom>
          <a:ln w="25400" cap="flat" cmpd="sng">
            <a:solidFill>
              <a:srgbClr val="000099"/>
            </a:solidFill>
            <a:prstDash val="solid"/>
            <a:headEnd type="none" w="med" len="med"/>
            <a:tailEnd type="triangle" w="med" len="med"/>
          </a:ln>
        </p:spPr>
      </p:sp>
      <p:sp>
        <p:nvSpPr>
          <p:cNvPr id="67595" name="直接连接符 67594"/>
          <p:cNvSpPr/>
          <p:nvPr/>
        </p:nvSpPr>
        <p:spPr>
          <a:xfrm>
            <a:off x="7205677" y="4058920"/>
            <a:ext cx="532696" cy="436880"/>
          </a:xfrm>
          <a:prstGeom prst="line">
            <a:avLst/>
          </a:prstGeom>
          <a:ln w="25400" cap="flat" cmpd="sng">
            <a:solidFill>
              <a:srgbClr val="000099"/>
            </a:solidFill>
            <a:prstDash val="solid"/>
            <a:headEnd type="none" w="med" len="med"/>
            <a:tailEnd type="triangle" w="med" len="med"/>
          </a:ln>
        </p:spPr>
      </p:sp>
      <p:sp>
        <p:nvSpPr>
          <p:cNvPr id="67596" name="文本框 67595"/>
          <p:cNvSpPr txBox="1"/>
          <p:nvPr/>
        </p:nvSpPr>
        <p:spPr>
          <a:xfrm>
            <a:off x="6239651" y="692151"/>
            <a:ext cx="4103153" cy="1383665"/>
          </a:xfrm>
          <a:prstGeom prst="rect">
            <a:avLst/>
          </a:prstGeom>
          <a:noFill/>
          <a:ln w="9525">
            <a:noFill/>
          </a:ln>
        </p:spPr>
        <p:txBody>
          <a:bodyPr>
            <a:spAutoFit/>
          </a:bodyPr>
          <a:lstStyle/>
          <a:p>
            <a:r>
              <a:rPr lang="en-US" altLang="zh-CN" sz="2800" dirty="0">
                <a:solidFill>
                  <a:srgbClr val="FF0000"/>
                </a:solidFill>
                <a:latin typeface="Times New Roman" panose="02020603050405020304" pitchFamily="18" charset="0"/>
                <a:cs typeface="微软雅黑" panose="020B0503020204020204" pitchFamily="34" charset="-122"/>
              </a:rPr>
              <a:t>     </a:t>
            </a:r>
            <a:r>
              <a:rPr lang="zh-CN" altLang="en-US" sz="2800" dirty="0">
                <a:solidFill>
                  <a:srgbClr val="FF0000"/>
                </a:solidFill>
                <a:latin typeface="Times New Roman" panose="02020603050405020304" pitchFamily="18" charset="0"/>
                <a:cs typeface="微软雅黑" panose="020B0503020204020204" pitchFamily="34" charset="-122"/>
              </a:rPr>
              <a:t>人口的增长要与社会、经济发展相适应，与资源、环境相协调。</a:t>
            </a:r>
          </a:p>
        </p:txBody>
      </p:sp>
      <p:pic>
        <p:nvPicPr>
          <p:cNvPr id="67597" name="图片 67596" descr="line20"/>
          <p:cNvPicPr>
            <a:picLocks noChangeAspect="1"/>
          </p:cNvPicPr>
          <p:nvPr/>
        </p:nvPicPr>
        <p:blipFill>
          <a:blip r:embed="rId3" cstate="print"/>
          <a:stretch>
            <a:fillRect/>
          </a:stretch>
        </p:blipFill>
        <p:spPr>
          <a:xfrm>
            <a:off x="2438083" y="6324600"/>
            <a:ext cx="7847578" cy="368300"/>
          </a:xfrm>
          <a:prstGeom prst="rect">
            <a:avLst/>
          </a:prstGeom>
          <a:noFill/>
          <a:ln w="9525">
            <a:noFill/>
          </a:ln>
        </p:spPr>
      </p:pic>
      <p:sp>
        <p:nvSpPr>
          <p:cNvPr id="29" name="矩形 28"/>
          <p:cNvSpPr/>
          <p:nvPr/>
        </p:nvSpPr>
        <p:spPr>
          <a:xfrm>
            <a:off x="350792" y="117157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课堂小结</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7594"/>
                                        </p:tgtEl>
                                        <p:attrNameLst>
                                          <p:attrName>style.visibility</p:attrName>
                                        </p:attrNameLst>
                                      </p:cBhvr>
                                      <p:to>
                                        <p:strVal val="visible"/>
                                      </p:to>
                                    </p:set>
                                    <p:animEffect transition="in" filter="barn(outVertical)">
                                      <p:cBhvr>
                                        <p:cTn id="7" dur="500"/>
                                        <p:tgtEl>
                                          <p:spTgt spid="675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7592"/>
                                        </p:tgtEl>
                                        <p:attrNameLst>
                                          <p:attrName>style.visibility</p:attrName>
                                        </p:attrNameLst>
                                      </p:cBhvr>
                                      <p:to>
                                        <p:strVal val="visible"/>
                                      </p:to>
                                    </p:set>
                                    <p:animEffect transition="in" filter="barn(outVertical)">
                                      <p:cBhvr>
                                        <p:cTn id="12" dur="500"/>
                                        <p:tgtEl>
                                          <p:spTgt spid="6759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67595"/>
                                        </p:tgtEl>
                                        <p:attrNameLst>
                                          <p:attrName>style.visibility</p:attrName>
                                        </p:attrNameLst>
                                      </p:cBhvr>
                                      <p:to>
                                        <p:strVal val="visible"/>
                                      </p:to>
                                    </p:set>
                                    <p:animEffect transition="in" filter="barn(outVertical)">
                                      <p:cBhvr>
                                        <p:cTn id="17" dur="500"/>
                                        <p:tgtEl>
                                          <p:spTgt spid="6759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67593"/>
                                        </p:tgtEl>
                                        <p:attrNameLst>
                                          <p:attrName>style.visibility</p:attrName>
                                        </p:attrNameLst>
                                      </p:cBhvr>
                                      <p:to>
                                        <p:strVal val="visible"/>
                                      </p:to>
                                    </p:set>
                                    <p:animEffect transition="in" filter="barn(outVertical)">
                                      <p:cBhvr>
                                        <p:cTn id="22" dur="500"/>
                                        <p:tgtEl>
                                          <p:spTgt spid="6759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300"/>
                                  </p:iterate>
                                  <p:childTnLst>
                                    <p:set>
                                      <p:cBhvr>
                                        <p:cTn id="26" dur="1" fill="hold">
                                          <p:stCondLst>
                                            <p:cond delay="299"/>
                                          </p:stCondLst>
                                        </p:cTn>
                                        <p:tgtEl>
                                          <p:spTgt spid="67596"/>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bldLvl="0" animBg="1"/>
      <p:bldP spid="67593" grpId="0" bldLvl="0" animBg="1"/>
      <p:bldP spid="67596"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32769"/>
          <p:cNvSpPr/>
          <p:nvPr/>
        </p:nvSpPr>
        <p:spPr>
          <a:xfrm>
            <a:off x="2009514" y="902654"/>
            <a:ext cx="6580918" cy="534035"/>
          </a:xfrm>
          <a:prstGeom prst="rect">
            <a:avLst/>
          </a:prstGeom>
          <a:noFill/>
          <a:ln w="9525">
            <a:noFill/>
          </a:ln>
        </p:spPr>
        <p:txBody>
          <a:bodyPr anchor="ctr">
            <a:spAutoFit/>
          </a:bodyPr>
          <a:lstStyle/>
          <a:p>
            <a:pPr>
              <a:lnSpc>
                <a:spcPct val="120000"/>
              </a:lnSpc>
            </a:pP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读 “不堪重负的地球” 图，完成</a:t>
            </a:r>
            <a:r>
              <a:rPr lang="en-US" altLang="x-none"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x-none"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题。</a:t>
            </a:r>
          </a:p>
        </p:txBody>
      </p:sp>
      <p:pic>
        <p:nvPicPr>
          <p:cNvPr id="32771" name="图片 32770"/>
          <p:cNvPicPr>
            <a:picLocks noChangeAspect="1"/>
          </p:cNvPicPr>
          <p:nvPr/>
        </p:nvPicPr>
        <p:blipFill>
          <a:blip r:embed="rId2" cstate="print">
            <a:lum bright="17999" contrast="84000"/>
          </a:blip>
          <a:stretch>
            <a:fillRect/>
          </a:stretch>
        </p:blipFill>
        <p:spPr>
          <a:xfrm>
            <a:off x="3820616" y="1436689"/>
            <a:ext cx="3687282" cy="2035175"/>
          </a:xfrm>
          <a:prstGeom prst="rect">
            <a:avLst/>
          </a:prstGeom>
          <a:noFill/>
          <a:ln w="9525">
            <a:noFill/>
          </a:ln>
        </p:spPr>
      </p:pic>
      <p:sp>
        <p:nvSpPr>
          <p:cNvPr id="32772" name="矩形 32771"/>
          <p:cNvSpPr/>
          <p:nvPr/>
        </p:nvSpPr>
        <p:spPr>
          <a:xfrm>
            <a:off x="1774594" y="3336926"/>
            <a:ext cx="7952340" cy="2749550"/>
          </a:xfrm>
          <a:prstGeom prst="rect">
            <a:avLst/>
          </a:prstGeom>
          <a:noFill/>
          <a:ln w="9525">
            <a:noFill/>
          </a:ln>
        </p:spPr>
        <p:txBody>
          <a:bodyPr anchor="ctr">
            <a:spAutoFit/>
          </a:bodyPr>
          <a:lstStyle/>
          <a:p>
            <a:pPr indent="114300">
              <a:lnSpc>
                <a:spcPct val="120000"/>
              </a:lnSpc>
            </a:pP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该漫画反映了当前世界上存在着严重的（  ） </a:t>
            </a:r>
          </a:p>
          <a:p>
            <a:pPr indent="114300" eaLnBrk="0" hangingPunct="0">
              <a:lnSpc>
                <a:spcPct val="120000"/>
              </a:lnSpc>
            </a:pP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环境问题			    </a:t>
            </a: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人口问题		</a:t>
            </a:r>
          </a:p>
          <a:p>
            <a:pPr indent="114300" eaLnBrk="0" hangingPunct="0">
              <a:lnSpc>
                <a:spcPct val="120000"/>
              </a:lnSpc>
            </a:pP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资源问题			    </a:t>
            </a: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水污染问题</a:t>
            </a:r>
          </a:p>
          <a:p>
            <a:pPr indent="114300" eaLnBrk="0" hangingPunct="0">
              <a:lnSpc>
                <a:spcPct val="120000"/>
              </a:lnSpc>
            </a:pP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漫画所反映的问题可能产生的后果是（  ） </a:t>
            </a:r>
          </a:p>
          <a:p>
            <a:pPr indent="114300" eaLnBrk="0" hangingPunct="0">
              <a:lnSpc>
                <a:spcPct val="120000"/>
              </a:lnSpc>
            </a:pP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劳动力普遍短缺		    </a:t>
            </a: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资源短缺		</a:t>
            </a:r>
          </a:p>
          <a:p>
            <a:pPr indent="114300" eaLnBrk="0" hangingPunct="0">
              <a:lnSpc>
                <a:spcPct val="120000"/>
              </a:lnSpc>
            </a:pP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各国国防兵源不足	    </a:t>
            </a:r>
            <a:r>
              <a:rPr lang="en-US" altLang="x-none"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全球人口老龄化严重</a:t>
            </a:r>
          </a:p>
        </p:txBody>
      </p:sp>
      <p:sp>
        <p:nvSpPr>
          <p:cNvPr id="32773" name="文本框 32772"/>
          <p:cNvSpPr txBox="1"/>
          <p:nvPr/>
        </p:nvSpPr>
        <p:spPr>
          <a:xfrm>
            <a:off x="7793610" y="3406776"/>
            <a:ext cx="609521" cy="460375"/>
          </a:xfrm>
          <a:prstGeom prst="rect">
            <a:avLst/>
          </a:prstGeom>
          <a:noFill/>
          <a:ln w="9525">
            <a:noFill/>
          </a:ln>
        </p:spPr>
        <p:txBody>
          <a:bodyPr>
            <a:spAutoFit/>
          </a:bodyPr>
          <a:lstStyle/>
          <a:p>
            <a:pPr>
              <a:spcBef>
                <a:spcPct val="50000"/>
              </a:spcBef>
            </a:pPr>
            <a:r>
              <a:rPr lang="en-US" altLang="x-none" sz="2400" b="1">
                <a:solidFill>
                  <a:srgbClr val="FF3300"/>
                </a:solidFill>
                <a:latin typeface="宋体" panose="02010600030101010101" pitchFamily="2" charset="-122"/>
                <a:ea typeface="宋体" panose="02010600030101010101" pitchFamily="2" charset="-122"/>
                <a:cs typeface="微软雅黑" panose="020B0503020204020204" pitchFamily="34" charset="-122"/>
              </a:rPr>
              <a:t>B</a:t>
            </a:r>
          </a:p>
        </p:txBody>
      </p:sp>
      <p:sp>
        <p:nvSpPr>
          <p:cNvPr id="32774" name="文本框 32773"/>
          <p:cNvSpPr txBox="1"/>
          <p:nvPr/>
        </p:nvSpPr>
        <p:spPr>
          <a:xfrm>
            <a:off x="7493613" y="4722814"/>
            <a:ext cx="520632" cy="460375"/>
          </a:xfrm>
          <a:prstGeom prst="rect">
            <a:avLst/>
          </a:prstGeom>
          <a:noFill/>
          <a:ln w="9525">
            <a:noFill/>
          </a:ln>
        </p:spPr>
        <p:txBody>
          <a:bodyPr>
            <a:spAutoFit/>
          </a:bodyPr>
          <a:lstStyle/>
          <a:p>
            <a:pPr>
              <a:spcBef>
                <a:spcPct val="50000"/>
              </a:spcBef>
            </a:pPr>
            <a:r>
              <a:rPr lang="en-US" altLang="x-none" sz="2400" b="1">
                <a:solidFill>
                  <a:srgbClr val="FF3300"/>
                </a:solidFill>
                <a:latin typeface="宋体" panose="02010600030101010101" pitchFamily="2" charset="-122"/>
                <a:ea typeface="宋体" panose="02010600030101010101" pitchFamily="2" charset="-122"/>
                <a:cs typeface="微软雅黑" panose="020B0503020204020204" pitchFamily="34" charset="-122"/>
              </a:rPr>
              <a:t>B</a:t>
            </a:r>
          </a:p>
        </p:txBody>
      </p:sp>
      <p:sp>
        <p:nvSpPr>
          <p:cNvPr id="29" name="矩形 28"/>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p:bldP spid="32774"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组合 8"/>
          <p:cNvGrpSpPr/>
          <p:nvPr/>
        </p:nvGrpSpPr>
        <p:grpSpPr>
          <a:xfrm>
            <a:off x="3862921" y="281521"/>
            <a:ext cx="8007078" cy="3055088"/>
            <a:chOff x="2820909" y="399878"/>
            <a:chExt cx="8008120" cy="3054677"/>
          </a:xfrm>
        </p:grpSpPr>
        <p:sp>
          <p:nvSpPr>
            <p:cNvPr id="25" name="矩形 24"/>
            <p:cNvSpPr>
              <a:spLocks noChangeArrowheads="1"/>
            </p:cNvSpPr>
            <p:nvPr/>
          </p:nvSpPr>
          <p:spPr bwMode="auto">
            <a:xfrm>
              <a:off x="8012804" y="399878"/>
              <a:ext cx="281622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第三单元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世界的居民</a:t>
              </a:r>
            </a:p>
          </p:txBody>
        </p:sp>
        <p:sp>
          <p:nvSpPr>
            <p:cNvPr id="26" name="TextBox 2"/>
            <p:cNvSpPr txBox="1">
              <a:spLocks noChangeArrowheads="1"/>
            </p:cNvSpPr>
            <p:nvPr/>
          </p:nvSpPr>
          <p:spPr bwMode="auto">
            <a:xfrm>
              <a:off x="2820909" y="2624722"/>
              <a:ext cx="4245202" cy="82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世界的人种</a:t>
              </a:r>
            </a:p>
          </p:txBody>
        </p:sp>
      </p:grpSp>
      <p:sp>
        <p:nvSpPr>
          <p:cNvPr id="12" name="标题 11"/>
          <p:cNvSpPr>
            <a:spLocks noGrp="1"/>
          </p:cNvSpPr>
          <p:nvPr>
            <p:ph type="ctrTitle" idx="4294967295"/>
          </p:nvPr>
        </p:nvSpPr>
        <p:spPr>
          <a:xfrm>
            <a:off x="0" y="1"/>
            <a:ext cx="977335" cy="738899"/>
          </a:xfrm>
          <a:prstGeom prst="rect">
            <a:avLst/>
          </a:prstGeom>
        </p:spPr>
        <p:txBody>
          <a:bodyPr>
            <a:normAutofit fontScale="90000"/>
          </a:bodyPr>
          <a:lstStyle/>
          <a:p>
            <a:r>
              <a:rPr lang="zh-CN" altLang="en-US" dirty="0"/>
              <a:t>3</a:t>
            </a:r>
            <a:r>
              <a:rPr lang="en-US" altLang="zh-CN" dirty="0"/>
              <a:t>.2</a:t>
            </a:r>
            <a:endParaRPr lang="zh-CN" altLang="en-US" dirty="0"/>
          </a:p>
        </p:txBody>
      </p:sp>
    </p:spTree>
  </p:cSld>
  <p:clrMapOvr>
    <a:masterClrMapping/>
  </p:clrMapOvr>
  <p:transition spd="med">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7"/>
          <p:cNvPicPr>
            <a:picLocks noChangeAspect="1"/>
          </p:cNvPicPr>
          <p:nvPr/>
        </p:nvPicPr>
        <p:blipFill>
          <a:blip r:embed="rId2" cstate="print">
            <a:lum bright="-4001"/>
          </a:blip>
          <a:stretch>
            <a:fillRect/>
          </a:stretch>
        </p:blipFill>
        <p:spPr>
          <a:xfrm>
            <a:off x="8443131" y="1203325"/>
            <a:ext cx="3511093" cy="6694488"/>
          </a:xfrm>
          <a:prstGeom prst="rect">
            <a:avLst/>
          </a:prstGeom>
          <a:noFill/>
          <a:ln w="9525">
            <a:noFill/>
          </a:ln>
        </p:spPr>
      </p:pic>
      <p:pic>
        <p:nvPicPr>
          <p:cNvPr id="8195" name="内容占位符 5"/>
          <p:cNvPicPr>
            <a:picLocks noGrp="1" noChangeAspect="1"/>
          </p:cNvPicPr>
          <p:nvPr>
            <p:ph idx="4294967295"/>
          </p:nvPr>
        </p:nvPicPr>
        <p:blipFill>
          <a:blip r:embed="rId3" cstate="print"/>
          <a:stretch>
            <a:fillRect/>
          </a:stretch>
        </p:blipFill>
        <p:spPr>
          <a:xfrm>
            <a:off x="925075" y="1356996"/>
            <a:ext cx="3985694" cy="5870575"/>
          </a:xfrm>
        </p:spPr>
      </p:pic>
      <p:pic>
        <p:nvPicPr>
          <p:cNvPr id="8196" name="图片 6"/>
          <p:cNvPicPr>
            <a:picLocks noChangeAspect="1"/>
          </p:cNvPicPr>
          <p:nvPr/>
        </p:nvPicPr>
        <p:blipFill>
          <a:blip r:embed="rId4" cstate="print">
            <a:lum bright="-14001"/>
          </a:blip>
          <a:stretch>
            <a:fillRect/>
          </a:stretch>
        </p:blipFill>
        <p:spPr>
          <a:xfrm>
            <a:off x="3886964" y="3139441"/>
            <a:ext cx="5206322" cy="4773613"/>
          </a:xfrm>
          <a:prstGeom prst="rect">
            <a:avLst/>
          </a:prstGeom>
          <a:noFill/>
          <a:ln w="9525">
            <a:noFill/>
          </a:ln>
        </p:spPr>
      </p:pic>
      <p:pic>
        <p:nvPicPr>
          <p:cNvPr id="8197" name="矩形​​ 1"/>
          <p:cNvPicPr/>
          <p:nvPr/>
        </p:nvPicPr>
        <p:blipFill>
          <a:blip r:embed="rId5" cstate="print"/>
          <a:stretch>
            <a:fillRect/>
          </a:stretch>
        </p:blipFill>
        <p:spPr>
          <a:xfrm>
            <a:off x="5881240" y="1879918"/>
            <a:ext cx="2493638" cy="1543050"/>
          </a:xfrm>
          <a:prstGeom prst="rect">
            <a:avLst/>
          </a:prstGeom>
          <a:noFill/>
          <a:ln w="9525">
            <a:noFill/>
          </a:ln>
        </p:spPr>
      </p:pic>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4568866" y="1111251"/>
            <a:ext cx="3549823"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瞧瞧这些明星的颜色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additive="base">
                                        <p:cTn id="7" dur="500" fill="hold"/>
                                        <p:tgtEl>
                                          <p:spTgt spid="8197"/>
                                        </p:tgtEl>
                                        <p:attrNameLst>
                                          <p:attrName>ppt_x</p:attrName>
                                        </p:attrNameLst>
                                      </p:cBhvr>
                                      <p:tavLst>
                                        <p:tav tm="0">
                                          <p:val>
                                            <p:strVal val="#ppt_x"/>
                                          </p:val>
                                        </p:tav>
                                        <p:tav tm="100000">
                                          <p:val>
                                            <p:strVal val="#ppt_x"/>
                                          </p:val>
                                        </p:tav>
                                      </p:tavLst>
                                    </p:anim>
                                    <p:anim calcmode="lin" valueType="num">
                                      <p:cBhvr additive="base">
                                        <p:cTn id="8"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Effect transition="in" filter="fade">
                                      <p:cBhvr>
                                        <p:cTn id="13" dur="500"/>
                                        <p:tgtEl>
                                          <p:spTgt spid="819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196"/>
                                        </p:tgtEl>
                                        <p:attrNameLst>
                                          <p:attrName>style.visibility</p:attrName>
                                        </p:attrNameLst>
                                      </p:cBhvr>
                                      <p:to>
                                        <p:strVal val="visible"/>
                                      </p:to>
                                    </p:set>
                                    <p:animEffect transition="in" filter="fade">
                                      <p:cBhvr>
                                        <p:cTn id="18" dur="500"/>
                                        <p:tgtEl>
                                          <p:spTgt spid="8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94"/>
                                        </p:tgtEl>
                                        <p:attrNameLst>
                                          <p:attrName>style.visibility</p:attrName>
                                        </p:attrNameLst>
                                      </p:cBhvr>
                                      <p:to>
                                        <p:strVal val="visible"/>
                                      </p:to>
                                    </p:set>
                                    <p:animEffect transition="in" filter="fade">
                                      <p:cBhvr>
                                        <p:cTn id="23"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图片 6"/>
          <p:cNvPicPr>
            <a:picLocks noChangeAspect="1"/>
          </p:cNvPicPr>
          <p:nvPr/>
        </p:nvPicPr>
        <p:blipFill>
          <a:blip r:embed="rId2" cstate="print"/>
          <a:stretch>
            <a:fillRect/>
          </a:stretch>
        </p:blipFill>
        <p:spPr>
          <a:xfrm>
            <a:off x="2971414" y="2106613"/>
            <a:ext cx="1412691" cy="2006600"/>
          </a:xfrm>
          <a:prstGeom prst="rect">
            <a:avLst/>
          </a:prstGeom>
          <a:noFill/>
          <a:ln w="9525">
            <a:noFill/>
          </a:ln>
        </p:spPr>
      </p:pic>
      <p:pic>
        <p:nvPicPr>
          <p:cNvPr id="12292" name="图片 7"/>
          <p:cNvPicPr>
            <a:picLocks noChangeAspect="1"/>
          </p:cNvPicPr>
          <p:nvPr/>
        </p:nvPicPr>
        <p:blipFill>
          <a:blip r:embed="rId3" cstate="print">
            <a:lum bright="-12000"/>
          </a:blip>
          <a:stretch>
            <a:fillRect/>
          </a:stretch>
        </p:blipFill>
        <p:spPr>
          <a:xfrm>
            <a:off x="7999959" y="2133600"/>
            <a:ext cx="1222216" cy="1951038"/>
          </a:xfrm>
          <a:prstGeom prst="rect">
            <a:avLst/>
          </a:prstGeom>
          <a:noFill/>
          <a:ln w="9525">
            <a:noFill/>
          </a:ln>
        </p:spPr>
      </p:pic>
      <p:pic>
        <p:nvPicPr>
          <p:cNvPr id="12293" name="图片 8"/>
          <p:cNvPicPr>
            <a:picLocks noChangeAspect="1"/>
          </p:cNvPicPr>
          <p:nvPr/>
        </p:nvPicPr>
        <p:blipFill>
          <a:blip r:embed="rId4" cstate="print"/>
          <a:stretch>
            <a:fillRect/>
          </a:stretch>
        </p:blipFill>
        <p:spPr>
          <a:xfrm>
            <a:off x="5257115" y="2139950"/>
            <a:ext cx="1638087" cy="1955800"/>
          </a:xfrm>
          <a:prstGeom prst="rect">
            <a:avLst/>
          </a:prstGeom>
          <a:noFill/>
          <a:ln w="9525">
            <a:noFill/>
          </a:ln>
        </p:spPr>
      </p:pic>
      <p:sp>
        <p:nvSpPr>
          <p:cNvPr id="12294" name="TextBox 9"/>
          <p:cNvSpPr txBox="1"/>
          <p:nvPr/>
        </p:nvSpPr>
        <p:spPr>
          <a:xfrm>
            <a:off x="2742843" y="4572000"/>
            <a:ext cx="1952371" cy="521970"/>
          </a:xfrm>
          <a:prstGeom prst="rect">
            <a:avLst/>
          </a:prstGeom>
          <a:solidFill>
            <a:srgbClr val="FF3399"/>
          </a:solidFill>
          <a:ln w="9525">
            <a:noFill/>
          </a:ln>
        </p:spPr>
        <p:txBody>
          <a:bodyPr wrap="square">
            <a:spAutoFit/>
          </a:bodyPr>
          <a:lstStyle/>
          <a:p>
            <a:r>
              <a:rPr lang="zh-CN" altLang="en-US" sz="2800" dirty="0">
                <a:latin typeface="微软雅黑" panose="020B0503020204020204" pitchFamily="34" charset="-122"/>
                <a:ea typeface="微软雅黑" panose="020B0503020204020204" pitchFamily="34" charset="-122"/>
              </a:rPr>
              <a:t>白色人种</a:t>
            </a:r>
          </a:p>
        </p:txBody>
      </p:sp>
      <p:sp>
        <p:nvSpPr>
          <p:cNvPr id="12295" name="TextBox 10"/>
          <p:cNvSpPr txBox="1"/>
          <p:nvPr/>
        </p:nvSpPr>
        <p:spPr>
          <a:xfrm>
            <a:off x="5104735" y="4572000"/>
            <a:ext cx="1904752" cy="521970"/>
          </a:xfrm>
          <a:prstGeom prst="rect">
            <a:avLst/>
          </a:prstGeom>
          <a:solidFill>
            <a:srgbClr val="C00000"/>
          </a:solidFill>
          <a:ln w="9525">
            <a:noFill/>
          </a:ln>
        </p:spPr>
        <p:txBody>
          <a:bodyPr wrap="square">
            <a:spAutoFit/>
          </a:bodyPr>
          <a:lstStyle/>
          <a:p>
            <a:r>
              <a:rPr lang="zh-CN" altLang="en-US" sz="2800" dirty="0">
                <a:latin typeface="微软雅黑" panose="020B0503020204020204" pitchFamily="34" charset="-122"/>
                <a:ea typeface="微软雅黑" panose="020B0503020204020204" pitchFamily="34" charset="-122"/>
              </a:rPr>
              <a:t>黄色人种</a:t>
            </a:r>
            <a:endParaRPr lang="zh-CN" altLang="en-US" sz="3200" dirty="0">
              <a:solidFill>
                <a:srgbClr val="FFFF1B"/>
              </a:solidFill>
              <a:latin typeface="华文新魏" panose="02010800040101010101" pitchFamily="2" charset="-122"/>
              <a:ea typeface="华文新魏" panose="02010800040101010101" pitchFamily="2" charset="-122"/>
            </a:endParaRPr>
          </a:p>
        </p:txBody>
      </p:sp>
      <p:sp>
        <p:nvSpPr>
          <p:cNvPr id="12296" name="TextBox 11"/>
          <p:cNvSpPr txBox="1"/>
          <p:nvPr/>
        </p:nvSpPr>
        <p:spPr>
          <a:xfrm>
            <a:off x="7847578" y="4586288"/>
            <a:ext cx="1828562" cy="521970"/>
          </a:xfrm>
          <a:prstGeom prst="rect">
            <a:avLst/>
          </a:prstGeom>
          <a:solidFill>
            <a:srgbClr val="00B0F0"/>
          </a:solidFill>
          <a:ln w="9525">
            <a:noFill/>
          </a:ln>
        </p:spPr>
        <p:txBody>
          <a:bodyPr wrap="square">
            <a:spAutoFit/>
          </a:bodyPr>
          <a:lstStyle/>
          <a:p>
            <a:r>
              <a:rPr lang="zh-CN" altLang="en-US" sz="2800" dirty="0">
                <a:latin typeface="微软雅黑" panose="020B0503020204020204" pitchFamily="34" charset="-122"/>
                <a:ea typeface="微软雅黑" panose="020B0503020204020204" pitchFamily="34" charset="-122"/>
              </a:rPr>
              <a:t>黑色人种</a:t>
            </a:r>
          </a:p>
        </p:txBody>
      </p:sp>
      <p:sp>
        <p:nvSpPr>
          <p:cNvPr id="12297" name="TextBox 12"/>
          <p:cNvSpPr txBox="1"/>
          <p:nvPr/>
        </p:nvSpPr>
        <p:spPr>
          <a:xfrm>
            <a:off x="1904752" y="5486401"/>
            <a:ext cx="2666653" cy="583565"/>
          </a:xfrm>
          <a:prstGeom prst="rect">
            <a:avLst/>
          </a:prstGeom>
          <a:noFill/>
          <a:ln w="9525">
            <a:noFill/>
          </a:ln>
        </p:spPr>
        <p:txBody>
          <a:bodyPr>
            <a:spAutoFit/>
          </a:bodyPr>
          <a:lstStyle/>
          <a:p>
            <a:r>
              <a:rPr lang="zh-CN" altLang="en-US" sz="3200" dirty="0">
                <a:latin typeface="微软雅黑" panose="020B0503020204020204" pitchFamily="34" charset="-122"/>
                <a:ea typeface="微软雅黑" panose="020B0503020204020204" pitchFamily="34" charset="-122"/>
              </a:rPr>
              <a:t>划分依据：</a:t>
            </a:r>
          </a:p>
        </p:txBody>
      </p:sp>
      <p:sp>
        <p:nvSpPr>
          <p:cNvPr id="12298" name="文本框 13"/>
          <p:cNvSpPr txBox="1"/>
          <p:nvPr/>
        </p:nvSpPr>
        <p:spPr>
          <a:xfrm>
            <a:off x="5942826" y="5486400"/>
            <a:ext cx="4419025" cy="521970"/>
          </a:xfrm>
          <a:prstGeom prst="rect">
            <a:avLst/>
          </a:prstGeom>
          <a:noFill/>
          <a:ln w="9525">
            <a:noFill/>
          </a:ln>
        </p:spPr>
        <p:txBody>
          <a:bodyPr>
            <a:spAutoFit/>
          </a:bodyPr>
          <a:lstStyle/>
          <a:p>
            <a:pPr>
              <a:spcBef>
                <a:spcPct val="50000"/>
              </a:spcBef>
            </a:pPr>
            <a:r>
              <a:rPr lang="zh-CN" altLang="en-US" sz="2800" i="1" dirty="0">
                <a:latin typeface="微软雅黑" panose="020B0503020204020204" pitchFamily="34" charset="-122"/>
                <a:ea typeface="微软雅黑" panose="020B0503020204020204" pitchFamily="34" charset="-122"/>
              </a:rPr>
              <a:t>眼色、毛发、脸型</a:t>
            </a:r>
            <a:r>
              <a:rPr lang="zh-CN" altLang="en-US" sz="2800" dirty="0">
                <a:latin typeface="微软雅黑" panose="020B0503020204020204" pitchFamily="34" charset="-122"/>
                <a:ea typeface="微软雅黑" panose="020B0503020204020204" pitchFamily="34" charset="-122"/>
              </a:rPr>
              <a:t>等</a:t>
            </a:r>
          </a:p>
        </p:txBody>
      </p:sp>
      <p:sp>
        <p:nvSpPr>
          <p:cNvPr id="12299" name="文本框 14"/>
          <p:cNvSpPr txBox="1"/>
          <p:nvPr/>
        </p:nvSpPr>
        <p:spPr>
          <a:xfrm>
            <a:off x="4342835" y="5486400"/>
            <a:ext cx="1676182" cy="521970"/>
          </a:xfrm>
          <a:prstGeom prst="rect">
            <a:avLst/>
          </a:prstGeom>
          <a:noFill/>
          <a:ln w="9525">
            <a:noFill/>
          </a:ln>
        </p:spPr>
        <p:txBody>
          <a:bodyPr>
            <a:spAutoFit/>
          </a:bodyPr>
          <a:lstStyle/>
          <a:p>
            <a:pPr>
              <a:spcBef>
                <a:spcPct val="50000"/>
              </a:spcBef>
            </a:pPr>
            <a:r>
              <a:rPr lang="zh-CN" altLang="en-US" sz="2800" i="1" dirty="0">
                <a:solidFill>
                  <a:srgbClr val="FF0000"/>
                </a:solidFill>
                <a:latin typeface="微软雅黑" panose="020B0503020204020204" pitchFamily="34" charset="-122"/>
                <a:ea typeface="微软雅黑" panose="020B0503020204020204" pitchFamily="34" charset="-122"/>
              </a:rPr>
              <a:t>肤色、</a:t>
            </a:r>
          </a:p>
        </p:txBody>
      </p:sp>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893954" y="1101725"/>
            <a:ext cx="3317443"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三大人种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500"/>
                                        <p:tgtEl>
                                          <p:spTgt spid="12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94"/>
                                        </p:tgtEl>
                                        <p:attrNameLst>
                                          <p:attrName>style.visibility</p:attrName>
                                        </p:attrNameLst>
                                      </p:cBhvr>
                                      <p:to>
                                        <p:strVal val="visible"/>
                                      </p:to>
                                    </p:set>
                                    <p:animEffect transition="in" filter="fade">
                                      <p:cBhvr>
                                        <p:cTn id="12" dur="500"/>
                                        <p:tgtEl>
                                          <p:spTgt spid="122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3"/>
                                        </p:tgtEl>
                                        <p:attrNameLst>
                                          <p:attrName>style.visibility</p:attrName>
                                        </p:attrNameLst>
                                      </p:cBhvr>
                                      <p:to>
                                        <p:strVal val="visible"/>
                                      </p:to>
                                    </p:set>
                                    <p:animEffect transition="in" filter="fade">
                                      <p:cBhvr>
                                        <p:cTn id="17" dur="500"/>
                                        <p:tgtEl>
                                          <p:spTgt spid="122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295"/>
                                        </p:tgtEl>
                                        <p:attrNameLst>
                                          <p:attrName>style.visibility</p:attrName>
                                        </p:attrNameLst>
                                      </p:cBhvr>
                                      <p:to>
                                        <p:strVal val="visible"/>
                                      </p:to>
                                    </p:set>
                                    <p:animEffect transition="in" filter="fade">
                                      <p:cBhvr>
                                        <p:cTn id="22" dur="500"/>
                                        <p:tgtEl>
                                          <p:spTgt spid="122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92"/>
                                        </p:tgtEl>
                                        <p:attrNameLst>
                                          <p:attrName>style.visibility</p:attrName>
                                        </p:attrNameLst>
                                      </p:cBhvr>
                                      <p:to>
                                        <p:strVal val="visible"/>
                                      </p:to>
                                    </p:set>
                                    <p:animEffect transition="in" filter="fade">
                                      <p:cBhvr>
                                        <p:cTn id="27" dur="500"/>
                                        <p:tgtEl>
                                          <p:spTgt spid="122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296"/>
                                        </p:tgtEl>
                                        <p:attrNameLst>
                                          <p:attrName>style.visibility</p:attrName>
                                        </p:attrNameLst>
                                      </p:cBhvr>
                                      <p:to>
                                        <p:strVal val="visible"/>
                                      </p:to>
                                    </p:set>
                                    <p:animEffect transition="in" filter="fade">
                                      <p:cBhvr>
                                        <p:cTn id="32" dur="500"/>
                                        <p:tgtEl>
                                          <p:spTgt spid="1229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2297"/>
                                        </p:tgtEl>
                                        <p:attrNameLst>
                                          <p:attrName>style.visibility</p:attrName>
                                        </p:attrNameLst>
                                      </p:cBhvr>
                                      <p:to>
                                        <p:strVal val="visible"/>
                                      </p:to>
                                    </p:set>
                                    <p:animEffect transition="in" filter="circle(in)">
                                      <p:cBhvr>
                                        <p:cTn id="37" dur="2000"/>
                                        <p:tgtEl>
                                          <p:spTgt spid="1229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2299"/>
                                        </p:tgtEl>
                                        <p:attrNameLst>
                                          <p:attrName>style.visibility</p:attrName>
                                        </p:attrNameLst>
                                      </p:cBhvr>
                                      <p:to>
                                        <p:strVal val="visible"/>
                                      </p:to>
                                    </p:set>
                                    <p:anim calcmode="lin" valueType="num">
                                      <p:cBhvr additive="base">
                                        <p:cTn id="42" dur="500" fill="hold"/>
                                        <p:tgtEl>
                                          <p:spTgt spid="12299"/>
                                        </p:tgtEl>
                                        <p:attrNameLst>
                                          <p:attrName>ppt_x</p:attrName>
                                        </p:attrNameLst>
                                      </p:cBhvr>
                                      <p:tavLst>
                                        <p:tav tm="0">
                                          <p:val>
                                            <p:strVal val="#ppt_x"/>
                                          </p:val>
                                        </p:tav>
                                        <p:tav tm="100000">
                                          <p:val>
                                            <p:strVal val="#ppt_x"/>
                                          </p:val>
                                        </p:tav>
                                      </p:tavLst>
                                    </p:anim>
                                    <p:anim calcmode="lin" valueType="num">
                                      <p:cBhvr additive="base">
                                        <p:cTn id="43" dur="500" fill="hold"/>
                                        <p:tgtEl>
                                          <p:spTgt spid="1229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2298"/>
                                        </p:tgtEl>
                                        <p:attrNameLst>
                                          <p:attrName>style.visibility</p:attrName>
                                        </p:attrNameLst>
                                      </p:cBhvr>
                                      <p:to>
                                        <p:strVal val="visible"/>
                                      </p:to>
                                    </p:set>
                                    <p:anim calcmode="lin" valueType="num">
                                      <p:cBhvr additive="base">
                                        <p:cTn id="48" dur="500" fill="hold"/>
                                        <p:tgtEl>
                                          <p:spTgt spid="12298"/>
                                        </p:tgtEl>
                                        <p:attrNameLst>
                                          <p:attrName>ppt_x</p:attrName>
                                        </p:attrNameLst>
                                      </p:cBhvr>
                                      <p:tavLst>
                                        <p:tav tm="0">
                                          <p:val>
                                            <p:strVal val="#ppt_x"/>
                                          </p:val>
                                        </p:tav>
                                        <p:tav tm="100000">
                                          <p:val>
                                            <p:strVal val="#ppt_x"/>
                                          </p:val>
                                        </p:tav>
                                      </p:tavLst>
                                    </p:anim>
                                    <p:anim calcmode="lin" valueType="num">
                                      <p:cBhvr additive="base">
                                        <p:cTn id="49" dur="500" fill="hold"/>
                                        <p:tgtEl>
                                          <p:spTgt spid="12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bldLvl="0" animBg="1"/>
      <p:bldP spid="12295" grpId="0" bldLvl="0" animBg="1"/>
      <p:bldP spid="12296" grpId="0" bldLvl="0" animBg="1"/>
      <p:bldP spid="12297" grpId="0"/>
      <p:bldP spid="12298" grpId="0"/>
      <p:bldP spid="12299"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idx="4294967295"/>
          </p:nvPr>
        </p:nvSpPr>
        <p:spPr>
          <a:xfrm>
            <a:off x="1904752" y="609601"/>
            <a:ext cx="3428554" cy="874713"/>
          </a:xfrm>
        </p:spPr>
        <p:txBody>
          <a:bodyPr vert="horz" wrap="square" anchor="ctr"/>
          <a:lstStyle/>
          <a:p>
            <a:pPr eaLnBrk="1" hangingPunct="1"/>
            <a:r>
              <a:rPr lang="zh-CN" altLang="en-US" sz="2800" dirty="0">
                <a:solidFill>
                  <a:srgbClr val="002060"/>
                </a:solidFill>
                <a:effectLst>
                  <a:outerShdw blurRad="38100" dist="38100" dir="2700000">
                    <a:srgbClr val="000000"/>
                  </a:outerShdw>
                </a:effectLst>
                <a:latin typeface="微软雅黑" panose="020B0503020204020204" pitchFamily="34" charset="-122"/>
                <a:ea typeface="微软雅黑" panose="020B0503020204020204" pitchFamily="34" charset="-122"/>
              </a:rPr>
              <a:t>一、白色人种</a:t>
            </a:r>
          </a:p>
        </p:txBody>
      </p:sp>
      <p:pic>
        <p:nvPicPr>
          <p:cNvPr id="13315" name="内容占位符 12"/>
          <p:cNvPicPr>
            <a:picLocks noGrp="1" noChangeAspect="1"/>
          </p:cNvPicPr>
          <p:nvPr>
            <p:ph idx="4294967295"/>
          </p:nvPr>
        </p:nvPicPr>
        <p:blipFill>
          <a:blip r:embed="rId2" cstate="print"/>
          <a:stretch>
            <a:fillRect/>
          </a:stretch>
        </p:blipFill>
        <p:spPr>
          <a:xfrm>
            <a:off x="2209512" y="1752600"/>
            <a:ext cx="3428554" cy="4667250"/>
          </a:xfrm>
        </p:spPr>
      </p:pic>
      <p:sp>
        <p:nvSpPr>
          <p:cNvPr id="13316" name="线形标注 1(带强调线) 6"/>
          <p:cNvSpPr/>
          <p:nvPr/>
        </p:nvSpPr>
        <p:spPr>
          <a:xfrm>
            <a:off x="6704727" y="2057401"/>
            <a:ext cx="2685700" cy="981075"/>
          </a:xfrm>
          <a:prstGeom prst="accentCallout1">
            <a:avLst>
              <a:gd name="adj1" fmla="val 18750"/>
              <a:gd name="adj2" fmla="val -8333"/>
              <a:gd name="adj3" fmla="val 46162"/>
              <a:gd name="adj4" fmla="val -56065"/>
            </a:avLst>
          </a:prstGeom>
          <a:solidFill>
            <a:srgbClr val="000099"/>
          </a:solidFill>
          <a:ln w="25400" cap="flat" cmpd="sng">
            <a:solidFill>
              <a:srgbClr val="5E5E00"/>
            </a:solidFill>
            <a:prstDash val="solid"/>
            <a:miter/>
            <a:headEnd type="none" w="med" len="med"/>
            <a:tailEnd type="none" w="med" len="med"/>
          </a:ln>
        </p:spPr>
        <p:txBody>
          <a:bodyPr anchor="ctr"/>
          <a:lstStyle/>
          <a:p>
            <a:r>
              <a:rPr lang="zh-CN" altLang="en-US" sz="2800" dirty="0">
                <a:solidFill>
                  <a:srgbClr val="FFFF00"/>
                </a:solidFill>
                <a:latin typeface="微软雅黑" panose="020B0503020204020204" pitchFamily="34" charset="-122"/>
                <a:ea typeface="微软雅黑" panose="020B0503020204020204" pitchFamily="34" charset="-122"/>
              </a:rPr>
              <a:t>头发呈金黄色、波浪状</a:t>
            </a:r>
          </a:p>
        </p:txBody>
      </p:sp>
      <p:sp>
        <p:nvSpPr>
          <p:cNvPr id="13317" name="线形标注 1(带强调线) 7"/>
          <p:cNvSpPr/>
          <p:nvPr/>
        </p:nvSpPr>
        <p:spPr>
          <a:xfrm>
            <a:off x="6704727" y="5257800"/>
            <a:ext cx="3504744" cy="533400"/>
          </a:xfrm>
          <a:prstGeom prst="accentCallout1">
            <a:avLst>
              <a:gd name="adj1" fmla="val 18750"/>
              <a:gd name="adj2" fmla="val -8333"/>
              <a:gd name="adj3" fmla="val 54778"/>
              <a:gd name="adj4" fmla="val -87347"/>
            </a:avLst>
          </a:prstGeom>
          <a:solidFill>
            <a:srgbClr val="FF0000"/>
          </a:solidFill>
          <a:ln w="25400" cap="flat" cmpd="sng">
            <a:solidFill>
              <a:srgbClr val="5E5E00"/>
            </a:solidFill>
            <a:prstDash val="solid"/>
            <a:miter/>
            <a:headEnd type="none" w="med" len="med"/>
            <a:tailEnd type="none" w="med" len="med"/>
          </a:ln>
        </p:spPr>
        <p:txBody>
          <a:bodyPr anchor="ctr"/>
          <a:lstStyle/>
          <a:p>
            <a:r>
              <a:rPr lang="zh-CN" altLang="en-US" sz="2800" dirty="0">
                <a:solidFill>
                  <a:srgbClr val="FFFF00"/>
                </a:solidFill>
                <a:latin typeface="微软雅黑" panose="020B0503020204020204" pitchFamily="34" charset="-122"/>
                <a:ea typeface="微软雅黑" panose="020B0503020204020204" pitchFamily="34" charset="-122"/>
              </a:rPr>
              <a:t>皮肤呈白色或浅棕色</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sp>
        <p:nvSpPr>
          <p:cNvPr id="13318" name="线形标注 1(带强调线) 8"/>
          <p:cNvSpPr/>
          <p:nvPr/>
        </p:nvSpPr>
        <p:spPr>
          <a:xfrm>
            <a:off x="6704727" y="3342005"/>
            <a:ext cx="2752367" cy="533400"/>
          </a:xfrm>
          <a:prstGeom prst="accentCallout1">
            <a:avLst>
              <a:gd name="adj1" fmla="val 18750"/>
              <a:gd name="adj2" fmla="val -8333"/>
              <a:gd name="adj3" fmla="val 76787"/>
              <a:gd name="adj4" fmla="val -71667"/>
            </a:avLst>
          </a:prstGeom>
          <a:solidFill>
            <a:srgbClr val="000099"/>
          </a:solidFill>
          <a:ln w="25400" cap="flat" cmpd="sng">
            <a:solidFill>
              <a:srgbClr val="5E5E00"/>
            </a:solidFill>
            <a:prstDash val="solid"/>
            <a:miter/>
            <a:headEnd type="none" w="med" len="med"/>
            <a:tailEnd type="none" w="med" len="med"/>
          </a:ln>
        </p:spPr>
        <p:txBody>
          <a:bodyPr anchor="ctr"/>
          <a:lstStyle/>
          <a:p>
            <a:r>
              <a:rPr lang="zh-CN" altLang="en-US" sz="2800" dirty="0">
                <a:solidFill>
                  <a:srgbClr val="FFFF00"/>
                </a:solidFill>
                <a:latin typeface="微软雅黑" panose="020B0503020204020204" pitchFamily="34" charset="-122"/>
                <a:ea typeface="微软雅黑" panose="020B0503020204020204" pitchFamily="34" charset="-122"/>
              </a:rPr>
              <a:t>鼻梁细高</a:t>
            </a:r>
          </a:p>
        </p:txBody>
      </p:sp>
      <p:sp>
        <p:nvSpPr>
          <p:cNvPr id="13319" name="线形标注 1(带强调线) 9"/>
          <p:cNvSpPr/>
          <p:nvPr/>
        </p:nvSpPr>
        <p:spPr>
          <a:xfrm>
            <a:off x="6738061" y="4343400"/>
            <a:ext cx="2761890" cy="533400"/>
          </a:xfrm>
          <a:prstGeom prst="accentCallout1">
            <a:avLst>
              <a:gd name="adj1" fmla="val 18750"/>
              <a:gd name="adj2" fmla="val -8333"/>
              <a:gd name="adj3" fmla="val 28574"/>
              <a:gd name="adj4" fmla="val -81380"/>
            </a:avLst>
          </a:prstGeom>
          <a:solidFill>
            <a:srgbClr val="000099"/>
          </a:solidFill>
          <a:ln w="25400" cap="flat" cmpd="sng">
            <a:solidFill>
              <a:srgbClr val="5E5E00"/>
            </a:solidFill>
            <a:prstDash val="solid"/>
            <a:miter/>
            <a:headEnd type="none" w="med" len="med"/>
            <a:tailEnd type="none" w="med" len="med"/>
          </a:ln>
        </p:spPr>
        <p:txBody>
          <a:bodyPr anchor="ctr"/>
          <a:lstStyle/>
          <a:p>
            <a:pPr algn="l"/>
            <a:r>
              <a:rPr lang="zh-CN" altLang="en-US" sz="2800" dirty="0">
                <a:solidFill>
                  <a:srgbClr val="FFFF00"/>
                </a:solidFill>
                <a:latin typeface="微软雅黑" panose="020B0503020204020204" pitchFamily="34" charset="-122"/>
                <a:ea typeface="微软雅黑" panose="020B0503020204020204" pitchFamily="34" charset="-122"/>
              </a:rPr>
              <a:t>嘴唇较薄</a:t>
            </a:r>
          </a:p>
        </p:txBody>
      </p:sp>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ox(in)">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fade">
                                      <p:cBhvr>
                                        <p:cTn id="12" dur="500"/>
                                        <p:tgtEl>
                                          <p:spTgt spid="133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317"/>
                                        </p:tgtEl>
                                        <p:attrNameLst>
                                          <p:attrName>style.visibility</p:attrName>
                                        </p:attrNameLst>
                                      </p:cBhvr>
                                      <p:to>
                                        <p:strVal val="visible"/>
                                      </p:to>
                                    </p:set>
                                    <p:animEffect transition="in" filter="fade">
                                      <p:cBhvr>
                                        <p:cTn id="17" dur="500"/>
                                        <p:tgtEl>
                                          <p:spTgt spid="133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316"/>
                                        </p:tgtEl>
                                        <p:attrNameLst>
                                          <p:attrName>style.visibility</p:attrName>
                                        </p:attrNameLst>
                                      </p:cBhvr>
                                      <p:to>
                                        <p:strVal val="visible"/>
                                      </p:to>
                                    </p:set>
                                    <p:animEffect transition="in" filter="fade">
                                      <p:cBhvr>
                                        <p:cTn id="22" dur="500"/>
                                        <p:tgtEl>
                                          <p:spTgt spid="133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318"/>
                                        </p:tgtEl>
                                        <p:attrNameLst>
                                          <p:attrName>style.visibility</p:attrName>
                                        </p:attrNameLst>
                                      </p:cBhvr>
                                      <p:to>
                                        <p:strVal val="visible"/>
                                      </p:to>
                                    </p:set>
                                    <p:animEffect transition="in" filter="fade">
                                      <p:cBhvr>
                                        <p:cTn id="27" dur="500"/>
                                        <p:tgtEl>
                                          <p:spTgt spid="133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319"/>
                                        </p:tgtEl>
                                        <p:attrNameLst>
                                          <p:attrName>style.visibility</p:attrName>
                                        </p:attrNameLst>
                                      </p:cBhvr>
                                      <p:to>
                                        <p:strVal val="visible"/>
                                      </p:to>
                                    </p:set>
                                    <p:animEffect transition="in" filter="fade">
                                      <p:cBhvr>
                                        <p:cTn id="32"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6" grpId="0" bldLvl="0" animBg="1"/>
      <p:bldP spid="13317" grpId="0" bldLvl="0" animBg="1"/>
      <p:bldP spid="13318" grpId="0" bldLvl="0" animBg="1"/>
      <p:bldP spid="13319" grpId="0" bldLvl="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14337">
            <a:hlinkClick r:id="" action="ppaction://hlinkshowjump?jump=nextslide">
              <a:snd r:embed="rId2" name="chimes.wav"/>
            </a:hlinkClick>
          </p:cNvPr>
          <p:cNvSpPr txBox="1"/>
          <p:nvPr/>
        </p:nvSpPr>
        <p:spPr>
          <a:xfrm>
            <a:off x="8031704" y="4941888"/>
            <a:ext cx="1620957" cy="523220"/>
          </a:xfrm>
          <a:prstGeom prst="rect">
            <a:avLst/>
          </a:prstGeom>
          <a:noFill/>
          <a:ln w="9525">
            <a:noFill/>
          </a:ln>
        </p:spPr>
        <p:txBody>
          <a:bodyPr wrap="none" anchor="t">
            <a:spAutoFit/>
          </a:bodyPr>
          <a:lstStyle/>
          <a:p>
            <a:pPr>
              <a:buClrTx/>
            </a:pPr>
            <a:r>
              <a:rPr lang="zh-CN" altLang="en-US" sz="2800" dirty="0">
                <a:solidFill>
                  <a:schemeClr val="folHlink"/>
                </a:solidFill>
                <a:latin typeface="微软雅黑" panose="020B0503020204020204" pitchFamily="34" charset="-122"/>
                <a:ea typeface="微软雅黑" panose="020B0503020204020204" pitchFamily="34" charset="-122"/>
              </a:rPr>
              <a:t>白色人种</a:t>
            </a:r>
          </a:p>
        </p:txBody>
      </p:sp>
      <p:pic>
        <p:nvPicPr>
          <p:cNvPr id="14339" name="图片 14338" descr="psuCAYZOWB9"/>
          <p:cNvPicPr>
            <a:picLocks noChangeAspect="1"/>
          </p:cNvPicPr>
          <p:nvPr/>
        </p:nvPicPr>
        <p:blipFill>
          <a:blip r:embed="rId3" cstate="print"/>
          <a:stretch>
            <a:fillRect/>
          </a:stretch>
        </p:blipFill>
        <p:spPr>
          <a:xfrm>
            <a:off x="2141576" y="813436"/>
            <a:ext cx="4951085" cy="3472815"/>
          </a:xfrm>
          <a:prstGeom prst="rect">
            <a:avLst/>
          </a:prstGeom>
          <a:noFill/>
          <a:ln w="9525">
            <a:noFill/>
          </a:ln>
        </p:spPr>
      </p:pic>
      <p:pic>
        <p:nvPicPr>
          <p:cNvPr id="14340" name="图片 14339" descr="白人男孩"/>
          <p:cNvPicPr>
            <a:picLocks noChangeAspect="1"/>
          </p:cNvPicPr>
          <p:nvPr/>
        </p:nvPicPr>
        <p:blipFill>
          <a:blip r:embed="rId4" cstate="print"/>
          <a:stretch>
            <a:fillRect/>
          </a:stretch>
        </p:blipFill>
        <p:spPr>
          <a:xfrm>
            <a:off x="2926969" y="3462338"/>
            <a:ext cx="5111085" cy="3395662"/>
          </a:xfrm>
          <a:prstGeom prst="rect">
            <a:avLst/>
          </a:prstGeom>
          <a:noFill/>
          <a:ln w="9525">
            <a:noFill/>
          </a:ln>
        </p:spPr>
      </p:pic>
      <p:pic>
        <p:nvPicPr>
          <p:cNvPr id="14341" name="图片 14340" descr="psuCA35SNBT"/>
          <p:cNvPicPr>
            <a:picLocks noChangeAspect="1"/>
          </p:cNvPicPr>
          <p:nvPr/>
        </p:nvPicPr>
        <p:blipFill>
          <a:blip r:embed="rId5" cstate="print"/>
          <a:stretch>
            <a:fillRect/>
          </a:stretch>
        </p:blipFill>
        <p:spPr>
          <a:xfrm>
            <a:off x="6956790" y="746443"/>
            <a:ext cx="4152359" cy="3606800"/>
          </a:xfrm>
          <a:prstGeom prst="rect">
            <a:avLst/>
          </a:prstGeom>
          <a:noFill/>
          <a:ln w="9525">
            <a:noFill/>
          </a:ln>
        </p:spPr>
      </p:pic>
      <p:sp>
        <p:nvSpPr>
          <p:cNvPr id="13" name="矩形 12"/>
          <p:cNvSpPr/>
          <p:nvPr/>
        </p:nvSpPr>
        <p:spPr>
          <a:xfrm>
            <a:off x="350792" y="117157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fade">
                                      <p:cBhvr>
                                        <p:cTn id="7" dur="2000"/>
                                        <p:tgtEl>
                                          <p:spTgt spid="14339"/>
                                        </p:tgtEl>
                                      </p:cBhvr>
                                    </p:animEffect>
                                  </p:childTnLst>
                                </p:cTn>
                              </p:par>
                              <p:par>
                                <p:cTn id="8" presetID="10" presetClass="entr" presetSubtype="0" fill="hold" nodeType="withEffect">
                                  <p:stCondLst>
                                    <p:cond delay="0"/>
                                  </p:stCondLst>
                                  <p:childTnLst>
                                    <p:set>
                                      <p:cBhvr>
                                        <p:cTn id="9" dur="1" fill="hold">
                                          <p:stCondLst>
                                            <p:cond delay="0"/>
                                          </p:stCondLst>
                                        </p:cTn>
                                        <p:tgtEl>
                                          <p:spTgt spid="14341"/>
                                        </p:tgtEl>
                                        <p:attrNameLst>
                                          <p:attrName>style.visibility</p:attrName>
                                        </p:attrNameLst>
                                      </p:cBhvr>
                                      <p:to>
                                        <p:strVal val="visible"/>
                                      </p:to>
                                    </p:set>
                                    <p:animEffect transition="in" filter="fade">
                                      <p:cBhvr>
                                        <p:cTn id="10" dur="2000"/>
                                        <p:tgtEl>
                                          <p:spTgt spid="14341"/>
                                        </p:tgtEl>
                                      </p:cBhvr>
                                    </p:animEffect>
                                  </p:childTnLst>
                                </p:cTn>
                              </p:par>
                              <p:par>
                                <p:cTn id="11" presetID="10" presetClass="entr" presetSubtype="0" fill="hold" nodeType="withEffect">
                                  <p:stCondLst>
                                    <p:cond delay="0"/>
                                  </p:stCondLst>
                                  <p:childTnLst>
                                    <p:set>
                                      <p:cBhvr>
                                        <p:cTn id="12" dur="1" fill="hold">
                                          <p:stCondLst>
                                            <p:cond delay="0"/>
                                          </p:stCondLst>
                                        </p:cTn>
                                        <p:tgtEl>
                                          <p:spTgt spid="14340"/>
                                        </p:tgtEl>
                                        <p:attrNameLst>
                                          <p:attrName>style.visibility</p:attrName>
                                        </p:attrNameLst>
                                      </p:cBhvr>
                                      <p:to>
                                        <p:strVal val="visible"/>
                                      </p:to>
                                    </p:set>
                                    <p:animEffect transition="in" filter="fade">
                                      <p:cBhvr>
                                        <p:cTn id="13" dur="2000"/>
                                        <p:tgtEl>
                                          <p:spTgt spid="1434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338"/>
                                        </p:tgtEl>
                                        <p:attrNameLst>
                                          <p:attrName>style.visibility</p:attrName>
                                        </p:attrNameLst>
                                      </p:cBhvr>
                                      <p:to>
                                        <p:strVal val="visible"/>
                                      </p:to>
                                    </p:set>
                                    <p:animEffect transition="in" filter="blinds(horizontal)">
                                      <p:cBhvr>
                                        <p:cTn id="18"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矩形 3"/>
          <p:cNvSpPr>
            <a:spLocks noGrp="1"/>
          </p:cNvSpPr>
          <p:nvPr>
            <p:ph type="body" idx="4294967295"/>
          </p:nvPr>
        </p:nvSpPr>
        <p:spPr>
          <a:xfrm>
            <a:off x="2438082" y="1752600"/>
            <a:ext cx="8228529" cy="4838700"/>
          </a:xfrm>
        </p:spPr>
        <p:txBody>
          <a:bodyPr vert="horz" wrap="square" anchor="t"/>
          <a:lstStyle/>
          <a:p>
            <a:endParaRPr/>
          </a:p>
        </p:txBody>
      </p:sp>
      <p:pic>
        <p:nvPicPr>
          <p:cNvPr id="15364" name="图片 5" descr="2008911142932204_2"/>
          <p:cNvPicPr>
            <a:picLocks noChangeAspect="1"/>
          </p:cNvPicPr>
          <p:nvPr/>
        </p:nvPicPr>
        <p:blipFill>
          <a:blip r:embed="rId2" cstate="print"/>
          <a:stretch>
            <a:fillRect/>
          </a:stretch>
        </p:blipFill>
        <p:spPr>
          <a:xfrm>
            <a:off x="2742843" y="1752601"/>
            <a:ext cx="3885694" cy="2581275"/>
          </a:xfrm>
          <a:prstGeom prst="rect">
            <a:avLst/>
          </a:prstGeom>
          <a:noFill/>
          <a:ln w="9525">
            <a:noFill/>
          </a:ln>
        </p:spPr>
      </p:pic>
      <p:pic>
        <p:nvPicPr>
          <p:cNvPr id="15365" name="图片 6" descr="图片3"/>
          <p:cNvPicPr>
            <a:picLocks noChangeAspect="1"/>
          </p:cNvPicPr>
          <p:nvPr/>
        </p:nvPicPr>
        <p:blipFill>
          <a:blip r:embed="rId3" cstate="print"/>
          <a:stretch>
            <a:fillRect/>
          </a:stretch>
        </p:blipFill>
        <p:spPr>
          <a:xfrm>
            <a:off x="6857108" y="1752601"/>
            <a:ext cx="2942842" cy="4264025"/>
          </a:xfrm>
          <a:prstGeom prst="rect">
            <a:avLst/>
          </a:prstGeom>
          <a:noFill/>
          <a:ln w="9525">
            <a:noFill/>
          </a:ln>
        </p:spPr>
      </p:pic>
      <p:sp>
        <p:nvSpPr>
          <p:cNvPr id="15366" name="文本框 7"/>
          <p:cNvSpPr txBox="1"/>
          <p:nvPr/>
        </p:nvSpPr>
        <p:spPr>
          <a:xfrm>
            <a:off x="3580934" y="4724401"/>
            <a:ext cx="1752372" cy="460375"/>
          </a:xfrm>
          <a:prstGeom prst="rect">
            <a:avLst/>
          </a:prstGeom>
          <a:noFill/>
          <a:ln w="9525">
            <a:noFill/>
          </a:ln>
        </p:spPr>
        <p:txBody>
          <a:bodyPr>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阿拉伯人</a:t>
            </a:r>
          </a:p>
        </p:txBody>
      </p:sp>
      <p:sp>
        <p:nvSpPr>
          <p:cNvPr id="15367" name="文本框 8"/>
          <p:cNvSpPr txBox="1"/>
          <p:nvPr/>
        </p:nvSpPr>
        <p:spPr>
          <a:xfrm>
            <a:off x="4495215" y="5334001"/>
            <a:ext cx="1676182" cy="460375"/>
          </a:xfrm>
          <a:prstGeom prst="rect">
            <a:avLst/>
          </a:prstGeom>
          <a:noFill/>
          <a:ln w="9525">
            <a:noFill/>
          </a:ln>
        </p:spPr>
        <p:txBody>
          <a:bodyPr>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印度人</a:t>
            </a:r>
          </a:p>
        </p:txBody>
      </p:sp>
      <p:sp>
        <p:nvSpPr>
          <p:cNvPr id="15368" name="自选图形 9"/>
          <p:cNvSpPr/>
          <p:nvPr/>
        </p:nvSpPr>
        <p:spPr>
          <a:xfrm>
            <a:off x="5714256" y="5486400"/>
            <a:ext cx="761901" cy="152400"/>
          </a:xfrm>
          <a:prstGeom prst="rightArrow">
            <a:avLst>
              <a:gd name="adj1" fmla="val 50000"/>
              <a:gd name="adj2" fmla="val 125000"/>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Cambria" panose="02040503050406030204" pitchFamily="18" charset="0"/>
            </a:endParaRPr>
          </a:p>
        </p:txBody>
      </p:sp>
      <p:sp>
        <p:nvSpPr>
          <p:cNvPr id="15369" name="自选图形 10"/>
          <p:cNvSpPr/>
          <p:nvPr/>
        </p:nvSpPr>
        <p:spPr>
          <a:xfrm>
            <a:off x="4114264" y="4267200"/>
            <a:ext cx="152380" cy="533400"/>
          </a:xfrm>
          <a:prstGeom prst="upArrow">
            <a:avLst>
              <a:gd name="adj1" fmla="val 50000"/>
              <a:gd name="adj2" fmla="val 87500"/>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endParaRPr lang="zh-CN" altLang="en-US" dirty="0">
              <a:latin typeface="Cambria" panose="02040503050406030204" pitchFamily="18" charset="0"/>
            </a:endParaRPr>
          </a:p>
        </p:txBody>
      </p:sp>
      <p:sp>
        <p:nvSpPr>
          <p:cNvPr id="27650" name="矩形 2"/>
          <p:cNvSpPr>
            <a:spLocks noGrp="1"/>
          </p:cNvSpPr>
          <p:nvPr/>
        </p:nvSpPr>
        <p:spPr>
          <a:xfrm>
            <a:off x="2247607" y="6016625"/>
            <a:ext cx="4876165" cy="762000"/>
          </a:xfrm>
          <a:prstGeom prst="rect">
            <a:avLst/>
          </a:prstGeom>
          <a:noFill/>
          <a:ln>
            <a:noFill/>
          </a:ln>
        </p:spPr>
        <p:txBody>
          <a:bodyPr vert="horz" wrap="square" lIns="91440" tIns="45720" rIns="91440" bIns="45720" rtlCol="0" anchor="ctr">
            <a:normAutofit/>
          </a:bodyPr>
          <a:lstStyle>
            <a:lvl1pPr algn="ctr" rtl="0" eaLnBrk="0" fontAlgn="base" hangingPunct="0">
              <a:spcBef>
                <a:spcPct val="0"/>
              </a:spcBef>
              <a:spcAft>
                <a:spcPct val="0"/>
              </a:spcAft>
              <a:defRPr sz="4400" kern="1200">
                <a:gradFill flip="none" rotWithShape="1">
                  <a:gsLst>
                    <a:gs pos="0">
                      <a:srgbClr val="000000"/>
                    </a:gs>
                    <a:gs pos="20000">
                      <a:srgbClr val="000040"/>
                    </a:gs>
                    <a:gs pos="50000">
                      <a:srgbClr val="400040"/>
                    </a:gs>
                    <a:gs pos="75000">
                      <a:srgbClr val="8F0040"/>
                    </a:gs>
                    <a:gs pos="89999">
                      <a:srgbClr val="F27300"/>
                    </a:gs>
                    <a:gs pos="100000">
                      <a:srgbClr val="FFBF00"/>
                    </a:gs>
                  </a:gsLst>
                  <a:lin ang="5400000" scaled="1"/>
                  <a:tileRect/>
                </a:gradFill>
                <a:effectLst>
                  <a:outerShdw blurRad="50800" dist="50800" dir="18900000" algn="tl" rotWithShape="0">
                    <a:schemeClr val="tx2">
                      <a:alpha val="43000"/>
                    </a:schemeClr>
                  </a:outerShdw>
                </a:effectLst>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黑体" panose="02010609060101010101" pitchFamily="49"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fontAlgn="base"/>
            <a:r>
              <a:rPr lang="zh-CN" altLang="en-US" sz="2800" strike="noStrike" noProof="1">
                <a:latin typeface="微软雅黑" panose="020B0503020204020204" pitchFamily="34" charset="-122"/>
                <a:ea typeface="微软雅黑" panose="020B0503020204020204" pitchFamily="34" charset="-122"/>
              </a:rPr>
              <a:t>我们也是白色人种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box(in)">
                                      <p:cBhvr>
                                        <p:cTn id="7" dur="500"/>
                                        <p:tgtEl>
                                          <p:spTgt spid="153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369"/>
                                        </p:tgtEl>
                                        <p:attrNameLst>
                                          <p:attrName>style.visibility</p:attrName>
                                        </p:attrNameLst>
                                      </p:cBhvr>
                                      <p:to>
                                        <p:strVal val="visible"/>
                                      </p:to>
                                    </p:set>
                                    <p:anim calcmode="lin" valueType="num">
                                      <p:cBhvr additive="base">
                                        <p:cTn id="12" dur="500" fill="hold"/>
                                        <p:tgtEl>
                                          <p:spTgt spid="15369"/>
                                        </p:tgtEl>
                                        <p:attrNameLst>
                                          <p:attrName>ppt_x</p:attrName>
                                        </p:attrNameLst>
                                      </p:cBhvr>
                                      <p:tavLst>
                                        <p:tav tm="0">
                                          <p:val>
                                            <p:strVal val="#ppt_x"/>
                                          </p:val>
                                        </p:tav>
                                        <p:tav tm="100000">
                                          <p:val>
                                            <p:strVal val="#ppt_x"/>
                                          </p:val>
                                        </p:tav>
                                      </p:tavLst>
                                    </p:anim>
                                    <p:anim calcmode="lin" valueType="num">
                                      <p:cBhvr additive="base">
                                        <p:cTn id="13" dur="500" fill="hold"/>
                                        <p:tgtEl>
                                          <p:spTgt spid="1536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366"/>
                                        </p:tgtEl>
                                        <p:attrNameLst>
                                          <p:attrName>style.visibility</p:attrName>
                                        </p:attrNameLst>
                                      </p:cBhvr>
                                      <p:to>
                                        <p:strVal val="visible"/>
                                      </p:to>
                                    </p:set>
                                    <p:anim calcmode="lin" valueType="num">
                                      <p:cBhvr additive="base">
                                        <p:cTn id="18" dur="500" fill="hold"/>
                                        <p:tgtEl>
                                          <p:spTgt spid="15366"/>
                                        </p:tgtEl>
                                        <p:attrNameLst>
                                          <p:attrName>ppt_x</p:attrName>
                                        </p:attrNameLst>
                                      </p:cBhvr>
                                      <p:tavLst>
                                        <p:tav tm="0">
                                          <p:val>
                                            <p:strVal val="#ppt_x"/>
                                          </p:val>
                                        </p:tav>
                                        <p:tav tm="100000">
                                          <p:val>
                                            <p:strVal val="#ppt_x"/>
                                          </p:val>
                                        </p:tav>
                                      </p:tavLst>
                                    </p:anim>
                                    <p:anim calcmode="lin" valueType="num">
                                      <p:cBhvr additive="base">
                                        <p:cTn id="19"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5365"/>
                                        </p:tgtEl>
                                        <p:attrNameLst>
                                          <p:attrName>style.visibility</p:attrName>
                                        </p:attrNameLst>
                                      </p:cBhvr>
                                      <p:to>
                                        <p:strVal val="visible"/>
                                      </p:to>
                                    </p:set>
                                    <p:animEffect transition="in" filter="checkerboard(across)">
                                      <p:cBhvr>
                                        <p:cTn id="24" dur="500"/>
                                        <p:tgtEl>
                                          <p:spTgt spid="1536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368"/>
                                        </p:tgtEl>
                                        <p:attrNameLst>
                                          <p:attrName>style.visibility</p:attrName>
                                        </p:attrNameLst>
                                      </p:cBhvr>
                                      <p:to>
                                        <p:strVal val="visible"/>
                                      </p:to>
                                    </p:set>
                                    <p:anim calcmode="lin" valueType="num">
                                      <p:cBhvr additive="base">
                                        <p:cTn id="29" dur="500" fill="hold"/>
                                        <p:tgtEl>
                                          <p:spTgt spid="15368"/>
                                        </p:tgtEl>
                                        <p:attrNameLst>
                                          <p:attrName>ppt_x</p:attrName>
                                        </p:attrNameLst>
                                      </p:cBhvr>
                                      <p:tavLst>
                                        <p:tav tm="0">
                                          <p:val>
                                            <p:strVal val="#ppt_x"/>
                                          </p:val>
                                        </p:tav>
                                        <p:tav tm="100000">
                                          <p:val>
                                            <p:strVal val="#ppt_x"/>
                                          </p:val>
                                        </p:tav>
                                      </p:tavLst>
                                    </p:anim>
                                    <p:anim calcmode="lin" valueType="num">
                                      <p:cBhvr additive="base">
                                        <p:cTn id="30" dur="500" fill="hold"/>
                                        <p:tgtEl>
                                          <p:spTgt spid="1536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367"/>
                                        </p:tgtEl>
                                        <p:attrNameLst>
                                          <p:attrName>style.visibility</p:attrName>
                                        </p:attrNameLst>
                                      </p:cBhvr>
                                      <p:to>
                                        <p:strVal val="visible"/>
                                      </p:to>
                                    </p:set>
                                    <p:anim calcmode="lin" valueType="num">
                                      <p:cBhvr additive="base">
                                        <p:cTn id="35" dur="500" fill="hold"/>
                                        <p:tgtEl>
                                          <p:spTgt spid="15367"/>
                                        </p:tgtEl>
                                        <p:attrNameLst>
                                          <p:attrName>ppt_x</p:attrName>
                                        </p:attrNameLst>
                                      </p:cBhvr>
                                      <p:tavLst>
                                        <p:tav tm="0">
                                          <p:val>
                                            <p:strVal val="#ppt_x"/>
                                          </p:val>
                                        </p:tav>
                                        <p:tav tm="100000">
                                          <p:val>
                                            <p:strVal val="#ppt_x"/>
                                          </p:val>
                                        </p:tav>
                                      </p:tavLst>
                                    </p:anim>
                                    <p:anim calcmode="lin" valueType="num">
                                      <p:cBhvr additive="base">
                                        <p:cTn id="36" dur="500" fill="hold"/>
                                        <p:tgtEl>
                                          <p:spTgt spid="153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P spid="15367" grpId="0"/>
      <p:bldP spid="15368" grpId="0" bldLvl="0" animBg="1"/>
      <p:bldP spid="15369" grpId="0" bldLvl="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内容占位符 6"/>
          <p:cNvPicPr>
            <a:picLocks noGrp="1" noChangeAspect="1"/>
          </p:cNvPicPr>
          <p:nvPr>
            <p:ph idx="4294967295"/>
          </p:nvPr>
        </p:nvPicPr>
        <p:blipFill>
          <a:blip r:embed="rId2" cstate="print"/>
          <a:stretch>
            <a:fillRect/>
          </a:stretch>
        </p:blipFill>
        <p:spPr>
          <a:xfrm>
            <a:off x="2057132" y="1676401"/>
            <a:ext cx="8228529" cy="4956175"/>
          </a:xfrm>
        </p:spPr>
      </p:pic>
      <p:sp>
        <p:nvSpPr>
          <p:cNvPr id="16387" name="TextBox 7"/>
          <p:cNvSpPr txBox="1"/>
          <p:nvPr/>
        </p:nvSpPr>
        <p:spPr>
          <a:xfrm>
            <a:off x="1828562" y="1049655"/>
            <a:ext cx="3504744" cy="521970"/>
          </a:xfrm>
          <a:prstGeom prst="rect">
            <a:avLst/>
          </a:prstGeom>
          <a:solidFill>
            <a:srgbClr val="002060"/>
          </a:solidFill>
          <a:ln w="9525">
            <a:noFill/>
          </a:ln>
        </p:spPr>
        <p:txBody>
          <a:bodyPr>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白色人种的分布：</a:t>
            </a:r>
          </a:p>
        </p:txBody>
      </p:sp>
      <p:sp>
        <p:nvSpPr>
          <p:cNvPr id="16388" name="TextBox 1"/>
          <p:cNvSpPr txBox="1"/>
          <p:nvPr/>
        </p:nvSpPr>
        <p:spPr>
          <a:xfrm>
            <a:off x="5333306" y="1030606"/>
            <a:ext cx="5561876" cy="953135"/>
          </a:xfrm>
          <a:prstGeom prst="rect">
            <a:avLst/>
          </a:prstGeom>
          <a:solidFill>
            <a:srgbClr val="002060"/>
          </a:solidFill>
          <a:ln w="9525">
            <a:noFill/>
          </a:ln>
        </p:spPr>
        <p:txBody>
          <a:bodyPr>
            <a:spAutoFit/>
          </a:bodyPr>
          <a:lstStyle/>
          <a:p>
            <a:pPr algn="l"/>
            <a:r>
              <a:rPr lang="zh-CN" altLang="en-US" sz="2800" dirty="0">
                <a:solidFill>
                  <a:schemeClr val="bg1"/>
                </a:solidFill>
                <a:latin typeface="微软雅黑" panose="020B0503020204020204" pitchFamily="34" charset="-122"/>
                <a:ea typeface="微软雅黑" panose="020B0503020204020204" pitchFamily="34" charset="-122"/>
              </a:rPr>
              <a:t>欧洲、北美洲、大洋洲 、亚洲西部、非洲北部</a:t>
            </a:r>
          </a:p>
        </p:txBody>
      </p:sp>
      <p:sp>
        <p:nvSpPr>
          <p:cNvPr id="16389" name="文本框 9"/>
          <p:cNvSpPr txBox="1"/>
          <p:nvPr/>
        </p:nvSpPr>
        <p:spPr>
          <a:xfrm>
            <a:off x="3428554" y="2362200"/>
            <a:ext cx="838091" cy="368300"/>
          </a:xfrm>
          <a:prstGeom prst="rect">
            <a:avLst/>
          </a:prstGeom>
          <a:noFill/>
          <a:ln w="9525">
            <a:noFill/>
          </a:ln>
        </p:spPr>
        <p:txBody>
          <a:bodyPr>
            <a:spAutoFit/>
          </a:bodyPr>
          <a:lstStyle/>
          <a:p>
            <a:pPr>
              <a:spcBef>
                <a:spcPct val="50000"/>
              </a:spcBef>
            </a:pPr>
            <a:r>
              <a:rPr lang="zh-CN" altLang="en-US" b="1" dirty="0">
                <a:latin typeface="Cambria" panose="02040503050406030204" pitchFamily="18" charset="0"/>
              </a:rPr>
              <a:t>发源</a:t>
            </a:r>
          </a:p>
        </p:txBody>
      </p:sp>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strips(downLeft)">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388"/>
                                        </p:tgtEl>
                                        <p:attrNameLst>
                                          <p:attrName>style.visibility</p:attrName>
                                        </p:attrNameLst>
                                      </p:cBhvr>
                                      <p:to>
                                        <p:strVal val="visible"/>
                                      </p:to>
                                    </p:set>
                                    <p:anim calcmode="lin" valueType="num">
                                      <p:cBhvr additive="base">
                                        <p:cTn id="12" dur="500" fill="hold"/>
                                        <p:tgtEl>
                                          <p:spTgt spid="16388"/>
                                        </p:tgtEl>
                                        <p:attrNameLst>
                                          <p:attrName>ppt_x</p:attrName>
                                        </p:attrNameLst>
                                      </p:cBhvr>
                                      <p:tavLst>
                                        <p:tav tm="0">
                                          <p:val>
                                            <p:strVal val="#ppt_x"/>
                                          </p:val>
                                        </p:tav>
                                        <p:tav tm="100000">
                                          <p:val>
                                            <p:strVal val="#ppt_x"/>
                                          </p:val>
                                        </p:tav>
                                      </p:tavLst>
                                    </p:anim>
                                    <p:anim calcmode="lin" valueType="num">
                                      <p:cBhvr additive="base">
                                        <p:cTn id="13"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p:cNvSpPr txBox="1"/>
          <p:nvPr/>
        </p:nvSpPr>
        <p:spPr>
          <a:xfrm>
            <a:off x="4380930" y="571501"/>
            <a:ext cx="4285692" cy="691515"/>
          </a:xfrm>
          <a:prstGeom prst="rect">
            <a:avLst/>
          </a:prstGeom>
          <a:noFill/>
          <a:ln w="9525">
            <a:noFill/>
          </a:ln>
        </p:spPr>
        <p:txBody>
          <a:bodyPr>
            <a:spAutoFit/>
          </a:bodyPr>
          <a:lstStyle/>
          <a:p>
            <a:pPr algn="ctr">
              <a:lnSpc>
                <a:spcPct val="150000"/>
              </a:lnSpc>
            </a:pPr>
            <a:r>
              <a:rPr lang="zh-CN" altLang="en-US" sz="2600" b="1" dirty="0">
                <a:latin typeface="微软雅黑" panose="020B0503020204020204" pitchFamily="34" charset="-122"/>
                <a:ea typeface="微软雅黑" panose="020B0503020204020204" pitchFamily="34" charset="-122"/>
              </a:rPr>
              <a:t>我国南北方的文化差异</a:t>
            </a:r>
            <a:endParaRPr lang="en-US" altLang="zh-CN" sz="2600" b="1" dirty="0">
              <a:latin typeface="微软雅黑" panose="020B0503020204020204" pitchFamily="34" charset="-122"/>
              <a:ea typeface="微软雅黑" panose="020B0503020204020204" pitchFamily="34" charset="-122"/>
            </a:endParaRPr>
          </a:p>
        </p:txBody>
      </p:sp>
      <p:grpSp>
        <p:nvGrpSpPr>
          <p:cNvPr id="2" name="组合 37"/>
          <p:cNvGrpSpPr/>
          <p:nvPr/>
        </p:nvGrpSpPr>
        <p:grpSpPr>
          <a:xfrm>
            <a:off x="1595231" y="1500189"/>
            <a:ext cx="2285702" cy="2297581"/>
            <a:chOff x="71406" y="1500174"/>
            <a:chExt cx="2286016" cy="2297039"/>
          </a:xfrm>
        </p:grpSpPr>
        <p:pic>
          <p:nvPicPr>
            <p:cNvPr id="32789" name="Picture 5" descr="http://www.xzlvyou.net/admin/oledit/pic/2009727/200972795525100.jpg"/>
            <p:cNvPicPr>
              <a:picLocks noChangeAspect="1"/>
            </p:cNvPicPr>
            <p:nvPr/>
          </p:nvPicPr>
          <p:blipFill>
            <a:blip r:embed="rId2" cstate="print"/>
            <a:stretch>
              <a:fillRect/>
            </a:stretch>
          </p:blipFill>
          <p:spPr>
            <a:xfrm>
              <a:off x="500034" y="1500174"/>
              <a:ext cx="1519772" cy="1943106"/>
            </a:xfrm>
            <a:prstGeom prst="rect">
              <a:avLst/>
            </a:prstGeom>
            <a:noFill/>
            <a:ln w="9525">
              <a:noFill/>
            </a:ln>
          </p:spPr>
        </p:pic>
        <p:sp>
          <p:nvSpPr>
            <p:cNvPr id="32790" name="TextBox 23"/>
            <p:cNvSpPr txBox="1"/>
            <p:nvPr/>
          </p:nvSpPr>
          <p:spPr>
            <a:xfrm>
              <a:off x="71406" y="3429000"/>
              <a:ext cx="2286016" cy="368213"/>
            </a:xfrm>
            <a:prstGeom prst="rect">
              <a:avLst/>
            </a:prstGeom>
            <a:noFill/>
            <a:ln w="9525">
              <a:noFill/>
            </a:ln>
          </p:spPr>
          <p:txBody>
            <a:bodyPr>
              <a:spAutoFit/>
            </a:bodyPr>
            <a:lstStyle/>
            <a:p>
              <a:r>
                <a:rPr lang="zh-CN" altLang="en-US" b="1" dirty="0">
                  <a:latin typeface="微软雅黑" panose="020B0503020204020204" pitchFamily="34" charset="-122"/>
                  <a:ea typeface="微软雅黑" panose="020B0503020204020204" pitchFamily="34" charset="-122"/>
                </a:rPr>
                <a:t>北方秦腔</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唱腔高亢</a:t>
              </a:r>
            </a:p>
          </p:txBody>
        </p:sp>
      </p:grpSp>
      <p:grpSp>
        <p:nvGrpSpPr>
          <p:cNvPr id="3" name="组合 38"/>
          <p:cNvGrpSpPr/>
          <p:nvPr/>
        </p:nvGrpSpPr>
        <p:grpSpPr>
          <a:xfrm>
            <a:off x="3809504" y="1500189"/>
            <a:ext cx="2285702" cy="2297581"/>
            <a:chOff x="2285984" y="1500174"/>
            <a:chExt cx="2286016" cy="2297039"/>
          </a:xfrm>
        </p:grpSpPr>
        <p:pic>
          <p:nvPicPr>
            <p:cNvPr id="32787" name="Picture 8"/>
            <p:cNvPicPr>
              <a:picLocks noChangeAspect="1"/>
            </p:cNvPicPr>
            <p:nvPr/>
          </p:nvPicPr>
          <p:blipFill>
            <a:blip r:embed="rId3" cstate="print"/>
            <a:stretch>
              <a:fillRect/>
            </a:stretch>
          </p:blipFill>
          <p:spPr>
            <a:xfrm>
              <a:off x="2643174" y="1500174"/>
              <a:ext cx="1500198" cy="1946821"/>
            </a:xfrm>
            <a:prstGeom prst="rect">
              <a:avLst/>
            </a:prstGeom>
            <a:noFill/>
            <a:ln w="9525">
              <a:noFill/>
            </a:ln>
          </p:spPr>
        </p:pic>
        <p:sp>
          <p:nvSpPr>
            <p:cNvPr id="32788" name="TextBox 26"/>
            <p:cNvSpPr txBox="1"/>
            <p:nvPr/>
          </p:nvSpPr>
          <p:spPr>
            <a:xfrm>
              <a:off x="2285984" y="3429000"/>
              <a:ext cx="2286016" cy="368213"/>
            </a:xfrm>
            <a:prstGeom prst="rect">
              <a:avLst/>
            </a:prstGeom>
            <a:noFill/>
            <a:ln w="9525">
              <a:noFill/>
            </a:ln>
          </p:spPr>
          <p:txBody>
            <a:bodyPr>
              <a:spAutoFit/>
            </a:bodyPr>
            <a:lstStyle/>
            <a:p>
              <a:r>
                <a:rPr lang="zh-CN" altLang="en-US" b="1" dirty="0">
                  <a:latin typeface="微软雅黑" panose="020B0503020204020204" pitchFamily="34" charset="-122"/>
                  <a:ea typeface="微软雅黑" panose="020B0503020204020204" pitchFamily="34" charset="-122"/>
                </a:rPr>
                <a:t>南方越剧</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唱腔委婉</a:t>
              </a:r>
            </a:p>
          </p:txBody>
        </p:sp>
      </p:grpSp>
      <p:grpSp>
        <p:nvGrpSpPr>
          <p:cNvPr id="4" name="组合 39"/>
          <p:cNvGrpSpPr/>
          <p:nvPr/>
        </p:nvGrpSpPr>
        <p:grpSpPr>
          <a:xfrm>
            <a:off x="6023779" y="1500188"/>
            <a:ext cx="2285702" cy="2573812"/>
            <a:chOff x="4500562" y="1500174"/>
            <a:chExt cx="2286016" cy="2574044"/>
          </a:xfrm>
        </p:grpSpPr>
        <p:pic>
          <p:nvPicPr>
            <p:cNvPr id="32785" name="Picture 9"/>
            <p:cNvPicPr>
              <a:picLocks noChangeAspect="1"/>
            </p:cNvPicPr>
            <p:nvPr/>
          </p:nvPicPr>
          <p:blipFill>
            <a:blip r:embed="rId4" cstate="print"/>
            <a:stretch>
              <a:fillRect/>
            </a:stretch>
          </p:blipFill>
          <p:spPr>
            <a:xfrm>
              <a:off x="4857752" y="1500174"/>
              <a:ext cx="1565397" cy="1928826"/>
            </a:xfrm>
            <a:prstGeom prst="rect">
              <a:avLst/>
            </a:prstGeom>
            <a:noFill/>
            <a:ln w="9525">
              <a:noFill/>
            </a:ln>
          </p:spPr>
        </p:pic>
        <p:sp>
          <p:nvSpPr>
            <p:cNvPr id="32786" name="TextBox 28"/>
            <p:cNvSpPr txBox="1"/>
            <p:nvPr/>
          </p:nvSpPr>
          <p:spPr>
            <a:xfrm>
              <a:off x="4500562" y="3429000"/>
              <a:ext cx="2286016" cy="645218"/>
            </a:xfrm>
            <a:prstGeom prst="rect">
              <a:avLst/>
            </a:prstGeom>
            <a:noFill/>
            <a:ln w="9525">
              <a:noFill/>
            </a:ln>
          </p:spPr>
          <p:txBody>
            <a:bodyPr>
              <a:spAutoFit/>
            </a:bodyPr>
            <a:lstStyle/>
            <a:p>
              <a:r>
                <a:rPr lang="zh-CN" altLang="en-US" b="1" dirty="0">
                  <a:latin typeface="微软雅黑" panose="020B0503020204020204" pitchFamily="34" charset="-122"/>
                  <a:ea typeface="微软雅黑" panose="020B0503020204020204" pitchFamily="34" charset="-122"/>
                </a:rPr>
                <a:t>南方吹箫</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低头眯眼    </a:t>
              </a:r>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余音绕梁</a:t>
              </a:r>
            </a:p>
          </p:txBody>
        </p:sp>
      </p:grpSp>
      <p:grpSp>
        <p:nvGrpSpPr>
          <p:cNvPr id="5" name="组合 40"/>
          <p:cNvGrpSpPr/>
          <p:nvPr/>
        </p:nvGrpSpPr>
        <p:grpSpPr>
          <a:xfrm>
            <a:off x="8095196" y="1500189"/>
            <a:ext cx="2571415" cy="2288069"/>
            <a:chOff x="6572264" y="1500174"/>
            <a:chExt cx="2571736" cy="2288299"/>
          </a:xfrm>
        </p:grpSpPr>
        <p:pic>
          <p:nvPicPr>
            <p:cNvPr id="32783" name="Picture 11" descr="http://a3.att.hudong.com/25/15/01300543642308145008158173325_s.jpg"/>
            <p:cNvPicPr>
              <a:picLocks noChangeAspect="1"/>
            </p:cNvPicPr>
            <p:nvPr/>
          </p:nvPicPr>
          <p:blipFill>
            <a:blip r:embed="rId5" cstate="print"/>
            <a:stretch>
              <a:fillRect/>
            </a:stretch>
          </p:blipFill>
          <p:spPr>
            <a:xfrm>
              <a:off x="6572264" y="1500174"/>
              <a:ext cx="2184755" cy="1643074"/>
            </a:xfrm>
            <a:prstGeom prst="rect">
              <a:avLst/>
            </a:prstGeom>
            <a:noFill/>
            <a:ln w="9525">
              <a:noFill/>
            </a:ln>
          </p:spPr>
        </p:pic>
        <p:sp>
          <p:nvSpPr>
            <p:cNvPr id="32784" name="TextBox 30"/>
            <p:cNvSpPr txBox="1"/>
            <p:nvPr/>
          </p:nvSpPr>
          <p:spPr>
            <a:xfrm>
              <a:off x="6929422" y="3143248"/>
              <a:ext cx="2214578" cy="645225"/>
            </a:xfrm>
            <a:prstGeom prst="rect">
              <a:avLst/>
            </a:prstGeom>
            <a:noFill/>
            <a:ln w="9525">
              <a:noFill/>
            </a:ln>
          </p:spPr>
          <p:txBody>
            <a:bodyPr>
              <a:spAutoFit/>
            </a:bodyPr>
            <a:lstStyle/>
            <a:p>
              <a:r>
                <a:rPr lang="zh-CN" altLang="en-US" b="1" dirty="0">
                  <a:latin typeface="微软雅黑" panose="020B0503020204020204" pitchFamily="34" charset="-122"/>
                  <a:ea typeface="微软雅黑" panose="020B0503020204020204" pitchFamily="34" charset="-122"/>
                </a:rPr>
                <a:t>北方吹唢呐：</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抬头瞪眼</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慷慨激昂</a:t>
              </a:r>
            </a:p>
          </p:txBody>
        </p:sp>
      </p:grpSp>
      <p:grpSp>
        <p:nvGrpSpPr>
          <p:cNvPr id="6" name="组合 41"/>
          <p:cNvGrpSpPr/>
          <p:nvPr/>
        </p:nvGrpSpPr>
        <p:grpSpPr>
          <a:xfrm>
            <a:off x="1880943" y="4071938"/>
            <a:ext cx="3428554" cy="2349500"/>
            <a:chOff x="500098" y="4071942"/>
            <a:chExt cx="3428960" cy="2350160"/>
          </a:xfrm>
        </p:grpSpPr>
        <p:pic>
          <p:nvPicPr>
            <p:cNvPr id="32781" name="Picture 13" descr="http://www.southcn.com/news/china/china04/shiyi/syyl/200307130512_301403.jpg"/>
            <p:cNvPicPr>
              <a:picLocks noChangeAspect="1"/>
            </p:cNvPicPr>
            <p:nvPr/>
          </p:nvPicPr>
          <p:blipFill>
            <a:blip r:embed="rId6" cstate="print"/>
            <a:stretch>
              <a:fillRect/>
            </a:stretch>
          </p:blipFill>
          <p:spPr>
            <a:xfrm>
              <a:off x="1776390" y="4071942"/>
              <a:ext cx="2152668" cy="2350160"/>
            </a:xfrm>
            <a:prstGeom prst="rect">
              <a:avLst/>
            </a:prstGeom>
            <a:noFill/>
            <a:ln w="9525">
              <a:noFill/>
            </a:ln>
          </p:spPr>
        </p:pic>
        <p:sp>
          <p:nvSpPr>
            <p:cNvPr id="32782" name="TextBox 32"/>
            <p:cNvSpPr txBox="1"/>
            <p:nvPr/>
          </p:nvSpPr>
          <p:spPr>
            <a:xfrm>
              <a:off x="500098" y="4143380"/>
              <a:ext cx="1428728" cy="2169134"/>
            </a:xfrm>
            <a:prstGeom prst="rect">
              <a:avLst/>
            </a:prstGeom>
            <a:noFill/>
            <a:ln w="9525">
              <a:noFill/>
            </a:ln>
          </p:spPr>
          <p:txBody>
            <a:bodyPr>
              <a:spAutoFit/>
            </a:bodyPr>
            <a:lstStyle/>
            <a:p>
              <a:pPr>
                <a:lnSpc>
                  <a:spcPct val="150000"/>
                </a:lnSpc>
              </a:pPr>
              <a:r>
                <a:rPr lang="zh-CN" altLang="en-US" b="1" dirty="0">
                  <a:latin typeface="微软雅黑" panose="020B0503020204020204" pitchFamily="34" charset="-122"/>
                  <a:ea typeface="微软雅黑" panose="020B0503020204020204" pitchFamily="34" charset="-122"/>
                </a:rPr>
                <a:t>北方园林</a:t>
              </a:r>
              <a:r>
                <a:rPr lang="en-US" altLang="zh-CN" b="1" dirty="0">
                  <a:latin typeface="微软雅黑" panose="020B0503020204020204" pitchFamily="34" charset="-122"/>
                  <a:ea typeface="微软雅黑" panose="020B0503020204020204" pitchFamily="34" charset="-122"/>
                </a:rPr>
                <a:t>:</a:t>
              </a:r>
            </a:p>
            <a:p>
              <a:pPr>
                <a:lnSpc>
                  <a:spcPct val="150000"/>
                </a:lnSpc>
              </a:pPr>
              <a:r>
                <a:rPr lang="zh-CN" altLang="en-US" b="1" dirty="0">
                  <a:latin typeface="微软雅黑" panose="020B0503020204020204" pitchFamily="34" charset="-122"/>
                  <a:ea typeface="微软雅黑" panose="020B0503020204020204" pitchFamily="34" charset="-122"/>
                </a:rPr>
                <a:t>规模庞大、气势宏伟，与周围开阔地形相辉映</a:t>
              </a:r>
            </a:p>
          </p:txBody>
        </p:sp>
      </p:grpSp>
      <p:grpSp>
        <p:nvGrpSpPr>
          <p:cNvPr id="7" name="组合 42"/>
          <p:cNvGrpSpPr/>
          <p:nvPr/>
        </p:nvGrpSpPr>
        <p:grpSpPr>
          <a:xfrm>
            <a:off x="5701558" y="4286251"/>
            <a:ext cx="4857118" cy="2119733"/>
            <a:chOff x="4678810" y="4286256"/>
            <a:chExt cx="4857752" cy="2119458"/>
          </a:xfrm>
        </p:grpSpPr>
        <p:pic>
          <p:nvPicPr>
            <p:cNvPr id="32779" name="Picture 16"/>
            <p:cNvPicPr>
              <a:picLocks noChangeAspect="1"/>
            </p:cNvPicPr>
            <p:nvPr/>
          </p:nvPicPr>
          <p:blipFill>
            <a:blip r:embed="rId7" cstate="print"/>
            <a:stretch>
              <a:fillRect/>
            </a:stretch>
          </p:blipFill>
          <p:spPr>
            <a:xfrm>
              <a:off x="4857752" y="4286256"/>
              <a:ext cx="3533775" cy="1615173"/>
            </a:xfrm>
            <a:prstGeom prst="rect">
              <a:avLst/>
            </a:prstGeom>
            <a:noFill/>
            <a:ln w="9525">
              <a:noFill/>
            </a:ln>
          </p:spPr>
        </p:pic>
        <p:sp>
          <p:nvSpPr>
            <p:cNvPr id="32780" name="TextBox 35"/>
            <p:cNvSpPr txBox="1"/>
            <p:nvPr/>
          </p:nvSpPr>
          <p:spPr>
            <a:xfrm>
              <a:off x="4678810" y="5899050"/>
              <a:ext cx="4857752" cy="506664"/>
            </a:xfrm>
            <a:prstGeom prst="rect">
              <a:avLst/>
            </a:prstGeom>
            <a:noFill/>
            <a:ln w="9525">
              <a:noFill/>
            </a:ln>
          </p:spPr>
          <p:txBody>
            <a:bodyPr>
              <a:spAutoFit/>
            </a:bodyPr>
            <a:lstStyle/>
            <a:p>
              <a:pPr>
                <a:lnSpc>
                  <a:spcPct val="150000"/>
                </a:lnSpc>
              </a:pPr>
              <a:r>
                <a:rPr lang="zh-CN" altLang="en-US" b="1" dirty="0">
                  <a:latin typeface="微软雅黑" panose="020B0503020204020204" pitchFamily="34" charset="-122"/>
                  <a:ea typeface="微软雅黑" panose="020B0503020204020204" pitchFamily="34" charset="-122"/>
                </a:rPr>
                <a:t>江南园林：小巧玲珑，与其水乡风光融为一体</a:t>
              </a:r>
            </a:p>
          </p:txBody>
        </p:sp>
      </p:grpSp>
      <p:sp>
        <p:nvSpPr>
          <p:cNvPr id="37" name="流程图: 过程 36"/>
          <p:cNvSpPr/>
          <p:nvPr/>
        </p:nvSpPr>
        <p:spPr>
          <a:xfrm>
            <a:off x="3952361" y="2428875"/>
            <a:ext cx="4428548" cy="857250"/>
          </a:xfrm>
          <a:prstGeom prst="flowChartProcess">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rPr>
              <a:t>一方水土养一方人</a:t>
            </a:r>
          </a:p>
        </p:txBody>
      </p:sp>
      <p:sp>
        <p:nvSpPr>
          <p:cNvPr id="30" name="矩形 29"/>
          <p:cNvSpPr/>
          <p:nvPr/>
        </p:nvSpPr>
        <p:spPr>
          <a:xfrm>
            <a:off x="396506" y="110172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拓展延伸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5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770" decel="100000"/>
                                        <p:tgtEl>
                                          <p:spTgt spid="37"/>
                                        </p:tgtEl>
                                      </p:cBhvr>
                                    </p:animEffect>
                                    <p:animScale>
                                      <p:cBhvr>
                                        <p:cTn id="44" dur="770" decel="100000"/>
                                        <p:tgtEl>
                                          <p:spTgt spid="37"/>
                                        </p:tgtEl>
                                      </p:cBhvr>
                                      <p:from x="10000" y="10000"/>
                                      <p:to x="200000" y="450000"/>
                                    </p:animScale>
                                    <p:animScale>
                                      <p:cBhvr>
                                        <p:cTn id="45" dur="1230" accel="100000" fill="hold">
                                          <p:stCondLst>
                                            <p:cond delay="770"/>
                                          </p:stCondLst>
                                        </p:cTn>
                                        <p:tgtEl>
                                          <p:spTgt spid="37"/>
                                        </p:tgtEl>
                                      </p:cBhvr>
                                      <p:from x="200000" y="450000"/>
                                      <p:to x="100000" y="100000"/>
                                    </p:animScale>
                                    <p:set>
                                      <p:cBhvr>
                                        <p:cTn id="46" dur="770" fill="hold"/>
                                        <p:tgtEl>
                                          <p:spTgt spid="37"/>
                                        </p:tgtEl>
                                        <p:attrNameLst>
                                          <p:attrName>ppt_x</p:attrName>
                                        </p:attrNameLst>
                                      </p:cBhvr>
                                      <p:to>
                                        <p:strVal val="(0.5)"/>
                                      </p:to>
                                    </p:set>
                                    <p:anim from="(0.5)" to="(#ppt_x)" calcmode="lin" valueType="num">
                                      <p:cBhvr>
                                        <p:cTn id="47" dur="1230" accel="100000" fill="hold">
                                          <p:stCondLst>
                                            <p:cond delay="770"/>
                                          </p:stCondLst>
                                        </p:cTn>
                                        <p:tgtEl>
                                          <p:spTgt spid="37"/>
                                        </p:tgtEl>
                                        <p:attrNameLst>
                                          <p:attrName>ppt_x</p:attrName>
                                        </p:attrNameLst>
                                      </p:cBhvr>
                                    </p:anim>
                                    <p:set>
                                      <p:cBhvr>
                                        <p:cTn id="48" dur="770" fill="hold"/>
                                        <p:tgtEl>
                                          <p:spTgt spid="37"/>
                                        </p:tgtEl>
                                        <p:attrNameLst>
                                          <p:attrName>ppt_y</p:attrName>
                                        </p:attrNameLst>
                                      </p:cBhvr>
                                      <p:to>
                                        <p:strVal val="(#ppt_y+0.4)"/>
                                      </p:to>
                                    </p:set>
                                    <p:anim from="(#ppt_y+0.4)" to="(#ppt_y)" calcmode="lin" valueType="num">
                                      <p:cBhvr>
                                        <p:cTn id="49" dur="1230" accel="100000" fill="hold">
                                          <p:stCondLst>
                                            <p:cond delay="770"/>
                                          </p:stCondLst>
                                        </p:cTn>
                                        <p:tgtEl>
                                          <p:spTgt spid="3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2" descr="e4a38918ae592e5f42a9add4"/>
          <p:cNvPicPr>
            <a:picLocks noChangeAspect="1"/>
          </p:cNvPicPr>
          <p:nvPr/>
        </p:nvPicPr>
        <p:blipFill>
          <a:blip r:embed="rId2" cstate="print"/>
          <a:stretch>
            <a:fillRect/>
          </a:stretch>
        </p:blipFill>
        <p:spPr>
          <a:xfrm>
            <a:off x="2057133" y="2057401"/>
            <a:ext cx="4041249" cy="4067175"/>
          </a:xfrm>
          <a:prstGeom prst="rect">
            <a:avLst/>
          </a:prstGeom>
          <a:noFill/>
          <a:ln w="9525">
            <a:noFill/>
          </a:ln>
        </p:spPr>
      </p:pic>
      <p:sp>
        <p:nvSpPr>
          <p:cNvPr id="17411" name="标题 1"/>
          <p:cNvSpPr>
            <a:spLocks noGrp="1"/>
          </p:cNvSpPr>
          <p:nvPr>
            <p:ph type="title" idx="4294967295"/>
          </p:nvPr>
        </p:nvSpPr>
        <p:spPr>
          <a:xfrm>
            <a:off x="2530146" y="779781"/>
            <a:ext cx="4338073" cy="1012825"/>
          </a:xfrm>
        </p:spPr>
        <p:txBody>
          <a:bodyPr vert="horz" wrap="square" anchor="ctr"/>
          <a:lstStyle/>
          <a:p>
            <a:pPr eaLnBrk="1" hangingPunct="1"/>
            <a:r>
              <a:rPr lang="zh-CN" altLang="en-US" sz="2800" dirty="0">
                <a:solidFill>
                  <a:srgbClr val="002060"/>
                </a:solidFill>
                <a:effectLst>
                  <a:outerShdw blurRad="38100" dist="38100" dir="2700000">
                    <a:srgbClr val="000000"/>
                  </a:outerShdw>
                </a:effectLst>
                <a:latin typeface="微软雅黑" panose="020B0503020204020204" pitchFamily="34" charset="-122"/>
                <a:ea typeface="微软雅黑" panose="020B0503020204020204" pitchFamily="34" charset="-122"/>
              </a:rPr>
              <a:t>二、黄色人种</a:t>
            </a:r>
          </a:p>
        </p:txBody>
      </p:sp>
      <p:sp>
        <p:nvSpPr>
          <p:cNvPr id="17412" name="线形标注 1(带强调线) 4"/>
          <p:cNvSpPr/>
          <p:nvPr/>
        </p:nvSpPr>
        <p:spPr>
          <a:xfrm>
            <a:off x="6628537" y="2514600"/>
            <a:ext cx="3428554" cy="609600"/>
          </a:xfrm>
          <a:prstGeom prst="accentCallout1">
            <a:avLst>
              <a:gd name="adj1" fmla="val 18750"/>
              <a:gd name="adj2" fmla="val -2222"/>
              <a:gd name="adj3" fmla="val 39843"/>
              <a:gd name="adj4" fmla="val -31528"/>
            </a:avLst>
          </a:prstGeom>
          <a:solidFill>
            <a:srgbClr val="000099"/>
          </a:solidFill>
          <a:ln w="25400" cap="flat" cmpd="sng">
            <a:solidFill>
              <a:srgbClr val="5E5E00"/>
            </a:solidFill>
            <a:prstDash val="solid"/>
            <a:miter/>
            <a:headEnd type="none" w="med" len="med"/>
            <a:tailEnd type="none" w="med" len="med"/>
          </a:ln>
        </p:spPr>
        <p:txBody>
          <a:bodyPr anchor="ctr"/>
          <a:lstStyle/>
          <a:p>
            <a:r>
              <a:rPr lang="zh-CN" altLang="en-US" sz="2800" dirty="0">
                <a:solidFill>
                  <a:srgbClr val="FFFF00"/>
                </a:solidFill>
                <a:latin typeface="微软雅黑" panose="020B0503020204020204" pitchFamily="34" charset="-122"/>
                <a:ea typeface="微软雅黑" panose="020B0503020204020204" pitchFamily="34" charset="-122"/>
              </a:rPr>
              <a:t>头发黑而直</a:t>
            </a:r>
          </a:p>
        </p:txBody>
      </p:sp>
      <p:sp>
        <p:nvSpPr>
          <p:cNvPr id="17413" name="线形标注 1(带强调线) 5"/>
          <p:cNvSpPr/>
          <p:nvPr/>
        </p:nvSpPr>
        <p:spPr>
          <a:xfrm>
            <a:off x="6650760" y="4481513"/>
            <a:ext cx="3395221" cy="533400"/>
          </a:xfrm>
          <a:prstGeom prst="accentCallout1">
            <a:avLst>
              <a:gd name="adj1" fmla="val 21431"/>
              <a:gd name="adj2" fmla="val -2245"/>
              <a:gd name="adj3" fmla="val 60120"/>
              <a:gd name="adj4" fmla="val -75736"/>
            </a:avLst>
          </a:prstGeom>
          <a:solidFill>
            <a:srgbClr val="000099"/>
          </a:solidFill>
          <a:ln w="25400" cap="flat" cmpd="sng">
            <a:solidFill>
              <a:srgbClr val="5E5E00"/>
            </a:solidFill>
            <a:prstDash val="solid"/>
            <a:miter/>
            <a:headEnd type="none" w="med" len="med"/>
            <a:tailEnd type="none" w="med" len="med"/>
          </a:ln>
        </p:spPr>
        <p:txBody>
          <a:bodyPr anchor="ctr"/>
          <a:lstStyle/>
          <a:p>
            <a:r>
              <a:rPr lang="zh-CN" altLang="en-US" sz="2800" dirty="0">
                <a:solidFill>
                  <a:srgbClr val="FFFF00"/>
                </a:solidFill>
                <a:latin typeface="微软雅黑" panose="020B0503020204020204" pitchFamily="34" charset="-122"/>
                <a:ea typeface="微软雅黑" panose="020B0503020204020204" pitchFamily="34" charset="-122"/>
              </a:rPr>
              <a:t>脸扁平、唇厚适中</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sp>
        <p:nvSpPr>
          <p:cNvPr id="17414" name="线形标注 1(带强调线) 6"/>
          <p:cNvSpPr/>
          <p:nvPr/>
        </p:nvSpPr>
        <p:spPr>
          <a:xfrm>
            <a:off x="6647584" y="5395913"/>
            <a:ext cx="3428554" cy="533400"/>
          </a:xfrm>
          <a:prstGeom prst="accentCallout1">
            <a:avLst>
              <a:gd name="adj1" fmla="val 21431"/>
              <a:gd name="adj2" fmla="val -2222"/>
              <a:gd name="adj3" fmla="val -23514"/>
              <a:gd name="adj4" fmla="val -75833"/>
            </a:avLst>
          </a:prstGeom>
          <a:solidFill>
            <a:srgbClr val="FF0000"/>
          </a:solidFill>
          <a:ln w="25400" cap="flat" cmpd="sng">
            <a:solidFill>
              <a:srgbClr val="5E5E00"/>
            </a:solidFill>
            <a:prstDash val="solid"/>
            <a:miter/>
            <a:headEnd type="none" w="med" len="med"/>
            <a:tailEnd type="none" w="med" len="med"/>
          </a:ln>
        </p:spPr>
        <p:txBody>
          <a:bodyPr anchor="ctr"/>
          <a:lstStyle/>
          <a:p>
            <a:r>
              <a:rPr lang="zh-CN" altLang="en-US" sz="2800" dirty="0">
                <a:solidFill>
                  <a:srgbClr val="FFFF00"/>
                </a:solidFill>
                <a:latin typeface="微软雅黑" panose="020B0503020204020204" pitchFamily="34" charset="-122"/>
                <a:ea typeface="微软雅黑" panose="020B0503020204020204" pitchFamily="34" charset="-122"/>
              </a:rPr>
              <a:t>皮肤呈黄色或黄棕色</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sp>
        <p:nvSpPr>
          <p:cNvPr id="17415" name="线形标注 1(带强调线) 7"/>
          <p:cNvSpPr/>
          <p:nvPr/>
        </p:nvSpPr>
        <p:spPr>
          <a:xfrm>
            <a:off x="6628537" y="3505201"/>
            <a:ext cx="3428554" cy="561975"/>
          </a:xfrm>
          <a:prstGeom prst="accentCallout1">
            <a:avLst>
              <a:gd name="adj1" fmla="val 20338"/>
              <a:gd name="adj2" fmla="val -2222"/>
              <a:gd name="adj3" fmla="val 137569"/>
              <a:gd name="adj4" fmla="val -79769"/>
            </a:avLst>
          </a:prstGeom>
          <a:solidFill>
            <a:srgbClr val="000099"/>
          </a:solidFill>
          <a:ln w="25400" cap="flat" cmpd="sng">
            <a:solidFill>
              <a:srgbClr val="5E5E00"/>
            </a:solidFill>
            <a:prstDash val="solid"/>
            <a:miter/>
            <a:headEnd type="none" w="med" len="med"/>
            <a:tailEnd type="none" w="med" len="med"/>
          </a:ln>
        </p:spPr>
        <p:txBody>
          <a:bodyPr anchor="ctr"/>
          <a:lstStyle/>
          <a:p>
            <a:r>
              <a:rPr lang="zh-CN" altLang="en-US" sz="2800" dirty="0">
                <a:solidFill>
                  <a:srgbClr val="FFFF00"/>
                </a:solidFill>
                <a:latin typeface="微软雅黑" panose="020B0503020204020204" pitchFamily="34" charset="-122"/>
                <a:ea typeface="微软雅黑" panose="020B0503020204020204" pitchFamily="34" charset="-122"/>
              </a:rPr>
              <a:t>鼻梁不高，宽度适中</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box(in)">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414"/>
                                        </p:tgtEl>
                                        <p:attrNameLst>
                                          <p:attrName>style.visibility</p:attrName>
                                        </p:attrNameLst>
                                      </p:cBhvr>
                                      <p:to>
                                        <p:strVal val="visible"/>
                                      </p:to>
                                    </p:set>
                                    <p:animEffect transition="in" filter="fade">
                                      <p:cBhvr>
                                        <p:cTn id="17" dur="500"/>
                                        <p:tgtEl>
                                          <p:spTgt spid="174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412"/>
                                        </p:tgtEl>
                                        <p:attrNameLst>
                                          <p:attrName>style.visibility</p:attrName>
                                        </p:attrNameLst>
                                      </p:cBhvr>
                                      <p:to>
                                        <p:strVal val="visible"/>
                                      </p:to>
                                    </p:set>
                                    <p:animEffect transition="in" filter="fade">
                                      <p:cBhvr>
                                        <p:cTn id="22" dur="500"/>
                                        <p:tgtEl>
                                          <p:spTgt spid="174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415"/>
                                        </p:tgtEl>
                                        <p:attrNameLst>
                                          <p:attrName>style.visibility</p:attrName>
                                        </p:attrNameLst>
                                      </p:cBhvr>
                                      <p:to>
                                        <p:strVal val="visible"/>
                                      </p:to>
                                    </p:set>
                                    <p:animEffect transition="in" filter="fade">
                                      <p:cBhvr>
                                        <p:cTn id="27" dur="500"/>
                                        <p:tgtEl>
                                          <p:spTgt spid="174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413"/>
                                        </p:tgtEl>
                                        <p:attrNameLst>
                                          <p:attrName>style.visibility</p:attrName>
                                        </p:attrNameLst>
                                      </p:cBhvr>
                                      <p:to>
                                        <p:strVal val="visible"/>
                                      </p:to>
                                    </p:set>
                                    <p:animEffect transition="in" filter="fade">
                                      <p:cBhvr>
                                        <p:cTn id="3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P spid="17412" grpId="0" bldLvl="0" animBg="1"/>
      <p:bldP spid="17413" grpId="0" bldLvl="0" animBg="1"/>
      <p:bldP spid="17414" grpId="0" bldLvl="0" animBg="1"/>
      <p:bldP spid="17415" grpId="0" bldLvl="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8433">
            <a:hlinkClick r:id="" action="ppaction://hlinkshowjump?jump=nextslide">
              <a:snd r:embed="rId2" name="chimes.wav"/>
            </a:hlinkClick>
          </p:cNvPr>
          <p:cNvSpPr txBox="1"/>
          <p:nvPr/>
        </p:nvSpPr>
        <p:spPr>
          <a:xfrm>
            <a:off x="8615829" y="4581525"/>
            <a:ext cx="1655547" cy="521970"/>
          </a:xfrm>
          <a:prstGeom prst="rect">
            <a:avLst/>
          </a:prstGeom>
          <a:noFill/>
          <a:ln w="9525">
            <a:noFill/>
          </a:ln>
        </p:spPr>
        <p:txBody>
          <a:bodyPr>
            <a:spAutoFit/>
          </a:bodyPr>
          <a:lstStyle/>
          <a:p>
            <a:pPr>
              <a:buClrTx/>
            </a:pPr>
            <a:r>
              <a:rPr lang="zh-CN" altLang="en-US" sz="2800" dirty="0">
                <a:solidFill>
                  <a:schemeClr val="folHlink"/>
                </a:solidFill>
                <a:latin typeface="微软雅黑" panose="020B0503020204020204" pitchFamily="34" charset="-122"/>
                <a:ea typeface="微软雅黑" panose="020B0503020204020204" pitchFamily="34" charset="-122"/>
              </a:rPr>
              <a:t>黄色人种</a:t>
            </a:r>
          </a:p>
        </p:txBody>
      </p:sp>
      <p:pic>
        <p:nvPicPr>
          <p:cNvPr id="18435" name="图片 18434" descr="中国女孩"/>
          <p:cNvPicPr>
            <a:picLocks noChangeAspect="1"/>
          </p:cNvPicPr>
          <p:nvPr/>
        </p:nvPicPr>
        <p:blipFill>
          <a:blip r:embed="rId3" cstate="print"/>
          <a:stretch>
            <a:fillRect/>
          </a:stretch>
        </p:blipFill>
        <p:spPr>
          <a:xfrm>
            <a:off x="2019037" y="853441"/>
            <a:ext cx="3721885" cy="5671185"/>
          </a:xfrm>
          <a:prstGeom prst="rect">
            <a:avLst/>
          </a:prstGeom>
          <a:noFill/>
          <a:ln w="9525">
            <a:noFill/>
          </a:ln>
        </p:spPr>
      </p:pic>
      <p:pic>
        <p:nvPicPr>
          <p:cNvPr id="18436" name="图片 18435" descr="亚洲人"/>
          <p:cNvPicPr>
            <a:picLocks noChangeAspect="1"/>
          </p:cNvPicPr>
          <p:nvPr/>
        </p:nvPicPr>
        <p:blipFill>
          <a:blip r:embed="rId4" cstate="print"/>
          <a:stretch>
            <a:fillRect/>
          </a:stretch>
        </p:blipFill>
        <p:spPr>
          <a:xfrm>
            <a:off x="6308857" y="667386"/>
            <a:ext cx="4320613" cy="3789363"/>
          </a:xfrm>
          <a:prstGeom prst="rect">
            <a:avLst/>
          </a:prstGeom>
          <a:noFill/>
          <a:ln w="9525">
            <a:noFill/>
          </a:ln>
        </p:spPr>
      </p:pic>
      <p:pic>
        <p:nvPicPr>
          <p:cNvPr id="18437" name="图片 18436"/>
          <p:cNvPicPr>
            <a:picLocks noChangeAspect="1"/>
          </p:cNvPicPr>
          <p:nvPr/>
        </p:nvPicPr>
        <p:blipFill>
          <a:blip r:embed="rId5" cstate="print"/>
          <a:stretch>
            <a:fillRect/>
          </a:stretch>
        </p:blipFill>
        <p:spPr>
          <a:xfrm>
            <a:off x="5481242" y="3211196"/>
            <a:ext cx="2763478" cy="33131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p:cTn id="7" dur="1000" fill="hold"/>
                                        <p:tgtEl>
                                          <p:spTgt spid="18435"/>
                                        </p:tgtEl>
                                        <p:attrNameLst>
                                          <p:attrName>ppt_w</p:attrName>
                                        </p:attrNameLst>
                                      </p:cBhvr>
                                      <p:tavLst>
                                        <p:tav tm="0">
                                          <p:val>
                                            <p:strVal val="#ppt_w*0.70"/>
                                          </p:val>
                                        </p:tav>
                                        <p:tav tm="100000">
                                          <p:val>
                                            <p:strVal val="#ppt_w"/>
                                          </p:val>
                                        </p:tav>
                                      </p:tavLst>
                                    </p:anim>
                                    <p:anim calcmode="lin" valueType="num">
                                      <p:cBhvr>
                                        <p:cTn id="8" dur="1000" fill="hold"/>
                                        <p:tgtEl>
                                          <p:spTgt spid="18435"/>
                                        </p:tgtEl>
                                        <p:attrNameLst>
                                          <p:attrName>ppt_h</p:attrName>
                                        </p:attrNameLst>
                                      </p:cBhvr>
                                      <p:tavLst>
                                        <p:tav tm="0">
                                          <p:val>
                                            <p:strVal val="#ppt_h"/>
                                          </p:val>
                                        </p:tav>
                                        <p:tav tm="100000">
                                          <p:val>
                                            <p:strVal val="#ppt_h"/>
                                          </p:val>
                                        </p:tav>
                                      </p:tavLst>
                                    </p:anim>
                                    <p:animEffect transition="in" filter="fade">
                                      <p:cBhvr>
                                        <p:cTn id="9" dur="1000"/>
                                        <p:tgtEl>
                                          <p:spTgt spid="18435"/>
                                        </p:tgtEl>
                                      </p:cBhvr>
                                    </p:animEffect>
                                  </p:childTnLst>
                                </p:cTn>
                              </p:par>
                              <p:par>
                                <p:cTn id="10" presetID="55" presetClass="entr" presetSubtype="0" fill="hold" nodeType="withEffect">
                                  <p:stCondLst>
                                    <p:cond delay="0"/>
                                  </p:stCondLst>
                                  <p:childTnLst>
                                    <p:set>
                                      <p:cBhvr>
                                        <p:cTn id="11" dur="1" fill="hold">
                                          <p:stCondLst>
                                            <p:cond delay="0"/>
                                          </p:stCondLst>
                                        </p:cTn>
                                        <p:tgtEl>
                                          <p:spTgt spid="18436"/>
                                        </p:tgtEl>
                                        <p:attrNameLst>
                                          <p:attrName>style.visibility</p:attrName>
                                        </p:attrNameLst>
                                      </p:cBhvr>
                                      <p:to>
                                        <p:strVal val="visible"/>
                                      </p:to>
                                    </p:set>
                                    <p:anim calcmode="lin" valueType="num">
                                      <p:cBhvr>
                                        <p:cTn id="12" dur="1000" fill="hold"/>
                                        <p:tgtEl>
                                          <p:spTgt spid="18436"/>
                                        </p:tgtEl>
                                        <p:attrNameLst>
                                          <p:attrName>ppt_w</p:attrName>
                                        </p:attrNameLst>
                                      </p:cBhvr>
                                      <p:tavLst>
                                        <p:tav tm="0">
                                          <p:val>
                                            <p:strVal val="#ppt_w*0.70"/>
                                          </p:val>
                                        </p:tav>
                                        <p:tav tm="100000">
                                          <p:val>
                                            <p:strVal val="#ppt_w"/>
                                          </p:val>
                                        </p:tav>
                                      </p:tavLst>
                                    </p:anim>
                                    <p:anim calcmode="lin" valueType="num">
                                      <p:cBhvr>
                                        <p:cTn id="13" dur="1000" fill="hold"/>
                                        <p:tgtEl>
                                          <p:spTgt spid="18436"/>
                                        </p:tgtEl>
                                        <p:attrNameLst>
                                          <p:attrName>ppt_h</p:attrName>
                                        </p:attrNameLst>
                                      </p:cBhvr>
                                      <p:tavLst>
                                        <p:tav tm="0">
                                          <p:val>
                                            <p:strVal val="#ppt_h"/>
                                          </p:val>
                                        </p:tav>
                                        <p:tav tm="100000">
                                          <p:val>
                                            <p:strVal val="#ppt_h"/>
                                          </p:val>
                                        </p:tav>
                                      </p:tavLst>
                                    </p:anim>
                                    <p:animEffect transition="in" filter="fade">
                                      <p:cBhvr>
                                        <p:cTn id="14" dur="1000"/>
                                        <p:tgtEl>
                                          <p:spTgt spid="18436"/>
                                        </p:tgtEl>
                                      </p:cBhvr>
                                    </p:animEffect>
                                  </p:childTnLst>
                                </p:cTn>
                              </p:par>
                              <p:par>
                                <p:cTn id="15" presetID="55" presetClass="entr" presetSubtype="0" fill="hold" nodeType="withEffect">
                                  <p:stCondLst>
                                    <p:cond delay="0"/>
                                  </p:stCondLst>
                                  <p:childTnLst>
                                    <p:set>
                                      <p:cBhvr>
                                        <p:cTn id="16" dur="1" fill="hold">
                                          <p:stCondLst>
                                            <p:cond delay="0"/>
                                          </p:stCondLst>
                                        </p:cTn>
                                        <p:tgtEl>
                                          <p:spTgt spid="18437"/>
                                        </p:tgtEl>
                                        <p:attrNameLst>
                                          <p:attrName>style.visibility</p:attrName>
                                        </p:attrNameLst>
                                      </p:cBhvr>
                                      <p:to>
                                        <p:strVal val="visible"/>
                                      </p:to>
                                    </p:set>
                                    <p:anim calcmode="lin" valueType="num">
                                      <p:cBhvr>
                                        <p:cTn id="17" dur="1000" fill="hold"/>
                                        <p:tgtEl>
                                          <p:spTgt spid="18437"/>
                                        </p:tgtEl>
                                        <p:attrNameLst>
                                          <p:attrName>ppt_w</p:attrName>
                                        </p:attrNameLst>
                                      </p:cBhvr>
                                      <p:tavLst>
                                        <p:tav tm="0">
                                          <p:val>
                                            <p:strVal val="#ppt_w*0.70"/>
                                          </p:val>
                                        </p:tav>
                                        <p:tav tm="100000">
                                          <p:val>
                                            <p:strVal val="#ppt_w"/>
                                          </p:val>
                                        </p:tav>
                                      </p:tavLst>
                                    </p:anim>
                                    <p:anim calcmode="lin" valueType="num">
                                      <p:cBhvr>
                                        <p:cTn id="18" dur="1000" fill="hold"/>
                                        <p:tgtEl>
                                          <p:spTgt spid="18437"/>
                                        </p:tgtEl>
                                        <p:attrNameLst>
                                          <p:attrName>ppt_h</p:attrName>
                                        </p:attrNameLst>
                                      </p:cBhvr>
                                      <p:tavLst>
                                        <p:tav tm="0">
                                          <p:val>
                                            <p:strVal val="#ppt_h"/>
                                          </p:val>
                                        </p:tav>
                                        <p:tav tm="100000">
                                          <p:val>
                                            <p:strVal val="#ppt_h"/>
                                          </p:val>
                                        </p:tav>
                                      </p:tavLst>
                                    </p:anim>
                                    <p:animEffect transition="in" filter="fade">
                                      <p:cBhvr>
                                        <p:cTn id="19" dur="1000"/>
                                        <p:tgtEl>
                                          <p:spTgt spid="1843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8434"/>
                                        </p:tgtEl>
                                        <p:attrNameLst>
                                          <p:attrName>style.visibility</p:attrName>
                                        </p:attrNameLst>
                                      </p:cBhvr>
                                      <p:to>
                                        <p:strVal val="visible"/>
                                      </p:to>
                                    </p:set>
                                    <p:animEffect transition="in" filter="blinds(horizontal)">
                                      <p:cBhvr>
                                        <p:cTn id="24"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a:xfrm>
            <a:off x="2958715" y="631826"/>
            <a:ext cx="5252354" cy="1196975"/>
          </a:xfrm>
        </p:spPr>
        <p:txBody>
          <a:bodyPr vert="horz" wrap="square" anchor="ctr"/>
          <a:lstStyle/>
          <a:p>
            <a:pPr eaLnBrk="1" hangingPunct="1"/>
            <a:r>
              <a:rPr lang="zh-CN" altLang="en-US" sz="3200" dirty="0">
                <a:solidFill>
                  <a:srgbClr val="000099"/>
                </a:solidFill>
                <a:effectLst>
                  <a:outerShdw blurRad="38100" dist="38100" dir="2700000">
                    <a:srgbClr val="000000"/>
                  </a:outerShdw>
                </a:effectLst>
                <a:latin typeface="微软雅黑" panose="020B0503020204020204" pitchFamily="34" charset="-122"/>
                <a:ea typeface="微软雅黑" panose="020B0503020204020204" pitchFamily="34" charset="-122"/>
              </a:rPr>
              <a:t>不要忘了我们~~~</a:t>
            </a:r>
          </a:p>
        </p:txBody>
      </p:sp>
      <p:pic>
        <p:nvPicPr>
          <p:cNvPr id="19459" name="内容占位符 5"/>
          <p:cNvPicPr>
            <a:picLocks noGrp="1" noChangeAspect="1"/>
          </p:cNvPicPr>
          <p:nvPr>
            <p:ph sz="half" idx="4294967295"/>
          </p:nvPr>
        </p:nvPicPr>
        <p:blipFill>
          <a:blip r:embed="rId2" cstate="print"/>
          <a:stretch>
            <a:fillRect/>
          </a:stretch>
        </p:blipFill>
        <p:spPr>
          <a:xfrm>
            <a:off x="2209513" y="1828800"/>
            <a:ext cx="4169820" cy="3048000"/>
          </a:xfrm>
        </p:spPr>
      </p:pic>
      <p:pic>
        <p:nvPicPr>
          <p:cNvPr id="19460" name="内容占位符 11"/>
          <p:cNvPicPr>
            <a:picLocks noGrp="1" noChangeAspect="1"/>
          </p:cNvPicPr>
          <p:nvPr>
            <p:ph sz="half" idx="4294967295"/>
          </p:nvPr>
        </p:nvPicPr>
        <p:blipFill>
          <a:blip r:embed="rId3" cstate="print"/>
          <a:stretch>
            <a:fillRect/>
          </a:stretch>
        </p:blipFill>
        <p:spPr>
          <a:xfrm>
            <a:off x="6857108" y="1752601"/>
            <a:ext cx="3199983" cy="4244975"/>
          </a:xfrm>
        </p:spPr>
      </p:pic>
      <p:sp>
        <p:nvSpPr>
          <p:cNvPr id="19461" name="TextBox 8"/>
          <p:cNvSpPr txBox="1"/>
          <p:nvPr/>
        </p:nvSpPr>
        <p:spPr>
          <a:xfrm>
            <a:off x="3504744" y="5173663"/>
            <a:ext cx="2057132" cy="521970"/>
          </a:xfrm>
          <a:prstGeom prst="rect">
            <a:avLst/>
          </a:prstGeom>
          <a:noFill/>
          <a:ln w="9525">
            <a:noFill/>
          </a:ln>
        </p:spPr>
        <p:txBody>
          <a:bodyPr>
            <a:spAutoFit/>
          </a:bodyPr>
          <a:lstStyle/>
          <a:p>
            <a:r>
              <a:rPr lang="zh-CN" altLang="en-US" sz="2800" dirty="0">
                <a:solidFill>
                  <a:srgbClr val="002A55"/>
                </a:solidFill>
                <a:latin typeface="微软雅黑" panose="020B0503020204020204" pitchFamily="34" charset="-122"/>
                <a:ea typeface="微软雅黑" panose="020B0503020204020204" pitchFamily="34" charset="-122"/>
              </a:rPr>
              <a:t>印第安人</a:t>
            </a:r>
          </a:p>
        </p:txBody>
      </p:sp>
      <p:sp>
        <p:nvSpPr>
          <p:cNvPr id="19462" name="TextBox 6"/>
          <p:cNvSpPr txBox="1"/>
          <p:nvPr/>
        </p:nvSpPr>
        <p:spPr>
          <a:xfrm>
            <a:off x="5028545" y="6172200"/>
            <a:ext cx="2228560" cy="521970"/>
          </a:xfrm>
          <a:prstGeom prst="rect">
            <a:avLst/>
          </a:prstGeom>
          <a:solidFill>
            <a:srgbClr val="C00000"/>
          </a:solidFill>
          <a:ln w="9525">
            <a:noFill/>
          </a:ln>
        </p:spPr>
        <p:txBody>
          <a:bodyPr wrap="square">
            <a:spAutoFit/>
          </a:bodyPr>
          <a:lstStyle/>
          <a:p>
            <a:r>
              <a:rPr lang="zh-CN" altLang="en-US" sz="2800" dirty="0">
                <a:solidFill>
                  <a:srgbClr val="FFFF1B"/>
                </a:solidFill>
                <a:latin typeface="微软雅黑" panose="020B0503020204020204" pitchFamily="34" charset="-122"/>
                <a:ea typeface="微软雅黑" panose="020B0503020204020204" pitchFamily="34" charset="-122"/>
              </a:rPr>
              <a:t>黄色人种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459"/>
                                        </p:tgtEl>
                                        <p:attrNameLst>
                                          <p:attrName>style.visibility</p:attrName>
                                        </p:attrNameLst>
                                      </p:cBhvr>
                                      <p:to>
                                        <p:strVal val="visible"/>
                                      </p:to>
                                    </p:set>
                                    <p:anim calcmode="lin" valueType="num">
                                      <p:cBhvr additive="base">
                                        <p:cTn id="12" dur="500" fill="hold"/>
                                        <p:tgtEl>
                                          <p:spTgt spid="19459"/>
                                        </p:tgtEl>
                                        <p:attrNameLst>
                                          <p:attrName>ppt_x</p:attrName>
                                        </p:attrNameLst>
                                      </p:cBhvr>
                                      <p:tavLst>
                                        <p:tav tm="0">
                                          <p:val>
                                            <p:strVal val="#ppt_x"/>
                                          </p:val>
                                        </p:tav>
                                        <p:tav tm="100000">
                                          <p:val>
                                            <p:strVal val="#ppt_x"/>
                                          </p:val>
                                        </p:tav>
                                      </p:tavLst>
                                    </p:anim>
                                    <p:anim calcmode="lin" valueType="num">
                                      <p:cBhvr additive="base">
                                        <p:cTn id="13" dur="500" fill="hold"/>
                                        <p:tgtEl>
                                          <p:spTgt spid="1945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460"/>
                                        </p:tgtEl>
                                        <p:attrNameLst>
                                          <p:attrName>style.visibility</p:attrName>
                                        </p:attrNameLst>
                                      </p:cBhvr>
                                      <p:to>
                                        <p:strVal val="visible"/>
                                      </p:to>
                                    </p:set>
                                    <p:anim calcmode="lin" valueType="num">
                                      <p:cBhvr additive="base">
                                        <p:cTn id="18" dur="500" fill="hold"/>
                                        <p:tgtEl>
                                          <p:spTgt spid="19460"/>
                                        </p:tgtEl>
                                        <p:attrNameLst>
                                          <p:attrName>ppt_x</p:attrName>
                                        </p:attrNameLst>
                                      </p:cBhvr>
                                      <p:tavLst>
                                        <p:tav tm="0">
                                          <p:val>
                                            <p:strVal val="#ppt_x"/>
                                          </p:val>
                                        </p:tav>
                                        <p:tav tm="100000">
                                          <p:val>
                                            <p:strVal val="#ppt_x"/>
                                          </p:val>
                                        </p:tav>
                                      </p:tavLst>
                                    </p:anim>
                                    <p:anim calcmode="lin" valueType="num">
                                      <p:cBhvr additive="base">
                                        <p:cTn id="19"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461"/>
                                        </p:tgtEl>
                                        <p:attrNameLst>
                                          <p:attrName>style.visibility</p:attrName>
                                        </p:attrNameLst>
                                      </p:cBhvr>
                                      <p:to>
                                        <p:strVal val="visible"/>
                                      </p:to>
                                    </p:set>
                                    <p:animEffect transition="in" filter="fade">
                                      <p:cBhvr>
                                        <p:cTn id="24" dur="1000"/>
                                        <p:tgtEl>
                                          <p:spTgt spid="19461"/>
                                        </p:tgtEl>
                                      </p:cBhvr>
                                    </p:animEffect>
                                    <p:anim calcmode="lin" valueType="num">
                                      <p:cBhvr>
                                        <p:cTn id="25" dur="1000" fill="hold"/>
                                        <p:tgtEl>
                                          <p:spTgt spid="19461"/>
                                        </p:tgtEl>
                                        <p:attrNameLst>
                                          <p:attrName>ppt_x</p:attrName>
                                        </p:attrNameLst>
                                      </p:cBhvr>
                                      <p:tavLst>
                                        <p:tav tm="0">
                                          <p:val>
                                            <p:strVal val="#ppt_x"/>
                                          </p:val>
                                        </p:tav>
                                        <p:tav tm="100000">
                                          <p:val>
                                            <p:strVal val="#ppt_x"/>
                                          </p:val>
                                        </p:tav>
                                      </p:tavLst>
                                    </p:anim>
                                    <p:anim calcmode="lin" valueType="num">
                                      <p:cBhvr>
                                        <p:cTn id="26" dur="1000" fill="hold"/>
                                        <p:tgtEl>
                                          <p:spTgt spid="1946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462"/>
                                        </p:tgtEl>
                                        <p:attrNameLst>
                                          <p:attrName>style.visibility</p:attrName>
                                        </p:attrNameLst>
                                      </p:cBhvr>
                                      <p:to>
                                        <p:strVal val="visible"/>
                                      </p:to>
                                    </p:set>
                                    <p:animEffect transition="in" filter="fade">
                                      <p:cBhvr>
                                        <p:cTn id="31"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61" grpId="0"/>
      <p:bldP spid="19462" grpId="0" bldLvl="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idx="4294967295"/>
          </p:nvPr>
        </p:nvSpPr>
        <p:spPr>
          <a:xfrm>
            <a:off x="2285385" y="836295"/>
            <a:ext cx="8228529" cy="1143000"/>
          </a:xfrm>
        </p:spPr>
        <p:txBody>
          <a:bodyPr vert="horz" wrap="square" anchor="ctr"/>
          <a:lstStyle/>
          <a:p>
            <a:pPr algn="l" eaLnBrk="1" hangingPunct="1"/>
            <a:r>
              <a:rPr lang="zh-CN" altLang="en-US" sz="2400" dirty="0">
                <a:effectLst>
                  <a:outerShdw blurRad="38100" dist="38100" dir="2700000">
                    <a:srgbClr val="FFFFFF"/>
                  </a:outerShdw>
                </a:effectLst>
                <a:latin typeface="微软雅黑" panose="020B0503020204020204" pitchFamily="34" charset="-122"/>
                <a:ea typeface="微软雅黑" panose="020B0503020204020204" pitchFamily="34" charset="-122"/>
              </a:rPr>
              <a:t>传说中世界上最耐寒、最勇敢和最坚韧不拔的民族……</a:t>
            </a:r>
          </a:p>
        </p:txBody>
      </p:sp>
      <p:pic>
        <p:nvPicPr>
          <p:cNvPr id="20483" name="内容占位符 6"/>
          <p:cNvPicPr>
            <a:picLocks noGrp="1" noChangeAspect="1"/>
          </p:cNvPicPr>
          <p:nvPr>
            <p:ph sz="half" idx="4294967295"/>
          </p:nvPr>
        </p:nvPicPr>
        <p:blipFill>
          <a:blip r:embed="rId2" cstate="print"/>
          <a:stretch>
            <a:fillRect/>
          </a:stretch>
        </p:blipFill>
        <p:spPr>
          <a:xfrm>
            <a:off x="1980942" y="2133600"/>
            <a:ext cx="3961884" cy="2971800"/>
          </a:xfrm>
        </p:spPr>
      </p:pic>
      <p:sp>
        <p:nvSpPr>
          <p:cNvPr id="20484" name="TextBox 5"/>
          <p:cNvSpPr txBox="1"/>
          <p:nvPr/>
        </p:nvSpPr>
        <p:spPr>
          <a:xfrm>
            <a:off x="4038074" y="5410201"/>
            <a:ext cx="4419025" cy="460375"/>
          </a:xfrm>
          <a:prstGeom prst="rect">
            <a:avLst/>
          </a:prstGeom>
          <a:noFill/>
          <a:ln w="9525">
            <a:noFill/>
          </a:ln>
        </p:spPr>
        <p:txBody>
          <a:bodyPr>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因纽特人（爱斯基摩人）</a:t>
            </a:r>
          </a:p>
        </p:txBody>
      </p:sp>
      <p:sp>
        <p:nvSpPr>
          <p:cNvPr id="20485" name="TextBox 9"/>
          <p:cNvSpPr txBox="1"/>
          <p:nvPr/>
        </p:nvSpPr>
        <p:spPr>
          <a:xfrm>
            <a:off x="5523781" y="6116638"/>
            <a:ext cx="1866657" cy="521970"/>
          </a:xfrm>
          <a:prstGeom prst="rect">
            <a:avLst/>
          </a:prstGeom>
          <a:solidFill>
            <a:srgbClr val="C00000"/>
          </a:solidFill>
          <a:ln w="9525">
            <a:noFill/>
          </a:ln>
        </p:spPr>
        <p:txBody>
          <a:bodyPr wrap="square">
            <a:spAutoFit/>
          </a:bodyPr>
          <a:lstStyle/>
          <a:p>
            <a:r>
              <a:rPr lang="zh-CN" altLang="en-US" sz="2800" dirty="0">
                <a:solidFill>
                  <a:srgbClr val="FFFF1B"/>
                </a:solidFill>
                <a:latin typeface="微软雅黑" panose="020B0503020204020204" pitchFamily="34" charset="-122"/>
                <a:ea typeface="微软雅黑" panose="020B0503020204020204" pitchFamily="34" charset="-122"/>
              </a:rPr>
              <a:t>黄色人种</a:t>
            </a:r>
          </a:p>
        </p:txBody>
      </p:sp>
      <p:pic>
        <p:nvPicPr>
          <p:cNvPr id="20486" name="图片 12" descr="图片2"/>
          <p:cNvPicPr>
            <a:picLocks noChangeAspect="1"/>
          </p:cNvPicPr>
          <p:nvPr/>
        </p:nvPicPr>
        <p:blipFill>
          <a:blip r:embed="rId3" cstate="print"/>
          <a:stretch>
            <a:fillRect/>
          </a:stretch>
        </p:blipFill>
        <p:spPr>
          <a:xfrm>
            <a:off x="6171396" y="2133600"/>
            <a:ext cx="4342835" cy="2971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fade">
                                      <p:cBhvr>
                                        <p:cTn id="7" dur="500"/>
                                        <p:tgtEl>
                                          <p:spTgt spid="2048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fade">
                                      <p:cBhvr>
                                        <p:cTn id="12" dur="1000"/>
                                        <p:tgtEl>
                                          <p:spTgt spid="20484"/>
                                        </p:tgtEl>
                                      </p:cBhvr>
                                    </p:animEffect>
                                    <p:anim calcmode="lin" valueType="num">
                                      <p:cBhvr>
                                        <p:cTn id="13" dur="1000" fill="hold"/>
                                        <p:tgtEl>
                                          <p:spTgt spid="20484"/>
                                        </p:tgtEl>
                                        <p:attrNameLst>
                                          <p:attrName>ppt_x</p:attrName>
                                        </p:attrNameLst>
                                      </p:cBhvr>
                                      <p:tavLst>
                                        <p:tav tm="0">
                                          <p:val>
                                            <p:strVal val="#ppt_x"/>
                                          </p:val>
                                        </p:tav>
                                        <p:tav tm="100000">
                                          <p:val>
                                            <p:strVal val="#ppt_x"/>
                                          </p:val>
                                        </p:tav>
                                      </p:tavLst>
                                    </p:anim>
                                    <p:anim calcmode="lin" valueType="num">
                                      <p:cBhvr>
                                        <p:cTn id="14" dur="1000" fill="hold"/>
                                        <p:tgtEl>
                                          <p:spTgt spid="2048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485"/>
                                        </p:tgtEl>
                                        <p:attrNameLst>
                                          <p:attrName>style.visibility</p:attrName>
                                        </p:attrNameLst>
                                      </p:cBhvr>
                                      <p:to>
                                        <p:strVal val="visible"/>
                                      </p:to>
                                    </p:set>
                                    <p:animEffect transition="in" filter="fade">
                                      <p:cBhvr>
                                        <p:cTn id="19"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20485" grpId="0" bldLvl="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内容占位符 6"/>
          <p:cNvPicPr>
            <a:picLocks noGrp="1" noChangeAspect="1"/>
          </p:cNvPicPr>
          <p:nvPr>
            <p:ph idx="4294967295"/>
          </p:nvPr>
        </p:nvPicPr>
        <p:blipFill>
          <a:blip r:embed="rId2" cstate="print"/>
          <a:stretch>
            <a:fillRect/>
          </a:stretch>
        </p:blipFill>
        <p:spPr>
          <a:xfrm>
            <a:off x="2133322" y="1901826"/>
            <a:ext cx="8228529" cy="4956175"/>
          </a:xfrm>
        </p:spPr>
      </p:pic>
      <p:sp>
        <p:nvSpPr>
          <p:cNvPr id="21507" name="TextBox 8"/>
          <p:cNvSpPr txBox="1"/>
          <p:nvPr/>
        </p:nvSpPr>
        <p:spPr>
          <a:xfrm>
            <a:off x="1742848" y="1379855"/>
            <a:ext cx="3809504" cy="521970"/>
          </a:xfrm>
          <a:prstGeom prst="rect">
            <a:avLst/>
          </a:prstGeom>
          <a:solidFill>
            <a:srgbClr val="C00000"/>
          </a:solidFill>
          <a:ln w="9525">
            <a:noFill/>
          </a:ln>
        </p:spPr>
        <p:txBody>
          <a:bodyPr>
            <a:spAutoFit/>
          </a:bodyPr>
          <a:lstStyle/>
          <a:p>
            <a:r>
              <a:rPr lang="zh-CN" altLang="en-US" sz="2800" dirty="0">
                <a:solidFill>
                  <a:srgbClr val="FFFF00"/>
                </a:solidFill>
                <a:latin typeface="微软雅黑" panose="020B0503020204020204" pitchFamily="34" charset="-122"/>
                <a:ea typeface="微软雅黑" panose="020B0503020204020204" pitchFamily="34" charset="-122"/>
              </a:rPr>
              <a:t>黄色人种的分布：</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1508" name="TextBox 1"/>
          <p:cNvSpPr txBox="1"/>
          <p:nvPr/>
        </p:nvSpPr>
        <p:spPr>
          <a:xfrm>
            <a:off x="5260290" y="1085851"/>
            <a:ext cx="5333306" cy="953135"/>
          </a:xfrm>
          <a:prstGeom prst="rect">
            <a:avLst/>
          </a:prstGeom>
          <a:solidFill>
            <a:srgbClr val="C00000"/>
          </a:solidFill>
          <a:ln w="9525">
            <a:noFill/>
          </a:ln>
        </p:spPr>
        <p:txBody>
          <a:bodyPr>
            <a:spAutoFit/>
          </a:bodyPr>
          <a:lstStyle/>
          <a:p>
            <a:pPr algn="l"/>
            <a:r>
              <a:rPr lang="zh-CN" altLang="en-US" sz="2800" dirty="0">
                <a:solidFill>
                  <a:srgbClr val="FFFF00"/>
                </a:solidFill>
                <a:latin typeface="微软雅黑" panose="020B0503020204020204" pitchFamily="34" charset="-122"/>
                <a:ea typeface="微软雅黑" panose="020B0503020204020204" pitchFamily="34" charset="-122"/>
              </a:rPr>
              <a:t>亚洲东部和北部、北美洲              和南美洲北部</a:t>
            </a:r>
          </a:p>
        </p:txBody>
      </p:sp>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checkerboard(across)">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508"/>
                                        </p:tgtEl>
                                        <p:attrNameLst>
                                          <p:attrName>style.visibility</p:attrName>
                                        </p:attrNameLst>
                                      </p:cBhvr>
                                      <p:to>
                                        <p:strVal val="visible"/>
                                      </p:to>
                                    </p:set>
                                    <p:anim calcmode="lin" valueType="num">
                                      <p:cBhvr additive="base">
                                        <p:cTn id="12" dur="500" fill="hold"/>
                                        <p:tgtEl>
                                          <p:spTgt spid="21508"/>
                                        </p:tgtEl>
                                        <p:attrNameLst>
                                          <p:attrName>ppt_x</p:attrName>
                                        </p:attrNameLst>
                                      </p:cBhvr>
                                      <p:tavLst>
                                        <p:tav tm="0">
                                          <p:val>
                                            <p:strVal val="#ppt_x"/>
                                          </p:val>
                                        </p:tav>
                                        <p:tav tm="100000">
                                          <p:val>
                                            <p:strVal val="#ppt_x"/>
                                          </p:val>
                                        </p:tav>
                                      </p:tavLst>
                                    </p:anim>
                                    <p:anim calcmode="lin" valueType="num">
                                      <p:cBhvr additive="base">
                                        <p:cTn id="13"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ldLvl="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5"/>
          <p:cNvPicPr>
            <a:picLocks noChangeAspect="1"/>
          </p:cNvPicPr>
          <p:nvPr/>
        </p:nvPicPr>
        <p:blipFill>
          <a:blip r:embed="rId2" cstate="print">
            <a:lum bright="-29999"/>
          </a:blip>
          <a:stretch>
            <a:fillRect/>
          </a:stretch>
        </p:blipFill>
        <p:spPr>
          <a:xfrm>
            <a:off x="2590463" y="1905000"/>
            <a:ext cx="2742843" cy="4203700"/>
          </a:xfrm>
          <a:prstGeom prst="rect">
            <a:avLst/>
          </a:prstGeom>
          <a:noFill/>
          <a:ln w="9525">
            <a:noFill/>
          </a:ln>
        </p:spPr>
      </p:pic>
      <p:sp>
        <p:nvSpPr>
          <p:cNvPr id="22531" name="标题 1"/>
          <p:cNvSpPr>
            <a:spLocks noGrp="1"/>
          </p:cNvSpPr>
          <p:nvPr>
            <p:ph type="title" idx="4294967295"/>
          </p:nvPr>
        </p:nvSpPr>
        <p:spPr>
          <a:xfrm>
            <a:off x="2590463" y="952500"/>
            <a:ext cx="3961884" cy="838200"/>
          </a:xfrm>
        </p:spPr>
        <p:txBody>
          <a:bodyPr vert="horz" wrap="square" anchor="ctr"/>
          <a:lstStyle/>
          <a:p>
            <a:pPr eaLnBrk="1" hangingPunct="1"/>
            <a:r>
              <a:rPr lang="zh-CN" altLang="en-US" sz="2800" dirty="0">
                <a:effectLst>
                  <a:outerShdw blurRad="38100" dist="38100" dir="2700000">
                    <a:srgbClr val="FFFFFF"/>
                  </a:outerShdw>
                </a:effectLst>
                <a:latin typeface="微软雅黑" panose="020B0503020204020204" pitchFamily="34" charset="-122"/>
                <a:ea typeface="微软雅黑" panose="020B0503020204020204" pitchFamily="34" charset="-122"/>
              </a:rPr>
              <a:t>三、黑色人种</a:t>
            </a:r>
          </a:p>
        </p:txBody>
      </p:sp>
      <p:sp>
        <p:nvSpPr>
          <p:cNvPr id="22532" name="线形标注 1(带强调线) 4"/>
          <p:cNvSpPr/>
          <p:nvPr/>
        </p:nvSpPr>
        <p:spPr>
          <a:xfrm>
            <a:off x="7038059" y="2286001"/>
            <a:ext cx="3076175" cy="561975"/>
          </a:xfrm>
          <a:prstGeom prst="accentCallout1">
            <a:avLst>
              <a:gd name="adj1" fmla="val 51801"/>
              <a:gd name="adj2" fmla="val -7894"/>
              <a:gd name="adj3" fmla="val 135259"/>
              <a:gd name="adj4" fmla="val -84269"/>
            </a:avLst>
          </a:prstGeom>
          <a:solidFill>
            <a:srgbClr val="000099"/>
          </a:solidFill>
          <a:ln w="25400" cap="flat" cmpd="sng">
            <a:solidFill>
              <a:srgbClr val="5E5E00"/>
            </a:solidFill>
            <a:prstDash val="solid"/>
            <a:miter/>
            <a:headEnd type="none" w="med" len="med"/>
            <a:tailEnd type="none" w="med" len="med"/>
          </a:ln>
        </p:spPr>
        <p:txBody>
          <a:bodyPr anchor="ctr"/>
          <a:lstStyle/>
          <a:p>
            <a:r>
              <a:rPr lang="zh-CN" altLang="en-US" sz="2800" dirty="0">
                <a:solidFill>
                  <a:srgbClr val="FFFF00"/>
                </a:solidFill>
                <a:latin typeface="微软雅黑" panose="020B0503020204020204" pitchFamily="34" charset="-122"/>
                <a:ea typeface="微软雅黑" panose="020B0503020204020204" pitchFamily="34" charset="-122"/>
              </a:rPr>
              <a:t>头发卷曲</a:t>
            </a:r>
          </a:p>
        </p:txBody>
      </p:sp>
      <p:sp>
        <p:nvSpPr>
          <p:cNvPr id="22533" name="线形标注 1(带强调线) 8"/>
          <p:cNvSpPr/>
          <p:nvPr/>
        </p:nvSpPr>
        <p:spPr>
          <a:xfrm>
            <a:off x="7085677" y="5305425"/>
            <a:ext cx="3028556" cy="533400"/>
          </a:xfrm>
          <a:prstGeom prst="accentCallout1">
            <a:avLst>
              <a:gd name="adj1" fmla="val 42856"/>
              <a:gd name="adj2" fmla="val -7866"/>
              <a:gd name="adj3" fmla="val 106250"/>
              <a:gd name="adj4" fmla="val -95713"/>
            </a:avLst>
          </a:prstGeom>
          <a:solidFill>
            <a:srgbClr val="FF0000"/>
          </a:solidFill>
          <a:ln w="25400" cap="flat" cmpd="sng">
            <a:solidFill>
              <a:srgbClr val="5E5E00"/>
            </a:solidFill>
            <a:prstDash val="solid"/>
            <a:miter/>
            <a:headEnd type="none" w="med" len="med"/>
            <a:tailEnd type="none" w="med" len="med"/>
          </a:ln>
        </p:spPr>
        <p:txBody>
          <a:bodyPr anchor="ctr"/>
          <a:lstStyle/>
          <a:p>
            <a:pPr algn="l"/>
            <a:r>
              <a:rPr lang="zh-CN" altLang="en-US" sz="2800" dirty="0">
                <a:solidFill>
                  <a:srgbClr val="FFFF00"/>
                </a:solidFill>
                <a:latin typeface="微软雅黑" panose="020B0503020204020204" pitchFamily="34" charset="-122"/>
                <a:ea typeface="微软雅黑" panose="020B0503020204020204" pitchFamily="34" charset="-122"/>
              </a:rPr>
              <a:t>皮肤呈黑色</a:t>
            </a:r>
          </a:p>
        </p:txBody>
      </p:sp>
      <p:sp>
        <p:nvSpPr>
          <p:cNvPr id="22534" name="线形标注 1(带强调线) 9"/>
          <p:cNvSpPr/>
          <p:nvPr/>
        </p:nvSpPr>
        <p:spPr>
          <a:xfrm>
            <a:off x="7057107" y="3438525"/>
            <a:ext cx="3057127" cy="533400"/>
          </a:xfrm>
          <a:prstGeom prst="accentCallout1">
            <a:avLst>
              <a:gd name="adj1" fmla="val 40181"/>
              <a:gd name="adj2" fmla="val -8333"/>
              <a:gd name="adj3" fmla="val 125000"/>
              <a:gd name="adj4" fmla="val -107231"/>
            </a:avLst>
          </a:prstGeom>
          <a:solidFill>
            <a:srgbClr val="000099"/>
          </a:solidFill>
          <a:ln w="25400" cap="flat" cmpd="sng">
            <a:solidFill>
              <a:srgbClr val="5E5E00"/>
            </a:solidFill>
            <a:prstDash val="solid"/>
            <a:miter/>
            <a:headEnd type="none" w="med" len="med"/>
            <a:tailEnd type="none" w="med" len="med"/>
          </a:ln>
        </p:spPr>
        <p:txBody>
          <a:bodyPr anchor="ctr"/>
          <a:lstStyle/>
          <a:p>
            <a:r>
              <a:rPr lang="zh-CN" altLang="en-US" sz="2800" dirty="0">
                <a:solidFill>
                  <a:srgbClr val="FFFF00"/>
                </a:solidFill>
                <a:latin typeface="微软雅黑" panose="020B0503020204020204" pitchFamily="34" charset="-122"/>
                <a:ea typeface="微软雅黑" panose="020B0503020204020204" pitchFamily="34" charset="-122"/>
              </a:rPr>
              <a:t>鼻形扁平</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sp>
        <p:nvSpPr>
          <p:cNvPr id="22535" name="线形标注 1(带强调线) 10"/>
          <p:cNvSpPr/>
          <p:nvPr/>
        </p:nvSpPr>
        <p:spPr>
          <a:xfrm>
            <a:off x="7085678" y="4371975"/>
            <a:ext cx="3047603" cy="533400"/>
          </a:xfrm>
          <a:prstGeom prst="accentCallout1">
            <a:avLst>
              <a:gd name="adj1" fmla="val 53574"/>
              <a:gd name="adj2" fmla="val -9741"/>
              <a:gd name="adj3" fmla="val 68750"/>
              <a:gd name="adj4" fmla="val -101231"/>
            </a:avLst>
          </a:prstGeom>
          <a:solidFill>
            <a:srgbClr val="000099"/>
          </a:solidFill>
          <a:ln w="25400" cap="flat" cmpd="sng">
            <a:solidFill>
              <a:srgbClr val="5E5E00"/>
            </a:solidFill>
            <a:prstDash val="solid"/>
            <a:miter/>
            <a:headEnd type="none" w="med" len="med"/>
            <a:tailEnd type="none" w="med" len="med"/>
          </a:ln>
        </p:spPr>
        <p:txBody>
          <a:bodyPr anchor="ctr"/>
          <a:lstStyle/>
          <a:p>
            <a:pPr algn="l"/>
            <a:r>
              <a:rPr lang="zh-CN" altLang="en-US" sz="2800" dirty="0">
                <a:solidFill>
                  <a:srgbClr val="FFFF00"/>
                </a:solidFill>
                <a:latin typeface="微软雅黑" panose="020B0503020204020204" pitchFamily="34" charset="-122"/>
                <a:ea typeface="微软雅黑" panose="020B0503020204020204" pitchFamily="34" charset="-122"/>
              </a:rPr>
              <a:t>嘴唇厚</a:t>
            </a:r>
          </a:p>
        </p:txBody>
      </p:sp>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2531"/>
                                        </p:tgtEl>
                                        <p:attrNameLst>
                                          <p:attrName>ppt_x</p:attrName>
                                          <p:attrName>ppt_y</p:attrName>
                                        </p:attrNameLst>
                                      </p:cBhvr>
                                    </p:animMotion>
                                    <p:animRot by="1500000">
                                      <p:cBhvr>
                                        <p:cTn id="7" dur="125" fill="hold">
                                          <p:stCondLst>
                                            <p:cond delay="0"/>
                                          </p:stCondLst>
                                        </p:cTn>
                                        <p:tgtEl>
                                          <p:spTgt spid="22531"/>
                                        </p:tgtEl>
                                        <p:attrNameLst>
                                          <p:attrName>r</p:attrName>
                                        </p:attrNameLst>
                                      </p:cBhvr>
                                    </p:animRot>
                                    <p:animRot by="-1499760">
                                      <p:cBhvr>
                                        <p:cTn id="8" dur="125" fill="hold">
                                          <p:stCondLst>
                                            <p:cond delay="125"/>
                                          </p:stCondLst>
                                        </p:cTn>
                                        <p:tgtEl>
                                          <p:spTgt spid="22531"/>
                                        </p:tgtEl>
                                        <p:attrNameLst>
                                          <p:attrName>r</p:attrName>
                                        </p:attrNameLst>
                                      </p:cBhvr>
                                    </p:animRot>
                                    <p:animRot by="-1499760">
                                      <p:cBhvr>
                                        <p:cTn id="9" dur="125" fill="hold">
                                          <p:stCondLst>
                                            <p:cond delay="250"/>
                                          </p:stCondLst>
                                        </p:cTn>
                                        <p:tgtEl>
                                          <p:spTgt spid="22531"/>
                                        </p:tgtEl>
                                        <p:attrNameLst>
                                          <p:attrName>r</p:attrName>
                                        </p:attrNameLst>
                                      </p:cBhvr>
                                    </p:animRot>
                                    <p:animRot by="1500000">
                                      <p:cBhvr>
                                        <p:cTn id="10" dur="125" fill="hold">
                                          <p:stCondLst>
                                            <p:cond delay="375"/>
                                          </p:stCondLst>
                                        </p:cTn>
                                        <p:tgtEl>
                                          <p:spTgt spid="225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530"/>
                                        </p:tgtEl>
                                        <p:attrNameLst>
                                          <p:attrName>style.visibility</p:attrName>
                                        </p:attrNameLst>
                                      </p:cBhvr>
                                      <p:to>
                                        <p:strVal val="visible"/>
                                      </p:to>
                                    </p:set>
                                    <p:animEffect transition="in" filter="fade">
                                      <p:cBhvr>
                                        <p:cTn id="15" dur="500"/>
                                        <p:tgtEl>
                                          <p:spTgt spid="225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533"/>
                                        </p:tgtEl>
                                        <p:attrNameLst>
                                          <p:attrName>style.visibility</p:attrName>
                                        </p:attrNameLst>
                                      </p:cBhvr>
                                      <p:to>
                                        <p:strVal val="visible"/>
                                      </p:to>
                                    </p:set>
                                    <p:animEffect transition="in" filter="fade">
                                      <p:cBhvr>
                                        <p:cTn id="20" dur="500"/>
                                        <p:tgtEl>
                                          <p:spTgt spid="225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532"/>
                                        </p:tgtEl>
                                        <p:attrNameLst>
                                          <p:attrName>style.visibility</p:attrName>
                                        </p:attrNameLst>
                                      </p:cBhvr>
                                      <p:to>
                                        <p:strVal val="visible"/>
                                      </p:to>
                                    </p:set>
                                    <p:animEffect transition="in" filter="fade">
                                      <p:cBhvr>
                                        <p:cTn id="25" dur="500"/>
                                        <p:tgtEl>
                                          <p:spTgt spid="225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534"/>
                                        </p:tgtEl>
                                        <p:attrNameLst>
                                          <p:attrName>style.visibility</p:attrName>
                                        </p:attrNameLst>
                                      </p:cBhvr>
                                      <p:to>
                                        <p:strVal val="visible"/>
                                      </p:to>
                                    </p:set>
                                    <p:animEffect transition="in" filter="fade">
                                      <p:cBhvr>
                                        <p:cTn id="30" dur="500"/>
                                        <p:tgtEl>
                                          <p:spTgt spid="225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535"/>
                                        </p:tgtEl>
                                        <p:attrNameLst>
                                          <p:attrName>style.visibility</p:attrName>
                                        </p:attrNameLst>
                                      </p:cBhvr>
                                      <p:to>
                                        <p:strVal val="visible"/>
                                      </p:to>
                                    </p:set>
                                    <p:animEffect transition="in" filter="fade">
                                      <p:cBhvr>
                                        <p:cTn id="35" dur="500"/>
                                        <p:tgtEl>
                                          <p:spTgt spid="2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p:bldP spid="22532" grpId="0" bldLvl="0" animBg="1"/>
      <p:bldP spid="22533" grpId="0" bldLvl="0" animBg="1"/>
      <p:bldP spid="22534" grpId="0" bldLvl="0" animBg="1"/>
      <p:bldP spid="22535" grpId="0" bldLvl="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图片 23555" descr="黑人男孩"/>
          <p:cNvPicPr>
            <a:picLocks noChangeAspect="1"/>
          </p:cNvPicPr>
          <p:nvPr/>
        </p:nvPicPr>
        <p:blipFill>
          <a:blip r:embed="rId2" cstate="print"/>
          <a:stretch>
            <a:fillRect/>
          </a:stretch>
        </p:blipFill>
        <p:spPr>
          <a:xfrm>
            <a:off x="3488236" y="1710056"/>
            <a:ext cx="3398078" cy="4881245"/>
          </a:xfrm>
          <a:prstGeom prst="rect">
            <a:avLst/>
          </a:prstGeom>
          <a:noFill/>
          <a:ln w="9525">
            <a:noFill/>
          </a:ln>
        </p:spPr>
      </p:pic>
      <p:sp>
        <p:nvSpPr>
          <p:cNvPr id="23558" name="文本框 23557"/>
          <p:cNvSpPr txBox="1"/>
          <p:nvPr/>
        </p:nvSpPr>
        <p:spPr>
          <a:xfrm>
            <a:off x="7515835" y="5491163"/>
            <a:ext cx="2031325" cy="646331"/>
          </a:xfrm>
          <a:prstGeom prst="rect">
            <a:avLst/>
          </a:prstGeom>
          <a:noFill/>
          <a:ln w="9525">
            <a:noFill/>
          </a:ln>
        </p:spPr>
        <p:txBody>
          <a:bodyPr wrap="none" anchor="t">
            <a:spAutoFit/>
          </a:bodyPr>
          <a:lstStyle/>
          <a:p>
            <a:r>
              <a:rPr lang="zh-CN" altLang="en-US" sz="3600" dirty="0">
                <a:solidFill>
                  <a:schemeClr val="folHlink"/>
                </a:solidFill>
                <a:latin typeface="微软雅黑" panose="020B0503020204020204" pitchFamily="34" charset="-122"/>
                <a:ea typeface="微软雅黑" panose="020B0503020204020204" pitchFamily="34" charset="-122"/>
              </a:rPr>
              <a:t>黑色人种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fade">
                                      <p:cBhvr>
                                        <p:cTn id="7" dur="20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58">
                                            <p:txEl>
                                              <p:pRg st="0" end="0"/>
                                            </p:txEl>
                                          </p:spTgt>
                                        </p:tgtEl>
                                        <p:attrNameLst>
                                          <p:attrName>style.visibility</p:attrName>
                                        </p:attrNameLst>
                                      </p:cBhvr>
                                      <p:to>
                                        <p:strVal val="visible"/>
                                      </p:to>
                                    </p:set>
                                    <p:animEffect transition="in" filter="blinds(horizontal)">
                                      <p:cBhvr>
                                        <p:cTn id="12" dur="500"/>
                                        <p:tgtEl>
                                          <p:spTgt spid="235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文本框 24579"/>
          <p:cNvSpPr txBox="1"/>
          <p:nvPr/>
        </p:nvSpPr>
        <p:spPr>
          <a:xfrm>
            <a:off x="2331734" y="5849939"/>
            <a:ext cx="184731" cy="830997"/>
          </a:xfrm>
          <a:prstGeom prst="rect">
            <a:avLst/>
          </a:prstGeom>
          <a:noFill/>
          <a:ln w="9525">
            <a:noFill/>
          </a:ln>
        </p:spPr>
        <p:txBody>
          <a:bodyPr wrap="none" anchor="t">
            <a:spAutoFit/>
          </a:bodyPr>
          <a:lstStyle/>
          <a:p>
            <a:pPr>
              <a:buClrTx/>
            </a:pPr>
            <a:endParaRPr lang="zh-CN" altLang="en-US" sz="4800" b="1" dirty="0">
              <a:solidFill>
                <a:srgbClr val="FF0000"/>
              </a:solidFill>
              <a:latin typeface="Times New Roman" panose="02020603050405020304" pitchFamily="18" charset="0"/>
            </a:endParaRPr>
          </a:p>
        </p:txBody>
      </p:sp>
      <p:pic>
        <p:nvPicPr>
          <p:cNvPr id="24581" name="图片 24580" descr="非洲酋长"/>
          <p:cNvPicPr>
            <a:picLocks noChangeAspect="1"/>
          </p:cNvPicPr>
          <p:nvPr/>
        </p:nvPicPr>
        <p:blipFill>
          <a:blip r:embed="rId2" cstate="print"/>
          <a:stretch>
            <a:fillRect/>
          </a:stretch>
        </p:blipFill>
        <p:spPr>
          <a:xfrm>
            <a:off x="2332052" y="712470"/>
            <a:ext cx="8334560" cy="6145530"/>
          </a:xfrm>
          <a:prstGeom prst="rect">
            <a:avLst/>
          </a:prstGeom>
          <a:noFill/>
          <a:ln w="9525">
            <a:noFill/>
          </a:ln>
        </p:spPr>
      </p:pic>
      <p:sp>
        <p:nvSpPr>
          <p:cNvPr id="24582" name="文本框 24581"/>
          <p:cNvSpPr txBox="1"/>
          <p:nvPr/>
        </p:nvSpPr>
        <p:spPr>
          <a:xfrm>
            <a:off x="6599966" y="5734050"/>
            <a:ext cx="2954655" cy="646331"/>
          </a:xfrm>
          <a:prstGeom prst="rect">
            <a:avLst/>
          </a:prstGeom>
          <a:noFill/>
          <a:ln w="9525">
            <a:noFill/>
          </a:ln>
        </p:spPr>
        <p:txBody>
          <a:bodyPr wrap="none" anchor="t">
            <a:spAutoFit/>
          </a:bodyPr>
          <a:lstStyle/>
          <a:p>
            <a:pPr>
              <a:buClrTx/>
            </a:pPr>
            <a:r>
              <a:rPr lang="zh-CN" altLang="en-US" sz="3600" dirty="0">
                <a:solidFill>
                  <a:srgbClr val="0000FF"/>
                </a:solidFill>
                <a:latin typeface="微软雅黑" panose="020B0503020204020204" pitchFamily="34" charset="-122"/>
                <a:ea typeface="微软雅黑" panose="020B0503020204020204" pitchFamily="34" charset="-122"/>
              </a:rPr>
              <a:t>黑色人种家庭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4581"/>
                                        </p:tgtEl>
                                        <p:attrNameLst>
                                          <p:attrName>style.visibility</p:attrName>
                                        </p:attrNameLst>
                                      </p:cBhvr>
                                      <p:to>
                                        <p:strVal val="visible"/>
                                      </p:to>
                                    </p:set>
                                    <p:animEffect transition="in" filter="diamond(in)">
                                      <p:cBhvr>
                                        <p:cTn id="7" dur="20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内容占位符 6"/>
          <p:cNvPicPr>
            <a:picLocks noGrp="1" noChangeAspect="1"/>
          </p:cNvPicPr>
          <p:nvPr>
            <p:ph idx="4294967295"/>
          </p:nvPr>
        </p:nvPicPr>
        <p:blipFill>
          <a:blip r:embed="rId2" cstate="print"/>
          <a:stretch>
            <a:fillRect/>
          </a:stretch>
        </p:blipFill>
        <p:spPr>
          <a:xfrm>
            <a:off x="2438082" y="1752601"/>
            <a:ext cx="8228529" cy="4803775"/>
          </a:xfrm>
        </p:spPr>
      </p:pic>
      <p:sp>
        <p:nvSpPr>
          <p:cNvPr id="25603" name="TextBox 9"/>
          <p:cNvSpPr txBox="1"/>
          <p:nvPr/>
        </p:nvSpPr>
        <p:spPr>
          <a:xfrm>
            <a:off x="2064116" y="1110615"/>
            <a:ext cx="3657124" cy="521970"/>
          </a:xfrm>
          <a:prstGeom prst="rect">
            <a:avLst/>
          </a:prstGeom>
          <a:solidFill>
            <a:srgbClr val="FFFF1B"/>
          </a:solidFill>
          <a:ln w="9525">
            <a:noFill/>
          </a:ln>
        </p:spPr>
        <p:txBody>
          <a:bodyPr>
            <a:spAutoFit/>
          </a:bodyPr>
          <a:lstStyle/>
          <a:p>
            <a:pPr algn="just"/>
            <a:r>
              <a:rPr lang="zh-CN" altLang="en-US" sz="2800" dirty="0">
                <a:latin typeface="微软雅黑" panose="020B0503020204020204" pitchFamily="34" charset="-122"/>
                <a:ea typeface="微软雅黑" panose="020B0503020204020204" pitchFamily="34" charset="-122"/>
              </a:rPr>
              <a:t>黑色人种的分布：</a:t>
            </a:r>
            <a:endParaRPr lang="zh-CN" altLang="en-US" sz="3600" b="1" dirty="0">
              <a:latin typeface="华文中宋" panose="02010600040101010101" pitchFamily="2" charset="-122"/>
              <a:ea typeface="华文中宋" panose="02010600040101010101" pitchFamily="2" charset="-122"/>
            </a:endParaRPr>
          </a:p>
        </p:txBody>
      </p:sp>
      <p:sp>
        <p:nvSpPr>
          <p:cNvPr id="25604" name="TextBox 1"/>
          <p:cNvSpPr txBox="1"/>
          <p:nvPr/>
        </p:nvSpPr>
        <p:spPr>
          <a:xfrm>
            <a:off x="5866636" y="847726"/>
            <a:ext cx="4799975" cy="953135"/>
          </a:xfrm>
          <a:prstGeom prst="rect">
            <a:avLst/>
          </a:prstGeom>
          <a:solidFill>
            <a:srgbClr val="FFFF1B"/>
          </a:solidFill>
          <a:ln w="9525">
            <a:noFill/>
          </a:ln>
        </p:spPr>
        <p:txBody>
          <a:bodyPr>
            <a:spAutoFit/>
          </a:bodyPr>
          <a:lstStyle/>
          <a:p>
            <a:pPr algn="just"/>
            <a:r>
              <a:rPr lang="zh-CN" altLang="en-US" sz="2800" dirty="0">
                <a:latin typeface="微软雅黑" panose="020B0503020204020204" pitchFamily="34" charset="-122"/>
                <a:ea typeface="微软雅黑" panose="020B0503020204020204" pitchFamily="34" charset="-122"/>
              </a:rPr>
              <a:t>非洲中部和南部、</a:t>
            </a:r>
            <a:endParaRPr lang="en-US" altLang="x-none" sz="2800">
              <a:latin typeface="微软雅黑" panose="020B0503020204020204" pitchFamily="34" charset="-122"/>
              <a:ea typeface="微软雅黑" panose="020B0503020204020204" pitchFamily="34" charset="-122"/>
            </a:endParaRPr>
          </a:p>
          <a:p>
            <a:pPr algn="just"/>
            <a:r>
              <a:rPr lang="zh-CN" altLang="en-US" sz="2800" dirty="0">
                <a:latin typeface="微软雅黑" panose="020B0503020204020204" pitchFamily="34" charset="-122"/>
                <a:ea typeface="微软雅黑" panose="020B0503020204020204" pitchFamily="34" charset="-122"/>
              </a:rPr>
              <a:t>大洋洲、美洲</a:t>
            </a:r>
          </a:p>
        </p:txBody>
      </p:sp>
      <p:sp>
        <p:nvSpPr>
          <p:cNvPr id="13" name="矩形 12"/>
          <p:cNvSpPr/>
          <p:nvPr/>
        </p:nvSpPr>
        <p:spPr>
          <a:xfrm>
            <a:off x="272698" y="102743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strips(downLeft)">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604"/>
                                        </p:tgtEl>
                                        <p:attrNameLst>
                                          <p:attrName>style.visibility</p:attrName>
                                        </p:attrNameLst>
                                      </p:cBhvr>
                                      <p:to>
                                        <p:strVal val="visible"/>
                                      </p:to>
                                    </p:set>
                                    <p:anim calcmode="lin" valueType="num">
                                      <p:cBhvr additive="base">
                                        <p:cTn id="12" dur="500" fill="hold"/>
                                        <p:tgtEl>
                                          <p:spTgt spid="25604"/>
                                        </p:tgtEl>
                                        <p:attrNameLst>
                                          <p:attrName>ppt_x</p:attrName>
                                        </p:attrNameLst>
                                      </p:cBhvr>
                                      <p:tavLst>
                                        <p:tav tm="0">
                                          <p:val>
                                            <p:strVal val="#ppt_x"/>
                                          </p:val>
                                        </p:tav>
                                        <p:tav tm="100000">
                                          <p:val>
                                            <p:strVal val="#ppt_x"/>
                                          </p:val>
                                        </p:tav>
                                      </p:tavLst>
                                    </p:anim>
                                    <p:anim calcmode="lin" valueType="num">
                                      <p:cBhvr additive="base">
                                        <p:cTn id="13"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ldLvl="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p:cNvPicPr>
            <a:picLocks noChangeAspect="1"/>
          </p:cNvPicPr>
          <p:nvPr/>
        </p:nvPicPr>
        <p:blipFill>
          <a:blip r:embed="rId2" cstate="print"/>
          <a:stretch>
            <a:fillRect/>
          </a:stretch>
        </p:blipFill>
        <p:spPr>
          <a:xfrm>
            <a:off x="3047603" y="1958976"/>
            <a:ext cx="6128540" cy="4899025"/>
          </a:xfrm>
          <a:prstGeom prst="rect">
            <a:avLst/>
          </a:prstGeom>
          <a:noFill/>
          <a:ln w="9525">
            <a:noFill/>
          </a:ln>
        </p:spPr>
      </p:pic>
      <p:pic>
        <p:nvPicPr>
          <p:cNvPr id="26627" name="图片 2"/>
          <p:cNvPicPr>
            <a:picLocks noChangeAspect="1"/>
          </p:cNvPicPr>
          <p:nvPr/>
        </p:nvPicPr>
        <p:blipFill>
          <a:blip r:embed="rId3" cstate="print"/>
          <a:stretch>
            <a:fillRect/>
          </a:stretch>
        </p:blipFill>
        <p:spPr>
          <a:xfrm>
            <a:off x="7996784" y="2359025"/>
            <a:ext cx="2530146" cy="4108450"/>
          </a:xfrm>
          <a:prstGeom prst="rect">
            <a:avLst/>
          </a:prstGeom>
          <a:noFill/>
          <a:ln w="9525">
            <a:noFill/>
          </a:ln>
        </p:spPr>
      </p:pic>
      <p:pic>
        <p:nvPicPr>
          <p:cNvPr id="26628" name="图片 7"/>
          <p:cNvPicPr>
            <a:picLocks noChangeAspect="1"/>
          </p:cNvPicPr>
          <p:nvPr/>
        </p:nvPicPr>
        <p:blipFill>
          <a:blip r:embed="rId4" cstate="print"/>
          <a:stretch>
            <a:fillRect/>
          </a:stretch>
        </p:blipFill>
        <p:spPr>
          <a:xfrm>
            <a:off x="2663478" y="3614738"/>
            <a:ext cx="2590463" cy="3243262"/>
          </a:xfrm>
          <a:prstGeom prst="rect">
            <a:avLst/>
          </a:prstGeom>
          <a:noFill/>
          <a:ln w="9525">
            <a:noFill/>
          </a:ln>
        </p:spPr>
      </p:pic>
      <p:sp>
        <p:nvSpPr>
          <p:cNvPr id="26629" name="文本框 7"/>
          <p:cNvSpPr txBox="1"/>
          <p:nvPr/>
        </p:nvSpPr>
        <p:spPr>
          <a:xfrm>
            <a:off x="4458390" y="1171576"/>
            <a:ext cx="6399967" cy="583565"/>
          </a:xfrm>
          <a:prstGeom prst="rect">
            <a:avLst/>
          </a:prstGeom>
          <a:noFill/>
          <a:ln w="9525">
            <a:noFill/>
          </a:ln>
        </p:spPr>
        <p:txBody>
          <a:bodyPr>
            <a:spAutoFit/>
          </a:bodyPr>
          <a:lstStyle/>
          <a:p>
            <a:pPr>
              <a:spcBef>
                <a:spcPct val="50000"/>
              </a:spcBef>
            </a:pPr>
            <a:r>
              <a:rPr lang="zh-CN" altLang="en-US" sz="3200" dirty="0">
                <a:solidFill>
                  <a:schemeClr val="tx2"/>
                </a:solidFill>
                <a:latin typeface="微软雅黑" panose="020B0503020204020204" pitchFamily="34" charset="-122"/>
                <a:ea typeface="微软雅黑" panose="020B0503020204020204" pitchFamily="34" charset="-122"/>
              </a:rPr>
              <a:t>三角贸易</a:t>
            </a:r>
          </a:p>
        </p:txBody>
      </p:sp>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1000"/>
                                        <p:tgtEl>
                                          <p:spTgt spid="26626"/>
                                        </p:tgtEl>
                                      </p:cBhvr>
                                    </p:animEffect>
                                    <p:anim calcmode="lin" valueType="num">
                                      <p:cBhvr>
                                        <p:cTn id="8" dur="1000" fill="hold"/>
                                        <p:tgtEl>
                                          <p:spTgt spid="26626"/>
                                        </p:tgtEl>
                                        <p:attrNameLst>
                                          <p:attrName>ppt_x</p:attrName>
                                        </p:attrNameLst>
                                      </p:cBhvr>
                                      <p:tavLst>
                                        <p:tav tm="0">
                                          <p:val>
                                            <p:strVal val="#ppt_x"/>
                                          </p:val>
                                        </p:tav>
                                        <p:tav tm="100000">
                                          <p:val>
                                            <p:strVal val="#ppt_x"/>
                                          </p:val>
                                        </p:tav>
                                      </p:tavLst>
                                    </p:anim>
                                    <p:anim calcmode="lin" valueType="num">
                                      <p:cBhvr>
                                        <p:cTn id="9" dur="1000" fill="hold"/>
                                        <p:tgtEl>
                                          <p:spTgt spid="266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6627"/>
                                        </p:tgtEl>
                                        <p:attrNameLst>
                                          <p:attrName>style.visibility</p:attrName>
                                        </p:attrNameLst>
                                      </p:cBhvr>
                                      <p:to>
                                        <p:strVal val="visible"/>
                                      </p:to>
                                    </p:set>
                                    <p:animEffect transition="in" filter="barn(inVertical)">
                                      <p:cBhvr>
                                        <p:cTn id="14" dur="500"/>
                                        <p:tgtEl>
                                          <p:spTgt spid="2662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6628"/>
                                        </p:tgtEl>
                                        <p:attrNameLst>
                                          <p:attrName>style.visibility</p:attrName>
                                        </p:attrNameLst>
                                      </p:cBhvr>
                                      <p:to>
                                        <p:strVal val="visible"/>
                                      </p:to>
                                    </p:set>
                                    <p:animEffect transition="in" filter="barn(inVertical)">
                                      <p:cBhvr>
                                        <p:cTn id="19"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p:cNvGrpSpPr/>
          <p:nvPr/>
        </p:nvGrpSpPr>
        <p:grpSpPr>
          <a:xfrm>
            <a:off x="3523791" y="1214755"/>
            <a:ext cx="5245687" cy="4500160"/>
            <a:chOff x="1153844" y="2056622"/>
            <a:chExt cx="1857756" cy="2008201"/>
          </a:xfrm>
        </p:grpSpPr>
        <p:pic>
          <p:nvPicPr>
            <p:cNvPr id="35846" name="图片 10" descr="11r58PICDsK_1024.jpg"/>
            <p:cNvPicPr>
              <a:picLocks noChangeAspect="1"/>
            </p:cNvPicPr>
            <p:nvPr/>
          </p:nvPicPr>
          <p:blipFill>
            <a:blip r:embed="rId2" cstate="print">
              <a:clrChange>
                <a:clrFrom>
                  <a:srgbClr val="FFFFFF"/>
                </a:clrFrom>
                <a:clrTo>
                  <a:srgbClr val="FFFFFF">
                    <a:alpha val="0"/>
                  </a:srgbClr>
                </a:clrTo>
              </a:clrChange>
            </a:blip>
            <a:stretch>
              <a:fillRect/>
            </a:stretch>
          </p:blipFill>
          <p:spPr>
            <a:xfrm>
              <a:off x="1153844" y="2056622"/>
              <a:ext cx="1857756" cy="2008201"/>
            </a:xfrm>
            <a:prstGeom prst="rect">
              <a:avLst/>
            </a:prstGeom>
            <a:noFill/>
            <a:ln w="9525">
              <a:noFill/>
            </a:ln>
          </p:spPr>
        </p:pic>
        <p:sp>
          <p:nvSpPr>
            <p:cNvPr id="35847" name="TextBox 11"/>
            <p:cNvSpPr txBox="1"/>
            <p:nvPr/>
          </p:nvSpPr>
          <p:spPr>
            <a:xfrm>
              <a:off x="1557704" y="2796836"/>
              <a:ext cx="1095317" cy="1194402"/>
            </a:xfrm>
            <a:prstGeom prst="rect">
              <a:avLst/>
            </a:prstGeom>
            <a:noFill/>
            <a:ln w="9525">
              <a:noFill/>
            </a:ln>
          </p:spPr>
          <p:txBody>
            <a:bodyPr>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解开地理之</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谜</a:t>
              </a:r>
              <a:r>
                <a:rPr lang="en-US" altLang="zh-CN" sz="2800" b="1" dirty="0">
                  <a:latin typeface="微软雅黑" panose="020B0503020204020204" pitchFamily="34" charset="-122"/>
                  <a:ea typeface="微软雅黑" panose="020B0503020204020204" pitchFamily="34" charset="-122"/>
                </a:rPr>
                <a:t>”</a:t>
              </a:r>
            </a:p>
            <a:p>
              <a:pPr>
                <a:lnSpc>
                  <a:spcPct val="150000"/>
                </a:lnSpc>
              </a:pPr>
              <a:r>
                <a:rPr lang="zh-CN" altLang="en-US" sz="2800" b="1" dirty="0">
                  <a:latin typeface="微软雅黑" panose="020B0503020204020204" pitchFamily="34" charset="-122"/>
                  <a:ea typeface="微软雅黑" panose="020B0503020204020204" pitchFamily="34" charset="-122"/>
                </a:rPr>
                <a:t>地理与日常生活</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地理与生产建设</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地理与风土人情</a:t>
              </a:r>
            </a:p>
          </p:txBody>
        </p:sp>
      </p:grpSp>
      <p:sp>
        <p:nvSpPr>
          <p:cNvPr id="30" name="矩形 29"/>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课堂小结</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8673" descr="BD21313_"/>
          <p:cNvPicPr>
            <a:picLocks noChangeAspect="1"/>
          </p:cNvPicPr>
          <p:nvPr/>
        </p:nvPicPr>
        <p:blipFill>
          <a:blip r:embed="rId2" cstate="print"/>
          <a:stretch>
            <a:fillRect/>
          </a:stretch>
        </p:blipFill>
        <p:spPr>
          <a:xfrm>
            <a:off x="3574585" y="1628775"/>
            <a:ext cx="5622193" cy="457200"/>
          </a:xfrm>
          <a:prstGeom prst="rect">
            <a:avLst/>
          </a:prstGeom>
          <a:noFill/>
          <a:ln w="9525">
            <a:noFill/>
          </a:ln>
        </p:spPr>
      </p:pic>
      <p:sp>
        <p:nvSpPr>
          <p:cNvPr id="28675" name="文本框 28674">
            <a:hlinkClick r:id="" action="ppaction://hlinkshowjump?jump=nextslide">
              <a:snd r:embed="rId3" name="chimes.wav"/>
            </a:hlinkClick>
          </p:cNvPr>
          <p:cNvSpPr txBox="1"/>
          <p:nvPr/>
        </p:nvSpPr>
        <p:spPr>
          <a:xfrm>
            <a:off x="2279354" y="2420938"/>
            <a:ext cx="7704722" cy="2245360"/>
          </a:xfrm>
          <a:prstGeom prst="rect">
            <a:avLst/>
          </a:prstGeom>
          <a:noFill/>
          <a:ln w="9525">
            <a:noFill/>
          </a:ln>
        </p:spPr>
        <p:txBody>
          <a:bodyPr>
            <a:spAutoFit/>
          </a:bodyPr>
          <a:lstStyle/>
          <a:p>
            <a:pPr>
              <a:spcBef>
                <a:spcPct val="50000"/>
              </a:spcBef>
            </a:pPr>
            <a:r>
              <a:rPr lang="zh-CN" altLang="en-US" sz="4400" b="1" dirty="0">
                <a:solidFill>
                  <a:srgbClr val="FFFF00"/>
                </a:solidFill>
                <a:latin typeface="宋体" panose="02010600030101010101" pitchFamily="2" charset="-122"/>
              </a:rPr>
              <a:t>   </a:t>
            </a:r>
            <a:r>
              <a:rPr lang="zh-CN" altLang="en-US" sz="3200" dirty="0">
                <a:latin typeface="微软雅黑" panose="020B0503020204020204" pitchFamily="34" charset="-122"/>
                <a:ea typeface="微软雅黑" panose="020B0503020204020204" pitchFamily="34" charset="-122"/>
              </a:rPr>
              <a:t>除三大人种外，因人种间的通婚，还形成了</a:t>
            </a:r>
            <a:r>
              <a:rPr lang="zh-CN" altLang="en-US" sz="3200" dirty="0">
                <a:solidFill>
                  <a:schemeClr val="folHlink"/>
                </a:solidFill>
                <a:latin typeface="微软雅黑" panose="020B0503020204020204" pitchFamily="34" charset="-122"/>
                <a:ea typeface="微软雅黑" panose="020B0503020204020204" pitchFamily="34" charset="-122"/>
              </a:rPr>
              <a:t>混血人种。</a:t>
            </a:r>
            <a:r>
              <a:rPr lang="zh-CN" altLang="en-US" sz="3200" dirty="0">
                <a:latin typeface="微软雅黑" panose="020B0503020204020204" pitchFamily="34" charset="-122"/>
                <a:ea typeface="微软雅黑" panose="020B0503020204020204" pitchFamily="34" charset="-122"/>
              </a:rPr>
              <a:t>现在从分布来看</a:t>
            </a:r>
            <a:r>
              <a:rPr lang="en-US" altLang="x-none" sz="320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主要分布在</a:t>
            </a:r>
            <a:r>
              <a:rPr lang="zh-CN" altLang="en-US" sz="3200" dirty="0">
                <a:solidFill>
                  <a:srgbClr val="FF3399"/>
                </a:solidFill>
                <a:latin typeface="微软雅黑" panose="020B0503020204020204" pitchFamily="34" charset="-122"/>
                <a:ea typeface="微软雅黑" panose="020B0503020204020204" pitchFamily="34" charset="-122"/>
              </a:rPr>
              <a:t>拉丁美洲</a:t>
            </a:r>
            <a:r>
              <a:rPr lang="zh-CN" altLang="en-US" sz="3200" dirty="0">
                <a:latin typeface="微软雅黑" panose="020B0503020204020204" pitchFamily="34" charset="-122"/>
                <a:ea typeface="微软雅黑" panose="020B0503020204020204" pitchFamily="34" charset="-122"/>
              </a:rPr>
              <a:t>地区</a:t>
            </a:r>
            <a:r>
              <a:rPr lang="en-US" altLang="x-none" sz="320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混血种人的比重已经占美洲的</a:t>
            </a:r>
            <a:r>
              <a:rPr lang="en-US" altLang="x-none" sz="3200">
                <a:latin typeface="微软雅黑" panose="020B0503020204020204" pitchFamily="34" charset="-122"/>
                <a:ea typeface="微软雅黑" panose="020B0503020204020204" pitchFamily="34" charset="-122"/>
              </a:rPr>
              <a:t>58%</a:t>
            </a:r>
            <a:r>
              <a:rPr lang="zh-CN" altLang="en-US" sz="3200" dirty="0">
                <a:latin typeface="微软雅黑" panose="020B0503020204020204" pitchFamily="34" charset="-122"/>
                <a:ea typeface="微软雅黑" panose="020B0503020204020204" pitchFamily="34" charset="-122"/>
              </a:rPr>
              <a:t>。</a:t>
            </a:r>
          </a:p>
        </p:txBody>
      </p:sp>
      <p:sp>
        <p:nvSpPr>
          <p:cNvPr id="28676" name="矩形 28675"/>
          <p:cNvSpPr/>
          <p:nvPr/>
        </p:nvSpPr>
        <p:spPr>
          <a:xfrm>
            <a:off x="4439660" y="1010604"/>
            <a:ext cx="3168238" cy="720725"/>
          </a:xfrm>
          <a:prstGeom prst="rect">
            <a:avLst/>
          </a:prstGeom>
        </p:spPr>
        <p:txBody>
          <a:bodyPr wrap="none" fromWordArt="1">
            <a:prstTxWarp prst="textDoubleWave1">
              <a:avLst>
                <a:gd name="adj1" fmla="val 0"/>
                <a:gd name="adj2" fmla="val 0"/>
              </a:avLst>
            </a:prstTxWarp>
            <a:normAutofit/>
          </a:bodyPr>
          <a:lstStyle/>
          <a:p>
            <a:pPr algn="ctr"/>
            <a:r>
              <a:rPr lang="zh-CN" altLang="en-US" sz="2800" b="1" i="1" spc="-360">
                <a:ln w="12700" cap="flat" cmpd="sng">
                  <a:solidFill>
                    <a:srgbClr val="3366FF"/>
                  </a:solidFill>
                  <a:prstDash val="solid"/>
                  <a:headEnd type="none" w="med" len="med"/>
                  <a:tailEnd type="none" w="med" len="med"/>
                </a:ln>
                <a:solidFill>
                  <a:srgbClr val="00FFFF"/>
                </a:solidFill>
                <a:effectLst>
                  <a:outerShdw dist="125724" dir="18900000" algn="ctr" rotWithShape="0">
                    <a:srgbClr val="000099"/>
                  </a:outerShdw>
                </a:effectLst>
                <a:latin typeface="微软雅黑" panose="020B0503020204020204" pitchFamily="34" charset="-122"/>
                <a:ea typeface="微软雅黑" panose="020B0503020204020204" pitchFamily="34" charset="-122"/>
              </a:rPr>
              <a:t>资     料</a:t>
            </a:r>
          </a:p>
        </p:txBody>
      </p:sp>
      <p:sp>
        <p:nvSpPr>
          <p:cNvPr id="13" name="矩形 12"/>
          <p:cNvSpPr/>
          <p:nvPr/>
        </p:nvSpPr>
        <p:spPr>
          <a:xfrm>
            <a:off x="350792" y="117157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拓展延伸</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9697"/>
          <p:cNvGrpSpPr>
            <a:grpSpLocks noChangeAspect="1"/>
          </p:cNvGrpSpPr>
          <p:nvPr/>
        </p:nvGrpSpPr>
        <p:grpSpPr>
          <a:xfrm>
            <a:off x="2135862" y="818515"/>
            <a:ext cx="8608209" cy="5990590"/>
            <a:chOff x="0" y="0"/>
            <a:chExt cx="5760" cy="4008"/>
          </a:xfrm>
        </p:grpSpPr>
        <p:pic>
          <p:nvPicPr>
            <p:cNvPr id="29699" name="图片 29698" descr="10122810024934136314e2c92a[1]"/>
            <p:cNvPicPr>
              <a:picLocks noChangeAspect="1"/>
            </p:cNvPicPr>
            <p:nvPr/>
          </p:nvPicPr>
          <p:blipFill>
            <a:blip r:embed="rId2" cstate="print"/>
            <a:srcRect r="82"/>
            <a:stretch>
              <a:fillRect/>
            </a:stretch>
          </p:blipFill>
          <p:spPr>
            <a:xfrm>
              <a:off x="0" y="79"/>
              <a:ext cx="2164" cy="2592"/>
            </a:xfrm>
            <a:prstGeom prst="rect">
              <a:avLst/>
            </a:prstGeom>
            <a:noFill/>
            <a:ln w="9525">
              <a:noFill/>
            </a:ln>
          </p:spPr>
        </p:pic>
        <p:pic>
          <p:nvPicPr>
            <p:cNvPr id="29700" name="图片 29699" descr="xinsrc_19210032319483431482037"/>
            <p:cNvPicPr>
              <a:picLocks noChangeAspect="1"/>
            </p:cNvPicPr>
            <p:nvPr/>
          </p:nvPicPr>
          <p:blipFill>
            <a:blip r:embed="rId3" cstate="print"/>
            <a:srcRect b="99"/>
            <a:stretch>
              <a:fillRect/>
            </a:stretch>
          </p:blipFill>
          <p:spPr>
            <a:xfrm>
              <a:off x="1927" y="0"/>
              <a:ext cx="2812" cy="1921"/>
            </a:xfrm>
            <a:prstGeom prst="rect">
              <a:avLst/>
            </a:prstGeom>
            <a:noFill/>
            <a:ln w="9525">
              <a:noFill/>
            </a:ln>
          </p:spPr>
        </p:pic>
        <p:pic>
          <p:nvPicPr>
            <p:cNvPr id="29701" name="图片 29700" descr="haixiachinabc572dde5d00544fa254b595696531bc"/>
            <p:cNvPicPr>
              <a:picLocks noChangeAspect="1"/>
            </p:cNvPicPr>
            <p:nvPr/>
          </p:nvPicPr>
          <p:blipFill>
            <a:blip r:embed="rId4" cstate="print"/>
            <a:srcRect r="40" b="69"/>
            <a:stretch>
              <a:fillRect/>
            </a:stretch>
          </p:blipFill>
          <p:spPr>
            <a:xfrm>
              <a:off x="3479" y="1440"/>
              <a:ext cx="2281" cy="2223"/>
            </a:xfrm>
            <a:prstGeom prst="rect">
              <a:avLst/>
            </a:prstGeom>
            <a:noFill/>
            <a:ln w="9525">
              <a:noFill/>
            </a:ln>
          </p:spPr>
        </p:pic>
        <p:pic>
          <p:nvPicPr>
            <p:cNvPr id="29702" name="图片 29701" descr="1052245C7-0"/>
            <p:cNvPicPr>
              <a:picLocks noChangeAspect="1"/>
            </p:cNvPicPr>
            <p:nvPr/>
          </p:nvPicPr>
          <p:blipFill>
            <a:blip r:embed="rId5" cstate="print"/>
            <a:srcRect t="-5705"/>
            <a:stretch>
              <a:fillRect/>
            </a:stretch>
          </p:blipFill>
          <p:spPr>
            <a:xfrm>
              <a:off x="1519" y="1803"/>
              <a:ext cx="2010" cy="2205"/>
            </a:xfrm>
            <a:prstGeom prst="rect">
              <a:avLst/>
            </a:prstGeom>
            <a:noFill/>
            <a:ln w="9525">
              <a:noFill/>
            </a:ln>
          </p:spPr>
        </p:pic>
      </p:grpSp>
      <p:sp>
        <p:nvSpPr>
          <p:cNvPr id="29703" name="文本框 29702">
            <a:hlinkClick r:id="" action="ppaction://hlinkshowjump?jump=nextslide"/>
          </p:cNvPr>
          <p:cNvSpPr txBox="1"/>
          <p:nvPr/>
        </p:nvSpPr>
        <p:spPr>
          <a:xfrm>
            <a:off x="2135545" y="5113338"/>
            <a:ext cx="1871418" cy="521970"/>
          </a:xfrm>
          <a:prstGeom prst="rect">
            <a:avLst/>
          </a:prstGeom>
          <a:noFill/>
          <a:ln w="9525">
            <a:noFill/>
          </a:ln>
        </p:spPr>
        <p:txBody>
          <a:bodyPr>
            <a:spAutoFit/>
          </a:bodyPr>
          <a:lstStyle/>
          <a:p>
            <a:pPr>
              <a:buClrTx/>
            </a:pPr>
            <a:r>
              <a:rPr lang="zh-CN" altLang="en-US" sz="2800" dirty="0">
                <a:solidFill>
                  <a:schemeClr val="folHlink"/>
                </a:solidFill>
                <a:latin typeface="微软雅黑" panose="020B0503020204020204" pitchFamily="34" charset="-122"/>
                <a:ea typeface="微软雅黑" panose="020B0503020204020204" pitchFamily="34" charset="-122"/>
              </a:rPr>
              <a:t>混血人种</a:t>
            </a:r>
          </a:p>
        </p:txBody>
      </p:sp>
      <p:sp>
        <p:nvSpPr>
          <p:cNvPr id="13" name="矩形 12"/>
          <p:cNvSpPr/>
          <p:nvPr/>
        </p:nvSpPr>
        <p:spPr>
          <a:xfrm>
            <a:off x="350792" y="117157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2000"/>
                                        <p:tgtEl>
                                          <p:spTgt spid="2"/>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29703"/>
                                        </p:tgtEl>
                                        <p:attrNameLst>
                                          <p:attrName>style.visibility</p:attrName>
                                        </p:attrNameLst>
                                      </p:cBhvr>
                                      <p:to>
                                        <p:strVal val="visible"/>
                                      </p:to>
                                    </p:set>
                                    <p:animEffect transition="in" filter="blinds(horizontal)">
                                      <p:cBhvr>
                                        <p:cTn id="11"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p:cNvPicPr>
          <p:nvPr/>
        </p:nvPicPr>
        <p:blipFill>
          <a:blip r:embed="rId2" cstate="print"/>
          <a:stretch>
            <a:fillRect/>
          </a:stretch>
        </p:blipFill>
        <p:spPr>
          <a:xfrm>
            <a:off x="1523802" y="860425"/>
            <a:ext cx="8904716" cy="5997575"/>
          </a:xfrm>
          <a:prstGeom prst="rect">
            <a:avLst/>
          </a:prstGeom>
          <a:noFill/>
          <a:ln w="9525">
            <a:noFill/>
          </a:ln>
        </p:spPr>
      </p:pic>
      <p:pic>
        <p:nvPicPr>
          <p:cNvPr id="30723" name="图片 13"/>
          <p:cNvPicPr>
            <a:picLocks noChangeAspect="1"/>
          </p:cNvPicPr>
          <p:nvPr/>
        </p:nvPicPr>
        <p:blipFill>
          <a:blip r:embed="rId3" cstate="print"/>
          <a:stretch>
            <a:fillRect/>
          </a:stretch>
        </p:blipFill>
        <p:spPr>
          <a:xfrm>
            <a:off x="2213957" y="860426"/>
            <a:ext cx="3236174" cy="4054475"/>
          </a:xfrm>
          <a:prstGeom prst="rect">
            <a:avLst/>
          </a:prstGeom>
          <a:noFill/>
          <a:ln w="9525">
            <a:noFill/>
          </a:ln>
        </p:spPr>
      </p:pic>
      <p:pic>
        <p:nvPicPr>
          <p:cNvPr id="30724" name="图片 11"/>
          <p:cNvPicPr>
            <a:picLocks noChangeAspect="1"/>
          </p:cNvPicPr>
          <p:nvPr/>
        </p:nvPicPr>
        <p:blipFill>
          <a:blip r:embed="rId4" cstate="print"/>
          <a:stretch>
            <a:fillRect/>
          </a:stretch>
        </p:blipFill>
        <p:spPr>
          <a:xfrm>
            <a:off x="6695203" y="860425"/>
            <a:ext cx="3733314" cy="2706688"/>
          </a:xfrm>
          <a:prstGeom prst="rect">
            <a:avLst/>
          </a:prstGeom>
          <a:noFill/>
          <a:ln w="9525">
            <a:noFill/>
          </a:ln>
        </p:spPr>
      </p:pic>
      <p:sp>
        <p:nvSpPr>
          <p:cNvPr id="30725" name="椭圆形标注 9"/>
          <p:cNvSpPr/>
          <p:nvPr/>
        </p:nvSpPr>
        <p:spPr>
          <a:xfrm>
            <a:off x="1454595" y="860425"/>
            <a:ext cx="2361893" cy="2438400"/>
          </a:xfrm>
          <a:prstGeom prst="wedgeEllipseCallout">
            <a:avLst>
              <a:gd name="adj1" fmla="val 63037"/>
              <a:gd name="adj2" fmla="val 19296"/>
            </a:avLst>
          </a:prstGeom>
          <a:solidFill>
            <a:srgbClr val="FFFF00"/>
          </a:solidFill>
          <a:ln w="25400" cap="flat" cmpd="sng">
            <a:solidFill>
              <a:schemeClr val="accent2"/>
            </a:solidFill>
            <a:prstDash val="solid"/>
            <a:miter/>
            <a:headEnd type="none" w="med" len="med"/>
            <a:tailEnd type="none" w="med" len="med"/>
          </a:ln>
        </p:spPr>
        <p:txBody>
          <a:bodyPr anchor="ctr"/>
          <a:lstStyle/>
          <a:p>
            <a:pPr algn="ctr"/>
            <a:r>
              <a:rPr lang="zh-CN" altLang="en-US" sz="2400" dirty="0">
                <a:latin typeface="微软雅黑" panose="020B0503020204020204" pitchFamily="34" charset="-122"/>
                <a:ea typeface="微软雅黑" panose="020B0503020204020204" pitchFamily="34" charset="-122"/>
              </a:rPr>
              <a:t>是？</a:t>
            </a:r>
          </a:p>
        </p:txBody>
      </p:sp>
      <p:pic>
        <p:nvPicPr>
          <p:cNvPr id="30726" name="内容占位符 15"/>
          <p:cNvPicPr>
            <a:picLocks noGrp="1" noChangeAspect="1"/>
          </p:cNvPicPr>
          <p:nvPr>
            <p:ph sz="half" idx="4294967295"/>
          </p:nvPr>
        </p:nvPicPr>
        <p:blipFill>
          <a:blip r:embed="rId5" cstate="print"/>
          <a:stretch>
            <a:fillRect/>
          </a:stretch>
        </p:blipFill>
        <p:spPr>
          <a:xfrm>
            <a:off x="6542823" y="3285174"/>
            <a:ext cx="3885694" cy="3271837"/>
          </a:xfrm>
        </p:spPr>
      </p:pic>
      <p:sp>
        <p:nvSpPr>
          <p:cNvPr id="30727" name="矩形标注 17"/>
          <p:cNvSpPr/>
          <p:nvPr/>
        </p:nvSpPr>
        <p:spPr>
          <a:xfrm>
            <a:off x="4038074" y="4495800"/>
            <a:ext cx="2552368" cy="1676400"/>
          </a:xfrm>
          <a:prstGeom prst="wedgeRectCallout">
            <a:avLst>
              <a:gd name="adj1" fmla="val 110292"/>
              <a:gd name="adj2" fmla="val -34097"/>
            </a:avLst>
          </a:prstGeom>
          <a:solidFill>
            <a:srgbClr val="FFFF00"/>
          </a:solidFill>
          <a:ln w="25400" cap="flat" cmpd="sng">
            <a:solidFill>
              <a:schemeClr val="accent2"/>
            </a:solidFill>
            <a:prstDash val="solid"/>
            <a:miter/>
            <a:headEnd type="none" w="med" len="med"/>
            <a:tailEnd type="none" w="med" len="med"/>
          </a:ln>
        </p:spPr>
        <p:txBody>
          <a:bodyPr anchor="ctr"/>
          <a:lstStyle/>
          <a:p>
            <a:pPr algn="ctr"/>
            <a:r>
              <a:rPr lang="zh-CN" altLang="en-US" sz="2400" dirty="0">
                <a:latin typeface="微软雅黑" panose="020B0503020204020204" pitchFamily="34" charset="-122"/>
                <a:ea typeface="微软雅黑" panose="020B0503020204020204" pitchFamily="34" charset="-122"/>
              </a:rPr>
              <a:t>额是混血儿，但额一直坚持认为额是一个黑人</a:t>
            </a:r>
          </a:p>
        </p:txBody>
      </p:sp>
      <p:sp>
        <p:nvSpPr>
          <p:cNvPr id="2" name="椭圆形标注 9"/>
          <p:cNvSpPr/>
          <p:nvPr/>
        </p:nvSpPr>
        <p:spPr>
          <a:xfrm>
            <a:off x="5577114" y="1379220"/>
            <a:ext cx="2361893" cy="2438400"/>
          </a:xfrm>
          <a:prstGeom prst="wedgeEllipseCallout">
            <a:avLst>
              <a:gd name="adj1" fmla="val 68255"/>
              <a:gd name="adj2" fmla="val -17204"/>
            </a:avLst>
          </a:prstGeom>
          <a:solidFill>
            <a:srgbClr val="FFFF00"/>
          </a:solidFill>
          <a:ln w="25400" cap="flat" cmpd="sng">
            <a:solidFill>
              <a:schemeClr val="accent2"/>
            </a:solidFill>
            <a:prstDash val="solid"/>
            <a:miter/>
            <a:headEnd type="none" w="med" len="med"/>
            <a:tailEnd type="none" w="med" len="med"/>
          </a:ln>
        </p:spPr>
        <p:txBody>
          <a:bodyPr anchor="ctr"/>
          <a:lstStyle/>
          <a:p>
            <a:pPr algn="ctr"/>
            <a:r>
              <a:rPr lang="zh-CN" altLang="en-US" sz="2400" dirty="0">
                <a:latin typeface="微软雅黑" panose="020B0503020204020204" pitchFamily="34" charset="-122"/>
                <a:ea typeface="微软雅黑" panose="020B0503020204020204" pitchFamily="34" charset="-122"/>
              </a:rPr>
              <a:t>额不是白人，也不是黑人</a:t>
            </a:r>
            <a:endParaRPr lang="zh-CN" altLang="en-US"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350792" y="117157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0725"/>
                                        </p:tgtEl>
                                        <p:attrNameLst>
                                          <p:attrName>style.visibility</p:attrName>
                                        </p:attrNameLst>
                                      </p:cBhvr>
                                      <p:to>
                                        <p:strVal val="visible"/>
                                      </p:to>
                                    </p:set>
                                    <p:anim calcmode="lin" valueType="num">
                                      <p:cBhvr>
                                        <p:cTn id="15" dur="1000" fill="hold"/>
                                        <p:tgtEl>
                                          <p:spTgt spid="30725"/>
                                        </p:tgtEl>
                                        <p:attrNameLst>
                                          <p:attrName>ppt_w</p:attrName>
                                        </p:attrNameLst>
                                      </p:cBhvr>
                                      <p:tavLst>
                                        <p:tav tm="0">
                                          <p:val>
                                            <p:fltVal val="0"/>
                                          </p:val>
                                        </p:tav>
                                        <p:tav tm="100000">
                                          <p:val>
                                            <p:strVal val="#ppt_w"/>
                                          </p:val>
                                        </p:tav>
                                      </p:tavLst>
                                    </p:anim>
                                    <p:anim calcmode="lin" valueType="num">
                                      <p:cBhvr>
                                        <p:cTn id="16" dur="1000" fill="hold"/>
                                        <p:tgtEl>
                                          <p:spTgt spid="30725"/>
                                        </p:tgtEl>
                                        <p:attrNameLst>
                                          <p:attrName>ppt_h</p:attrName>
                                        </p:attrNameLst>
                                      </p:cBhvr>
                                      <p:tavLst>
                                        <p:tav tm="0">
                                          <p:val>
                                            <p:fltVal val="0"/>
                                          </p:val>
                                        </p:tav>
                                        <p:tav tm="100000">
                                          <p:val>
                                            <p:strVal val="#ppt_h"/>
                                          </p:val>
                                        </p:tav>
                                      </p:tavLst>
                                    </p:anim>
                                    <p:anim calcmode="lin" valueType="num">
                                      <p:cBhvr>
                                        <p:cTn id="17" dur="1000" fill="hold"/>
                                        <p:tgtEl>
                                          <p:spTgt spid="30725"/>
                                        </p:tgtEl>
                                        <p:attrNameLst>
                                          <p:attrName>style.rotation</p:attrName>
                                        </p:attrNameLst>
                                      </p:cBhvr>
                                      <p:tavLst>
                                        <p:tav tm="0">
                                          <p:val>
                                            <p:fltVal val="90"/>
                                          </p:val>
                                        </p:tav>
                                        <p:tav tm="100000">
                                          <p:val>
                                            <p:fltVal val="0"/>
                                          </p:val>
                                        </p:tav>
                                      </p:tavLst>
                                    </p:anim>
                                    <p:animEffect transition="in" filter="fade">
                                      <p:cBhvr>
                                        <p:cTn id="18" dur="1000"/>
                                        <p:tgtEl>
                                          <p:spTgt spid="3072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0726"/>
                                        </p:tgtEl>
                                        <p:attrNameLst>
                                          <p:attrName>style.visibility</p:attrName>
                                        </p:attrNameLst>
                                      </p:cBhvr>
                                      <p:to>
                                        <p:strVal val="visible"/>
                                      </p:to>
                                    </p:set>
                                    <p:animEffect transition="in" filter="fade">
                                      <p:cBhvr>
                                        <p:cTn id="23" dur="1000"/>
                                        <p:tgtEl>
                                          <p:spTgt spid="30726"/>
                                        </p:tgtEl>
                                      </p:cBhvr>
                                    </p:animEffect>
                                    <p:anim calcmode="lin" valueType="num">
                                      <p:cBhvr>
                                        <p:cTn id="24" dur="1000" fill="hold"/>
                                        <p:tgtEl>
                                          <p:spTgt spid="30726"/>
                                        </p:tgtEl>
                                        <p:attrNameLst>
                                          <p:attrName>ppt_x</p:attrName>
                                        </p:attrNameLst>
                                      </p:cBhvr>
                                      <p:tavLst>
                                        <p:tav tm="0">
                                          <p:val>
                                            <p:strVal val="#ppt_x"/>
                                          </p:val>
                                        </p:tav>
                                        <p:tav tm="100000">
                                          <p:val>
                                            <p:strVal val="#ppt_x"/>
                                          </p:val>
                                        </p:tav>
                                      </p:tavLst>
                                    </p:anim>
                                    <p:anim calcmode="lin" valueType="num">
                                      <p:cBhvr>
                                        <p:cTn id="25" dur="1000" fill="hold"/>
                                        <p:tgtEl>
                                          <p:spTgt spid="3072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0727"/>
                                        </p:tgtEl>
                                        <p:attrNameLst>
                                          <p:attrName>style.visibility</p:attrName>
                                        </p:attrNameLst>
                                      </p:cBhvr>
                                      <p:to>
                                        <p:strVal val="visible"/>
                                      </p:to>
                                    </p:set>
                                    <p:animEffect transition="in" filter="fade">
                                      <p:cBhvr>
                                        <p:cTn id="30" dur="1000"/>
                                        <p:tgtEl>
                                          <p:spTgt spid="30727"/>
                                        </p:tgtEl>
                                      </p:cBhvr>
                                    </p:animEffect>
                                    <p:anim calcmode="lin" valueType="num">
                                      <p:cBhvr>
                                        <p:cTn id="31" dur="1000" fill="hold"/>
                                        <p:tgtEl>
                                          <p:spTgt spid="30727"/>
                                        </p:tgtEl>
                                        <p:attrNameLst>
                                          <p:attrName>ppt_x</p:attrName>
                                        </p:attrNameLst>
                                      </p:cBhvr>
                                      <p:tavLst>
                                        <p:tav tm="0">
                                          <p:val>
                                            <p:strVal val="#ppt_x"/>
                                          </p:val>
                                        </p:tav>
                                        <p:tav tm="100000">
                                          <p:val>
                                            <p:strVal val="#ppt_x"/>
                                          </p:val>
                                        </p:tav>
                                      </p:tavLst>
                                    </p:anim>
                                    <p:anim calcmode="lin" valueType="num">
                                      <p:cBhvr>
                                        <p:cTn id="32" dur="1000" fill="hold"/>
                                        <p:tgtEl>
                                          <p:spTgt spid="3072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1000" fill="hold"/>
                                        <p:tgtEl>
                                          <p:spTgt spid="2"/>
                                        </p:tgtEl>
                                        <p:attrNameLst>
                                          <p:attrName>ppt_w</p:attrName>
                                        </p:attrNameLst>
                                      </p:cBhvr>
                                      <p:tavLst>
                                        <p:tav tm="0">
                                          <p:val>
                                            <p:fltVal val="0"/>
                                          </p:val>
                                        </p:tav>
                                        <p:tav tm="100000">
                                          <p:val>
                                            <p:strVal val="#ppt_w"/>
                                          </p:val>
                                        </p:tav>
                                      </p:tavLst>
                                    </p:anim>
                                    <p:anim calcmode="lin" valueType="num">
                                      <p:cBhvr>
                                        <p:cTn id="38" dur="1000" fill="hold"/>
                                        <p:tgtEl>
                                          <p:spTgt spid="2"/>
                                        </p:tgtEl>
                                        <p:attrNameLst>
                                          <p:attrName>ppt_h</p:attrName>
                                        </p:attrNameLst>
                                      </p:cBhvr>
                                      <p:tavLst>
                                        <p:tav tm="0">
                                          <p:val>
                                            <p:fltVal val="0"/>
                                          </p:val>
                                        </p:tav>
                                        <p:tav tm="100000">
                                          <p:val>
                                            <p:strVal val="#ppt_h"/>
                                          </p:val>
                                        </p:tav>
                                      </p:tavLst>
                                    </p:anim>
                                    <p:anim calcmode="lin" valueType="num">
                                      <p:cBhvr>
                                        <p:cTn id="39" dur="1000" fill="hold"/>
                                        <p:tgtEl>
                                          <p:spTgt spid="2"/>
                                        </p:tgtEl>
                                        <p:attrNameLst>
                                          <p:attrName>style.rotation</p:attrName>
                                        </p:attrNameLst>
                                      </p:cBhvr>
                                      <p:tavLst>
                                        <p:tav tm="0">
                                          <p:val>
                                            <p:fltVal val="90"/>
                                          </p:val>
                                        </p:tav>
                                        <p:tav tm="100000">
                                          <p:val>
                                            <p:fltVal val="0"/>
                                          </p:val>
                                        </p:tav>
                                      </p:tavLst>
                                    </p:anim>
                                    <p:animEffect transition="in" filter="fade">
                                      <p:cBhvr>
                                        <p:cTn id="4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bldLvl="0" animBg="1"/>
      <p:bldP spid="30727" grpId="0" bldLvl="0" animBg="1"/>
      <p:bldP spid="2" grpId="0" bldLvl="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矩形 3"/>
          <p:cNvSpPr>
            <a:spLocks noGrp="1"/>
          </p:cNvSpPr>
          <p:nvPr>
            <p:ph type="body" sz="half" idx="4294967295"/>
          </p:nvPr>
        </p:nvSpPr>
        <p:spPr>
          <a:xfrm>
            <a:off x="2755541" y="1905000"/>
            <a:ext cx="6628537" cy="1219200"/>
          </a:xfrm>
        </p:spPr>
        <p:txBody>
          <a:bodyPr vert="horz" wrap="square" anchor="t"/>
          <a:lstStyle>
            <a:lvl1pPr lvl="0">
              <a:defRPr sz="2800"/>
            </a:lvl1pPr>
            <a:lvl2pPr lvl="1">
              <a:defRPr sz="2400"/>
            </a:lvl2pPr>
            <a:lvl3pPr lvl="2">
              <a:defRPr sz="2000"/>
            </a:lvl3pPr>
            <a:lvl4pPr lvl="3">
              <a:defRPr sz="1800"/>
            </a:lvl4pPr>
            <a:lvl5pPr lvl="4">
              <a:defRPr sz="1800"/>
            </a:lvl5pPr>
          </a:lstStyle>
          <a:p>
            <a:pPr lvl="0" eaLnBrk="1" hangingPunct="1">
              <a:lnSpc>
                <a:spcPct val="90000"/>
              </a:lnSpc>
            </a:pPr>
            <a:r>
              <a:rPr lang="zh-CN" altLang="en-US" sz="2400" b="1" dirty="0">
                <a:solidFill>
                  <a:srgbClr val="000099"/>
                </a:solidFill>
                <a:latin typeface="微软雅黑" panose="020B0503020204020204" pitchFamily="34" charset="-122"/>
                <a:ea typeface="微软雅黑" panose="020B0503020204020204" pitchFamily="34" charset="-122"/>
              </a:rPr>
              <a:t>地理环境对各人种的身体特征有什么样的影响</a:t>
            </a:r>
            <a:r>
              <a:rPr lang="en-US" altLang="x-none" sz="2400" b="1" dirty="0">
                <a:solidFill>
                  <a:srgbClr val="000099"/>
                </a:solidFill>
                <a:latin typeface="微软雅黑" panose="020B0503020204020204" pitchFamily="34" charset="-122"/>
                <a:ea typeface="微软雅黑" panose="020B0503020204020204" pitchFamily="34" charset="-122"/>
              </a:rPr>
              <a:t>?</a:t>
            </a:r>
          </a:p>
        </p:txBody>
      </p:sp>
      <p:pic>
        <p:nvPicPr>
          <p:cNvPr id="31748" name="剪贴画占位符 2"/>
          <p:cNvPicPr>
            <a:picLocks noGrp="1" noChangeAspect="1"/>
          </p:cNvPicPr>
          <p:nvPr>
            <p:ph type="clipArt" sz="half" idx="4294967295"/>
          </p:nvPr>
        </p:nvPicPr>
        <p:blipFill>
          <a:blip r:embed="rId2" cstate="print"/>
          <a:stretch>
            <a:fillRect/>
          </a:stretch>
        </p:blipFill>
        <p:spPr>
          <a:xfrm>
            <a:off x="3155539" y="3124200"/>
            <a:ext cx="2558717" cy="3348038"/>
          </a:xfrm>
        </p:spPr>
      </p:pic>
      <p:pic>
        <p:nvPicPr>
          <p:cNvPr id="31749" name="图片 5" descr="BD00028_"/>
          <p:cNvPicPr>
            <a:picLocks noChangeAspect="1"/>
          </p:cNvPicPr>
          <p:nvPr/>
        </p:nvPicPr>
        <p:blipFill>
          <a:blip r:embed="rId3" cstate="print"/>
          <a:stretch>
            <a:fillRect/>
          </a:stretch>
        </p:blipFill>
        <p:spPr>
          <a:xfrm>
            <a:off x="3536490" y="1060450"/>
            <a:ext cx="861901" cy="844550"/>
          </a:xfrm>
          <a:prstGeom prst="rect">
            <a:avLst/>
          </a:prstGeom>
          <a:noFill/>
          <a:ln w="9525">
            <a:noFill/>
          </a:ln>
        </p:spPr>
      </p:pic>
      <p:pic>
        <p:nvPicPr>
          <p:cNvPr id="31750" name="图片 31749" descr="黑种人3"/>
          <p:cNvPicPr>
            <a:picLocks noChangeAspect="1"/>
          </p:cNvPicPr>
          <p:nvPr/>
        </p:nvPicPr>
        <p:blipFill>
          <a:blip r:embed="rId4" cstate="print"/>
          <a:stretch>
            <a:fillRect/>
          </a:stretch>
        </p:blipFill>
        <p:spPr>
          <a:xfrm>
            <a:off x="7060281" y="2971800"/>
            <a:ext cx="2323797" cy="3505200"/>
          </a:xfrm>
          <a:prstGeom prst="rect">
            <a:avLst/>
          </a:prstGeom>
          <a:noFill/>
          <a:ln w="9525">
            <a:noFill/>
          </a:ln>
        </p:spPr>
      </p:pic>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1747">
                                            <p:txEl>
                                              <p:pRg st="0" end="0"/>
                                            </p:txEl>
                                          </p:spTgt>
                                        </p:tgtEl>
                                        <p:attrNameLst>
                                          <p:attrName>style.visibility</p:attrName>
                                        </p:attrNameLst>
                                      </p:cBhvr>
                                      <p:to>
                                        <p:strVal val="visible"/>
                                      </p:to>
                                    </p:set>
                                    <p:anim calcmode="lin" valueType="num">
                                      <p:cBhvr additive="base">
                                        <p:cTn id="11"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31748"/>
                                        </p:tgtEl>
                                        <p:attrNameLst>
                                          <p:attrName>style.visibility</p:attrName>
                                        </p:attrNameLst>
                                      </p:cBhvr>
                                      <p:to>
                                        <p:strVal val="visible"/>
                                      </p:to>
                                    </p:set>
                                    <p:anim calcmode="lin" valueType="num">
                                      <p:cBhvr>
                                        <p:cTn id="17" dur="1000" fill="hold"/>
                                        <p:tgtEl>
                                          <p:spTgt spid="31748"/>
                                        </p:tgtEl>
                                        <p:attrNameLst>
                                          <p:attrName>ppt_w</p:attrName>
                                        </p:attrNameLst>
                                      </p:cBhvr>
                                      <p:tavLst>
                                        <p:tav tm="0">
                                          <p:val>
                                            <p:fltVal val="0"/>
                                          </p:val>
                                        </p:tav>
                                        <p:tav tm="100000">
                                          <p:val>
                                            <p:strVal val="#ppt_w"/>
                                          </p:val>
                                        </p:tav>
                                      </p:tavLst>
                                    </p:anim>
                                    <p:anim calcmode="lin" valueType="num">
                                      <p:cBhvr>
                                        <p:cTn id="18" dur="1000" fill="hold"/>
                                        <p:tgtEl>
                                          <p:spTgt spid="31748"/>
                                        </p:tgtEl>
                                        <p:attrNameLst>
                                          <p:attrName>ppt_h</p:attrName>
                                        </p:attrNameLst>
                                      </p:cBhvr>
                                      <p:tavLst>
                                        <p:tav tm="0">
                                          <p:val>
                                            <p:fltVal val="0"/>
                                          </p:val>
                                        </p:tav>
                                        <p:tav tm="100000">
                                          <p:val>
                                            <p:strVal val="#ppt_h"/>
                                          </p:val>
                                        </p:tav>
                                      </p:tavLst>
                                    </p:anim>
                                    <p:anim calcmode="lin" valueType="num">
                                      <p:cBhvr>
                                        <p:cTn id="19" dur="1000" fill="hold"/>
                                        <p:tgtEl>
                                          <p:spTgt spid="31748"/>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174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2769" descr="PM_011"/>
          <p:cNvPicPr>
            <a:picLocks noChangeAspect="1"/>
          </p:cNvPicPr>
          <p:nvPr/>
        </p:nvPicPr>
        <p:blipFill>
          <a:blip r:embed="rId2" cstate="print"/>
          <a:stretch>
            <a:fillRect/>
          </a:stretch>
        </p:blipFill>
        <p:spPr>
          <a:xfrm>
            <a:off x="2639669" y="1196975"/>
            <a:ext cx="7092027" cy="5319713"/>
          </a:xfrm>
          <a:prstGeom prst="rect">
            <a:avLst/>
          </a:prstGeom>
          <a:noFill/>
          <a:ln w="9525">
            <a:noFill/>
          </a:ln>
        </p:spPr>
      </p:pic>
      <p:sp>
        <p:nvSpPr>
          <p:cNvPr id="32771" name="云形标注 32770"/>
          <p:cNvSpPr/>
          <p:nvPr/>
        </p:nvSpPr>
        <p:spPr>
          <a:xfrm>
            <a:off x="6382507" y="2060575"/>
            <a:ext cx="4284104" cy="2592388"/>
          </a:xfrm>
          <a:prstGeom prst="cloudCallout">
            <a:avLst>
              <a:gd name="adj1" fmla="val -44444"/>
              <a:gd name="adj2" fmla="val 40630"/>
            </a:avLst>
          </a:prstGeom>
          <a:solidFill>
            <a:schemeClr val="accent1"/>
          </a:solidFill>
          <a:ln w="12700" cap="sq" cmpd="sng">
            <a:solidFill>
              <a:schemeClr val="tx1"/>
            </a:solidFill>
            <a:prstDash val="solid"/>
            <a:headEnd type="none" w="med" len="med"/>
            <a:tailEnd type="none" w="med" len="med"/>
          </a:ln>
        </p:spPr>
        <p:txBody>
          <a:bodyPr/>
          <a:lstStyle/>
          <a:p>
            <a:pPr algn="ctr"/>
            <a:r>
              <a:rPr lang="zh-CN" altLang="en-US" sz="2400" dirty="0">
                <a:solidFill>
                  <a:srgbClr val="FFFF00"/>
                </a:solidFill>
                <a:latin typeface="微软雅黑" panose="020B0503020204020204" pitchFamily="34" charset="-122"/>
                <a:ea typeface="微软雅黑" panose="020B0503020204020204" pitchFamily="34" charset="-122"/>
              </a:rPr>
              <a:t>非洲人黑色卷曲的头发，在头上形成一个隔热层，在阳光下可以很好地保护头部哦！</a:t>
            </a:r>
            <a:endParaRPr lang="zh-CN" altLang="en-US" sz="2400" b="1" dirty="0">
              <a:solidFill>
                <a:srgbClr val="FFFF00"/>
              </a:solidFill>
              <a:latin typeface="Arial" panose="020B0604020202020204" pitchFamily="34" charset="0"/>
            </a:endParaRPr>
          </a:p>
        </p:txBody>
      </p:sp>
      <p:sp>
        <p:nvSpPr>
          <p:cNvPr id="32772" name="云形标注 32771"/>
          <p:cNvSpPr/>
          <p:nvPr/>
        </p:nvSpPr>
        <p:spPr>
          <a:xfrm>
            <a:off x="1847609" y="333375"/>
            <a:ext cx="4247597" cy="2808288"/>
          </a:xfrm>
          <a:prstGeom prst="cloudCallout">
            <a:avLst>
              <a:gd name="adj1" fmla="val 21412"/>
              <a:gd name="adj2" fmla="val 88157"/>
            </a:avLst>
          </a:prstGeom>
          <a:solidFill>
            <a:schemeClr val="accent1"/>
          </a:solidFill>
          <a:ln w="12700" cap="sq" cmpd="sng">
            <a:solidFill>
              <a:schemeClr val="tx1"/>
            </a:solidFill>
            <a:prstDash val="solid"/>
            <a:headEnd type="none" w="med" len="med"/>
            <a:tailEnd type="none" w="med" len="med"/>
          </a:ln>
        </p:spPr>
        <p:txBody>
          <a:bodyPr/>
          <a:lstStyle/>
          <a:p>
            <a:pPr algn="ctr"/>
            <a:endParaRPr lang="zh-CN" altLang="en-US" dirty="0">
              <a:latin typeface="Arial" panose="020B0604020202020204" pitchFamily="34" charset="0"/>
            </a:endParaRPr>
          </a:p>
        </p:txBody>
      </p:sp>
      <p:sp>
        <p:nvSpPr>
          <p:cNvPr id="32773" name="文本框 32772"/>
          <p:cNvSpPr txBox="1"/>
          <p:nvPr/>
        </p:nvSpPr>
        <p:spPr>
          <a:xfrm>
            <a:off x="2495226" y="692150"/>
            <a:ext cx="2663478" cy="1938020"/>
          </a:xfrm>
          <a:prstGeom prst="rect">
            <a:avLst/>
          </a:prstGeom>
          <a:noFill/>
          <a:ln w="9525">
            <a:noFill/>
          </a:ln>
        </p:spPr>
        <p:txBody>
          <a:bodyPr>
            <a:spAutoFit/>
          </a:bodyPr>
          <a:lstStyle/>
          <a:p>
            <a:pPr>
              <a:spcBef>
                <a:spcPct val="50000"/>
              </a:spcBef>
            </a:pPr>
            <a:r>
              <a:rPr lang="zh-CN" altLang="en-US" sz="2400" dirty="0">
                <a:solidFill>
                  <a:srgbClr val="FFFF00"/>
                </a:solidFill>
                <a:latin typeface="微软雅黑" panose="020B0503020204020204" pitchFamily="34" charset="-122"/>
                <a:ea typeface="微软雅黑" panose="020B0503020204020204" pitchFamily="34" charset="-122"/>
              </a:rPr>
              <a:t>北欧人生活在的地方比较寒冷。他们的鼻子高而窄，鼻孔通道长，有利于抵御寒冷。</a:t>
            </a:r>
          </a:p>
        </p:txBody>
      </p:sp>
      <p:pic>
        <p:nvPicPr>
          <p:cNvPr id="32774" name="图片 32773" descr="图片3"/>
          <p:cNvPicPr>
            <a:picLocks noChangeAspect="1"/>
          </p:cNvPicPr>
          <p:nvPr/>
        </p:nvPicPr>
        <p:blipFill>
          <a:blip r:embed="rId3" cstate="print"/>
          <a:stretch>
            <a:fillRect/>
          </a:stretch>
        </p:blipFill>
        <p:spPr>
          <a:xfrm>
            <a:off x="8615828" y="1268414"/>
            <a:ext cx="699997" cy="623887"/>
          </a:xfrm>
          <a:prstGeom prst="rect">
            <a:avLst/>
          </a:prstGeom>
          <a:noFill/>
          <a:ln w="9525">
            <a:noFill/>
          </a:ln>
        </p:spPr>
      </p:pic>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8"/>
          <p:cNvSpPr txBox="1"/>
          <p:nvPr/>
        </p:nvSpPr>
        <p:spPr>
          <a:xfrm>
            <a:off x="1828562" y="2362200"/>
            <a:ext cx="1904752" cy="521970"/>
          </a:xfrm>
          <a:prstGeom prst="rect">
            <a:avLst/>
          </a:prstGeom>
          <a:solidFill>
            <a:srgbClr val="FFFF00"/>
          </a:solidFill>
          <a:ln w="9525">
            <a:noFill/>
          </a:ln>
        </p:spPr>
        <p:txBody>
          <a:bodyPr>
            <a:spAutoFit/>
          </a:bodyPr>
          <a:lstStyle/>
          <a:p>
            <a:r>
              <a:rPr lang="zh-CN" altLang="en-US" sz="2800" dirty="0">
                <a:solidFill>
                  <a:srgbClr val="CC0000"/>
                </a:solidFill>
                <a:latin typeface="微软雅黑" panose="020B0503020204020204" pitchFamily="34" charset="-122"/>
                <a:ea typeface="微软雅黑" panose="020B0503020204020204" pitchFamily="34" charset="-122"/>
                <a:sym typeface="Arial" panose="020B0604020202020204" pitchFamily="34" charset="0"/>
              </a:rPr>
              <a:t>白色人种</a:t>
            </a:r>
          </a:p>
        </p:txBody>
      </p:sp>
      <p:sp>
        <p:nvSpPr>
          <p:cNvPr id="33795" name="TextBox 9"/>
          <p:cNvSpPr txBox="1"/>
          <p:nvPr/>
        </p:nvSpPr>
        <p:spPr>
          <a:xfrm>
            <a:off x="1828562" y="3429000"/>
            <a:ext cx="1828562" cy="521970"/>
          </a:xfrm>
          <a:prstGeom prst="rect">
            <a:avLst/>
          </a:prstGeom>
          <a:solidFill>
            <a:srgbClr val="FFFF00"/>
          </a:solidFill>
          <a:ln w="9525">
            <a:noFill/>
          </a:ln>
        </p:spPr>
        <p:txBody>
          <a:bodyPr>
            <a:spAutoFit/>
          </a:bodyPr>
          <a:lstStyle/>
          <a:p>
            <a:r>
              <a:rPr lang="zh-CN" altLang="en-US" sz="2800" dirty="0">
                <a:solidFill>
                  <a:srgbClr val="CC0000"/>
                </a:solidFill>
                <a:latin typeface="微软雅黑" panose="020B0503020204020204" pitchFamily="34" charset="-122"/>
                <a:ea typeface="微软雅黑" panose="020B0503020204020204" pitchFamily="34" charset="-122"/>
              </a:rPr>
              <a:t>黄色人种</a:t>
            </a:r>
            <a:endParaRPr lang="zh-CN" altLang="en-US" sz="3200" b="1" dirty="0">
              <a:solidFill>
                <a:srgbClr val="CC0000"/>
              </a:solidFill>
              <a:latin typeface="华文琥珀" panose="02010800040101010101" pitchFamily="2" charset="-122"/>
              <a:ea typeface="华文琥珀" panose="02010800040101010101" pitchFamily="2" charset="-122"/>
            </a:endParaRPr>
          </a:p>
        </p:txBody>
      </p:sp>
      <p:sp>
        <p:nvSpPr>
          <p:cNvPr id="33796" name="TextBox 10"/>
          <p:cNvSpPr txBox="1"/>
          <p:nvPr/>
        </p:nvSpPr>
        <p:spPr>
          <a:xfrm>
            <a:off x="1828562" y="4343400"/>
            <a:ext cx="1904752" cy="521970"/>
          </a:xfrm>
          <a:prstGeom prst="rect">
            <a:avLst/>
          </a:prstGeom>
          <a:solidFill>
            <a:srgbClr val="FFFF00"/>
          </a:solidFill>
          <a:ln w="9525">
            <a:noFill/>
          </a:ln>
        </p:spPr>
        <p:txBody>
          <a:bodyPr>
            <a:spAutoFit/>
          </a:bodyPr>
          <a:lstStyle/>
          <a:p>
            <a:r>
              <a:rPr lang="zh-CN" altLang="en-US" sz="2800" dirty="0">
                <a:solidFill>
                  <a:srgbClr val="CC0000"/>
                </a:solidFill>
                <a:latin typeface="微软雅黑" panose="020B0503020204020204" pitchFamily="34" charset="-122"/>
                <a:ea typeface="微软雅黑" panose="020B0503020204020204" pitchFamily="34" charset="-122"/>
              </a:rPr>
              <a:t>黑色人种</a:t>
            </a:r>
            <a:endParaRPr lang="zh-CN" altLang="en-US" sz="3200" b="1" dirty="0">
              <a:solidFill>
                <a:srgbClr val="CC0000"/>
              </a:solidFill>
              <a:latin typeface="华文琥珀" panose="02010800040101010101" pitchFamily="2" charset="-122"/>
              <a:ea typeface="华文琥珀" panose="02010800040101010101" pitchFamily="2" charset="-122"/>
            </a:endParaRPr>
          </a:p>
        </p:txBody>
      </p:sp>
      <p:sp>
        <p:nvSpPr>
          <p:cNvPr id="33797" name="右箭头​​ 11"/>
          <p:cNvSpPr/>
          <p:nvPr/>
        </p:nvSpPr>
        <p:spPr>
          <a:xfrm>
            <a:off x="3733314" y="2667000"/>
            <a:ext cx="890472" cy="153988"/>
          </a:xfrm>
          <a:prstGeom prst="rightArrow">
            <a:avLst>
              <a:gd name="adj1" fmla="val 50000"/>
              <a:gd name="adj2" fmla="val 49989"/>
            </a:avLst>
          </a:prstGeom>
          <a:solidFill>
            <a:srgbClr val="828200"/>
          </a:solidFill>
          <a:ln w="25400" cap="flat" cmpd="sng">
            <a:solidFill>
              <a:srgbClr val="5E5E00"/>
            </a:solidFill>
            <a:prstDash val="solid"/>
            <a:miter/>
            <a:headEnd type="none" w="med" len="med"/>
            <a:tailEnd type="none" w="med" len="med"/>
          </a:ln>
        </p:spPr>
        <p:txBody>
          <a:bodyPr anchor="ctr"/>
          <a:lstStyle/>
          <a:p>
            <a:pPr algn="ctr"/>
            <a:endParaRPr lang="zh-CN" altLang="en-US" dirty="0">
              <a:solidFill>
                <a:srgbClr val="FFFFFF"/>
              </a:solidFill>
              <a:latin typeface="Cambria" panose="02040503050406030204" pitchFamily="18" charset="0"/>
              <a:ea typeface="方正舒体" panose="02010601030101010101" pitchFamily="2" charset="-122"/>
            </a:endParaRPr>
          </a:p>
        </p:txBody>
      </p:sp>
      <p:sp>
        <p:nvSpPr>
          <p:cNvPr id="33798" name="右箭头​​ 12"/>
          <p:cNvSpPr/>
          <p:nvPr/>
        </p:nvSpPr>
        <p:spPr>
          <a:xfrm>
            <a:off x="3733314" y="3581400"/>
            <a:ext cx="857138" cy="153988"/>
          </a:xfrm>
          <a:prstGeom prst="rightArrow">
            <a:avLst>
              <a:gd name="adj1" fmla="val 50000"/>
              <a:gd name="adj2" fmla="val 49999"/>
            </a:avLst>
          </a:prstGeom>
          <a:solidFill>
            <a:srgbClr val="828200"/>
          </a:solidFill>
          <a:ln w="25400" cap="flat" cmpd="sng">
            <a:solidFill>
              <a:srgbClr val="5E5E00"/>
            </a:solidFill>
            <a:prstDash val="solid"/>
            <a:miter/>
            <a:headEnd type="none" w="med" len="med"/>
            <a:tailEnd type="none" w="med" len="med"/>
          </a:ln>
        </p:spPr>
        <p:txBody>
          <a:bodyPr anchor="ctr"/>
          <a:lstStyle/>
          <a:p>
            <a:pPr algn="ctr"/>
            <a:endParaRPr lang="zh-CN" altLang="en-US" dirty="0">
              <a:solidFill>
                <a:srgbClr val="FFFFFF"/>
              </a:solidFill>
              <a:latin typeface="Cambria" panose="02040503050406030204" pitchFamily="18" charset="0"/>
              <a:ea typeface="方正舒体" panose="02010601030101010101" pitchFamily="2" charset="-122"/>
            </a:endParaRPr>
          </a:p>
        </p:txBody>
      </p:sp>
      <p:sp>
        <p:nvSpPr>
          <p:cNvPr id="33799" name="右箭头​​ 13"/>
          <p:cNvSpPr/>
          <p:nvPr/>
        </p:nvSpPr>
        <p:spPr>
          <a:xfrm>
            <a:off x="3733314" y="4572000"/>
            <a:ext cx="861901" cy="184150"/>
          </a:xfrm>
          <a:prstGeom prst="rightArrow">
            <a:avLst>
              <a:gd name="adj1" fmla="val 50000"/>
              <a:gd name="adj2" fmla="val 49996"/>
            </a:avLst>
          </a:prstGeom>
          <a:solidFill>
            <a:srgbClr val="828200"/>
          </a:solidFill>
          <a:ln w="25400" cap="flat" cmpd="sng">
            <a:solidFill>
              <a:srgbClr val="5E5E00"/>
            </a:solidFill>
            <a:prstDash val="solid"/>
            <a:miter/>
            <a:headEnd type="none" w="med" len="med"/>
            <a:tailEnd type="none" w="med" len="med"/>
          </a:ln>
        </p:spPr>
        <p:txBody>
          <a:bodyPr anchor="ctr"/>
          <a:lstStyle/>
          <a:p>
            <a:pPr algn="ctr"/>
            <a:endParaRPr lang="zh-CN" altLang="en-US" dirty="0">
              <a:solidFill>
                <a:srgbClr val="FFFFFF"/>
              </a:solidFill>
              <a:latin typeface="Cambria" panose="02040503050406030204" pitchFamily="18" charset="0"/>
              <a:ea typeface="方正舒体" panose="02010601030101010101" pitchFamily="2" charset="-122"/>
            </a:endParaRPr>
          </a:p>
        </p:txBody>
      </p:sp>
      <p:sp>
        <p:nvSpPr>
          <p:cNvPr id="33800" name="标题 14"/>
          <p:cNvSpPr>
            <a:spLocks noGrp="1"/>
          </p:cNvSpPr>
          <p:nvPr>
            <p:ph type="title" idx="4294967295"/>
          </p:nvPr>
        </p:nvSpPr>
        <p:spPr>
          <a:xfrm>
            <a:off x="2767288" y="1358900"/>
            <a:ext cx="5233306" cy="1066800"/>
          </a:xfrm>
        </p:spPr>
        <p:txBody>
          <a:bodyPr vert="horz" wrap="square" anchor="ctr"/>
          <a:lstStyle/>
          <a:p>
            <a:pPr eaLnBrk="1" hangingPunct="1"/>
            <a:r>
              <a:rPr lang="zh-CN" altLang="en-US" sz="2800" dirty="0">
                <a:effectLst>
                  <a:outerShdw blurRad="38100" dist="38100" dir="2700000">
                    <a:srgbClr val="FFFFFF"/>
                  </a:outerShdw>
                </a:effectLst>
                <a:latin typeface="微软雅黑" panose="020B0503020204020204" pitchFamily="34" charset="-122"/>
                <a:ea typeface="微软雅黑" panose="020B0503020204020204" pitchFamily="34" charset="-122"/>
              </a:rPr>
              <a:t>人种最初的形成</a:t>
            </a:r>
          </a:p>
        </p:txBody>
      </p:sp>
      <p:sp>
        <p:nvSpPr>
          <p:cNvPr id="33801" name="TextBox 15"/>
          <p:cNvSpPr txBox="1"/>
          <p:nvPr/>
        </p:nvSpPr>
        <p:spPr>
          <a:xfrm>
            <a:off x="4676167" y="2425700"/>
            <a:ext cx="1419040" cy="521970"/>
          </a:xfrm>
          <a:prstGeom prst="rect">
            <a:avLst/>
          </a:prstGeom>
          <a:solidFill>
            <a:srgbClr val="FFFF00"/>
          </a:solidFill>
          <a:ln w="9525">
            <a:noFill/>
          </a:ln>
        </p:spPr>
        <p:txBody>
          <a:bodyPr>
            <a:spAutoFit/>
          </a:bodyPr>
          <a:lstStyle/>
          <a:p>
            <a:r>
              <a:rPr lang="zh-CN" altLang="en-US" sz="2800" dirty="0">
                <a:solidFill>
                  <a:srgbClr val="CC0000"/>
                </a:solidFill>
                <a:latin typeface="微软雅黑" panose="020B0503020204020204" pitchFamily="34" charset="-122"/>
                <a:ea typeface="微软雅黑" panose="020B0503020204020204" pitchFamily="34" charset="-122"/>
              </a:rPr>
              <a:t>高纬度</a:t>
            </a:r>
            <a:endParaRPr lang="zh-CN" altLang="en-US" sz="3200" b="1" dirty="0">
              <a:solidFill>
                <a:srgbClr val="CC0000"/>
              </a:solidFill>
              <a:latin typeface="华文琥珀" panose="02010800040101010101" pitchFamily="2" charset="-122"/>
              <a:ea typeface="华文琥珀" panose="02010800040101010101" pitchFamily="2" charset="-122"/>
            </a:endParaRPr>
          </a:p>
        </p:txBody>
      </p:sp>
      <p:sp>
        <p:nvSpPr>
          <p:cNvPr id="33802" name="TextBox 16"/>
          <p:cNvSpPr txBox="1"/>
          <p:nvPr/>
        </p:nvSpPr>
        <p:spPr>
          <a:xfrm>
            <a:off x="4685691" y="3398838"/>
            <a:ext cx="1419040" cy="521970"/>
          </a:xfrm>
          <a:prstGeom prst="rect">
            <a:avLst/>
          </a:prstGeom>
          <a:solidFill>
            <a:srgbClr val="FFFF00"/>
          </a:solidFill>
          <a:ln w="9525">
            <a:noFill/>
          </a:ln>
        </p:spPr>
        <p:txBody>
          <a:bodyPr>
            <a:spAutoFit/>
          </a:bodyPr>
          <a:lstStyle/>
          <a:p>
            <a:r>
              <a:rPr lang="zh-CN" altLang="en-US" sz="2800" dirty="0">
                <a:solidFill>
                  <a:srgbClr val="CC0000"/>
                </a:solidFill>
                <a:latin typeface="微软雅黑" panose="020B0503020204020204" pitchFamily="34" charset="-122"/>
                <a:ea typeface="微软雅黑" panose="020B0503020204020204" pitchFamily="34" charset="-122"/>
              </a:rPr>
              <a:t>中纬度</a:t>
            </a:r>
            <a:endParaRPr lang="zh-CN" altLang="en-US" sz="3200" b="1" dirty="0">
              <a:solidFill>
                <a:srgbClr val="CC0000"/>
              </a:solidFill>
              <a:latin typeface="华文琥珀" panose="02010800040101010101" pitchFamily="2" charset="-122"/>
              <a:ea typeface="华文琥珀" panose="02010800040101010101" pitchFamily="2" charset="-122"/>
            </a:endParaRPr>
          </a:p>
        </p:txBody>
      </p:sp>
      <p:sp>
        <p:nvSpPr>
          <p:cNvPr id="33803" name="TextBox 17"/>
          <p:cNvSpPr txBox="1"/>
          <p:nvPr/>
        </p:nvSpPr>
        <p:spPr>
          <a:xfrm>
            <a:off x="4663468" y="4343400"/>
            <a:ext cx="1441262" cy="521970"/>
          </a:xfrm>
          <a:prstGeom prst="rect">
            <a:avLst/>
          </a:prstGeom>
          <a:solidFill>
            <a:srgbClr val="FFFF00"/>
          </a:solidFill>
          <a:ln w="9525">
            <a:noFill/>
          </a:ln>
        </p:spPr>
        <p:txBody>
          <a:bodyPr>
            <a:spAutoFit/>
          </a:bodyPr>
          <a:lstStyle/>
          <a:p>
            <a:r>
              <a:rPr lang="zh-CN" altLang="en-US" sz="2800" dirty="0">
                <a:solidFill>
                  <a:srgbClr val="CC0000"/>
                </a:solidFill>
                <a:latin typeface="微软雅黑" panose="020B0503020204020204" pitchFamily="34" charset="-122"/>
                <a:ea typeface="微软雅黑" panose="020B0503020204020204" pitchFamily="34" charset="-122"/>
              </a:rPr>
              <a:t>低纬度</a:t>
            </a:r>
            <a:endParaRPr lang="zh-CN" altLang="en-US" sz="3200" b="1" dirty="0">
              <a:solidFill>
                <a:srgbClr val="CC0000"/>
              </a:solidFill>
              <a:latin typeface="华文琥珀" panose="02010800040101010101" pitchFamily="2" charset="-122"/>
              <a:ea typeface="华文琥珀" panose="02010800040101010101" pitchFamily="2" charset="-122"/>
            </a:endParaRPr>
          </a:p>
        </p:txBody>
      </p:sp>
      <p:pic>
        <p:nvPicPr>
          <p:cNvPr id="33804" name="图片 19"/>
          <p:cNvPicPr>
            <a:picLocks noChangeAspect="1"/>
          </p:cNvPicPr>
          <p:nvPr/>
        </p:nvPicPr>
        <p:blipFill>
          <a:blip r:embed="rId2" cstate="print"/>
          <a:stretch>
            <a:fillRect/>
          </a:stretch>
        </p:blipFill>
        <p:spPr>
          <a:xfrm>
            <a:off x="6247587" y="2687638"/>
            <a:ext cx="4068233" cy="2190750"/>
          </a:xfrm>
          <a:prstGeom prst="rect">
            <a:avLst/>
          </a:prstGeom>
          <a:noFill/>
          <a:ln w="9525">
            <a:noFill/>
          </a:ln>
        </p:spPr>
      </p:pic>
      <p:pic>
        <p:nvPicPr>
          <p:cNvPr id="33805" name="图片 1"/>
          <p:cNvPicPr>
            <a:picLocks noChangeAspect="1"/>
          </p:cNvPicPr>
          <p:nvPr/>
        </p:nvPicPr>
        <p:blipFill>
          <a:blip r:embed="rId3" cstate="print"/>
          <a:stretch>
            <a:fillRect/>
          </a:stretch>
        </p:blipFill>
        <p:spPr>
          <a:xfrm>
            <a:off x="7466628" y="1371600"/>
            <a:ext cx="1828562" cy="1371600"/>
          </a:xfrm>
          <a:prstGeom prst="rect">
            <a:avLst/>
          </a:prstGeom>
          <a:noFill/>
          <a:ln w="9525">
            <a:noFill/>
          </a:ln>
        </p:spPr>
      </p:pic>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800"/>
                                        </p:tgtEl>
                                        <p:attrNameLst>
                                          <p:attrName>style.visibility</p:attrName>
                                        </p:attrNameLst>
                                      </p:cBhvr>
                                      <p:to>
                                        <p:strVal val="visible"/>
                                      </p:to>
                                    </p:set>
                                    <p:animEffect transition="in" filter="barn(inVertical)">
                                      <p:cBhvr>
                                        <p:cTn id="7" dur="500"/>
                                        <p:tgtEl>
                                          <p:spTgt spid="338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804"/>
                                        </p:tgtEl>
                                        <p:attrNameLst>
                                          <p:attrName>style.visibility</p:attrName>
                                        </p:attrNameLst>
                                      </p:cBhvr>
                                      <p:to>
                                        <p:strVal val="visible"/>
                                      </p:to>
                                    </p:set>
                                    <p:animEffect transition="in" filter="fade">
                                      <p:cBhvr>
                                        <p:cTn id="12" dur="500"/>
                                        <p:tgtEl>
                                          <p:spTgt spid="338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794"/>
                                        </p:tgtEl>
                                        <p:attrNameLst>
                                          <p:attrName>style.visibility</p:attrName>
                                        </p:attrNameLst>
                                      </p:cBhvr>
                                      <p:to>
                                        <p:strVal val="visible"/>
                                      </p:to>
                                    </p:set>
                                    <p:animEffect transition="in" filter="fade">
                                      <p:cBhvr>
                                        <p:cTn id="17" dur="500"/>
                                        <p:tgtEl>
                                          <p:spTgt spid="337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797"/>
                                        </p:tgtEl>
                                        <p:attrNameLst>
                                          <p:attrName>style.visibility</p:attrName>
                                        </p:attrNameLst>
                                      </p:cBhvr>
                                      <p:to>
                                        <p:strVal val="visible"/>
                                      </p:to>
                                    </p:set>
                                    <p:animEffect transition="in" filter="fade">
                                      <p:cBhvr>
                                        <p:cTn id="22" dur="500"/>
                                        <p:tgtEl>
                                          <p:spTgt spid="337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801"/>
                                        </p:tgtEl>
                                        <p:attrNameLst>
                                          <p:attrName>style.visibility</p:attrName>
                                        </p:attrNameLst>
                                      </p:cBhvr>
                                      <p:to>
                                        <p:strVal val="visible"/>
                                      </p:to>
                                    </p:set>
                                    <p:animEffect transition="in" filter="fade">
                                      <p:cBhvr>
                                        <p:cTn id="27" dur="500"/>
                                        <p:tgtEl>
                                          <p:spTgt spid="3380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3805"/>
                                        </p:tgtEl>
                                        <p:attrNameLst>
                                          <p:attrName>style.visibility</p:attrName>
                                        </p:attrNameLst>
                                      </p:cBhvr>
                                      <p:to>
                                        <p:strVal val="visible"/>
                                      </p:to>
                                    </p:set>
                                    <p:animEffect transition="in" filter="circle(in)">
                                      <p:cBhvr>
                                        <p:cTn id="32" dur="2000"/>
                                        <p:tgtEl>
                                          <p:spTgt spid="3380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795"/>
                                        </p:tgtEl>
                                        <p:attrNameLst>
                                          <p:attrName>style.visibility</p:attrName>
                                        </p:attrNameLst>
                                      </p:cBhvr>
                                      <p:to>
                                        <p:strVal val="visible"/>
                                      </p:to>
                                    </p:set>
                                    <p:animEffect transition="in" filter="fade">
                                      <p:cBhvr>
                                        <p:cTn id="37" dur="500"/>
                                        <p:tgtEl>
                                          <p:spTgt spid="3379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798"/>
                                        </p:tgtEl>
                                        <p:attrNameLst>
                                          <p:attrName>style.visibility</p:attrName>
                                        </p:attrNameLst>
                                      </p:cBhvr>
                                      <p:to>
                                        <p:strVal val="visible"/>
                                      </p:to>
                                    </p:set>
                                    <p:animEffect transition="in" filter="fade">
                                      <p:cBhvr>
                                        <p:cTn id="42" dur="500"/>
                                        <p:tgtEl>
                                          <p:spTgt spid="3379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802"/>
                                        </p:tgtEl>
                                        <p:attrNameLst>
                                          <p:attrName>style.visibility</p:attrName>
                                        </p:attrNameLst>
                                      </p:cBhvr>
                                      <p:to>
                                        <p:strVal val="visible"/>
                                      </p:to>
                                    </p:set>
                                    <p:animEffect transition="in" filter="fade">
                                      <p:cBhvr>
                                        <p:cTn id="47" dur="500"/>
                                        <p:tgtEl>
                                          <p:spTgt spid="338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796"/>
                                        </p:tgtEl>
                                        <p:attrNameLst>
                                          <p:attrName>style.visibility</p:attrName>
                                        </p:attrNameLst>
                                      </p:cBhvr>
                                      <p:to>
                                        <p:strVal val="visible"/>
                                      </p:to>
                                    </p:set>
                                    <p:animEffect transition="in" filter="fade">
                                      <p:cBhvr>
                                        <p:cTn id="52" dur="500"/>
                                        <p:tgtEl>
                                          <p:spTgt spid="3379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799"/>
                                        </p:tgtEl>
                                        <p:attrNameLst>
                                          <p:attrName>style.visibility</p:attrName>
                                        </p:attrNameLst>
                                      </p:cBhvr>
                                      <p:to>
                                        <p:strVal val="visible"/>
                                      </p:to>
                                    </p:set>
                                    <p:animEffect transition="in" filter="fade">
                                      <p:cBhvr>
                                        <p:cTn id="57" dur="500"/>
                                        <p:tgtEl>
                                          <p:spTgt spid="3379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803"/>
                                        </p:tgtEl>
                                        <p:attrNameLst>
                                          <p:attrName>style.visibility</p:attrName>
                                        </p:attrNameLst>
                                      </p:cBhvr>
                                      <p:to>
                                        <p:strVal val="visible"/>
                                      </p:to>
                                    </p:set>
                                    <p:animEffect transition="in" filter="fade">
                                      <p:cBhvr>
                                        <p:cTn id="62" dur="500"/>
                                        <p:tgtEl>
                                          <p:spTgt spid="33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ldLvl="0" animBg="1"/>
      <p:bldP spid="33795" grpId="0" bldLvl="0" animBg="1"/>
      <p:bldP spid="33796" grpId="0" bldLvl="0" animBg="1"/>
      <p:bldP spid="33797" grpId="0" bldLvl="0" animBg="1"/>
      <p:bldP spid="33798" grpId="0" bldLvl="0" animBg="1"/>
      <p:bldP spid="33799" grpId="0" bldLvl="0" animBg="1"/>
      <p:bldP spid="33800" grpId="0"/>
      <p:bldP spid="33801" grpId="0" bldLvl="0" animBg="1"/>
      <p:bldP spid="33802" grpId="0" bldLvl="0" animBg="1"/>
      <p:bldP spid="33803" grpId="0" bldLvl="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34817"/>
          <p:cNvSpPr>
            <a:spLocks noGrp="1"/>
          </p:cNvSpPr>
          <p:nvPr>
            <p:ph type="title"/>
          </p:nvPr>
        </p:nvSpPr>
        <p:spPr>
          <a:xfrm>
            <a:off x="4655849" y="638810"/>
            <a:ext cx="5395211" cy="1143000"/>
          </a:xfrm>
        </p:spPr>
        <p:txBody>
          <a:bodyPr anchor="ctr"/>
          <a:lstStyle/>
          <a:p>
            <a:r>
              <a:rPr lang="zh-CN" altLang="en-US" sz="3200" dirty="0">
                <a:solidFill>
                  <a:schemeClr val="folHlink"/>
                </a:solidFill>
                <a:latin typeface="微软雅黑" panose="020B0503020204020204" pitchFamily="34" charset="-122"/>
                <a:ea typeface="微软雅黑" panose="020B0503020204020204" pitchFamily="34" charset="-122"/>
              </a:rPr>
              <a:t>他们属于哪个人种？</a:t>
            </a:r>
          </a:p>
        </p:txBody>
      </p:sp>
      <p:pic>
        <p:nvPicPr>
          <p:cNvPr id="34819" name="文本占位符 34818"/>
          <p:cNvPicPr>
            <a:picLocks noGrp="1" noChangeAspect="1"/>
          </p:cNvPicPr>
          <p:nvPr>
            <p:ph type="body" idx="1"/>
          </p:nvPr>
        </p:nvPicPr>
        <p:blipFill>
          <a:blip r:embed="rId2" cstate="print"/>
          <a:stretch>
            <a:fillRect/>
          </a:stretch>
        </p:blipFill>
        <p:spPr>
          <a:xfrm>
            <a:off x="6599966" y="1700213"/>
            <a:ext cx="3168238" cy="3960812"/>
          </a:xfrm>
        </p:spPr>
      </p:pic>
      <p:sp>
        <p:nvSpPr>
          <p:cNvPr id="34820" name="矩形 34819"/>
          <p:cNvSpPr>
            <a:spLocks noRot="1"/>
          </p:cNvSpPr>
          <p:nvPr/>
        </p:nvSpPr>
        <p:spPr>
          <a:xfrm>
            <a:off x="3111096" y="328614"/>
            <a:ext cx="6049175" cy="885825"/>
          </a:xfrm>
          <a:prstGeom prst="rect">
            <a:avLst/>
          </a:prstGeom>
          <a:noFill/>
          <a:ln w="9525">
            <a:noFill/>
          </a:ln>
        </p:spPr>
        <p:txBody>
          <a:bodyPr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1"/>
                </a:solidFill>
                <a:latin typeface="Calibri" panose="020F0502020204030204" pitchFamily="34" charset="0"/>
                <a:ea typeface="黑体" panose="02010609060101010101" pitchFamily="49" charset="-122"/>
              </a:defRPr>
            </a:lvl1pPr>
          </a:lstStyle>
          <a:p>
            <a:pPr lvl="0"/>
            <a:endParaRPr lang="zh-CN" altLang="en-US" sz="3200" dirty="0">
              <a:ea typeface="微软雅黑" panose="020B0503020204020204" pitchFamily="34" charset="-122"/>
            </a:endParaRPr>
          </a:p>
        </p:txBody>
      </p:sp>
      <p:pic>
        <p:nvPicPr>
          <p:cNvPr id="34821" name="图片 34820" descr="黄种人3"/>
          <p:cNvPicPr>
            <a:picLocks noChangeAspect="1"/>
          </p:cNvPicPr>
          <p:nvPr/>
        </p:nvPicPr>
        <p:blipFill>
          <a:blip r:embed="rId3" cstate="print"/>
          <a:stretch>
            <a:fillRect/>
          </a:stretch>
        </p:blipFill>
        <p:spPr>
          <a:xfrm>
            <a:off x="2472051" y="1506220"/>
            <a:ext cx="3276173" cy="2135188"/>
          </a:xfrm>
          <a:prstGeom prst="rect">
            <a:avLst/>
          </a:prstGeom>
          <a:noFill/>
          <a:ln w="9525">
            <a:noFill/>
          </a:ln>
        </p:spPr>
      </p:pic>
      <p:pic>
        <p:nvPicPr>
          <p:cNvPr id="34822" name="图片 34821" descr="黄种人2"/>
          <p:cNvPicPr>
            <a:picLocks noChangeAspect="1"/>
          </p:cNvPicPr>
          <p:nvPr/>
        </p:nvPicPr>
        <p:blipFill>
          <a:blip r:embed="rId4" cstate="print"/>
          <a:stretch>
            <a:fillRect/>
          </a:stretch>
        </p:blipFill>
        <p:spPr>
          <a:xfrm>
            <a:off x="2926969" y="3933825"/>
            <a:ext cx="3352364" cy="2203450"/>
          </a:xfrm>
          <a:prstGeom prst="rect">
            <a:avLst/>
          </a:prstGeom>
          <a:noFill/>
          <a:ln w="9525">
            <a:noFill/>
          </a:ln>
        </p:spPr>
      </p:pic>
      <p:sp>
        <p:nvSpPr>
          <p:cNvPr id="34823" name="文本框 34822"/>
          <p:cNvSpPr txBox="1"/>
          <p:nvPr/>
        </p:nvSpPr>
        <p:spPr>
          <a:xfrm>
            <a:off x="3792044" y="3349943"/>
            <a:ext cx="1846022" cy="521970"/>
          </a:xfrm>
          <a:prstGeom prst="rect">
            <a:avLst/>
          </a:prstGeom>
          <a:noFill/>
          <a:ln w="9525">
            <a:noFill/>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印第安人</a:t>
            </a:r>
          </a:p>
        </p:txBody>
      </p:sp>
      <p:sp>
        <p:nvSpPr>
          <p:cNvPr id="34824" name="文本框 34823"/>
          <p:cNvSpPr txBox="1"/>
          <p:nvPr/>
        </p:nvSpPr>
        <p:spPr>
          <a:xfrm>
            <a:off x="3647601" y="6092825"/>
            <a:ext cx="2434908" cy="521970"/>
          </a:xfrm>
          <a:prstGeom prst="rect">
            <a:avLst/>
          </a:prstGeom>
          <a:noFill/>
          <a:ln w="9525">
            <a:noFill/>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爱斯基摩人</a:t>
            </a:r>
            <a:endParaRPr lang="zh-CN" altLang="en-US" sz="3200" b="1" dirty="0">
              <a:latin typeface="Garamond" panose="02020404030301010803" pitchFamily="18" charset="0"/>
              <a:ea typeface="微软雅黑" panose="020B0503020204020204" pitchFamily="34" charset="-122"/>
            </a:endParaRPr>
          </a:p>
        </p:txBody>
      </p:sp>
      <p:sp>
        <p:nvSpPr>
          <p:cNvPr id="34825" name="文本框 34824"/>
          <p:cNvSpPr txBox="1"/>
          <p:nvPr/>
        </p:nvSpPr>
        <p:spPr>
          <a:xfrm>
            <a:off x="7534882" y="5734050"/>
            <a:ext cx="1758721" cy="521970"/>
          </a:xfrm>
          <a:prstGeom prst="rect">
            <a:avLst/>
          </a:prstGeom>
          <a:noFill/>
          <a:ln w="9525">
            <a:noFill/>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印度人</a:t>
            </a:r>
          </a:p>
        </p:txBody>
      </p:sp>
      <p:sp>
        <p:nvSpPr>
          <p:cNvPr id="13" name="矩形 12"/>
          <p:cNvSpPr/>
          <p:nvPr/>
        </p:nvSpPr>
        <p:spPr>
          <a:xfrm>
            <a:off x="350792" y="117157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框 36865"/>
          <p:cNvSpPr txBox="1"/>
          <p:nvPr/>
        </p:nvSpPr>
        <p:spPr>
          <a:xfrm>
            <a:off x="2566019" y="2990534"/>
            <a:ext cx="7955514" cy="583565"/>
          </a:xfrm>
          <a:prstGeom prst="rect">
            <a:avLst/>
          </a:prstGeom>
          <a:noFill/>
          <a:ln w="9525">
            <a:noFill/>
          </a:ln>
        </p:spPr>
        <p:txBody>
          <a:bodyPr>
            <a:spAutoFit/>
          </a:bodyPr>
          <a:lstStyle/>
          <a:p>
            <a:pPr>
              <a:spcBef>
                <a:spcPct val="50000"/>
              </a:spcBef>
              <a:buClrTx/>
            </a:pPr>
            <a:r>
              <a:rPr lang="zh-CN" altLang="en-US" sz="3200" b="1" dirty="0">
                <a:solidFill>
                  <a:schemeClr val="hlink"/>
                </a:solidFill>
                <a:latin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rPr>
              <a:t>二  分类：</a:t>
            </a:r>
            <a:r>
              <a:rPr lang="zh-CN" altLang="en-US" sz="2400" dirty="0">
                <a:solidFill>
                  <a:schemeClr val="folHlink"/>
                </a:solidFill>
                <a:latin typeface="微软雅黑" panose="020B0503020204020204" pitchFamily="34" charset="-122"/>
                <a:ea typeface="微软雅黑" panose="020B0503020204020204" pitchFamily="34" charset="-122"/>
              </a:rPr>
              <a:t>黄色人种</a:t>
            </a:r>
            <a:r>
              <a:rPr lang="zh-CN" altLang="en-US" sz="2400" dirty="0">
                <a:latin typeface="微软雅黑" panose="020B0503020204020204" pitchFamily="34" charset="-122"/>
                <a:ea typeface="微软雅黑" panose="020B0503020204020204" pitchFamily="34" charset="-122"/>
              </a:rPr>
              <a:t>、</a:t>
            </a:r>
            <a:r>
              <a:rPr lang="zh-CN" altLang="en-US" sz="2400" dirty="0">
                <a:solidFill>
                  <a:schemeClr val="folHlink"/>
                </a:solidFill>
                <a:latin typeface="微软雅黑" panose="020B0503020204020204" pitchFamily="34" charset="-122"/>
                <a:ea typeface="微软雅黑" panose="020B0503020204020204" pitchFamily="34" charset="-122"/>
              </a:rPr>
              <a:t>白色人种</a:t>
            </a:r>
            <a:r>
              <a:rPr lang="zh-CN" altLang="en-US" sz="2400" dirty="0">
                <a:latin typeface="微软雅黑" panose="020B0503020204020204" pitchFamily="34" charset="-122"/>
                <a:ea typeface="微软雅黑" panose="020B0503020204020204" pitchFamily="34" charset="-122"/>
              </a:rPr>
              <a:t>、</a:t>
            </a:r>
            <a:r>
              <a:rPr lang="zh-CN" altLang="en-US" sz="2400" dirty="0">
                <a:solidFill>
                  <a:schemeClr val="folHlink"/>
                </a:solidFill>
                <a:latin typeface="微软雅黑" panose="020B0503020204020204" pitchFamily="34" charset="-122"/>
                <a:ea typeface="微软雅黑" panose="020B0503020204020204" pitchFamily="34" charset="-122"/>
              </a:rPr>
              <a:t>黑色人种</a:t>
            </a:r>
          </a:p>
        </p:txBody>
      </p:sp>
      <p:sp>
        <p:nvSpPr>
          <p:cNvPr id="36867" name="文本框 36866"/>
          <p:cNvSpPr txBox="1"/>
          <p:nvPr/>
        </p:nvSpPr>
        <p:spPr>
          <a:xfrm flipV="1">
            <a:off x="2899033" y="2577783"/>
            <a:ext cx="7695198" cy="521970"/>
          </a:xfrm>
          <a:prstGeom prst="rect">
            <a:avLst/>
          </a:prstGeom>
          <a:noFill/>
          <a:ln w="9525">
            <a:noFill/>
          </a:ln>
        </p:spPr>
        <p:txBody>
          <a:bodyPr>
            <a:spAutoFit/>
          </a:bodyPr>
          <a:lstStyle/>
          <a:p>
            <a:pPr>
              <a:spcBef>
                <a:spcPct val="50000"/>
              </a:spcBef>
              <a:buClrTx/>
            </a:pPr>
            <a:r>
              <a:rPr lang="zh-CN" altLang="en-US" sz="2800" b="1" dirty="0">
                <a:latin typeface="Times New Roman" panose="02020603050405020304" pitchFamily="18" charset="0"/>
              </a:rPr>
              <a:t>   </a:t>
            </a:r>
            <a:endParaRPr lang="zh-CN" altLang="en-US" sz="2800" b="1" dirty="0">
              <a:solidFill>
                <a:schemeClr val="hlink"/>
              </a:solidFill>
              <a:latin typeface="Times New Roman" panose="02020603050405020304" pitchFamily="18" charset="0"/>
            </a:endParaRPr>
          </a:p>
        </p:txBody>
      </p:sp>
      <p:sp>
        <p:nvSpPr>
          <p:cNvPr id="36868" name="左大括号 36867"/>
          <p:cNvSpPr/>
          <p:nvPr/>
        </p:nvSpPr>
        <p:spPr>
          <a:xfrm>
            <a:off x="2279353" y="2578100"/>
            <a:ext cx="360633" cy="3816350"/>
          </a:xfrm>
          <a:prstGeom prst="leftBrace">
            <a:avLst>
              <a:gd name="adj1" fmla="val 120000"/>
              <a:gd name="adj2" fmla="val 50000"/>
            </a:avLst>
          </a:prstGeom>
          <a:noFill/>
          <a:ln w="28575" cap="sq" cmpd="sng">
            <a:solidFill>
              <a:srgbClr val="FF0000"/>
            </a:solidFill>
            <a:prstDash val="solid"/>
            <a:headEnd type="none" w="med" len="med"/>
            <a:tailEnd type="none" w="med" len="med"/>
          </a:ln>
        </p:spPr>
        <p:txBody>
          <a:bodyPr wrap="none" anchor="ctr"/>
          <a:lstStyle/>
          <a:p>
            <a:pPr algn="ctr">
              <a:buClrTx/>
            </a:pPr>
            <a:endParaRPr lang="zh-CN" altLang="en-US" sz="5400" b="1" dirty="0">
              <a:solidFill>
                <a:schemeClr val="hlink"/>
              </a:solidFill>
              <a:latin typeface="Times New Roman" panose="02020603050405020304" pitchFamily="18" charset="0"/>
            </a:endParaRPr>
          </a:p>
        </p:txBody>
      </p:sp>
      <p:sp>
        <p:nvSpPr>
          <p:cNvPr id="36869" name="文本框 36868"/>
          <p:cNvSpPr txBox="1"/>
          <p:nvPr/>
        </p:nvSpPr>
        <p:spPr>
          <a:xfrm>
            <a:off x="4438707" y="3806826"/>
            <a:ext cx="6155524" cy="829945"/>
          </a:xfrm>
          <a:prstGeom prst="rect">
            <a:avLst/>
          </a:prstGeom>
          <a:noFill/>
          <a:ln w="9525">
            <a:noFill/>
          </a:ln>
        </p:spPr>
        <p:txBody>
          <a:bodyPr>
            <a:spAutoFit/>
          </a:bodyPr>
          <a:lstStyle/>
          <a:p>
            <a:pPr>
              <a:spcBef>
                <a:spcPct val="50000"/>
              </a:spcBef>
              <a:buClrTx/>
            </a:pPr>
            <a:r>
              <a:rPr lang="zh-CN" altLang="en-US" sz="2400" dirty="0">
                <a:solidFill>
                  <a:schemeClr val="folHlink"/>
                </a:solidFill>
                <a:latin typeface="微软雅黑" panose="020B0503020204020204" pitchFamily="34" charset="-122"/>
                <a:ea typeface="微软雅黑" panose="020B0503020204020204" pitchFamily="34" charset="-122"/>
              </a:rPr>
              <a:t>白色人种</a:t>
            </a:r>
            <a:r>
              <a:rPr lang="zh-CN" altLang="en-US" sz="2400" dirty="0">
                <a:latin typeface="微软雅黑" panose="020B0503020204020204" pitchFamily="34" charset="-122"/>
                <a:ea typeface="微软雅黑" panose="020B0503020204020204" pitchFamily="34" charset="-122"/>
              </a:rPr>
              <a:t>：欧洲、北美洲、大洋洲、非洲北部、亚洲西部</a:t>
            </a:r>
          </a:p>
        </p:txBody>
      </p:sp>
      <p:sp>
        <p:nvSpPr>
          <p:cNvPr id="36870" name="文本框 36869"/>
          <p:cNvSpPr txBox="1"/>
          <p:nvPr/>
        </p:nvSpPr>
        <p:spPr>
          <a:xfrm>
            <a:off x="4583152" y="4697731"/>
            <a:ext cx="6011079" cy="460375"/>
          </a:xfrm>
          <a:prstGeom prst="rect">
            <a:avLst/>
          </a:prstGeom>
          <a:noFill/>
          <a:ln w="9525">
            <a:noFill/>
          </a:ln>
        </p:spPr>
        <p:txBody>
          <a:bodyPr>
            <a:spAutoFit/>
          </a:bodyPr>
          <a:lstStyle/>
          <a:p>
            <a:pPr>
              <a:spcBef>
                <a:spcPct val="50000"/>
              </a:spcBef>
              <a:buClrTx/>
            </a:pPr>
            <a:r>
              <a:rPr lang="zh-CN" altLang="en-US" sz="2400" dirty="0">
                <a:solidFill>
                  <a:schemeClr val="folHlink"/>
                </a:solidFill>
                <a:latin typeface="微软雅黑" panose="020B0503020204020204" pitchFamily="34" charset="-122"/>
                <a:ea typeface="微软雅黑" panose="020B0503020204020204" pitchFamily="34" charset="-122"/>
              </a:rPr>
              <a:t>黄色人种</a:t>
            </a:r>
            <a:r>
              <a:rPr lang="zh-CN" altLang="en-US" sz="2400" dirty="0">
                <a:latin typeface="微软雅黑" panose="020B0503020204020204" pitchFamily="34" charset="-122"/>
                <a:ea typeface="微软雅黑" panose="020B0503020204020204" pitchFamily="34" charset="-122"/>
              </a:rPr>
              <a:t>：亚洲东部、北亚、美洲部分地区</a:t>
            </a:r>
          </a:p>
        </p:txBody>
      </p:sp>
      <p:sp>
        <p:nvSpPr>
          <p:cNvPr id="36871" name="文本框 36870"/>
          <p:cNvSpPr txBox="1"/>
          <p:nvPr/>
        </p:nvSpPr>
        <p:spPr>
          <a:xfrm flipV="1">
            <a:off x="4034265" y="4507866"/>
            <a:ext cx="5180926" cy="460375"/>
          </a:xfrm>
          <a:prstGeom prst="rect">
            <a:avLst/>
          </a:prstGeom>
          <a:noFill/>
          <a:ln w="9525">
            <a:noFill/>
          </a:ln>
        </p:spPr>
        <p:txBody>
          <a:bodyPr rot="10800000">
            <a:spAutoFit/>
          </a:bodyPr>
          <a:lstStyle/>
          <a:p>
            <a:pPr>
              <a:spcBef>
                <a:spcPct val="50000"/>
              </a:spcBef>
              <a:buClrTx/>
            </a:pPr>
            <a:endParaRPr lang="zh-CN" altLang="en-US" sz="2400" b="1" dirty="0">
              <a:solidFill>
                <a:schemeClr val="hlink"/>
              </a:solidFill>
              <a:latin typeface="Times New Roman" panose="02020603050405020304" pitchFamily="18" charset="0"/>
            </a:endParaRPr>
          </a:p>
        </p:txBody>
      </p:sp>
      <p:sp>
        <p:nvSpPr>
          <p:cNvPr id="36872" name="文本框 36871"/>
          <p:cNvSpPr txBox="1"/>
          <p:nvPr/>
        </p:nvSpPr>
        <p:spPr>
          <a:xfrm>
            <a:off x="2490781" y="4384359"/>
            <a:ext cx="1958720" cy="583565"/>
          </a:xfrm>
          <a:prstGeom prst="rect">
            <a:avLst/>
          </a:prstGeom>
          <a:noFill/>
          <a:ln w="9525">
            <a:noFill/>
          </a:ln>
        </p:spPr>
        <p:txBody>
          <a:bodyPr>
            <a:spAutoFit/>
          </a:bodyPr>
          <a:lstStyle/>
          <a:p>
            <a:pPr>
              <a:spcBef>
                <a:spcPct val="50000"/>
              </a:spcBef>
              <a:buClrTx/>
            </a:pPr>
            <a:r>
              <a:rPr lang="zh-CN" altLang="en-US" sz="3200" b="1" dirty="0">
                <a:latin typeface="Times New Roman" panose="02020603050405020304" pitchFamily="18" charset="0"/>
              </a:rPr>
              <a:t>三、分布</a:t>
            </a:r>
          </a:p>
        </p:txBody>
      </p:sp>
      <p:sp>
        <p:nvSpPr>
          <p:cNvPr id="36873" name="文本框 36872"/>
          <p:cNvSpPr txBox="1"/>
          <p:nvPr/>
        </p:nvSpPr>
        <p:spPr>
          <a:xfrm>
            <a:off x="4510771" y="5157789"/>
            <a:ext cx="6011079" cy="460375"/>
          </a:xfrm>
          <a:prstGeom prst="rect">
            <a:avLst/>
          </a:prstGeom>
          <a:noFill/>
          <a:ln w="9525">
            <a:noFill/>
          </a:ln>
        </p:spPr>
        <p:txBody>
          <a:bodyPr>
            <a:spAutoFit/>
          </a:bodyPr>
          <a:lstStyle/>
          <a:p>
            <a:pPr>
              <a:spcBef>
                <a:spcPct val="50000"/>
              </a:spcBef>
              <a:buClrTx/>
            </a:pPr>
            <a:r>
              <a:rPr lang="zh-CN" altLang="en-US" sz="2400" dirty="0">
                <a:solidFill>
                  <a:schemeClr val="folHlink"/>
                </a:solidFill>
                <a:latin typeface="微软雅黑" panose="020B0503020204020204" pitchFamily="34" charset="-122"/>
                <a:ea typeface="微软雅黑" panose="020B0503020204020204" pitchFamily="34" charset="-122"/>
              </a:rPr>
              <a:t>黑色人种</a:t>
            </a:r>
            <a:r>
              <a:rPr lang="zh-CN" altLang="en-US" sz="2400" dirty="0">
                <a:latin typeface="微软雅黑" panose="020B0503020204020204" pitchFamily="34" charset="-122"/>
                <a:ea typeface="微软雅黑" panose="020B0503020204020204" pitchFamily="34" charset="-122"/>
              </a:rPr>
              <a:t>：非洲、大洋洲</a:t>
            </a:r>
          </a:p>
        </p:txBody>
      </p:sp>
      <p:sp>
        <p:nvSpPr>
          <p:cNvPr id="36874" name="文本框 36873"/>
          <p:cNvSpPr txBox="1"/>
          <p:nvPr/>
        </p:nvSpPr>
        <p:spPr>
          <a:xfrm>
            <a:off x="2717764" y="2117409"/>
            <a:ext cx="8423765" cy="460375"/>
          </a:xfrm>
          <a:prstGeom prst="rect">
            <a:avLst/>
          </a:prstGeom>
          <a:noFill/>
          <a:ln w="9525">
            <a:noFill/>
          </a:ln>
        </p:spPr>
        <p:txBody>
          <a:bodyPr>
            <a:spAutoFit/>
          </a:bodyPr>
          <a:lstStyle/>
          <a:p>
            <a:pPr>
              <a:buClrTx/>
            </a:pPr>
            <a:r>
              <a:rPr lang="zh-CN" altLang="en-US" sz="2400" dirty="0">
                <a:latin typeface="微软雅黑" panose="020B0503020204020204" pitchFamily="34" charset="-122"/>
                <a:ea typeface="微软雅黑" panose="020B0503020204020204" pitchFamily="34" charset="-122"/>
              </a:rPr>
              <a:t>一、人种划分的依据：</a:t>
            </a:r>
            <a:r>
              <a:rPr lang="zh-CN" altLang="en-US" sz="2400" u="sng" dirty="0">
                <a:solidFill>
                  <a:schemeClr val="folHlink"/>
                </a:solidFill>
                <a:latin typeface="微软雅黑" panose="020B0503020204020204" pitchFamily="34" charset="-122"/>
                <a:ea typeface="微软雅黑" panose="020B0503020204020204" pitchFamily="34" charset="-122"/>
              </a:rPr>
              <a:t>人类体质方面</a:t>
            </a:r>
            <a:r>
              <a:rPr lang="zh-CN" altLang="en-US" sz="2400" dirty="0">
                <a:latin typeface="微软雅黑" panose="020B0503020204020204" pitchFamily="34" charset="-122"/>
                <a:ea typeface="微软雅黑" panose="020B0503020204020204" pitchFamily="34" charset="-122"/>
              </a:rPr>
              <a:t>的特征。</a:t>
            </a:r>
          </a:p>
        </p:txBody>
      </p:sp>
      <p:sp>
        <p:nvSpPr>
          <p:cNvPr id="36875" name="左大括号 36874"/>
          <p:cNvSpPr/>
          <p:nvPr/>
        </p:nvSpPr>
        <p:spPr>
          <a:xfrm>
            <a:off x="4224105" y="3886201"/>
            <a:ext cx="225396" cy="1703705"/>
          </a:xfrm>
          <a:prstGeom prst="leftBrace">
            <a:avLst>
              <a:gd name="adj1" fmla="val 63020"/>
              <a:gd name="adj2" fmla="val 50000"/>
            </a:avLst>
          </a:prstGeom>
          <a:noFill/>
          <a:ln w="28575" cap="sq" cmpd="sng">
            <a:solidFill>
              <a:srgbClr val="FF0000"/>
            </a:solidFill>
            <a:prstDash val="solid"/>
            <a:headEnd type="none" w="med" len="med"/>
            <a:tailEnd type="none" w="med" len="med"/>
          </a:ln>
        </p:spPr>
        <p:txBody>
          <a:bodyPr wrap="none" anchor="ctr"/>
          <a:lstStyle/>
          <a:p>
            <a:pPr algn="ctr">
              <a:buClrTx/>
            </a:pPr>
            <a:endParaRPr lang="zh-CN" altLang="en-US" sz="5400" b="1" dirty="0">
              <a:solidFill>
                <a:schemeClr val="hlink"/>
              </a:solidFill>
              <a:latin typeface="Times New Roman" panose="02020603050405020304" pitchFamily="18" charset="0"/>
            </a:endParaRPr>
          </a:p>
        </p:txBody>
      </p:sp>
      <p:sp>
        <p:nvSpPr>
          <p:cNvPr id="36876" name="矩形 36875"/>
          <p:cNvSpPr/>
          <p:nvPr/>
        </p:nvSpPr>
        <p:spPr>
          <a:xfrm rot="5400000">
            <a:off x="166105" y="4037055"/>
            <a:ext cx="3743325" cy="647616"/>
          </a:xfrm>
          <a:prstGeom prst="rect">
            <a:avLst/>
          </a:prstGeom>
        </p:spPr>
        <p:txBody>
          <a:bodyPr vert="eaVert" wrap="none" fromWordArt="1">
            <a:prstTxWarp prst="textPlain">
              <a:avLst>
                <a:gd name="adj" fmla="val 50000"/>
              </a:avLst>
            </a:prstTxWarp>
            <a:normAutofit/>
          </a:bodyPr>
          <a:lstStyle/>
          <a:p>
            <a:pPr algn="ctr"/>
            <a:r>
              <a:rPr lang="zh-CN" altLang="en-US" sz="2800">
                <a:ln w="9525" cap="flat" cmpd="sng">
                  <a:solidFill>
                    <a:srgbClr val="000000"/>
                  </a:solidFill>
                  <a:prstDash val="solid"/>
                  <a:headEnd type="none" w="med" len="med"/>
                  <a:tailEnd type="none" w="med" len="med"/>
                </a:ln>
                <a:solidFill>
                  <a:srgbClr val="000000">
                    <a:alpha val="100000"/>
                  </a:srgbClr>
                </a:solidFill>
                <a:latin typeface="微软雅黑" panose="020B0503020204020204" pitchFamily="34" charset="-122"/>
                <a:ea typeface="微软雅黑" panose="020B0503020204020204" pitchFamily="34" charset="-122"/>
              </a:rPr>
              <a:t>世界的人种</a:t>
            </a:r>
          </a:p>
        </p:txBody>
      </p:sp>
      <p:sp>
        <p:nvSpPr>
          <p:cNvPr id="36877" name="文本框 36876"/>
          <p:cNvSpPr txBox="1"/>
          <p:nvPr/>
        </p:nvSpPr>
        <p:spPr>
          <a:xfrm>
            <a:off x="2619034" y="5772151"/>
            <a:ext cx="4493538" cy="461665"/>
          </a:xfrm>
          <a:prstGeom prst="rect">
            <a:avLst/>
          </a:prstGeom>
          <a:noFill/>
          <a:ln w="9525">
            <a:noFill/>
          </a:ln>
        </p:spPr>
        <p:txBody>
          <a:bodyPr wrap="none" anchor="t">
            <a:spAutoFit/>
          </a:bodyPr>
          <a:lstStyle/>
          <a:p>
            <a:pPr>
              <a:buClrTx/>
            </a:pPr>
            <a:r>
              <a:rPr lang="zh-CN" altLang="en-US" sz="2400" dirty="0">
                <a:latin typeface="微软雅黑" panose="020B0503020204020204" pitchFamily="34" charset="-122"/>
                <a:ea typeface="微软雅黑" panose="020B0503020204020204" pitchFamily="34" charset="-122"/>
              </a:rPr>
              <a:t>四、</a:t>
            </a:r>
            <a:r>
              <a:rPr lang="zh-CN" altLang="en-US" sz="2400" u="sng" dirty="0">
                <a:solidFill>
                  <a:schemeClr val="folHlink"/>
                </a:solidFill>
                <a:latin typeface="微软雅黑" panose="020B0503020204020204" pitchFamily="34" charset="-122"/>
                <a:ea typeface="微软雅黑" panose="020B0503020204020204" pitchFamily="34" charset="-122"/>
              </a:rPr>
              <a:t>人种</a:t>
            </a:r>
            <a:r>
              <a:rPr lang="zh-CN" altLang="en-US" sz="2400" dirty="0">
                <a:latin typeface="微软雅黑" panose="020B0503020204020204" pitchFamily="34" charset="-122"/>
                <a:ea typeface="微软雅黑" panose="020B0503020204020204" pitchFamily="34" charset="-122"/>
              </a:rPr>
              <a:t>与</a:t>
            </a:r>
            <a:r>
              <a:rPr lang="zh-CN" altLang="en-US" sz="2400" u="sng" dirty="0">
                <a:solidFill>
                  <a:schemeClr val="folHlink"/>
                </a:solidFill>
                <a:latin typeface="微软雅黑" panose="020B0503020204020204" pitchFamily="34" charset="-122"/>
                <a:ea typeface="微软雅黑" panose="020B0503020204020204" pitchFamily="34" charset="-122"/>
              </a:rPr>
              <a:t>地理环境</a:t>
            </a:r>
            <a:r>
              <a:rPr lang="zh-CN" altLang="en-US" sz="2400" dirty="0">
                <a:latin typeface="微软雅黑" panose="020B0503020204020204" pitchFamily="34" charset="-122"/>
                <a:ea typeface="微软雅黑" panose="020B0503020204020204" pitchFamily="34" charset="-122"/>
              </a:rPr>
              <a:t>有密切关系</a:t>
            </a:r>
          </a:p>
        </p:txBody>
      </p:sp>
      <p:sp>
        <p:nvSpPr>
          <p:cNvPr id="13" name="矩形 12"/>
          <p:cNvSpPr/>
          <p:nvPr/>
        </p:nvSpPr>
        <p:spPr>
          <a:xfrm>
            <a:off x="350792" y="117157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学习小结</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文本占位符 35842"/>
          <p:cNvSpPr>
            <a:spLocks noGrp="1"/>
          </p:cNvSpPr>
          <p:nvPr>
            <p:ph type="body" idx="1"/>
          </p:nvPr>
        </p:nvSpPr>
        <p:spPr>
          <a:xfrm>
            <a:off x="1523802" y="1052513"/>
            <a:ext cx="9142810" cy="4114800"/>
          </a:xfrm>
        </p:spPr>
        <p:txBody>
          <a:bodyPr/>
          <a:lstStyle/>
          <a:p>
            <a:pPr marL="609600" indent="-609600">
              <a:lnSpc>
                <a:spcPct val="90000"/>
              </a:lnSpc>
              <a:buNone/>
            </a:pPr>
            <a:r>
              <a:rPr lang="zh-CN" altLang="en-US" sz="2400" dirty="0">
                <a:latin typeface="微软雅黑" panose="020B0503020204020204" pitchFamily="34" charset="-122"/>
                <a:ea typeface="微软雅黑" panose="020B0503020204020204" pitchFamily="34" charset="-122"/>
              </a:rPr>
              <a:t>一、选择题</a:t>
            </a:r>
          </a:p>
          <a:p>
            <a:pPr marL="609600" indent="-609600">
              <a:lnSpc>
                <a:spcPct val="90000"/>
              </a:lnSpc>
              <a:buNone/>
            </a:pPr>
            <a:r>
              <a:rPr lang="en-US" altLang="x-none" sz="240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非洲北部的主要人种属于</a:t>
            </a:r>
            <a:endParaRPr lang="zh-CN" altLang="en-US" sz="2400" dirty="0">
              <a:solidFill>
                <a:srgbClr val="FF0066"/>
              </a:solidFill>
              <a:latin typeface="微软雅黑" panose="020B0503020204020204" pitchFamily="34" charset="-122"/>
              <a:ea typeface="微软雅黑" panose="020B0503020204020204" pitchFamily="34" charset="-122"/>
            </a:endParaRPr>
          </a:p>
          <a:p>
            <a:pPr marL="609600" indent="-609600">
              <a:lnSpc>
                <a:spcPct val="90000"/>
              </a:lnSpc>
              <a:buNone/>
            </a:pPr>
            <a:r>
              <a:rPr lang="zh-CN" altLang="en-US" sz="2400" dirty="0">
                <a:latin typeface="微软雅黑" panose="020B0503020204020204" pitchFamily="34" charset="-122"/>
                <a:ea typeface="微软雅黑" panose="020B0503020204020204" pitchFamily="34" charset="-122"/>
              </a:rPr>
              <a:t>    </a:t>
            </a:r>
            <a:r>
              <a:rPr lang="en-US" altLang="x-none" sz="240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白种人  </a:t>
            </a:r>
            <a:r>
              <a:rPr lang="en-US" altLang="x-none" sz="240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黄种人 </a:t>
            </a:r>
            <a:r>
              <a:rPr lang="en-US" altLang="x-none" sz="240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 黑种人  </a:t>
            </a:r>
            <a:r>
              <a:rPr lang="en-US" altLang="x-none" sz="240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混血种人</a:t>
            </a:r>
          </a:p>
          <a:p>
            <a:pPr marL="609600" indent="-609600">
              <a:lnSpc>
                <a:spcPct val="90000"/>
              </a:lnSpc>
              <a:buNone/>
            </a:pPr>
            <a:r>
              <a:rPr lang="en-US" altLang="x-none" sz="240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、印第安人主要分布在</a:t>
            </a:r>
          </a:p>
          <a:p>
            <a:pPr marL="609600" indent="-609600">
              <a:lnSpc>
                <a:spcPct val="90000"/>
              </a:lnSpc>
              <a:buNone/>
            </a:pPr>
            <a:r>
              <a:rPr lang="zh-CN" altLang="en-US" sz="2400" dirty="0">
                <a:latin typeface="微软雅黑" panose="020B0503020204020204" pitchFamily="34" charset="-122"/>
                <a:ea typeface="微软雅黑" panose="020B0503020204020204" pitchFamily="34" charset="-122"/>
              </a:rPr>
              <a:t>   </a:t>
            </a:r>
            <a:r>
              <a:rPr lang="en-US" altLang="x-none" sz="240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美洲  </a:t>
            </a:r>
            <a:r>
              <a:rPr lang="en-US" altLang="x-none" sz="240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亚 </a:t>
            </a:r>
            <a:r>
              <a:rPr lang="en-US" altLang="x-none" sz="240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非洲    </a:t>
            </a:r>
            <a:r>
              <a:rPr lang="en-US" altLang="x-none" sz="240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欧洲</a:t>
            </a:r>
          </a:p>
          <a:p>
            <a:pPr marL="609600" indent="-609600">
              <a:lnSpc>
                <a:spcPct val="90000"/>
              </a:lnSpc>
              <a:buNone/>
            </a:pPr>
            <a:r>
              <a:rPr lang="en-US" altLang="x-none" sz="240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、划分人种的依据是</a:t>
            </a:r>
          </a:p>
          <a:p>
            <a:pPr marL="609600" indent="-609600">
              <a:lnSpc>
                <a:spcPct val="90000"/>
              </a:lnSpc>
              <a:buNone/>
            </a:pPr>
            <a:r>
              <a:rPr lang="zh-CN" altLang="en-US" sz="2400" dirty="0">
                <a:latin typeface="微软雅黑" panose="020B0503020204020204" pitchFamily="34" charset="-122"/>
                <a:ea typeface="微软雅黑" panose="020B0503020204020204" pitchFamily="34" charset="-122"/>
              </a:rPr>
              <a:t>   </a:t>
            </a:r>
            <a:r>
              <a:rPr lang="en-US" altLang="x-none" sz="240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生活习惯 </a:t>
            </a:r>
            <a:r>
              <a:rPr lang="en-US" altLang="x-none" sz="240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语言文字 </a:t>
            </a:r>
            <a:r>
              <a:rPr lang="en-US" altLang="x-none" sz="240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外表体质  </a:t>
            </a:r>
            <a:r>
              <a:rPr lang="en-US" altLang="x-none" sz="2400">
                <a:latin typeface="微软雅黑" panose="020B0503020204020204" pitchFamily="34" charset="-122"/>
                <a:ea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rPr>
              <a:t>宗教信仰</a:t>
            </a:r>
          </a:p>
          <a:p>
            <a:pPr marL="0" indent="0">
              <a:lnSpc>
                <a:spcPct val="90000"/>
              </a:lnSpc>
              <a:buNone/>
            </a:pPr>
            <a:r>
              <a:rPr lang="zh-CN" altLang="en-US" sz="2400" dirty="0">
                <a:latin typeface="微软雅黑" panose="020B0503020204020204" pitchFamily="34" charset="-122"/>
                <a:ea typeface="微软雅黑" panose="020B0503020204020204" pitchFamily="34" charset="-122"/>
              </a:rPr>
              <a:t>二、判断题</a:t>
            </a:r>
          </a:p>
          <a:p>
            <a:pPr marL="0" indent="0">
              <a:lnSpc>
                <a:spcPct val="90000"/>
              </a:lnSpc>
              <a:buNone/>
            </a:pPr>
            <a:r>
              <a:rPr lang="en-US" altLang="x-none" sz="240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同一个人种一定居住在一个国家</a:t>
            </a:r>
            <a:r>
              <a:rPr lang="en-US" altLang="x-none" sz="2400">
                <a:latin typeface="微软雅黑" panose="020B0503020204020204" pitchFamily="34" charset="-122"/>
                <a:ea typeface="微软雅黑" panose="020B0503020204020204" pitchFamily="34" charset="-122"/>
              </a:rPr>
              <a:t>.</a:t>
            </a:r>
          </a:p>
          <a:p>
            <a:pPr marL="0" indent="0">
              <a:lnSpc>
                <a:spcPct val="90000"/>
              </a:lnSpc>
              <a:buNone/>
            </a:pPr>
            <a:r>
              <a:rPr lang="en-US" altLang="x-none" sz="240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人种有优劣之分</a:t>
            </a:r>
            <a:r>
              <a:rPr lang="en-US" altLang="x-none" sz="240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种族歧视可以理解</a:t>
            </a:r>
            <a:r>
              <a:rPr lang="en-US" altLang="x-none" sz="2400">
                <a:latin typeface="微软雅黑" panose="020B0503020204020204" pitchFamily="34" charset="-122"/>
                <a:ea typeface="微软雅黑" panose="020B0503020204020204" pitchFamily="34" charset="-122"/>
              </a:rPr>
              <a:t>.</a:t>
            </a:r>
          </a:p>
          <a:p>
            <a:pPr marL="609600" indent="-609600">
              <a:lnSpc>
                <a:spcPct val="90000"/>
              </a:lnSpc>
            </a:pPr>
            <a:endParaRPr lang="zh-CN" altLang="en-US" sz="2400" dirty="0">
              <a:latin typeface="微软雅黑" panose="020B0503020204020204" pitchFamily="34" charset="-122"/>
              <a:ea typeface="微软雅黑" panose="020B0503020204020204" pitchFamily="34" charset="-122"/>
            </a:endParaRPr>
          </a:p>
        </p:txBody>
      </p:sp>
      <p:sp>
        <p:nvSpPr>
          <p:cNvPr id="35844" name="文本框 35843"/>
          <p:cNvSpPr txBox="1"/>
          <p:nvPr/>
        </p:nvSpPr>
        <p:spPr>
          <a:xfrm>
            <a:off x="5374575" y="1471295"/>
            <a:ext cx="1028566" cy="521970"/>
          </a:xfrm>
          <a:prstGeom prst="rect">
            <a:avLst/>
          </a:prstGeom>
          <a:noFill/>
          <a:ln w="9525">
            <a:noFill/>
          </a:ln>
        </p:spPr>
        <p:txBody>
          <a:bodyPr>
            <a:spAutoFit/>
          </a:bodyPr>
          <a:lstStyle/>
          <a:p>
            <a:r>
              <a:rPr lang="en-US" altLang="x-none" sz="2800">
                <a:solidFill>
                  <a:schemeClr val="folHlink"/>
                </a:solidFill>
                <a:latin typeface="Times New Roman" panose="02020603050405020304" pitchFamily="18" charset="0"/>
              </a:rPr>
              <a:t>( A )</a:t>
            </a:r>
          </a:p>
        </p:txBody>
      </p:sp>
      <p:sp>
        <p:nvSpPr>
          <p:cNvPr id="35845" name="文本框 35844"/>
          <p:cNvSpPr txBox="1"/>
          <p:nvPr/>
        </p:nvSpPr>
        <p:spPr>
          <a:xfrm>
            <a:off x="4966959" y="2375535"/>
            <a:ext cx="1223804" cy="521970"/>
          </a:xfrm>
          <a:prstGeom prst="rect">
            <a:avLst/>
          </a:prstGeom>
          <a:noFill/>
          <a:ln w="9525">
            <a:noFill/>
          </a:ln>
        </p:spPr>
        <p:txBody>
          <a:bodyPr>
            <a:spAutoFit/>
          </a:bodyPr>
          <a:lstStyle/>
          <a:p>
            <a:r>
              <a:rPr lang="en-US" altLang="x-none" sz="2800">
                <a:solidFill>
                  <a:schemeClr val="folHlink"/>
                </a:solidFill>
                <a:latin typeface="Times New Roman" panose="02020603050405020304" pitchFamily="18" charset="0"/>
              </a:rPr>
              <a:t>( A )</a:t>
            </a:r>
          </a:p>
        </p:txBody>
      </p:sp>
      <p:sp>
        <p:nvSpPr>
          <p:cNvPr id="35846" name="文本框 35845"/>
          <p:cNvSpPr txBox="1"/>
          <p:nvPr/>
        </p:nvSpPr>
        <p:spPr>
          <a:xfrm>
            <a:off x="4777753" y="3309621"/>
            <a:ext cx="748923" cy="461665"/>
          </a:xfrm>
          <a:prstGeom prst="rect">
            <a:avLst/>
          </a:prstGeom>
          <a:noFill/>
          <a:ln w="9525">
            <a:noFill/>
          </a:ln>
        </p:spPr>
        <p:txBody>
          <a:bodyPr wrap="none" anchor="t">
            <a:spAutoFit/>
          </a:bodyPr>
          <a:lstStyle/>
          <a:p>
            <a:r>
              <a:rPr lang="en-US" altLang="x-none" sz="2400">
                <a:solidFill>
                  <a:schemeClr val="folHlink"/>
                </a:solidFill>
                <a:latin typeface="Times New Roman" panose="02020603050405020304" pitchFamily="18" charset="0"/>
              </a:rPr>
              <a:t>( C )</a:t>
            </a:r>
          </a:p>
        </p:txBody>
      </p:sp>
      <p:sp>
        <p:nvSpPr>
          <p:cNvPr id="35847" name="文本框 35846"/>
          <p:cNvSpPr txBox="1"/>
          <p:nvPr/>
        </p:nvSpPr>
        <p:spPr>
          <a:xfrm>
            <a:off x="7226947" y="4292601"/>
            <a:ext cx="184731" cy="461665"/>
          </a:xfrm>
          <a:prstGeom prst="rect">
            <a:avLst/>
          </a:prstGeom>
          <a:noFill/>
          <a:ln w="9525">
            <a:noFill/>
          </a:ln>
        </p:spPr>
        <p:txBody>
          <a:bodyPr wrap="none" anchor="t">
            <a:spAutoFit/>
          </a:bodyPr>
          <a:lstStyle/>
          <a:p>
            <a:endParaRPr lang="zh-CN" altLang="en-US" sz="2400" dirty="0">
              <a:solidFill>
                <a:schemeClr val="folHlink"/>
              </a:solidFill>
              <a:latin typeface="Times New Roman" panose="02020603050405020304" pitchFamily="18" charset="0"/>
            </a:endParaRPr>
          </a:p>
        </p:txBody>
      </p:sp>
      <p:sp>
        <p:nvSpPr>
          <p:cNvPr id="35848" name="文本框 35847"/>
          <p:cNvSpPr txBox="1"/>
          <p:nvPr/>
        </p:nvSpPr>
        <p:spPr>
          <a:xfrm>
            <a:off x="7227264" y="4645660"/>
            <a:ext cx="641267" cy="521970"/>
          </a:xfrm>
          <a:prstGeom prst="rect">
            <a:avLst/>
          </a:prstGeom>
          <a:noFill/>
          <a:ln w="9525">
            <a:noFill/>
          </a:ln>
        </p:spPr>
        <p:txBody>
          <a:bodyPr anchor="t">
            <a:spAutoFit/>
          </a:bodyPr>
          <a:lstStyle/>
          <a:p>
            <a:r>
              <a:rPr lang="zh-CN" altLang="en-US" sz="2800" dirty="0">
                <a:solidFill>
                  <a:schemeClr val="folHlink"/>
                </a:solidFill>
                <a:latin typeface="微软雅黑" panose="020B0503020204020204" pitchFamily="34" charset="-122"/>
                <a:ea typeface="微软雅黑" panose="020B0503020204020204" pitchFamily="34" charset="-122"/>
              </a:rPr>
              <a:t>错</a:t>
            </a:r>
          </a:p>
        </p:txBody>
      </p:sp>
      <p:sp>
        <p:nvSpPr>
          <p:cNvPr id="35849" name="文本框 35848"/>
          <p:cNvSpPr txBox="1"/>
          <p:nvPr/>
        </p:nvSpPr>
        <p:spPr>
          <a:xfrm>
            <a:off x="7537104" y="5167630"/>
            <a:ext cx="543739" cy="523220"/>
          </a:xfrm>
          <a:prstGeom prst="rect">
            <a:avLst/>
          </a:prstGeom>
          <a:noFill/>
          <a:ln w="9525">
            <a:noFill/>
          </a:ln>
        </p:spPr>
        <p:txBody>
          <a:bodyPr wrap="none" anchor="t">
            <a:spAutoFit/>
          </a:bodyPr>
          <a:lstStyle/>
          <a:p>
            <a:r>
              <a:rPr lang="zh-CN" altLang="en-US" sz="2800" dirty="0">
                <a:solidFill>
                  <a:schemeClr val="folHlink"/>
                </a:solidFill>
                <a:latin typeface="微软雅黑" panose="020B0503020204020204" pitchFamily="34" charset="-122"/>
                <a:ea typeface="微软雅黑" panose="020B0503020204020204" pitchFamily="34" charset="-122"/>
              </a:rPr>
              <a:t>错</a:t>
            </a:r>
          </a:p>
        </p:txBody>
      </p:sp>
      <p:sp>
        <p:nvSpPr>
          <p:cNvPr id="29" name="矩形 28"/>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linds(horizontal)">
                                      <p:cBhvr>
                                        <p:cTn id="7" dur="1000"/>
                                        <p:tgtEl>
                                          <p:spTgt spid="358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845"/>
                                        </p:tgtEl>
                                        <p:attrNameLst>
                                          <p:attrName>style.visibility</p:attrName>
                                        </p:attrNameLst>
                                      </p:cBhvr>
                                      <p:to>
                                        <p:strVal val="visible"/>
                                      </p:to>
                                    </p:set>
                                    <p:animEffect transition="in" filter="blinds(horizontal)">
                                      <p:cBhvr>
                                        <p:cTn id="12" dur="1000"/>
                                        <p:tgtEl>
                                          <p:spTgt spid="358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846"/>
                                        </p:tgtEl>
                                        <p:attrNameLst>
                                          <p:attrName>style.visibility</p:attrName>
                                        </p:attrNameLst>
                                      </p:cBhvr>
                                      <p:to>
                                        <p:strVal val="visible"/>
                                      </p:to>
                                    </p:set>
                                    <p:animEffect transition="in" filter="blinds(horizontal)">
                                      <p:cBhvr>
                                        <p:cTn id="17" dur="1000"/>
                                        <p:tgtEl>
                                          <p:spTgt spid="358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849"/>
                                        </p:tgtEl>
                                        <p:attrNameLst>
                                          <p:attrName>style.visibility</p:attrName>
                                        </p:attrNameLst>
                                      </p:cBhvr>
                                      <p:to>
                                        <p:strVal val="visible"/>
                                      </p:to>
                                    </p:set>
                                    <p:animEffect transition="in" filter="blinds(horizontal)">
                                      <p:cBhvr>
                                        <p:cTn id="22" dur="1000"/>
                                        <p:tgtEl>
                                          <p:spTgt spid="3584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848"/>
                                        </p:tgtEl>
                                        <p:attrNameLst>
                                          <p:attrName>style.visibility</p:attrName>
                                        </p:attrNameLst>
                                      </p:cBhvr>
                                      <p:to>
                                        <p:strVal val="visible"/>
                                      </p:to>
                                    </p:set>
                                    <p:animEffect transition="in" filter="blinds(horizontal)">
                                      <p:cBhvr>
                                        <p:cTn id="27" dur="1000"/>
                                        <p:tgtEl>
                                          <p:spTgt spid="3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35845" grpId="0"/>
      <p:bldP spid="35846" grpId="0"/>
      <p:bldP spid="35848" grpId="0"/>
      <p:bldP spid="35849"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1"/>
          <p:cNvSpPr txBox="1"/>
          <p:nvPr/>
        </p:nvSpPr>
        <p:spPr>
          <a:xfrm>
            <a:off x="2770144" y="1816101"/>
            <a:ext cx="7042503" cy="3969385"/>
          </a:xfrm>
          <a:prstGeom prst="rect">
            <a:avLst/>
          </a:prstGeom>
          <a:noFill/>
          <a:ln w="25400">
            <a:noFill/>
          </a:ln>
        </p:spPr>
        <p:txBody>
          <a:bodyPr wrap="square">
            <a:spAutoFit/>
          </a:bodyPr>
          <a:lstStyle/>
          <a:p>
            <a:pPr>
              <a:lnSpc>
                <a:spcPct val="150000"/>
              </a:lnSpc>
            </a:pPr>
            <a:r>
              <a:rPr lang="en-US" altLang="en-US" sz="2400" b="1"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早穿皮袄午穿纱，围着火炉吃西瓜</a:t>
            </a:r>
            <a:r>
              <a:rPr lang="en-US" altLang="zh-CN" sz="2400" b="1" dirty="0">
                <a:latin typeface="微软雅黑" panose="020B0503020204020204" pitchFamily="34" charset="-122"/>
                <a:ea typeface="微软雅黑" panose="020B0503020204020204" pitchFamily="34" charset="-122"/>
              </a:rPr>
              <a:t>”</a:t>
            </a:r>
          </a:p>
          <a:p>
            <a:pPr>
              <a:lnSpc>
                <a:spcPct val="150000"/>
              </a:lnSpc>
            </a:pPr>
            <a:r>
              <a:rPr lang="zh-CN" altLang="en-US" sz="2400" b="1" dirty="0">
                <a:latin typeface="微软雅黑" panose="020B0503020204020204" pitchFamily="34" charset="-122"/>
                <a:ea typeface="微软雅黑" panose="020B0503020204020204" pitchFamily="34" charset="-122"/>
              </a:rPr>
              <a:t>反映的是（</a:t>
            </a:r>
            <a:r>
              <a:rPr lang="en-US" alt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p>
          <a:p>
            <a:pPr>
              <a:lnSpc>
                <a:spcPct val="150000"/>
              </a:lnSpc>
            </a:pPr>
            <a:r>
              <a:rPr lang="en-US" altLang="en-US"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地形变化</a:t>
            </a:r>
            <a:r>
              <a:rPr lang="en-US" altLang="en-US" sz="2400" b="1" dirty="0">
                <a:latin typeface="微软雅黑" panose="020B0503020204020204" pitchFamily="34" charset="-122"/>
                <a:ea typeface="微软雅黑" panose="020B0503020204020204" pitchFamily="34" charset="-122"/>
              </a:rPr>
              <a:t>          B.</a:t>
            </a:r>
            <a:r>
              <a:rPr lang="zh-CN" altLang="en-US" sz="2400" b="1" dirty="0">
                <a:latin typeface="微软雅黑" panose="020B0503020204020204" pitchFamily="34" charset="-122"/>
                <a:ea typeface="微软雅黑" panose="020B0503020204020204" pitchFamily="34" charset="-122"/>
              </a:rPr>
              <a:t>气候变化</a:t>
            </a:r>
            <a:r>
              <a:rPr lang="en-US" altLang="en-US" sz="2400" b="1" dirty="0">
                <a:latin typeface="微软雅黑" panose="020B0503020204020204" pitchFamily="34" charset="-122"/>
                <a:ea typeface="微软雅黑" panose="020B0503020204020204" pitchFamily="34" charset="-122"/>
              </a:rPr>
              <a:t>   </a:t>
            </a:r>
          </a:p>
          <a:p>
            <a:pPr>
              <a:lnSpc>
                <a:spcPct val="150000"/>
              </a:lnSpc>
            </a:pPr>
            <a:r>
              <a:rPr lang="en-US" altLang="en-US"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饮食变化</a:t>
            </a:r>
            <a:r>
              <a:rPr lang="en-US" altLang="en-US" sz="2400" b="1" dirty="0">
                <a:latin typeface="微软雅黑" panose="020B0503020204020204" pitchFamily="34" charset="-122"/>
                <a:ea typeface="微软雅黑" panose="020B0503020204020204" pitchFamily="34" charset="-122"/>
              </a:rPr>
              <a:t>          D.</a:t>
            </a:r>
            <a:r>
              <a:rPr lang="zh-CN" altLang="en-US" sz="2400" b="1" dirty="0">
                <a:latin typeface="微软雅黑" panose="020B0503020204020204" pitchFamily="34" charset="-122"/>
                <a:ea typeface="微软雅黑" panose="020B0503020204020204" pitchFamily="34" charset="-122"/>
              </a:rPr>
              <a:t>服装差异</a:t>
            </a:r>
          </a:p>
          <a:p>
            <a:pPr>
              <a:lnSpc>
                <a:spcPct val="150000"/>
              </a:lnSpc>
            </a:pPr>
            <a:r>
              <a:rPr lang="en-US" altLang="en-US" sz="2400" b="1"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南稻北麦</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反映的是地理与（</a:t>
            </a:r>
            <a:r>
              <a:rPr lang="en-US" alt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）的关系？</a:t>
            </a:r>
          </a:p>
          <a:p>
            <a:pPr>
              <a:lnSpc>
                <a:spcPct val="150000"/>
              </a:lnSpc>
            </a:pPr>
            <a:r>
              <a:rPr lang="en-US" altLang="en-US"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日常生活</a:t>
            </a:r>
            <a:r>
              <a:rPr lang="en-US" altLang="en-US" sz="2400" b="1" dirty="0">
                <a:latin typeface="微软雅黑" panose="020B0503020204020204" pitchFamily="34" charset="-122"/>
                <a:ea typeface="微软雅黑" panose="020B0503020204020204" pitchFamily="34" charset="-122"/>
              </a:rPr>
              <a:t>            B.</a:t>
            </a:r>
            <a:r>
              <a:rPr lang="zh-CN" altLang="en-US" sz="2400" b="1" dirty="0">
                <a:latin typeface="微软雅黑" panose="020B0503020204020204" pitchFamily="34" charset="-122"/>
                <a:ea typeface="微软雅黑" panose="020B0503020204020204" pitchFamily="34" charset="-122"/>
              </a:rPr>
              <a:t>风土人情</a:t>
            </a:r>
            <a:r>
              <a:rPr lang="en-US" altLang="en-US" sz="2400" b="1" dirty="0">
                <a:latin typeface="微软雅黑" panose="020B0503020204020204" pitchFamily="34" charset="-122"/>
                <a:ea typeface="微软雅黑" panose="020B0503020204020204" pitchFamily="34" charset="-122"/>
              </a:rPr>
              <a:t>    </a:t>
            </a:r>
          </a:p>
          <a:p>
            <a:pPr>
              <a:lnSpc>
                <a:spcPct val="150000"/>
              </a:lnSpc>
            </a:pPr>
            <a:r>
              <a:rPr lang="en-US" altLang="en-US"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农业生产</a:t>
            </a:r>
            <a:r>
              <a:rPr lang="en-US" alt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   </a:t>
            </a:r>
            <a:r>
              <a:rPr lang="en-US" altLang="en-US" sz="2400" b="1" dirty="0">
                <a:latin typeface="微软雅黑" panose="020B0503020204020204" pitchFamily="34" charset="-122"/>
                <a:ea typeface="微软雅黑" panose="020B0503020204020204" pitchFamily="34" charset="-122"/>
              </a:rPr>
              <a:t>    D.</a:t>
            </a:r>
            <a:r>
              <a:rPr lang="zh-CN" altLang="en-US" sz="2400" b="1" dirty="0">
                <a:latin typeface="微软雅黑" panose="020B0503020204020204" pitchFamily="34" charset="-122"/>
                <a:ea typeface="微软雅黑" panose="020B0503020204020204" pitchFamily="34" charset="-122"/>
              </a:rPr>
              <a:t>工业生产</a:t>
            </a:r>
          </a:p>
        </p:txBody>
      </p:sp>
      <p:sp>
        <p:nvSpPr>
          <p:cNvPr id="9" name="TextBox 8"/>
          <p:cNvSpPr txBox="1"/>
          <p:nvPr/>
        </p:nvSpPr>
        <p:spPr>
          <a:xfrm>
            <a:off x="4452359" y="2500314"/>
            <a:ext cx="714282" cy="460375"/>
          </a:xfrm>
          <a:prstGeom prst="rect">
            <a:avLst/>
          </a:prstGeom>
          <a:noFill/>
          <a:ln w="9525">
            <a:noFill/>
          </a:ln>
        </p:spPr>
        <p:txBody>
          <a:bodyPr>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B </a:t>
            </a:r>
            <a:endParaRPr lang="zh-CN" altLang="en-US" sz="2400" b="1" dirty="0">
              <a:latin typeface="Arial" panose="020B0604020202020204" pitchFamily="34" charset="0"/>
            </a:endParaRPr>
          </a:p>
        </p:txBody>
      </p:sp>
      <p:sp>
        <p:nvSpPr>
          <p:cNvPr id="11" name="TextBox 10"/>
          <p:cNvSpPr txBox="1"/>
          <p:nvPr/>
        </p:nvSpPr>
        <p:spPr>
          <a:xfrm>
            <a:off x="7380915" y="4143376"/>
            <a:ext cx="714282" cy="460375"/>
          </a:xfrm>
          <a:prstGeom prst="rect">
            <a:avLst/>
          </a:prstGeom>
          <a:noFill/>
          <a:ln w="9525">
            <a:noFill/>
          </a:ln>
        </p:spPr>
        <p:txBody>
          <a:bodyPr>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C </a:t>
            </a:r>
            <a:endParaRPr lang="zh-CN" altLang="en-US" sz="2400" b="1" dirty="0">
              <a:latin typeface="Arial" panose="020B0604020202020204" pitchFamily="34" charset="0"/>
            </a:endParaRPr>
          </a:p>
        </p:txBody>
      </p:sp>
      <p:sp>
        <p:nvSpPr>
          <p:cNvPr id="17" name="矩形 1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ppt_x</p:attrName>
                                        </p:attrNameLst>
                                      </p:cBhvr>
                                      <p:tavLst>
                                        <p:tav tm="0">
                                          <p:val>
                                            <p:strVal val="#ppt_x-.2"/>
                                          </p:val>
                                        </p:tav>
                                        <p:tav tm="100000">
                                          <p:val>
                                            <p:strVal val="#ppt_x"/>
                                          </p:val>
                                        </p:tav>
                                      </p:tavLst>
                                    </p:anim>
                                    <p:anim calcmode="lin" valueType="num">
                                      <p:cBhvr>
                                        <p:cTn id="15"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组合 8"/>
          <p:cNvGrpSpPr/>
          <p:nvPr/>
        </p:nvGrpSpPr>
        <p:grpSpPr>
          <a:xfrm>
            <a:off x="3534205" y="300330"/>
            <a:ext cx="8399401" cy="2913747"/>
            <a:chOff x="2492150" y="418683"/>
            <a:chExt cx="8400494" cy="2913355"/>
          </a:xfrm>
        </p:grpSpPr>
        <p:sp>
          <p:nvSpPr>
            <p:cNvPr id="25" name="矩形 24"/>
            <p:cNvSpPr>
              <a:spLocks noChangeArrowheads="1"/>
            </p:cNvSpPr>
            <p:nvPr/>
          </p:nvSpPr>
          <p:spPr bwMode="auto">
            <a:xfrm>
              <a:off x="8076419" y="418683"/>
              <a:ext cx="281622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第三单元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世界的居民</a:t>
              </a:r>
            </a:p>
          </p:txBody>
        </p:sp>
        <p:sp>
          <p:nvSpPr>
            <p:cNvPr id="26" name="TextBox 2"/>
            <p:cNvSpPr txBox="1">
              <a:spLocks noChangeArrowheads="1"/>
            </p:cNvSpPr>
            <p:nvPr/>
          </p:nvSpPr>
          <p:spPr bwMode="auto">
            <a:xfrm>
              <a:off x="2492150" y="2625378"/>
              <a:ext cx="4810125" cy="70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0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世界的语言与宗教</a:t>
              </a:r>
            </a:p>
          </p:txBody>
        </p:sp>
      </p:grpSp>
      <p:sp>
        <p:nvSpPr>
          <p:cNvPr id="12" name="标题 11"/>
          <p:cNvSpPr>
            <a:spLocks noGrp="1"/>
          </p:cNvSpPr>
          <p:nvPr>
            <p:ph type="ctrTitle" idx="4294967295"/>
          </p:nvPr>
        </p:nvSpPr>
        <p:spPr>
          <a:xfrm>
            <a:off x="0" y="0"/>
            <a:ext cx="930321" cy="692986"/>
          </a:xfrm>
          <a:prstGeom prst="rect">
            <a:avLst/>
          </a:prstGeom>
        </p:spPr>
        <p:txBody>
          <a:bodyPr>
            <a:normAutofit fontScale="90000"/>
          </a:bodyPr>
          <a:lstStyle/>
          <a:p>
            <a:r>
              <a:rPr lang="zh-CN" altLang="en-US" dirty="0"/>
              <a:t>3</a:t>
            </a:r>
            <a:r>
              <a:rPr lang="en-US" altLang="zh-CN" dirty="0"/>
              <a:t>.3</a:t>
            </a:r>
            <a:endParaRPr lang="zh-CN" altLang="en-US" dirty="0"/>
          </a:p>
        </p:txBody>
      </p:sp>
    </p:spTree>
  </p:cSld>
  <p:clrMapOvr>
    <a:masterClrMapping/>
  </p:clrMapOvr>
  <p:transition spd="med">
    <p:fad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9488" y="3079750"/>
            <a:ext cx="5199973"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9"/>
          <p:cNvSpPr>
            <a:spLocks noChangeArrowheads="1"/>
          </p:cNvSpPr>
          <p:nvPr/>
        </p:nvSpPr>
        <p:spPr bwMode="auto">
          <a:xfrm>
            <a:off x="6391713" y="1048386"/>
            <a:ext cx="5062831"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lnSpc>
                <a:spcPct val="150000"/>
              </a:lnSpc>
            </a:pPr>
            <a:r>
              <a:rPr lang="en-US" altLang="zh-CN" sz="2400" b="0" dirty="0">
                <a:latin typeface="微软雅黑" panose="020B0503020204020204" pitchFamily="34" charset="-122"/>
                <a:ea typeface="微软雅黑" panose="020B0503020204020204" pitchFamily="34" charset="-122"/>
                <a:sym typeface="+mn-ea"/>
              </a:rPr>
              <a:t>       </a:t>
            </a:r>
            <a:r>
              <a:rPr lang="zh-CN" altLang="en-US" sz="2400" b="0" dirty="0">
                <a:latin typeface="微软雅黑" panose="020B0503020204020204" pitchFamily="34" charset="-122"/>
                <a:ea typeface="微软雅黑" panose="020B0503020204020204" pitchFamily="34" charset="-122"/>
                <a:sym typeface="+mn-ea"/>
              </a:rPr>
              <a:t>语言是人类交流中的重要工具，在国际交往中语言的不同又成为交流的障碍。</a:t>
            </a:r>
            <a:r>
              <a:rPr lang="zh-CN" altLang="en-US" sz="2400" b="0" dirty="0">
                <a:latin typeface="微软雅黑" panose="020B0503020204020204" pitchFamily="34" charset="-122"/>
                <a:ea typeface="微软雅黑" panose="020B0503020204020204" pitchFamily="34" charset="-122"/>
              </a:rPr>
              <a:t>在下列语言你认识几种？</a:t>
            </a:r>
          </a:p>
        </p:txBody>
      </p:sp>
      <p:sp>
        <p:nvSpPr>
          <p:cNvPr id="10246" name="矩形 12"/>
          <p:cNvSpPr>
            <a:spLocks noChangeArrowheads="1"/>
          </p:cNvSpPr>
          <p:nvPr/>
        </p:nvSpPr>
        <p:spPr bwMode="auto">
          <a:xfrm>
            <a:off x="7508533" y="3079751"/>
            <a:ext cx="352442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lnSpc>
                <a:spcPct val="150000"/>
              </a:lnSpc>
            </a:pPr>
            <a:r>
              <a:rPr lang="en-US" altLang="zh-CN" sz="2400" b="0" dirty="0">
                <a:solidFill>
                  <a:schemeClr val="bg1"/>
                </a:solidFill>
                <a:latin typeface="微软雅黑" panose="020B0503020204020204" pitchFamily="34" charset="-122"/>
                <a:ea typeface="微软雅黑" panose="020B0503020204020204" pitchFamily="34" charset="-122"/>
              </a:rPr>
              <a:t>1</a:t>
            </a:r>
            <a:r>
              <a:rPr lang="zh-CN" altLang="en-US" sz="2400" b="0" dirty="0">
                <a:solidFill>
                  <a:schemeClr val="bg1"/>
                </a:solidFill>
                <a:latin typeface="微软雅黑" panose="020B0503020204020204" pitchFamily="34" charset="-122"/>
                <a:ea typeface="微软雅黑" panose="020B0503020204020204" pitchFamily="34" charset="-122"/>
              </a:rPr>
              <a:t>．你好</a:t>
            </a:r>
          </a:p>
          <a:p>
            <a:pPr>
              <a:lnSpc>
                <a:spcPct val="150000"/>
              </a:lnSpc>
            </a:pPr>
            <a:r>
              <a:rPr lang="en-US" altLang="zh-CN" sz="2400" b="0" dirty="0">
                <a:solidFill>
                  <a:schemeClr val="bg1"/>
                </a:solidFill>
                <a:latin typeface="微软雅黑" panose="020B0503020204020204" pitchFamily="34" charset="-122"/>
                <a:ea typeface="微软雅黑" panose="020B0503020204020204" pitchFamily="34" charset="-122"/>
              </a:rPr>
              <a:t>2</a:t>
            </a:r>
            <a:r>
              <a:rPr lang="zh-CN" altLang="en-US" sz="2400" b="0" dirty="0">
                <a:solidFill>
                  <a:schemeClr val="bg1"/>
                </a:solidFill>
                <a:latin typeface="微软雅黑" panose="020B0503020204020204" pitchFamily="34" charset="-122"/>
                <a:ea typeface="微软雅黑" panose="020B0503020204020204" pitchFamily="34" charset="-122"/>
              </a:rPr>
              <a:t>．</a:t>
            </a:r>
            <a:r>
              <a:rPr lang="en-US" altLang="zh-CN" sz="2400" b="0" dirty="0">
                <a:solidFill>
                  <a:schemeClr val="bg1"/>
                </a:solidFill>
                <a:latin typeface="微软雅黑" panose="020B0503020204020204" pitchFamily="34" charset="-122"/>
                <a:ea typeface="微软雅黑" panose="020B0503020204020204" pitchFamily="34" charset="-122"/>
              </a:rPr>
              <a:t>Hello</a:t>
            </a:r>
          </a:p>
          <a:p>
            <a:pPr>
              <a:lnSpc>
                <a:spcPct val="150000"/>
              </a:lnSpc>
            </a:pPr>
            <a:r>
              <a:rPr lang="en-US" altLang="zh-CN" sz="2400" b="0" dirty="0">
                <a:solidFill>
                  <a:schemeClr val="bg1"/>
                </a:solidFill>
                <a:latin typeface="微软雅黑" panose="020B0503020204020204" pitchFamily="34" charset="-122"/>
                <a:ea typeface="微软雅黑" panose="020B0503020204020204" pitchFamily="34" charset="-122"/>
              </a:rPr>
              <a:t>3</a:t>
            </a:r>
            <a:r>
              <a:rPr lang="zh-CN" altLang="en-US" sz="2400" b="0" dirty="0">
                <a:solidFill>
                  <a:schemeClr val="bg1"/>
                </a:solidFill>
                <a:latin typeface="微软雅黑" panose="020B0503020204020204" pitchFamily="34" charset="-122"/>
                <a:ea typeface="微软雅黑" panose="020B0503020204020204" pitchFamily="34" charset="-122"/>
              </a:rPr>
              <a:t>．</a:t>
            </a:r>
            <a:r>
              <a:rPr lang="en-US" altLang="zh-CN" sz="2400" b="0" dirty="0">
                <a:solidFill>
                  <a:schemeClr val="bg1"/>
                </a:solidFill>
                <a:latin typeface="微软雅黑" panose="020B0503020204020204" pitchFamily="34" charset="-122"/>
                <a:ea typeface="微软雅黑" panose="020B0503020204020204" pitchFamily="34" charset="-122"/>
              </a:rPr>
              <a:t>Bonjour</a:t>
            </a:r>
            <a:endParaRPr lang="zh-CN" altLang="en-US" sz="2400" b="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400" b="0" dirty="0">
                <a:solidFill>
                  <a:schemeClr val="bg1"/>
                </a:solidFill>
                <a:latin typeface="微软雅黑" panose="020B0503020204020204" pitchFamily="34" charset="-122"/>
                <a:ea typeface="微软雅黑" panose="020B0503020204020204" pitchFamily="34" charset="-122"/>
              </a:rPr>
              <a:t>4</a:t>
            </a:r>
            <a:r>
              <a:rPr lang="zh-CN" altLang="en-US" sz="2400" b="0" dirty="0">
                <a:solidFill>
                  <a:schemeClr val="bg1"/>
                </a:solidFill>
                <a:latin typeface="微软雅黑" panose="020B0503020204020204" pitchFamily="34" charset="-122"/>
                <a:ea typeface="微软雅黑" panose="020B0503020204020204" pitchFamily="34" charset="-122"/>
              </a:rPr>
              <a:t>．</a:t>
            </a:r>
            <a:r>
              <a:rPr lang="az-Cyrl-AZ" altLang="zh-CN" sz="2400" b="0" dirty="0">
                <a:solidFill>
                  <a:schemeClr val="bg1"/>
                </a:solidFill>
                <a:latin typeface="微软雅黑" panose="020B0503020204020204" pitchFamily="34" charset="-122"/>
                <a:ea typeface="微软雅黑" panose="020B0503020204020204" pitchFamily="34" charset="-122"/>
              </a:rPr>
              <a:t>здравствуйте</a:t>
            </a:r>
            <a:endParaRPr lang="zh-CN" altLang="en-US" sz="2400" b="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400" b="0" dirty="0">
                <a:solidFill>
                  <a:schemeClr val="bg1"/>
                </a:solidFill>
                <a:latin typeface="微软雅黑" panose="020B0503020204020204" pitchFamily="34" charset="-122"/>
                <a:ea typeface="微软雅黑" panose="020B0503020204020204" pitchFamily="34" charset="-122"/>
              </a:rPr>
              <a:t>5</a:t>
            </a:r>
            <a:r>
              <a:rPr lang="zh-CN" altLang="en-US" sz="2400" b="0" dirty="0">
                <a:solidFill>
                  <a:schemeClr val="bg1"/>
                </a:solidFill>
                <a:latin typeface="微软雅黑" panose="020B0503020204020204" pitchFamily="34" charset="-122"/>
                <a:ea typeface="微软雅黑" panose="020B0503020204020204" pitchFamily="34" charset="-122"/>
              </a:rPr>
              <a:t>．</a:t>
            </a:r>
            <a:r>
              <a:rPr lang="ko-KR" altLang="en-US" sz="2400" b="0" dirty="0">
                <a:solidFill>
                  <a:schemeClr val="bg1"/>
                </a:solidFill>
                <a:latin typeface="微软雅黑" panose="020B0503020204020204" pitchFamily="34" charset="-122"/>
                <a:ea typeface="微软雅黑" panose="020B0503020204020204" pitchFamily="34" charset="-122"/>
              </a:rPr>
              <a:t>여보세요</a:t>
            </a:r>
          </a:p>
          <a:p>
            <a:pPr>
              <a:lnSpc>
                <a:spcPct val="150000"/>
              </a:lnSpc>
            </a:pPr>
            <a:r>
              <a:rPr lang="en-US" altLang="zh-CN" sz="2400" b="0" dirty="0">
                <a:solidFill>
                  <a:schemeClr val="bg1"/>
                </a:solidFill>
                <a:latin typeface="微软雅黑" panose="020B0503020204020204" pitchFamily="34" charset="-122"/>
                <a:ea typeface="微软雅黑" panose="020B0503020204020204" pitchFamily="34" charset="-122"/>
              </a:rPr>
              <a:t>6</a:t>
            </a:r>
            <a:r>
              <a:rPr lang="zh-CN" altLang="en-US" sz="2400" b="0" dirty="0">
                <a:solidFill>
                  <a:schemeClr val="bg1"/>
                </a:solidFill>
                <a:latin typeface="微软雅黑" panose="020B0503020204020204" pitchFamily="34" charset="-122"/>
                <a:ea typeface="微软雅黑" panose="020B0503020204020204" pitchFamily="34" charset="-122"/>
              </a:rPr>
              <a:t>．</a:t>
            </a:r>
            <a:r>
              <a:rPr lang="th-TH" altLang="zh-CN" sz="2400" b="0" dirty="0">
                <a:solidFill>
                  <a:schemeClr val="bg1"/>
                </a:solidFill>
                <a:latin typeface="微软雅黑" panose="020B0503020204020204" pitchFamily="34" charset="-122"/>
                <a:ea typeface="微软雅黑" panose="020B0503020204020204" pitchFamily="34" charset="-122"/>
              </a:rPr>
              <a:t>สวัสดีครับ</a:t>
            </a:r>
          </a:p>
        </p:txBody>
      </p:sp>
      <p:sp>
        <p:nvSpPr>
          <p:cNvPr id="8" name="矩形 7"/>
          <p:cNvSpPr/>
          <p:nvPr/>
        </p:nvSpPr>
        <p:spPr>
          <a:xfrm>
            <a:off x="350793" y="104838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396819" y="1696086"/>
            <a:ext cx="5605685" cy="1383665"/>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sym typeface="+mn-ea"/>
              </a:rPr>
              <a:t>       </a:t>
            </a:r>
            <a:r>
              <a:rPr lang="zh-CN" altLang="en-US" sz="2800">
                <a:latin typeface="微软雅黑" panose="020B0503020204020204" pitchFamily="34" charset="-122"/>
                <a:ea typeface="微软雅黑" panose="020B0503020204020204" pitchFamily="34" charset="-122"/>
                <a:sym typeface="+mn-ea"/>
              </a:rPr>
              <a:t>猜谜活动</a:t>
            </a:r>
            <a:endParaRPr lang="zh-CN" altLang="en-US" sz="2800">
              <a:latin typeface="微软雅黑" panose="020B0503020204020204" pitchFamily="34" charset="-122"/>
              <a:ea typeface="微软雅黑" panose="020B0503020204020204" pitchFamily="34" charset="-122"/>
            </a:endParaRPr>
          </a:p>
          <a:p>
            <a:endParaRPr lang="zh-CN" altLang="en-US" sz="2800">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课前播放视频：猜语言</a:t>
            </a:r>
          </a:p>
        </p:txBody>
      </p:sp>
      <p:pic>
        <p:nvPicPr>
          <p:cNvPr id="45060" name="Picture 4" descr="http://pic3.nipic.com/20090714/2412286_081511026_2.jpg"/>
          <p:cNvPicPr>
            <a:picLocks noChangeAspect="1"/>
          </p:cNvPicPr>
          <p:nvPr/>
        </p:nvPicPr>
        <p:blipFill>
          <a:blip r:embed="rId3" cstate="print"/>
          <a:stretch>
            <a:fillRect/>
          </a:stretch>
        </p:blipFill>
        <p:spPr bwMode="auto">
          <a:xfrm>
            <a:off x="351110" y="3338195"/>
            <a:ext cx="5594257" cy="339344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additive="base">
                                        <p:cTn id="7" dur="500" fill="hold"/>
                                        <p:tgtEl>
                                          <p:spTgt spid="45060"/>
                                        </p:tgtEl>
                                        <p:attrNameLst>
                                          <p:attrName>ppt_x</p:attrName>
                                        </p:attrNameLst>
                                      </p:cBhvr>
                                      <p:tavLst>
                                        <p:tav tm="0">
                                          <p:val>
                                            <p:strVal val="#ppt_x"/>
                                          </p:val>
                                        </p:tav>
                                        <p:tav tm="100000">
                                          <p:val>
                                            <p:strVal val="#ppt_x"/>
                                          </p:val>
                                        </p:tav>
                                      </p:tavLst>
                                    </p:anim>
                                    <p:anim calcmode="lin" valueType="num">
                                      <p:cBhvr additive="base">
                                        <p:cTn id="8" dur="500" fill="hold"/>
                                        <p:tgtEl>
                                          <p:spTgt spid="450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2"/>
          <p:cNvSpPr txBox="1">
            <a:spLocks noChangeArrowheads="1"/>
          </p:cNvSpPr>
          <p:nvPr/>
        </p:nvSpPr>
        <p:spPr bwMode="auto">
          <a:xfrm>
            <a:off x="5118387" y="1812291"/>
            <a:ext cx="3095222" cy="460375"/>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2400">
                <a:solidFill>
                  <a:srgbClr val="FF0000"/>
                </a:solidFill>
                <a:latin typeface="微软雅黑" panose="020B0503020204020204" pitchFamily="34" charset="-122"/>
                <a:ea typeface="微软雅黑" panose="020B0503020204020204" pitchFamily="34" charset="-122"/>
              </a:rPr>
              <a:t>世界语言知多少</a:t>
            </a:r>
          </a:p>
        </p:txBody>
      </p:sp>
      <p:pic>
        <p:nvPicPr>
          <p:cNvPr id="13314" name="Picture 2" descr="http://p0.so.qhimgs1.com/bdr/_240_/t0140bbdc980053b45c.jpg"/>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10361535" y="857886"/>
            <a:ext cx="1152375" cy="1152525"/>
          </a:xfrm>
          <a:prstGeom prst="rect">
            <a:avLst/>
          </a:prstGeom>
          <a:noFill/>
          <a:ln w="9525">
            <a:noFill/>
            <a:miter lim="800000"/>
            <a:headEnd/>
            <a:tailEnd/>
          </a:ln>
        </p:spPr>
      </p:pic>
      <p:sp>
        <p:nvSpPr>
          <p:cNvPr id="7" name="矩形 6"/>
          <p:cNvSpPr>
            <a:spLocks noChangeArrowheads="1"/>
          </p:cNvSpPr>
          <p:nvPr/>
        </p:nvSpPr>
        <p:spPr bwMode="auto">
          <a:xfrm>
            <a:off x="935233" y="2474595"/>
            <a:ext cx="10770738" cy="3415030"/>
          </a:xfrm>
          <a:prstGeom prst="rect">
            <a:avLst/>
          </a:prstGeom>
          <a:noFill/>
          <a:ln w="9525">
            <a:noFill/>
            <a:miter lim="800000"/>
          </a:ln>
        </p:spPr>
        <p:txBody>
          <a:bodyPr wrap="square">
            <a:spAutoFit/>
          </a:bodyPr>
          <a:lstStyle/>
          <a:p>
            <a:pPr>
              <a:lnSpc>
                <a:spcPct val="150000"/>
              </a:lnSpc>
              <a:buFont typeface="Arial" panose="020B0604020202020204" pitchFamily="34" charset="0"/>
              <a:buNone/>
            </a:pPr>
            <a:r>
              <a:rPr lang="zh-CN" altLang="en-US" sz="2400" b="1">
                <a:latin typeface="宋体" panose="02010600030101010101" pitchFamily="2" charset="-122"/>
              </a:rPr>
              <a:t>    </a:t>
            </a:r>
            <a:r>
              <a:rPr lang="zh-CN" altLang="en-US" sz="2400">
                <a:latin typeface="微软雅黑" panose="020B0503020204020204" pitchFamily="34" charset="-122"/>
                <a:ea typeface="微软雅黑" panose="020B0503020204020204" pitchFamily="34" charset="-122"/>
              </a:rPr>
              <a:t>据估计，全世界大约有</a:t>
            </a:r>
            <a:r>
              <a:rPr lang="en-US" altLang="zh-CN" sz="2400">
                <a:latin typeface="微软雅黑" panose="020B0503020204020204" pitchFamily="34" charset="-122"/>
                <a:ea typeface="微软雅黑" panose="020B0503020204020204" pitchFamily="34" charset="-122"/>
              </a:rPr>
              <a:t>3000</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4000</a:t>
            </a:r>
            <a:r>
              <a:rPr lang="zh-CN" altLang="en-US" sz="2400">
                <a:latin typeface="微软雅黑" panose="020B0503020204020204" pitchFamily="34" charset="-122"/>
                <a:ea typeface="微软雅黑" panose="020B0503020204020204" pitchFamily="34" charset="-122"/>
              </a:rPr>
              <a:t>种语言，其中使用人数超过</a:t>
            </a:r>
            <a:r>
              <a:rPr lang="en-US" altLang="zh-CN" sz="2400">
                <a:latin typeface="微软雅黑" panose="020B0503020204020204" pitchFamily="34" charset="-122"/>
                <a:ea typeface="微软雅黑" panose="020B0503020204020204" pitchFamily="34" charset="-122"/>
              </a:rPr>
              <a:t>100</a:t>
            </a:r>
            <a:r>
              <a:rPr lang="zh-CN" altLang="en-US" sz="2400">
                <a:latin typeface="微软雅黑" panose="020B0503020204020204" pitchFamily="34" charset="-122"/>
                <a:ea typeface="微软雅黑" panose="020B0503020204020204" pitchFamily="34" charset="-122"/>
              </a:rPr>
              <a:t>万的语言有</a:t>
            </a:r>
            <a:r>
              <a:rPr lang="en-US" altLang="zh-CN" sz="2400">
                <a:latin typeface="微软雅黑" panose="020B0503020204020204" pitchFamily="34" charset="-122"/>
                <a:ea typeface="微软雅黑" panose="020B0503020204020204" pitchFamily="34" charset="-122"/>
              </a:rPr>
              <a:t>100</a:t>
            </a:r>
            <a:r>
              <a:rPr lang="zh-CN" altLang="en-US" sz="2400">
                <a:latin typeface="微软雅黑" panose="020B0503020204020204" pitchFamily="34" charset="-122"/>
                <a:ea typeface="微软雅黑" panose="020B0503020204020204" pitchFamily="34" charset="-122"/>
              </a:rPr>
              <a:t>种左右，超过</a:t>
            </a:r>
            <a:r>
              <a:rPr lang="en-US" altLang="zh-CN" sz="2400">
                <a:latin typeface="微软雅黑" panose="020B0503020204020204" pitchFamily="34" charset="-122"/>
                <a:ea typeface="微软雅黑" panose="020B0503020204020204" pitchFamily="34" charset="-122"/>
              </a:rPr>
              <a:t>5000</a:t>
            </a:r>
            <a:r>
              <a:rPr lang="zh-CN" altLang="en-US" sz="2400">
                <a:latin typeface="微软雅黑" panose="020B0503020204020204" pitchFamily="34" charset="-122"/>
                <a:ea typeface="微软雅黑" panose="020B0503020204020204" pitchFamily="34" charset="-122"/>
              </a:rPr>
              <a:t>万的有</a:t>
            </a:r>
            <a:r>
              <a:rPr lang="en-US" altLang="zh-CN" sz="2400">
                <a:latin typeface="微软雅黑" panose="020B0503020204020204" pitchFamily="34" charset="-122"/>
                <a:ea typeface="微软雅黑" panose="020B0503020204020204" pitchFamily="34" charset="-122"/>
              </a:rPr>
              <a:t>20</a:t>
            </a:r>
            <a:r>
              <a:rPr lang="zh-CN" altLang="en-US" sz="2400">
                <a:latin typeface="微软雅黑" panose="020B0503020204020204" pitchFamily="34" charset="-122"/>
                <a:ea typeface="微软雅黑" panose="020B0503020204020204" pitchFamily="34" charset="-122"/>
              </a:rPr>
              <a:t>种左右。从使用人数上来说，汉语名列榜首，大约有</a:t>
            </a:r>
            <a:r>
              <a:rPr lang="en-US" altLang="zh-CN" sz="2400">
                <a:latin typeface="微软雅黑" panose="020B0503020204020204" pitchFamily="34" charset="-122"/>
                <a:ea typeface="微软雅黑" panose="020B0503020204020204" pitchFamily="34" charset="-122"/>
              </a:rPr>
              <a:t>13</a:t>
            </a:r>
            <a:r>
              <a:rPr lang="zh-CN" altLang="en-US" sz="2400">
                <a:latin typeface="微软雅黑" panose="020B0503020204020204" pitchFamily="34" charset="-122"/>
                <a:ea typeface="微软雅黑" panose="020B0503020204020204" pitchFamily="34" charset="-122"/>
              </a:rPr>
              <a:t>亿，其次是英语，有</a:t>
            </a:r>
            <a:r>
              <a:rPr lang="en-US" altLang="zh-CN" sz="2400">
                <a:latin typeface="微软雅黑" panose="020B0503020204020204" pitchFamily="34" charset="-122"/>
                <a:ea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rPr>
              <a:t>亿多，西班牙语名列第三，有</a:t>
            </a: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亿。从使用的广泛程度来说，英语使用最广。英语最初是英国的民族语言，后来由于英国的殖民扩张和国际贸易等活动的扩展，英语的使用就越来越广，现在已成为国际政治、经济、文化等活动中使用最为广泛的语言。</a:t>
            </a:r>
          </a:p>
        </p:txBody>
      </p:sp>
      <p:sp>
        <p:nvSpPr>
          <p:cNvPr id="8" name="矩形 7"/>
          <p:cNvSpPr>
            <a:spLocks noChangeArrowheads="1"/>
          </p:cNvSpPr>
          <p:nvPr/>
        </p:nvSpPr>
        <p:spPr bwMode="auto">
          <a:xfrm>
            <a:off x="4490022" y="6092191"/>
            <a:ext cx="3877985" cy="461665"/>
          </a:xfrm>
          <a:prstGeom prst="rect">
            <a:avLst/>
          </a:prstGeom>
          <a:noFill/>
          <a:ln w="9525">
            <a:noFill/>
            <a:miter lim="800000"/>
          </a:ln>
        </p:spPr>
        <p:txBody>
          <a:bodyPr wrap="none">
            <a:spAutoFit/>
          </a:bodyPr>
          <a:lstStyle/>
          <a:p>
            <a:pPr algn="ctr">
              <a:buFont typeface="Arial" panose="020B0604020202020204" pitchFamily="34" charset="0"/>
              <a:buNone/>
            </a:pPr>
            <a:r>
              <a:rPr lang="zh-CN" altLang="en-US" sz="2400">
                <a:solidFill>
                  <a:srgbClr val="FF0000"/>
                </a:solidFill>
                <a:latin typeface="微软雅黑" panose="020B0503020204020204" pitchFamily="34" charset="-122"/>
                <a:ea typeface="微软雅黑" panose="020B0503020204020204" pitchFamily="34" charset="-122"/>
              </a:rPr>
              <a:t>哪些语言是比较重要的呢？</a:t>
            </a:r>
          </a:p>
        </p:txBody>
      </p:sp>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
        <p:nvSpPr>
          <p:cNvPr id="2" name="文本框 1"/>
          <p:cNvSpPr txBox="1"/>
          <p:nvPr/>
        </p:nvSpPr>
        <p:spPr>
          <a:xfrm>
            <a:off x="2318084" y="1003300"/>
            <a:ext cx="2191100"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世界的语言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800" decel="100000"/>
                                        <p:tgtEl>
                                          <p:spTgt spid="8"/>
                                        </p:tgtEl>
                                      </p:cBhvr>
                                    </p:animEffect>
                                    <p:anim calcmode="lin" valueType="num">
                                      <p:cBhvr>
                                        <p:cTn id="18" dur="800" decel="100000" fill="hold"/>
                                        <p:tgtEl>
                                          <p:spTgt spid="8"/>
                                        </p:tgtEl>
                                        <p:attrNameLst>
                                          <p:attrName>style.rotation</p:attrName>
                                        </p:attrNameLst>
                                      </p:cBhvr>
                                      <p:tavLst>
                                        <p:tav tm="0">
                                          <p:val>
                                            <p:fltVal val="-90"/>
                                          </p:val>
                                        </p:tav>
                                        <p:tav tm="100000">
                                          <p:val>
                                            <p:fltVal val="0"/>
                                          </p:val>
                                        </p:tav>
                                      </p:tavLst>
                                    </p:anim>
                                    <p:anim calcmode="lin" valueType="num">
                                      <p:cBhvr>
                                        <p:cTn id="19" dur="800" decel="100000" fill="hold"/>
                                        <p:tgtEl>
                                          <p:spTgt spid="8"/>
                                        </p:tgtEl>
                                        <p:attrNameLst>
                                          <p:attrName>ppt_x</p:attrName>
                                        </p:attrNameLst>
                                      </p:cBhvr>
                                      <p:tavLst>
                                        <p:tav tm="0">
                                          <p:val>
                                            <p:strVal val="#ppt_x+0.4"/>
                                          </p:val>
                                        </p:tav>
                                        <p:tav tm="100000">
                                          <p:val>
                                            <p:strVal val="#ppt_x-0.05"/>
                                          </p:val>
                                        </p:tav>
                                      </p:tavLst>
                                    </p:anim>
                                    <p:anim calcmode="lin" valueType="num">
                                      <p:cBhvr>
                                        <p:cTn id="20" dur="800" decel="100000" fill="hold"/>
                                        <p:tgtEl>
                                          <p:spTgt spid="8"/>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世界语言"/>
          <p:cNvPicPr>
            <a:picLocks noChangeAspect="1"/>
          </p:cNvPicPr>
          <p:nvPr/>
        </p:nvPicPr>
        <p:blipFill>
          <a:blip r:embed="rId2" cstate="print"/>
          <a:stretch>
            <a:fillRect/>
          </a:stretch>
        </p:blipFill>
        <p:spPr>
          <a:xfrm>
            <a:off x="1917450" y="844550"/>
            <a:ext cx="8065038" cy="5816600"/>
          </a:xfrm>
          <a:prstGeom prst="rect">
            <a:avLst/>
          </a:prstGeom>
          <a:noFill/>
          <a:ln w="9525">
            <a:noFill/>
          </a:ln>
        </p:spPr>
      </p:pic>
      <p:sp>
        <p:nvSpPr>
          <p:cNvPr id="293893" name="Text Box 5"/>
          <p:cNvSpPr txBox="1"/>
          <p:nvPr/>
        </p:nvSpPr>
        <p:spPr>
          <a:xfrm>
            <a:off x="1919038" y="2492375"/>
            <a:ext cx="863488" cy="368300"/>
          </a:xfrm>
          <a:prstGeom prst="rect">
            <a:avLst/>
          </a:prstGeom>
          <a:solidFill>
            <a:srgbClr val="FFFF00"/>
          </a:solidFill>
          <a:ln w="9525">
            <a:noFill/>
          </a:ln>
        </p:spPr>
        <p:txBody>
          <a:bodyPr>
            <a:spAutoFit/>
          </a:bodyPr>
          <a:lstStyle/>
          <a:p>
            <a:pPr algn="ctr">
              <a:spcBef>
                <a:spcPct val="50000"/>
              </a:spcBef>
            </a:pPr>
            <a:r>
              <a:rPr lang="zh-CN" altLang="en-US" dirty="0">
                <a:solidFill>
                  <a:srgbClr val="FF0000"/>
                </a:solidFill>
                <a:latin typeface="Arial" panose="020B0604020202020204" pitchFamily="34" charset="0"/>
                <a:ea typeface="微软雅黑" panose="020B0503020204020204" pitchFamily="34" charset="-122"/>
              </a:rPr>
              <a:t>汉语</a:t>
            </a:r>
          </a:p>
        </p:txBody>
      </p:sp>
      <p:sp>
        <p:nvSpPr>
          <p:cNvPr id="293894" name="Text Box 6"/>
          <p:cNvSpPr txBox="1"/>
          <p:nvPr/>
        </p:nvSpPr>
        <p:spPr>
          <a:xfrm>
            <a:off x="4726959" y="2492375"/>
            <a:ext cx="863488" cy="368300"/>
          </a:xfrm>
          <a:prstGeom prst="rect">
            <a:avLst/>
          </a:prstGeom>
          <a:solidFill>
            <a:srgbClr val="FFFF00"/>
          </a:solidFill>
          <a:ln w="9525">
            <a:noFill/>
          </a:ln>
        </p:spPr>
        <p:txBody>
          <a:bodyPr>
            <a:spAutoFit/>
          </a:bodyPr>
          <a:lstStyle/>
          <a:p>
            <a:pPr algn="ctr">
              <a:spcBef>
                <a:spcPct val="50000"/>
              </a:spcBef>
            </a:pPr>
            <a:r>
              <a:rPr lang="zh-CN" altLang="en-US" dirty="0">
                <a:solidFill>
                  <a:srgbClr val="FF0000"/>
                </a:solidFill>
                <a:latin typeface="Arial" panose="020B0604020202020204" pitchFamily="34" charset="0"/>
                <a:ea typeface="微软雅黑" panose="020B0503020204020204" pitchFamily="34" charset="-122"/>
              </a:rPr>
              <a:t>英语</a:t>
            </a:r>
          </a:p>
        </p:txBody>
      </p:sp>
      <p:sp>
        <p:nvSpPr>
          <p:cNvPr id="293895" name="Text Box 7"/>
          <p:cNvSpPr txBox="1"/>
          <p:nvPr/>
        </p:nvSpPr>
        <p:spPr>
          <a:xfrm>
            <a:off x="7607897" y="2492375"/>
            <a:ext cx="863488" cy="368300"/>
          </a:xfrm>
          <a:prstGeom prst="rect">
            <a:avLst/>
          </a:prstGeom>
          <a:solidFill>
            <a:srgbClr val="FFFF00"/>
          </a:solidFill>
          <a:ln w="9525">
            <a:noFill/>
          </a:ln>
        </p:spPr>
        <p:txBody>
          <a:bodyPr>
            <a:spAutoFit/>
          </a:bodyPr>
          <a:lstStyle/>
          <a:p>
            <a:pPr algn="ctr">
              <a:spcBef>
                <a:spcPct val="50000"/>
              </a:spcBef>
            </a:pPr>
            <a:r>
              <a:rPr lang="zh-CN" altLang="en-US" dirty="0">
                <a:solidFill>
                  <a:srgbClr val="FF0000"/>
                </a:solidFill>
                <a:latin typeface="Arial" panose="020B0604020202020204" pitchFamily="34" charset="0"/>
                <a:ea typeface="微软雅黑" panose="020B0503020204020204" pitchFamily="34" charset="-122"/>
              </a:rPr>
              <a:t>俄语</a:t>
            </a:r>
          </a:p>
        </p:txBody>
      </p:sp>
      <p:sp>
        <p:nvSpPr>
          <p:cNvPr id="293896" name="Text Box 8"/>
          <p:cNvSpPr txBox="1"/>
          <p:nvPr/>
        </p:nvSpPr>
        <p:spPr>
          <a:xfrm>
            <a:off x="1774594" y="5805488"/>
            <a:ext cx="1512691" cy="368300"/>
          </a:xfrm>
          <a:prstGeom prst="rect">
            <a:avLst/>
          </a:prstGeom>
          <a:solidFill>
            <a:srgbClr val="FFFF00"/>
          </a:solidFill>
          <a:ln w="9525">
            <a:noFill/>
          </a:ln>
        </p:spPr>
        <p:txBody>
          <a:bodyPr>
            <a:spAutoFit/>
          </a:bodyPr>
          <a:lstStyle/>
          <a:p>
            <a:pPr algn="ctr">
              <a:spcBef>
                <a:spcPct val="50000"/>
              </a:spcBef>
            </a:pPr>
            <a:r>
              <a:rPr lang="zh-CN" altLang="en-US" dirty="0">
                <a:solidFill>
                  <a:srgbClr val="FF0000"/>
                </a:solidFill>
                <a:latin typeface="Arial" panose="020B0604020202020204" pitchFamily="34" charset="0"/>
                <a:ea typeface="微软雅黑" panose="020B0503020204020204" pitchFamily="34" charset="-122"/>
              </a:rPr>
              <a:t>西班牙语</a:t>
            </a:r>
          </a:p>
        </p:txBody>
      </p:sp>
      <p:sp>
        <p:nvSpPr>
          <p:cNvPr id="293897" name="Text Box 9"/>
          <p:cNvSpPr txBox="1"/>
          <p:nvPr/>
        </p:nvSpPr>
        <p:spPr>
          <a:xfrm>
            <a:off x="4726960" y="5805488"/>
            <a:ext cx="1512691" cy="368300"/>
          </a:xfrm>
          <a:prstGeom prst="rect">
            <a:avLst/>
          </a:prstGeom>
          <a:solidFill>
            <a:srgbClr val="FFFF00"/>
          </a:solidFill>
          <a:ln w="9525">
            <a:noFill/>
          </a:ln>
        </p:spPr>
        <p:txBody>
          <a:bodyPr>
            <a:spAutoFit/>
          </a:bodyPr>
          <a:lstStyle/>
          <a:p>
            <a:pPr algn="ctr">
              <a:spcBef>
                <a:spcPct val="50000"/>
              </a:spcBef>
            </a:pPr>
            <a:r>
              <a:rPr lang="zh-CN" altLang="en-US" dirty="0">
                <a:solidFill>
                  <a:srgbClr val="FF0000"/>
                </a:solidFill>
                <a:latin typeface="Arial" panose="020B0604020202020204" pitchFamily="34" charset="0"/>
                <a:ea typeface="微软雅黑" panose="020B0503020204020204" pitchFamily="34" charset="-122"/>
              </a:rPr>
              <a:t>阿拉伯语</a:t>
            </a:r>
          </a:p>
        </p:txBody>
      </p:sp>
      <p:sp>
        <p:nvSpPr>
          <p:cNvPr id="293898" name="Text Box 10"/>
          <p:cNvSpPr txBox="1"/>
          <p:nvPr/>
        </p:nvSpPr>
        <p:spPr>
          <a:xfrm>
            <a:off x="7750754" y="5805488"/>
            <a:ext cx="863488" cy="368300"/>
          </a:xfrm>
          <a:prstGeom prst="rect">
            <a:avLst/>
          </a:prstGeom>
          <a:solidFill>
            <a:srgbClr val="FFFF00"/>
          </a:solidFill>
          <a:ln w="9525">
            <a:noFill/>
          </a:ln>
        </p:spPr>
        <p:txBody>
          <a:bodyPr>
            <a:spAutoFit/>
          </a:bodyPr>
          <a:lstStyle/>
          <a:p>
            <a:pPr algn="ctr">
              <a:spcBef>
                <a:spcPct val="50000"/>
              </a:spcBef>
            </a:pPr>
            <a:r>
              <a:rPr lang="zh-CN" altLang="en-US" dirty="0">
                <a:solidFill>
                  <a:srgbClr val="FF0000"/>
                </a:solidFill>
                <a:latin typeface="Arial" panose="020B0604020202020204" pitchFamily="34" charset="0"/>
                <a:ea typeface="微软雅黑" panose="020B0503020204020204" pitchFamily="34" charset="-122"/>
              </a:rPr>
              <a:t>法语</a:t>
            </a:r>
          </a:p>
        </p:txBody>
      </p:sp>
      <p:sp>
        <p:nvSpPr>
          <p:cNvPr id="2" name="文本框 1"/>
          <p:cNvSpPr txBox="1"/>
          <p:nvPr/>
        </p:nvSpPr>
        <p:spPr>
          <a:xfrm>
            <a:off x="10511057" y="844550"/>
            <a:ext cx="1294596" cy="5216813"/>
          </a:xfrm>
          <a:prstGeom prst="rect">
            <a:avLst/>
          </a:prstGeom>
          <a:noFill/>
        </p:spPr>
        <p:txBody>
          <a:bodyPr wrap="square" rtlCol="0" anchor="t">
            <a:spAutoFit/>
          </a:bodyPr>
          <a:lstStyle/>
          <a:p>
            <a:pPr>
              <a:spcBef>
                <a:spcPct val="50000"/>
              </a:spcBef>
              <a:buFont typeface="Arial" panose="020B0604020202020204" pitchFamily="34" charset="0"/>
              <a:buNone/>
            </a:pPr>
            <a:r>
              <a:rPr lang="zh-CN" altLang="en-US" b="1">
                <a:solidFill>
                  <a:srgbClr val="FF00FF"/>
                </a:solidFill>
                <a:latin typeface="微软雅黑" panose="020B0503020204020204" pitchFamily="34" charset="-122"/>
                <a:ea typeface="微软雅黑" panose="020B0503020204020204" pitchFamily="34" charset="-122"/>
                <a:sym typeface="+mn-ea"/>
              </a:rPr>
              <a:t>联合国的工作语言：</a:t>
            </a:r>
            <a:endParaRPr lang="en-US" altLang="zh-CN" b="1">
              <a:solidFill>
                <a:srgbClr val="FF00FF"/>
              </a:solidFill>
              <a:latin typeface="微软雅黑" panose="020B0503020204020204" pitchFamily="34" charset="-122"/>
              <a:ea typeface="微软雅黑" panose="020B0503020204020204" pitchFamily="34" charset="-122"/>
            </a:endParaRPr>
          </a:p>
          <a:p>
            <a:pPr>
              <a:spcBef>
                <a:spcPct val="50000"/>
              </a:spcBef>
              <a:buFont typeface="Arial" panose="020B0604020202020204" pitchFamily="34" charset="0"/>
              <a:buNone/>
            </a:pPr>
            <a:r>
              <a:rPr lang="zh-CN" altLang="en-US" b="1">
                <a:solidFill>
                  <a:srgbClr val="0000FF"/>
                </a:solidFill>
                <a:latin typeface="微软雅黑" panose="020B0503020204020204" pitchFamily="34" charset="-122"/>
                <a:ea typeface="微软雅黑" panose="020B0503020204020204" pitchFamily="34" charset="-122"/>
                <a:sym typeface="+mn-ea"/>
              </a:rPr>
              <a:t>汉语、</a:t>
            </a:r>
          </a:p>
          <a:p>
            <a:pPr>
              <a:spcBef>
                <a:spcPct val="50000"/>
              </a:spcBef>
              <a:buFont typeface="Arial" panose="020B0604020202020204" pitchFamily="34" charset="0"/>
              <a:buNone/>
            </a:pPr>
            <a:endParaRPr lang="zh-CN" altLang="en-US" b="1">
              <a:solidFill>
                <a:srgbClr val="0000FF"/>
              </a:solidFill>
              <a:latin typeface="微软雅黑" panose="020B0503020204020204" pitchFamily="34" charset="-122"/>
              <a:ea typeface="微软雅黑" panose="020B0503020204020204" pitchFamily="34" charset="-122"/>
              <a:sym typeface="+mn-ea"/>
            </a:endParaRPr>
          </a:p>
          <a:p>
            <a:pPr>
              <a:spcBef>
                <a:spcPct val="50000"/>
              </a:spcBef>
              <a:buFont typeface="Arial" panose="020B0604020202020204" pitchFamily="34" charset="0"/>
              <a:buNone/>
            </a:pPr>
            <a:r>
              <a:rPr lang="zh-CN" altLang="en-US" b="1">
                <a:solidFill>
                  <a:srgbClr val="0000FF"/>
                </a:solidFill>
                <a:latin typeface="微软雅黑" panose="020B0503020204020204" pitchFamily="34" charset="-122"/>
                <a:ea typeface="微软雅黑" panose="020B0503020204020204" pitchFamily="34" charset="-122"/>
                <a:sym typeface="+mn-ea"/>
              </a:rPr>
              <a:t>英语、</a:t>
            </a:r>
          </a:p>
          <a:p>
            <a:pPr>
              <a:spcBef>
                <a:spcPct val="50000"/>
              </a:spcBef>
              <a:buFont typeface="Arial" panose="020B0604020202020204" pitchFamily="34" charset="0"/>
              <a:buNone/>
            </a:pPr>
            <a:r>
              <a:rPr lang="zh-CN" altLang="en-US" b="1">
                <a:solidFill>
                  <a:srgbClr val="0000FF"/>
                </a:solidFill>
                <a:latin typeface="微软雅黑" panose="020B0503020204020204" pitchFamily="34" charset="-122"/>
                <a:ea typeface="微软雅黑" panose="020B0503020204020204" pitchFamily="34" charset="-122"/>
                <a:sym typeface="+mn-ea"/>
              </a:rPr>
              <a:t> </a:t>
            </a:r>
          </a:p>
          <a:p>
            <a:pPr>
              <a:spcBef>
                <a:spcPct val="50000"/>
              </a:spcBef>
              <a:buFont typeface="Arial" panose="020B0604020202020204" pitchFamily="34" charset="0"/>
              <a:buNone/>
            </a:pPr>
            <a:r>
              <a:rPr lang="zh-CN" altLang="en-US" b="1">
                <a:solidFill>
                  <a:srgbClr val="0000FF"/>
                </a:solidFill>
                <a:latin typeface="微软雅黑" panose="020B0503020204020204" pitchFamily="34" charset="-122"/>
                <a:ea typeface="微软雅黑" panose="020B0503020204020204" pitchFamily="34" charset="-122"/>
                <a:sym typeface="+mn-ea"/>
              </a:rPr>
              <a:t>法语、</a:t>
            </a:r>
          </a:p>
          <a:p>
            <a:pPr>
              <a:spcBef>
                <a:spcPct val="50000"/>
              </a:spcBef>
              <a:buFont typeface="Arial" panose="020B0604020202020204" pitchFamily="34" charset="0"/>
              <a:buNone/>
            </a:pPr>
            <a:endParaRPr lang="zh-CN" altLang="en-US" b="1">
              <a:solidFill>
                <a:srgbClr val="0000FF"/>
              </a:solidFill>
              <a:latin typeface="微软雅黑" panose="020B0503020204020204" pitchFamily="34" charset="-122"/>
              <a:ea typeface="微软雅黑" panose="020B0503020204020204" pitchFamily="34" charset="-122"/>
              <a:sym typeface="+mn-ea"/>
            </a:endParaRPr>
          </a:p>
          <a:p>
            <a:pPr>
              <a:spcBef>
                <a:spcPct val="50000"/>
              </a:spcBef>
              <a:buFont typeface="Arial" panose="020B0604020202020204" pitchFamily="34" charset="0"/>
              <a:buNone/>
            </a:pPr>
            <a:r>
              <a:rPr lang="zh-CN" altLang="en-US" b="1">
                <a:solidFill>
                  <a:srgbClr val="0000FF"/>
                </a:solidFill>
                <a:latin typeface="微软雅黑" panose="020B0503020204020204" pitchFamily="34" charset="-122"/>
                <a:ea typeface="微软雅黑" panose="020B0503020204020204" pitchFamily="34" charset="-122"/>
                <a:sym typeface="+mn-ea"/>
              </a:rPr>
              <a:t>俄语、</a:t>
            </a:r>
          </a:p>
          <a:p>
            <a:pPr>
              <a:spcBef>
                <a:spcPct val="50000"/>
              </a:spcBef>
              <a:buFont typeface="Arial" panose="020B0604020202020204" pitchFamily="34" charset="0"/>
              <a:buNone/>
            </a:pPr>
            <a:endParaRPr lang="zh-CN" altLang="en-US" b="1">
              <a:solidFill>
                <a:srgbClr val="0000FF"/>
              </a:solidFill>
              <a:latin typeface="微软雅黑" panose="020B0503020204020204" pitchFamily="34" charset="-122"/>
              <a:ea typeface="微软雅黑" panose="020B0503020204020204" pitchFamily="34" charset="-122"/>
              <a:sym typeface="+mn-ea"/>
            </a:endParaRPr>
          </a:p>
          <a:p>
            <a:pPr>
              <a:spcBef>
                <a:spcPct val="50000"/>
              </a:spcBef>
              <a:buFont typeface="Arial" panose="020B0604020202020204" pitchFamily="34" charset="0"/>
              <a:buNone/>
            </a:pPr>
            <a:r>
              <a:rPr lang="zh-CN" altLang="en-US" b="1">
                <a:solidFill>
                  <a:srgbClr val="0000FF"/>
                </a:solidFill>
                <a:latin typeface="微软雅黑" panose="020B0503020204020204" pitchFamily="34" charset="-122"/>
                <a:ea typeface="微软雅黑" panose="020B0503020204020204" pitchFamily="34" charset="-122"/>
                <a:sym typeface="+mn-ea"/>
              </a:rPr>
              <a:t>西班牙语</a:t>
            </a:r>
          </a:p>
          <a:p>
            <a:pPr>
              <a:spcBef>
                <a:spcPct val="50000"/>
              </a:spcBef>
              <a:buFont typeface="Arial" panose="020B0604020202020204" pitchFamily="34" charset="0"/>
              <a:buNone/>
            </a:pPr>
            <a:endParaRPr lang="zh-CN" altLang="en-US" b="1">
              <a:solidFill>
                <a:srgbClr val="0000FF"/>
              </a:solidFill>
              <a:latin typeface="微软雅黑" panose="020B0503020204020204" pitchFamily="34" charset="-122"/>
              <a:ea typeface="微软雅黑" panose="020B0503020204020204" pitchFamily="34" charset="-122"/>
              <a:sym typeface="+mn-ea"/>
            </a:endParaRPr>
          </a:p>
          <a:p>
            <a:pPr>
              <a:spcBef>
                <a:spcPct val="50000"/>
              </a:spcBef>
              <a:buFont typeface="Arial" panose="020B0604020202020204" pitchFamily="34" charset="0"/>
              <a:buNone/>
            </a:pPr>
            <a:r>
              <a:rPr lang="zh-CN" altLang="en-US" b="1">
                <a:solidFill>
                  <a:srgbClr val="0000FF"/>
                </a:solidFill>
                <a:latin typeface="微软雅黑" panose="020B0503020204020204" pitchFamily="34" charset="-122"/>
                <a:ea typeface="微软雅黑" panose="020B0503020204020204" pitchFamily="34" charset="-122"/>
                <a:sym typeface="+mn-ea"/>
              </a:rPr>
              <a:t>阿拉伯语。</a:t>
            </a:r>
            <a:endParaRPr lang="zh-CN" altLang="en-US"/>
          </a:p>
        </p:txBody>
      </p:sp>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3893"/>
                                        </p:tgtEl>
                                        <p:attrNameLst>
                                          <p:attrName>style.visibility</p:attrName>
                                        </p:attrNameLst>
                                      </p:cBhvr>
                                      <p:to>
                                        <p:strVal val="visible"/>
                                      </p:to>
                                    </p:set>
                                    <p:anim calcmode="lin" valueType="num">
                                      <p:cBhvr additive="base">
                                        <p:cTn id="7" dur="500" fill="hold"/>
                                        <p:tgtEl>
                                          <p:spTgt spid="293893"/>
                                        </p:tgtEl>
                                        <p:attrNameLst>
                                          <p:attrName>ppt_x</p:attrName>
                                        </p:attrNameLst>
                                      </p:cBhvr>
                                      <p:tavLst>
                                        <p:tav tm="0">
                                          <p:val>
                                            <p:strVal val="#ppt_x"/>
                                          </p:val>
                                        </p:tav>
                                        <p:tav tm="100000">
                                          <p:val>
                                            <p:strVal val="#ppt_x"/>
                                          </p:val>
                                        </p:tav>
                                      </p:tavLst>
                                    </p:anim>
                                    <p:anim calcmode="lin" valueType="num">
                                      <p:cBhvr additive="base">
                                        <p:cTn id="8" dur="500" fill="hold"/>
                                        <p:tgtEl>
                                          <p:spTgt spid="2938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3894"/>
                                        </p:tgtEl>
                                        <p:attrNameLst>
                                          <p:attrName>style.visibility</p:attrName>
                                        </p:attrNameLst>
                                      </p:cBhvr>
                                      <p:to>
                                        <p:strVal val="visible"/>
                                      </p:to>
                                    </p:set>
                                    <p:anim calcmode="lin" valueType="num">
                                      <p:cBhvr additive="base">
                                        <p:cTn id="13" dur="500" fill="hold"/>
                                        <p:tgtEl>
                                          <p:spTgt spid="293894"/>
                                        </p:tgtEl>
                                        <p:attrNameLst>
                                          <p:attrName>ppt_x</p:attrName>
                                        </p:attrNameLst>
                                      </p:cBhvr>
                                      <p:tavLst>
                                        <p:tav tm="0">
                                          <p:val>
                                            <p:strVal val="#ppt_x"/>
                                          </p:val>
                                        </p:tav>
                                        <p:tav tm="100000">
                                          <p:val>
                                            <p:strVal val="#ppt_x"/>
                                          </p:val>
                                        </p:tav>
                                      </p:tavLst>
                                    </p:anim>
                                    <p:anim calcmode="lin" valueType="num">
                                      <p:cBhvr additive="base">
                                        <p:cTn id="14" dur="500" fill="hold"/>
                                        <p:tgtEl>
                                          <p:spTgt spid="2938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3895"/>
                                        </p:tgtEl>
                                        <p:attrNameLst>
                                          <p:attrName>style.visibility</p:attrName>
                                        </p:attrNameLst>
                                      </p:cBhvr>
                                      <p:to>
                                        <p:strVal val="visible"/>
                                      </p:to>
                                    </p:set>
                                    <p:anim calcmode="lin" valueType="num">
                                      <p:cBhvr additive="base">
                                        <p:cTn id="19" dur="500" fill="hold"/>
                                        <p:tgtEl>
                                          <p:spTgt spid="293895"/>
                                        </p:tgtEl>
                                        <p:attrNameLst>
                                          <p:attrName>ppt_x</p:attrName>
                                        </p:attrNameLst>
                                      </p:cBhvr>
                                      <p:tavLst>
                                        <p:tav tm="0">
                                          <p:val>
                                            <p:strVal val="#ppt_x"/>
                                          </p:val>
                                        </p:tav>
                                        <p:tav tm="100000">
                                          <p:val>
                                            <p:strVal val="#ppt_x"/>
                                          </p:val>
                                        </p:tav>
                                      </p:tavLst>
                                    </p:anim>
                                    <p:anim calcmode="lin" valueType="num">
                                      <p:cBhvr additive="base">
                                        <p:cTn id="20" dur="500" fill="hold"/>
                                        <p:tgtEl>
                                          <p:spTgt spid="29389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3896"/>
                                        </p:tgtEl>
                                        <p:attrNameLst>
                                          <p:attrName>style.visibility</p:attrName>
                                        </p:attrNameLst>
                                      </p:cBhvr>
                                      <p:to>
                                        <p:strVal val="visible"/>
                                      </p:to>
                                    </p:set>
                                    <p:anim calcmode="lin" valueType="num">
                                      <p:cBhvr additive="base">
                                        <p:cTn id="25" dur="500" fill="hold"/>
                                        <p:tgtEl>
                                          <p:spTgt spid="293896"/>
                                        </p:tgtEl>
                                        <p:attrNameLst>
                                          <p:attrName>ppt_x</p:attrName>
                                        </p:attrNameLst>
                                      </p:cBhvr>
                                      <p:tavLst>
                                        <p:tav tm="0">
                                          <p:val>
                                            <p:strVal val="#ppt_x"/>
                                          </p:val>
                                        </p:tav>
                                        <p:tav tm="100000">
                                          <p:val>
                                            <p:strVal val="#ppt_x"/>
                                          </p:val>
                                        </p:tav>
                                      </p:tavLst>
                                    </p:anim>
                                    <p:anim calcmode="lin" valueType="num">
                                      <p:cBhvr additive="base">
                                        <p:cTn id="26" dur="500" fill="hold"/>
                                        <p:tgtEl>
                                          <p:spTgt spid="29389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3897"/>
                                        </p:tgtEl>
                                        <p:attrNameLst>
                                          <p:attrName>style.visibility</p:attrName>
                                        </p:attrNameLst>
                                      </p:cBhvr>
                                      <p:to>
                                        <p:strVal val="visible"/>
                                      </p:to>
                                    </p:set>
                                    <p:anim calcmode="lin" valueType="num">
                                      <p:cBhvr additive="base">
                                        <p:cTn id="31" dur="500" fill="hold"/>
                                        <p:tgtEl>
                                          <p:spTgt spid="293897"/>
                                        </p:tgtEl>
                                        <p:attrNameLst>
                                          <p:attrName>ppt_x</p:attrName>
                                        </p:attrNameLst>
                                      </p:cBhvr>
                                      <p:tavLst>
                                        <p:tav tm="0">
                                          <p:val>
                                            <p:strVal val="#ppt_x"/>
                                          </p:val>
                                        </p:tav>
                                        <p:tav tm="100000">
                                          <p:val>
                                            <p:strVal val="#ppt_x"/>
                                          </p:val>
                                        </p:tav>
                                      </p:tavLst>
                                    </p:anim>
                                    <p:anim calcmode="lin" valueType="num">
                                      <p:cBhvr additive="base">
                                        <p:cTn id="32" dur="500" fill="hold"/>
                                        <p:tgtEl>
                                          <p:spTgt spid="29389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3898"/>
                                        </p:tgtEl>
                                        <p:attrNameLst>
                                          <p:attrName>style.visibility</p:attrName>
                                        </p:attrNameLst>
                                      </p:cBhvr>
                                      <p:to>
                                        <p:strVal val="visible"/>
                                      </p:to>
                                    </p:set>
                                    <p:anim calcmode="lin" valueType="num">
                                      <p:cBhvr additive="base">
                                        <p:cTn id="37" dur="500" fill="hold"/>
                                        <p:tgtEl>
                                          <p:spTgt spid="293898"/>
                                        </p:tgtEl>
                                        <p:attrNameLst>
                                          <p:attrName>ppt_x</p:attrName>
                                        </p:attrNameLst>
                                      </p:cBhvr>
                                      <p:tavLst>
                                        <p:tav tm="0">
                                          <p:val>
                                            <p:strVal val="#ppt_x"/>
                                          </p:val>
                                        </p:tav>
                                        <p:tav tm="100000">
                                          <p:val>
                                            <p:strVal val="#ppt_x"/>
                                          </p:val>
                                        </p:tav>
                                      </p:tavLst>
                                    </p:anim>
                                    <p:anim calcmode="lin" valueType="num">
                                      <p:cBhvr additive="base">
                                        <p:cTn id="38" dur="500" fill="hold"/>
                                        <p:tgtEl>
                                          <p:spTgt spid="2938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3" grpId="0" bldLvl="0" animBg="1"/>
      <p:bldP spid="293894" grpId="0" bldLvl="0" animBg="1"/>
      <p:bldP spid="293895" grpId="0" bldLvl="0" animBg="1"/>
      <p:bldP spid="293896" grpId="0" bldLvl="0" animBg="1"/>
      <p:bldP spid="293897" grpId="0" bldLvl="0" animBg="1"/>
      <p:bldP spid="293898" grpId="0" bldLvl="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WordArt 3"/>
          <p:cNvSpPr/>
          <p:nvPr/>
        </p:nvSpPr>
        <p:spPr>
          <a:xfrm>
            <a:off x="4655532" y="981076"/>
            <a:ext cx="2866652" cy="409575"/>
          </a:xfrm>
          <a:prstGeom prst="rect">
            <a:avLst/>
          </a:prstGeom>
        </p:spPr>
        <p:txBody>
          <a:bodyPr wrap="none" fromWordArt="1">
            <a:prstTxWarp prst="textArchUp">
              <a:avLst>
                <a:gd name="adj" fmla="val 10800028"/>
              </a:avLst>
            </a:prstTxWarp>
            <a:normAutofit fontScale="82500" lnSpcReduction="20000"/>
          </a:bodyPr>
          <a:lstStyle/>
          <a:p>
            <a:pPr algn="ctr"/>
            <a:r>
              <a:rPr lang="zh-CN" altLang="en-US" sz="3200" b="1">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主要语言的分布</a:t>
            </a:r>
          </a:p>
        </p:txBody>
      </p:sp>
      <p:pic>
        <p:nvPicPr>
          <p:cNvPr id="7171" name="Picture 7" descr="世界语言分布2">
            <a:hlinkClick r:id="rId2" action="ppaction://hlinkfile"/>
          </p:cNvPr>
          <p:cNvPicPr>
            <a:picLocks noChangeAspect="1"/>
          </p:cNvPicPr>
          <p:nvPr/>
        </p:nvPicPr>
        <p:blipFill>
          <a:blip r:embed="rId3" cstate="print"/>
          <a:stretch>
            <a:fillRect/>
          </a:stretch>
        </p:blipFill>
        <p:spPr>
          <a:xfrm>
            <a:off x="2371417" y="1528763"/>
            <a:ext cx="7323772" cy="5099050"/>
          </a:xfrm>
          <a:prstGeom prst="rect">
            <a:avLst/>
          </a:prstGeom>
          <a:noFill/>
          <a:ln w="9525">
            <a:noFill/>
          </a:ln>
        </p:spPr>
      </p:pic>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0" descr="世界语言分布2"/>
          <p:cNvPicPr>
            <a:picLocks noChangeAspect="1"/>
          </p:cNvPicPr>
          <p:nvPr/>
        </p:nvPicPr>
        <p:blipFill>
          <a:blip r:embed="rId2" cstate="print"/>
          <a:srcRect b="10678"/>
          <a:stretch>
            <a:fillRect/>
          </a:stretch>
        </p:blipFill>
        <p:spPr>
          <a:xfrm>
            <a:off x="3234904" y="2043114"/>
            <a:ext cx="7323772" cy="4554537"/>
          </a:xfrm>
          <a:prstGeom prst="rect">
            <a:avLst/>
          </a:prstGeom>
          <a:noFill/>
          <a:ln w="9525">
            <a:noFill/>
          </a:ln>
        </p:spPr>
      </p:pic>
      <p:sp>
        <p:nvSpPr>
          <p:cNvPr id="8195" name="Text Box 11"/>
          <p:cNvSpPr txBox="1"/>
          <p:nvPr/>
        </p:nvSpPr>
        <p:spPr>
          <a:xfrm>
            <a:off x="4295216" y="836613"/>
            <a:ext cx="1441262" cy="521970"/>
          </a:xfrm>
          <a:prstGeom prst="rect">
            <a:avLst/>
          </a:prstGeom>
          <a:noFill/>
          <a:ln w="9525">
            <a:noFill/>
          </a:ln>
        </p:spPr>
        <p:txBody>
          <a:bodyPr>
            <a:spAutoFit/>
          </a:bodyPr>
          <a:lstStyle/>
          <a:p>
            <a:pPr algn="ct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rPr>
              <a:t>汉语</a:t>
            </a:r>
          </a:p>
        </p:txBody>
      </p:sp>
      <p:pic>
        <p:nvPicPr>
          <p:cNvPr id="8196" name="Picture 12" descr="世界语言"/>
          <p:cNvPicPr>
            <a:picLocks noChangeAspect="1"/>
          </p:cNvPicPr>
          <p:nvPr/>
        </p:nvPicPr>
        <p:blipFill>
          <a:blip r:embed="rId3" cstate="print">
            <a:clrChange>
              <a:clrFrom>
                <a:srgbClr val="FFFFFF"/>
              </a:clrFrom>
              <a:clrTo>
                <a:srgbClr val="FFFFFF">
                  <a:alpha val="0"/>
                </a:srgbClr>
              </a:clrTo>
            </a:clrChange>
          </a:blip>
          <a:srcRect l="4488" r="68727" b="56796"/>
          <a:stretch>
            <a:fillRect/>
          </a:stretch>
        </p:blipFill>
        <p:spPr>
          <a:xfrm>
            <a:off x="1523802" y="692151"/>
            <a:ext cx="2160307" cy="2513013"/>
          </a:xfrm>
          <a:prstGeom prst="rect">
            <a:avLst/>
          </a:prstGeom>
          <a:noFill/>
          <a:ln w="9525">
            <a:noFill/>
          </a:ln>
        </p:spPr>
      </p:pic>
      <p:sp>
        <p:nvSpPr>
          <p:cNvPr id="281613" name="Line 13"/>
          <p:cNvSpPr/>
          <p:nvPr/>
        </p:nvSpPr>
        <p:spPr>
          <a:xfrm>
            <a:off x="3142841" y="2205039"/>
            <a:ext cx="2880938" cy="1368425"/>
          </a:xfrm>
          <a:prstGeom prst="line">
            <a:avLst/>
          </a:prstGeom>
          <a:ln w="38100" cap="flat" cmpd="sng">
            <a:solidFill>
              <a:srgbClr val="3333FF"/>
            </a:solidFill>
            <a:prstDash val="solid"/>
            <a:headEnd type="none" w="med" len="med"/>
            <a:tailEnd type="triangle" w="med" len="med"/>
          </a:ln>
        </p:spPr>
      </p:sp>
      <p:sp>
        <p:nvSpPr>
          <p:cNvPr id="281614" name="Text Box 14"/>
          <p:cNvSpPr txBox="1"/>
          <p:nvPr/>
        </p:nvSpPr>
        <p:spPr>
          <a:xfrm>
            <a:off x="5736162" y="941705"/>
            <a:ext cx="4752356" cy="922020"/>
          </a:xfrm>
          <a:prstGeom prst="rect">
            <a:avLst/>
          </a:prstGeom>
          <a:noFill/>
          <a:ln w="9525">
            <a:noFill/>
          </a:ln>
        </p:spPr>
        <p:txBody>
          <a:bodyPr>
            <a:spAutoFit/>
          </a:bodyPr>
          <a:lstStyle/>
          <a:p>
            <a:pPr>
              <a:spcBef>
                <a:spcPct val="50000"/>
              </a:spcBef>
            </a:pPr>
            <a:r>
              <a:rPr lang="en-US" altLang="zh-CN" dirty="0">
                <a:solidFill>
                  <a:srgbClr val="3333FF"/>
                </a:solidFill>
                <a:latin typeface="Arial" panose="020B0604020202020204" pitchFamily="34" charset="0"/>
              </a:rPr>
              <a:t>  </a:t>
            </a:r>
            <a:r>
              <a:rPr lang="en-US" altLang="zh-CN" dirty="0">
                <a:solidFill>
                  <a:srgbClr val="3333FF"/>
                </a:solidFill>
                <a:latin typeface="微软雅黑" panose="020B0503020204020204" pitchFamily="34" charset="-122"/>
                <a:ea typeface="微软雅黑" panose="020B0503020204020204" pitchFamily="34" charset="-122"/>
              </a:rPr>
              <a:t>  </a:t>
            </a:r>
            <a:r>
              <a:rPr lang="zh-CN" altLang="en-US" dirty="0">
                <a:solidFill>
                  <a:srgbClr val="3333FF"/>
                </a:solidFill>
                <a:latin typeface="微软雅黑" panose="020B0503020204020204" pitchFamily="34" charset="-122"/>
                <a:ea typeface="微软雅黑" panose="020B0503020204020204" pitchFamily="34" charset="-122"/>
              </a:rPr>
              <a:t>汉语是世界上使用人数最多的语言，是我国汉族和一些少数民族及华人华侨使用的语言。</a:t>
            </a:r>
          </a:p>
        </p:txBody>
      </p:sp>
      <p:pic>
        <p:nvPicPr>
          <p:cNvPr id="281615" name="Picture 15" descr="3-9 学写汉字11"/>
          <p:cNvPicPr>
            <a:picLocks noChangeAspect="1"/>
          </p:cNvPicPr>
          <p:nvPr/>
        </p:nvPicPr>
        <p:blipFill>
          <a:blip r:embed="rId4" cstate="print"/>
          <a:srcRect r="9"/>
          <a:stretch>
            <a:fillRect/>
          </a:stretch>
        </p:blipFill>
        <p:spPr>
          <a:xfrm>
            <a:off x="1523802" y="3644900"/>
            <a:ext cx="2499988" cy="3213100"/>
          </a:xfrm>
          <a:prstGeom prst="rect">
            <a:avLst/>
          </a:prstGeom>
          <a:noFill/>
          <a:ln w="9525">
            <a:noFill/>
          </a:ln>
        </p:spPr>
      </p:pic>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1613"/>
                                        </p:tgtEl>
                                        <p:attrNameLst>
                                          <p:attrName>style.visibility</p:attrName>
                                        </p:attrNameLst>
                                      </p:cBhvr>
                                      <p:to>
                                        <p:strVal val="visible"/>
                                      </p:to>
                                    </p:set>
                                    <p:animEffect transition="in" filter="wipe(left)">
                                      <p:cBhvr>
                                        <p:cTn id="7" dur="2000"/>
                                        <p:tgtEl>
                                          <p:spTgt spid="2816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1614"/>
                                        </p:tgtEl>
                                        <p:attrNameLst>
                                          <p:attrName>style.visibility</p:attrName>
                                        </p:attrNameLst>
                                      </p:cBhvr>
                                      <p:to>
                                        <p:strVal val="visible"/>
                                      </p:to>
                                    </p:set>
                                    <p:animEffect transition="in" filter="blinds(horizontal)">
                                      <p:cBhvr>
                                        <p:cTn id="12" dur="500"/>
                                        <p:tgtEl>
                                          <p:spTgt spid="2816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1615"/>
                                        </p:tgtEl>
                                        <p:attrNameLst>
                                          <p:attrName>style.visibility</p:attrName>
                                        </p:attrNameLst>
                                      </p:cBhvr>
                                      <p:to>
                                        <p:strVal val="visible"/>
                                      </p:to>
                                    </p:set>
                                    <p:animEffect transition="in" filter="blinds(horizontal)">
                                      <p:cBhvr>
                                        <p:cTn id="17" dur="500"/>
                                        <p:tgtEl>
                                          <p:spTgt spid="281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14"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8" descr="世界语言"/>
          <p:cNvPicPr>
            <a:picLocks noChangeAspect="1"/>
          </p:cNvPicPr>
          <p:nvPr/>
        </p:nvPicPr>
        <p:blipFill>
          <a:blip r:embed="rId2" cstate="print"/>
          <a:srcRect l="39304" r="37492" b="56796"/>
          <a:stretch>
            <a:fillRect/>
          </a:stretch>
        </p:blipFill>
        <p:spPr>
          <a:xfrm>
            <a:off x="1665389" y="941706"/>
            <a:ext cx="1871419" cy="2513013"/>
          </a:xfrm>
          <a:prstGeom prst="rect">
            <a:avLst/>
          </a:prstGeom>
          <a:noFill/>
          <a:ln w="9525">
            <a:noFill/>
          </a:ln>
        </p:spPr>
      </p:pic>
      <p:pic>
        <p:nvPicPr>
          <p:cNvPr id="9219" name="Picture 2" descr="世界语言分布2"/>
          <p:cNvPicPr>
            <a:picLocks noChangeAspect="1"/>
          </p:cNvPicPr>
          <p:nvPr/>
        </p:nvPicPr>
        <p:blipFill>
          <a:blip r:embed="rId3" cstate="print"/>
          <a:srcRect b="10678"/>
          <a:stretch>
            <a:fillRect/>
          </a:stretch>
        </p:blipFill>
        <p:spPr>
          <a:xfrm>
            <a:off x="3234904" y="2043114"/>
            <a:ext cx="7323772" cy="4554537"/>
          </a:xfrm>
          <a:prstGeom prst="rect">
            <a:avLst/>
          </a:prstGeom>
          <a:noFill/>
          <a:ln w="9525">
            <a:noFill/>
          </a:ln>
        </p:spPr>
      </p:pic>
      <p:sp>
        <p:nvSpPr>
          <p:cNvPr id="9220" name="Text Box 3"/>
          <p:cNvSpPr txBox="1"/>
          <p:nvPr/>
        </p:nvSpPr>
        <p:spPr>
          <a:xfrm>
            <a:off x="4293946" y="879793"/>
            <a:ext cx="1441262" cy="521970"/>
          </a:xfrm>
          <a:prstGeom prst="rect">
            <a:avLst/>
          </a:prstGeom>
          <a:noFill/>
          <a:ln w="9525">
            <a:noFill/>
          </a:ln>
        </p:spPr>
        <p:txBody>
          <a:bodyPr>
            <a:spAutoFit/>
          </a:bodyPr>
          <a:lstStyle/>
          <a:p>
            <a:pPr algn="ct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rPr>
              <a:t>英语</a:t>
            </a:r>
          </a:p>
        </p:txBody>
      </p:sp>
      <p:sp>
        <p:nvSpPr>
          <p:cNvPr id="300037" name="Line 5"/>
          <p:cNvSpPr/>
          <p:nvPr/>
        </p:nvSpPr>
        <p:spPr>
          <a:xfrm>
            <a:off x="3142841" y="2205039"/>
            <a:ext cx="1296819" cy="503237"/>
          </a:xfrm>
          <a:prstGeom prst="line">
            <a:avLst/>
          </a:prstGeom>
          <a:ln w="38100" cap="flat" cmpd="sng">
            <a:solidFill>
              <a:srgbClr val="3333FF"/>
            </a:solidFill>
            <a:prstDash val="solid"/>
            <a:headEnd type="none" w="med" len="med"/>
            <a:tailEnd type="triangle" w="med" len="med"/>
          </a:ln>
        </p:spPr>
      </p:sp>
      <p:sp>
        <p:nvSpPr>
          <p:cNvPr id="300038" name="Text Box 6"/>
          <p:cNvSpPr txBox="1"/>
          <p:nvPr/>
        </p:nvSpPr>
        <p:spPr>
          <a:xfrm>
            <a:off x="5734892" y="765175"/>
            <a:ext cx="4752356" cy="646331"/>
          </a:xfrm>
          <a:prstGeom prst="rect">
            <a:avLst/>
          </a:prstGeom>
          <a:noFill/>
          <a:ln w="9525">
            <a:noFill/>
          </a:ln>
        </p:spPr>
        <p:txBody>
          <a:bodyPr>
            <a:spAutoFit/>
          </a:bodyPr>
          <a:lstStyle/>
          <a:p>
            <a:pPr>
              <a:spcBef>
                <a:spcPct val="50000"/>
              </a:spcBef>
            </a:pPr>
            <a:r>
              <a:rPr lang="en-US" altLang="zh-CN" dirty="0">
                <a:solidFill>
                  <a:srgbClr val="3333FF"/>
                </a:solidFill>
                <a:latin typeface="Arial" panose="020B0604020202020204" pitchFamily="34" charset="0"/>
              </a:rPr>
              <a:t>   </a:t>
            </a:r>
            <a:r>
              <a:rPr lang="en-US" altLang="zh-CN" dirty="0">
                <a:solidFill>
                  <a:srgbClr val="3333FF"/>
                </a:solidFill>
                <a:latin typeface="微软雅黑" panose="020B0503020204020204" pitchFamily="34" charset="-122"/>
                <a:ea typeface="微软雅黑" panose="020B0503020204020204" pitchFamily="34" charset="-122"/>
              </a:rPr>
              <a:t> </a:t>
            </a:r>
            <a:r>
              <a:rPr lang="zh-CN" altLang="en-US" dirty="0">
                <a:solidFill>
                  <a:srgbClr val="3333FF"/>
                </a:solidFill>
                <a:latin typeface="微软雅黑" panose="020B0503020204020204" pitchFamily="34" charset="-122"/>
                <a:ea typeface="微软雅黑" panose="020B0503020204020204" pitchFamily="34" charset="-122"/>
              </a:rPr>
              <a:t>英语是世界上流传最广的语言，英国、美国、澳大利亚、印度、菲律宾等国普遍使用。</a:t>
            </a:r>
          </a:p>
        </p:txBody>
      </p:sp>
      <p:sp>
        <p:nvSpPr>
          <p:cNvPr id="300041" name="Line 9"/>
          <p:cNvSpPr/>
          <p:nvPr/>
        </p:nvSpPr>
        <p:spPr>
          <a:xfrm>
            <a:off x="3287286" y="2060576"/>
            <a:ext cx="5544415" cy="1223963"/>
          </a:xfrm>
          <a:prstGeom prst="line">
            <a:avLst/>
          </a:prstGeom>
          <a:ln w="38100" cap="flat" cmpd="sng">
            <a:solidFill>
              <a:srgbClr val="3333FF"/>
            </a:solidFill>
            <a:prstDash val="solid"/>
            <a:headEnd type="none" w="med" len="med"/>
            <a:tailEnd type="triangle" w="med" len="med"/>
          </a:ln>
        </p:spPr>
      </p:sp>
      <p:sp>
        <p:nvSpPr>
          <p:cNvPr id="300042" name="Line 10"/>
          <p:cNvSpPr/>
          <p:nvPr/>
        </p:nvSpPr>
        <p:spPr>
          <a:xfrm>
            <a:off x="3142841" y="2276475"/>
            <a:ext cx="3672997" cy="2881313"/>
          </a:xfrm>
          <a:prstGeom prst="line">
            <a:avLst/>
          </a:prstGeom>
          <a:ln w="38100" cap="flat" cmpd="sng">
            <a:solidFill>
              <a:srgbClr val="3333FF"/>
            </a:solidFill>
            <a:prstDash val="solid"/>
            <a:headEnd type="none" w="med" len="med"/>
            <a:tailEnd type="triangle" w="med" len="med"/>
          </a:ln>
        </p:spPr>
      </p:sp>
      <p:sp>
        <p:nvSpPr>
          <p:cNvPr id="300043" name="Line 11"/>
          <p:cNvSpPr/>
          <p:nvPr/>
        </p:nvSpPr>
        <p:spPr>
          <a:xfrm>
            <a:off x="3142841" y="2205038"/>
            <a:ext cx="2304750" cy="1511300"/>
          </a:xfrm>
          <a:prstGeom prst="line">
            <a:avLst/>
          </a:prstGeom>
          <a:ln w="38100" cap="flat" cmpd="sng">
            <a:solidFill>
              <a:srgbClr val="3333FF"/>
            </a:solidFill>
            <a:prstDash val="solid"/>
            <a:headEnd type="none" w="med" len="med"/>
            <a:tailEnd type="triangle" w="med" len="med"/>
          </a:ln>
        </p:spPr>
      </p:sp>
      <p:sp>
        <p:nvSpPr>
          <p:cNvPr id="300044" name="Line 12"/>
          <p:cNvSpPr/>
          <p:nvPr/>
        </p:nvSpPr>
        <p:spPr>
          <a:xfrm>
            <a:off x="3142841" y="2205039"/>
            <a:ext cx="3168238" cy="1800225"/>
          </a:xfrm>
          <a:prstGeom prst="line">
            <a:avLst/>
          </a:prstGeom>
          <a:ln w="38100" cap="flat" cmpd="sng">
            <a:solidFill>
              <a:srgbClr val="3333FF"/>
            </a:solidFill>
            <a:prstDash val="solid"/>
            <a:headEnd type="none" w="med" len="med"/>
            <a:tailEnd type="triangle" w="med" len="med"/>
          </a:ln>
        </p:spPr>
      </p:sp>
      <p:sp>
        <p:nvSpPr>
          <p:cNvPr id="6" name="矩形 5"/>
          <p:cNvSpPr/>
          <p:nvPr/>
        </p:nvSpPr>
        <p:spPr>
          <a:xfrm>
            <a:off x="223809"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0037"/>
                                        </p:tgtEl>
                                        <p:attrNameLst>
                                          <p:attrName>style.visibility</p:attrName>
                                        </p:attrNameLst>
                                      </p:cBhvr>
                                      <p:to>
                                        <p:strVal val="visible"/>
                                      </p:to>
                                    </p:set>
                                    <p:animEffect transition="in" filter="wipe(left)">
                                      <p:cBhvr>
                                        <p:cTn id="7" dur="2000"/>
                                        <p:tgtEl>
                                          <p:spTgt spid="300037"/>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00041"/>
                                        </p:tgtEl>
                                        <p:attrNameLst>
                                          <p:attrName>style.visibility</p:attrName>
                                        </p:attrNameLst>
                                      </p:cBhvr>
                                      <p:to>
                                        <p:strVal val="visible"/>
                                      </p:to>
                                    </p:set>
                                    <p:animEffect transition="in" filter="wipe(left)">
                                      <p:cBhvr>
                                        <p:cTn id="11" dur="2000"/>
                                        <p:tgtEl>
                                          <p:spTgt spid="300041"/>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00042"/>
                                        </p:tgtEl>
                                        <p:attrNameLst>
                                          <p:attrName>style.visibility</p:attrName>
                                        </p:attrNameLst>
                                      </p:cBhvr>
                                      <p:to>
                                        <p:strVal val="visible"/>
                                      </p:to>
                                    </p:set>
                                    <p:animEffect transition="in" filter="wipe(left)">
                                      <p:cBhvr>
                                        <p:cTn id="15" dur="2000"/>
                                        <p:tgtEl>
                                          <p:spTgt spid="300042"/>
                                        </p:tgtEl>
                                      </p:cBhvr>
                                    </p:animEffect>
                                  </p:childTnLst>
                                </p:cTn>
                              </p:par>
                            </p:childTnLst>
                          </p:cTn>
                        </p:par>
                        <p:par>
                          <p:cTn id="16" fill="hold">
                            <p:stCondLst>
                              <p:cond delay="6000"/>
                            </p:stCondLst>
                            <p:childTnLst>
                              <p:par>
                                <p:cTn id="17" presetID="22" presetClass="entr" presetSubtype="8" fill="hold" nodeType="afterEffect">
                                  <p:stCondLst>
                                    <p:cond delay="0"/>
                                  </p:stCondLst>
                                  <p:childTnLst>
                                    <p:set>
                                      <p:cBhvr>
                                        <p:cTn id="18" dur="1" fill="hold">
                                          <p:stCondLst>
                                            <p:cond delay="0"/>
                                          </p:stCondLst>
                                        </p:cTn>
                                        <p:tgtEl>
                                          <p:spTgt spid="300043"/>
                                        </p:tgtEl>
                                        <p:attrNameLst>
                                          <p:attrName>style.visibility</p:attrName>
                                        </p:attrNameLst>
                                      </p:cBhvr>
                                      <p:to>
                                        <p:strVal val="visible"/>
                                      </p:to>
                                    </p:set>
                                    <p:animEffect transition="in" filter="wipe(left)">
                                      <p:cBhvr>
                                        <p:cTn id="19" dur="2000"/>
                                        <p:tgtEl>
                                          <p:spTgt spid="300043"/>
                                        </p:tgtEl>
                                      </p:cBhvr>
                                    </p:animEffect>
                                  </p:childTnLst>
                                </p:cTn>
                              </p:par>
                            </p:childTnLst>
                          </p:cTn>
                        </p:par>
                        <p:par>
                          <p:cTn id="20" fill="hold">
                            <p:stCondLst>
                              <p:cond delay="8000"/>
                            </p:stCondLst>
                            <p:childTnLst>
                              <p:par>
                                <p:cTn id="21" presetID="22" presetClass="entr" presetSubtype="8" fill="hold" nodeType="afterEffect">
                                  <p:stCondLst>
                                    <p:cond delay="0"/>
                                  </p:stCondLst>
                                  <p:childTnLst>
                                    <p:set>
                                      <p:cBhvr>
                                        <p:cTn id="22" dur="1" fill="hold">
                                          <p:stCondLst>
                                            <p:cond delay="0"/>
                                          </p:stCondLst>
                                        </p:cTn>
                                        <p:tgtEl>
                                          <p:spTgt spid="300044"/>
                                        </p:tgtEl>
                                        <p:attrNameLst>
                                          <p:attrName>style.visibility</p:attrName>
                                        </p:attrNameLst>
                                      </p:cBhvr>
                                      <p:to>
                                        <p:strVal val="visible"/>
                                      </p:to>
                                    </p:set>
                                    <p:animEffect transition="in" filter="wipe(left)">
                                      <p:cBhvr>
                                        <p:cTn id="23" dur="2000"/>
                                        <p:tgtEl>
                                          <p:spTgt spid="30004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00038"/>
                                        </p:tgtEl>
                                        <p:attrNameLst>
                                          <p:attrName>style.visibility</p:attrName>
                                        </p:attrNameLst>
                                      </p:cBhvr>
                                      <p:to>
                                        <p:strVal val="visible"/>
                                      </p:to>
                                    </p:set>
                                    <p:animEffect transition="in" filter="blinds(horizontal)">
                                      <p:cBhvr>
                                        <p:cTn id="28" dur="500"/>
                                        <p:tgtEl>
                                          <p:spTgt spid="300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8" descr="世界语言"/>
          <p:cNvPicPr>
            <a:picLocks noChangeAspect="1"/>
          </p:cNvPicPr>
          <p:nvPr/>
        </p:nvPicPr>
        <p:blipFill>
          <a:blip r:embed="rId2" cstate="print"/>
          <a:srcRect l="75891" t="53111"/>
          <a:stretch>
            <a:fillRect/>
          </a:stretch>
        </p:blipFill>
        <p:spPr>
          <a:xfrm>
            <a:off x="1523802" y="692151"/>
            <a:ext cx="1944435" cy="2727325"/>
          </a:xfrm>
          <a:prstGeom prst="rect">
            <a:avLst/>
          </a:prstGeom>
          <a:noFill/>
          <a:ln w="9525">
            <a:noFill/>
          </a:ln>
        </p:spPr>
      </p:pic>
      <p:pic>
        <p:nvPicPr>
          <p:cNvPr id="10243" name="Picture 2" descr="世界语言分布2"/>
          <p:cNvPicPr>
            <a:picLocks noChangeAspect="1"/>
          </p:cNvPicPr>
          <p:nvPr/>
        </p:nvPicPr>
        <p:blipFill>
          <a:blip r:embed="rId3" cstate="print">
            <a:clrChange>
              <a:clrFrom>
                <a:srgbClr val="FFFFFF"/>
              </a:clrFrom>
              <a:clrTo>
                <a:srgbClr val="FFFFFF">
                  <a:alpha val="0"/>
                </a:srgbClr>
              </a:clrTo>
            </a:clrChange>
          </a:blip>
          <a:srcRect b="10678"/>
          <a:stretch>
            <a:fillRect/>
          </a:stretch>
        </p:blipFill>
        <p:spPr>
          <a:xfrm>
            <a:off x="3234904" y="2043114"/>
            <a:ext cx="7323772" cy="4554537"/>
          </a:xfrm>
          <a:prstGeom prst="rect">
            <a:avLst/>
          </a:prstGeom>
          <a:noFill/>
          <a:ln w="9525">
            <a:noFill/>
          </a:ln>
        </p:spPr>
      </p:pic>
      <p:sp>
        <p:nvSpPr>
          <p:cNvPr id="10244" name="Text Box 3"/>
          <p:cNvSpPr txBox="1"/>
          <p:nvPr/>
        </p:nvSpPr>
        <p:spPr>
          <a:xfrm>
            <a:off x="4295216" y="836613"/>
            <a:ext cx="1441262" cy="521970"/>
          </a:xfrm>
          <a:prstGeom prst="rect">
            <a:avLst/>
          </a:prstGeom>
          <a:noFill/>
          <a:ln w="9525">
            <a:noFill/>
          </a:ln>
        </p:spPr>
        <p:txBody>
          <a:bodyPr>
            <a:spAutoFit/>
          </a:bodyPr>
          <a:lstStyle/>
          <a:p>
            <a:pPr algn="ct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rPr>
              <a:t>法语</a:t>
            </a:r>
          </a:p>
        </p:txBody>
      </p:sp>
      <p:sp>
        <p:nvSpPr>
          <p:cNvPr id="301061" name="Line 5"/>
          <p:cNvSpPr/>
          <p:nvPr/>
        </p:nvSpPr>
        <p:spPr>
          <a:xfrm>
            <a:off x="3142841" y="2205038"/>
            <a:ext cx="1223804" cy="647700"/>
          </a:xfrm>
          <a:prstGeom prst="line">
            <a:avLst/>
          </a:prstGeom>
          <a:ln w="38100" cap="flat" cmpd="sng">
            <a:solidFill>
              <a:srgbClr val="3333FF"/>
            </a:solidFill>
            <a:prstDash val="solid"/>
            <a:headEnd type="none" w="med" len="med"/>
            <a:tailEnd type="triangle" w="med" len="med"/>
          </a:ln>
        </p:spPr>
      </p:sp>
      <p:sp>
        <p:nvSpPr>
          <p:cNvPr id="301062" name="Text Box 6"/>
          <p:cNvSpPr txBox="1"/>
          <p:nvPr/>
        </p:nvSpPr>
        <p:spPr>
          <a:xfrm>
            <a:off x="5734892" y="950913"/>
            <a:ext cx="4752356" cy="645160"/>
          </a:xfrm>
          <a:prstGeom prst="rect">
            <a:avLst/>
          </a:prstGeom>
          <a:noFill/>
          <a:ln w="9525">
            <a:noFill/>
          </a:ln>
        </p:spPr>
        <p:txBody>
          <a:bodyPr>
            <a:spAutoFit/>
          </a:bodyPr>
          <a:lstStyle/>
          <a:p>
            <a:pPr>
              <a:spcBef>
                <a:spcPct val="50000"/>
              </a:spcBef>
            </a:pPr>
            <a:r>
              <a:rPr lang="en-US" altLang="zh-CN" dirty="0">
                <a:solidFill>
                  <a:srgbClr val="3333FF"/>
                </a:solidFill>
                <a:latin typeface="Arial" panose="020B0604020202020204" pitchFamily="34" charset="0"/>
              </a:rPr>
              <a:t>   </a:t>
            </a:r>
            <a:r>
              <a:rPr lang="en-US" altLang="zh-CN" dirty="0">
                <a:solidFill>
                  <a:srgbClr val="3333FF"/>
                </a:solidFill>
                <a:latin typeface="微软雅黑" panose="020B0503020204020204" pitchFamily="34" charset="-122"/>
                <a:ea typeface="微软雅黑" panose="020B0503020204020204" pitchFamily="34" charset="-122"/>
              </a:rPr>
              <a:t> </a:t>
            </a:r>
            <a:r>
              <a:rPr lang="zh-CN" altLang="en-US" dirty="0">
                <a:solidFill>
                  <a:srgbClr val="3333FF"/>
                </a:solidFill>
                <a:latin typeface="微软雅黑" panose="020B0503020204020204" pitchFamily="34" charset="-122"/>
                <a:ea typeface="微软雅黑" panose="020B0503020204020204" pitchFamily="34" charset="-122"/>
              </a:rPr>
              <a:t>法语主要流行于法国、比利时、瑞士、加拿大和非洲的一些国家。</a:t>
            </a:r>
          </a:p>
        </p:txBody>
      </p:sp>
      <p:sp>
        <p:nvSpPr>
          <p:cNvPr id="301065" name="Line 9"/>
          <p:cNvSpPr/>
          <p:nvPr/>
        </p:nvSpPr>
        <p:spPr>
          <a:xfrm>
            <a:off x="3215857" y="2060576"/>
            <a:ext cx="6119016" cy="720725"/>
          </a:xfrm>
          <a:prstGeom prst="line">
            <a:avLst/>
          </a:prstGeom>
          <a:ln w="38100" cap="flat" cmpd="sng">
            <a:solidFill>
              <a:srgbClr val="3333FF"/>
            </a:solidFill>
            <a:prstDash val="solid"/>
            <a:headEnd type="none" w="med" len="med"/>
            <a:tailEnd type="triangle" w="med" len="med"/>
          </a:ln>
        </p:spPr>
      </p:sp>
      <p:sp>
        <p:nvSpPr>
          <p:cNvPr id="301066" name="Line 10"/>
          <p:cNvSpPr/>
          <p:nvPr/>
        </p:nvSpPr>
        <p:spPr>
          <a:xfrm>
            <a:off x="3142841" y="2349501"/>
            <a:ext cx="720631" cy="1439863"/>
          </a:xfrm>
          <a:prstGeom prst="line">
            <a:avLst/>
          </a:prstGeom>
          <a:ln w="38100" cap="flat" cmpd="sng">
            <a:solidFill>
              <a:srgbClr val="3333FF"/>
            </a:solidFill>
            <a:prstDash val="solid"/>
            <a:headEnd type="none" w="med" len="med"/>
            <a:tailEnd type="triangle" w="med" len="med"/>
          </a:ln>
        </p:spPr>
      </p:sp>
      <p:sp>
        <p:nvSpPr>
          <p:cNvPr id="6" name="矩形 5"/>
          <p:cNvSpPr/>
          <p:nvPr/>
        </p:nvSpPr>
        <p:spPr>
          <a:xfrm>
            <a:off x="223809"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061"/>
                                        </p:tgtEl>
                                        <p:attrNameLst>
                                          <p:attrName>style.visibility</p:attrName>
                                        </p:attrNameLst>
                                      </p:cBhvr>
                                      <p:to>
                                        <p:strVal val="visible"/>
                                      </p:to>
                                    </p:set>
                                    <p:animEffect transition="in" filter="wipe(left)">
                                      <p:cBhvr>
                                        <p:cTn id="7" dur="2000"/>
                                        <p:tgtEl>
                                          <p:spTgt spid="301061"/>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01065"/>
                                        </p:tgtEl>
                                        <p:attrNameLst>
                                          <p:attrName>style.visibility</p:attrName>
                                        </p:attrNameLst>
                                      </p:cBhvr>
                                      <p:to>
                                        <p:strVal val="visible"/>
                                      </p:to>
                                    </p:set>
                                    <p:animEffect transition="in" filter="wipe(left)">
                                      <p:cBhvr>
                                        <p:cTn id="11" dur="2000"/>
                                        <p:tgtEl>
                                          <p:spTgt spid="301065"/>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01066"/>
                                        </p:tgtEl>
                                        <p:attrNameLst>
                                          <p:attrName>style.visibility</p:attrName>
                                        </p:attrNameLst>
                                      </p:cBhvr>
                                      <p:to>
                                        <p:strVal val="visible"/>
                                      </p:to>
                                    </p:set>
                                    <p:animEffect transition="in" filter="wipe(left)">
                                      <p:cBhvr>
                                        <p:cTn id="15" dur="2000"/>
                                        <p:tgtEl>
                                          <p:spTgt spid="30106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01062"/>
                                        </p:tgtEl>
                                        <p:attrNameLst>
                                          <p:attrName>style.visibility</p:attrName>
                                        </p:attrNameLst>
                                      </p:cBhvr>
                                      <p:to>
                                        <p:strVal val="visible"/>
                                      </p:to>
                                    </p:set>
                                    <p:animEffect transition="in" filter="blinds(horizontal)">
                                      <p:cBhvr>
                                        <p:cTn id="20" dur="500"/>
                                        <p:tgtEl>
                                          <p:spTgt spid="301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2"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世界语言分布2"/>
          <p:cNvPicPr>
            <a:picLocks noChangeAspect="1"/>
          </p:cNvPicPr>
          <p:nvPr/>
        </p:nvPicPr>
        <p:blipFill>
          <a:blip r:embed="rId2" cstate="print"/>
          <a:srcRect b="10678"/>
          <a:stretch>
            <a:fillRect/>
          </a:stretch>
        </p:blipFill>
        <p:spPr>
          <a:xfrm>
            <a:off x="3234904" y="2043114"/>
            <a:ext cx="7323772" cy="4554537"/>
          </a:xfrm>
          <a:prstGeom prst="rect">
            <a:avLst/>
          </a:prstGeom>
          <a:noFill/>
          <a:ln w="9525">
            <a:noFill/>
          </a:ln>
        </p:spPr>
      </p:pic>
      <p:sp>
        <p:nvSpPr>
          <p:cNvPr id="11267" name="Text Box 3"/>
          <p:cNvSpPr txBox="1"/>
          <p:nvPr/>
        </p:nvSpPr>
        <p:spPr>
          <a:xfrm>
            <a:off x="3792045" y="836613"/>
            <a:ext cx="1944434" cy="521970"/>
          </a:xfrm>
          <a:prstGeom prst="rect">
            <a:avLst/>
          </a:prstGeom>
          <a:noFill/>
          <a:ln w="9525">
            <a:noFill/>
          </a:ln>
        </p:spPr>
        <p:txBody>
          <a:bodyPr>
            <a:spAutoFit/>
          </a:bodyPr>
          <a:lstStyle/>
          <a:p>
            <a:pPr algn="ct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rPr>
              <a:t>西班牙语</a:t>
            </a:r>
          </a:p>
        </p:txBody>
      </p:sp>
      <p:sp>
        <p:nvSpPr>
          <p:cNvPr id="302085" name="Line 5"/>
          <p:cNvSpPr/>
          <p:nvPr/>
        </p:nvSpPr>
        <p:spPr>
          <a:xfrm>
            <a:off x="3142841" y="2205038"/>
            <a:ext cx="1007932" cy="863600"/>
          </a:xfrm>
          <a:prstGeom prst="line">
            <a:avLst/>
          </a:prstGeom>
          <a:ln w="38100" cap="flat" cmpd="sng">
            <a:solidFill>
              <a:srgbClr val="3333FF"/>
            </a:solidFill>
            <a:prstDash val="solid"/>
            <a:headEnd type="none" w="med" len="med"/>
            <a:tailEnd type="triangle" w="med" len="med"/>
          </a:ln>
        </p:spPr>
      </p:sp>
      <p:sp>
        <p:nvSpPr>
          <p:cNvPr id="302086" name="Text Box 6"/>
          <p:cNvSpPr txBox="1"/>
          <p:nvPr/>
        </p:nvSpPr>
        <p:spPr>
          <a:xfrm>
            <a:off x="5734892" y="950913"/>
            <a:ext cx="4752356" cy="368300"/>
          </a:xfrm>
          <a:prstGeom prst="rect">
            <a:avLst/>
          </a:prstGeom>
          <a:noFill/>
          <a:ln w="9525">
            <a:noFill/>
          </a:ln>
        </p:spPr>
        <p:txBody>
          <a:bodyPr>
            <a:spAutoFit/>
          </a:bodyPr>
          <a:lstStyle/>
          <a:p>
            <a:pPr>
              <a:spcBef>
                <a:spcPct val="50000"/>
              </a:spcBef>
            </a:pPr>
            <a:r>
              <a:rPr lang="en-US" altLang="zh-CN" dirty="0">
                <a:solidFill>
                  <a:srgbClr val="3333FF"/>
                </a:solidFill>
                <a:latin typeface="Arial" panose="020B0604020202020204" pitchFamily="34" charset="0"/>
              </a:rPr>
              <a:t>    </a:t>
            </a:r>
            <a:r>
              <a:rPr lang="zh-CN" altLang="en-US" dirty="0">
                <a:solidFill>
                  <a:srgbClr val="3333FF"/>
                </a:solidFill>
                <a:latin typeface="微软雅黑" panose="020B0503020204020204" pitchFamily="34" charset="-122"/>
                <a:ea typeface="微软雅黑" panose="020B0503020204020204" pitchFamily="34" charset="-122"/>
              </a:rPr>
              <a:t>西班牙语主要流行于西班牙和拉丁美洲。</a:t>
            </a:r>
          </a:p>
        </p:txBody>
      </p:sp>
      <p:pic>
        <p:nvPicPr>
          <p:cNvPr id="11270" name="Picture 8" descr="世界语言"/>
          <p:cNvPicPr>
            <a:picLocks noChangeAspect="1"/>
          </p:cNvPicPr>
          <p:nvPr/>
        </p:nvPicPr>
        <p:blipFill>
          <a:blip r:embed="rId3" cstate="print">
            <a:clrChange>
              <a:clrFrom>
                <a:srgbClr val="FFFFFF"/>
              </a:clrFrom>
              <a:clrTo>
                <a:srgbClr val="FFFFFF">
                  <a:alpha val="0"/>
                </a:srgbClr>
              </a:clrTo>
            </a:clrChange>
          </a:blip>
          <a:srcRect l="4488" t="56824" r="65164"/>
          <a:stretch>
            <a:fillRect/>
          </a:stretch>
        </p:blipFill>
        <p:spPr>
          <a:xfrm>
            <a:off x="1523802" y="692150"/>
            <a:ext cx="2174592" cy="2232025"/>
          </a:xfrm>
          <a:prstGeom prst="rect">
            <a:avLst/>
          </a:prstGeom>
          <a:noFill/>
          <a:ln w="9525">
            <a:noFill/>
          </a:ln>
        </p:spPr>
      </p:pic>
      <p:sp>
        <p:nvSpPr>
          <p:cNvPr id="302089" name="Line 9"/>
          <p:cNvSpPr/>
          <p:nvPr/>
        </p:nvSpPr>
        <p:spPr>
          <a:xfrm>
            <a:off x="3287286" y="2205039"/>
            <a:ext cx="6479331" cy="2016125"/>
          </a:xfrm>
          <a:prstGeom prst="line">
            <a:avLst/>
          </a:prstGeom>
          <a:ln w="38100" cap="flat" cmpd="sng">
            <a:solidFill>
              <a:srgbClr val="3333FF"/>
            </a:solidFill>
            <a:prstDash val="solid"/>
            <a:headEnd type="none" w="med" len="med"/>
            <a:tailEnd type="triangle" w="med" len="med"/>
          </a:ln>
        </p:spPr>
      </p:sp>
      <p:sp>
        <p:nvSpPr>
          <p:cNvPr id="6" name="矩形 5"/>
          <p:cNvSpPr/>
          <p:nvPr/>
        </p:nvSpPr>
        <p:spPr>
          <a:xfrm>
            <a:off x="223809"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2085"/>
                                        </p:tgtEl>
                                        <p:attrNameLst>
                                          <p:attrName>style.visibility</p:attrName>
                                        </p:attrNameLst>
                                      </p:cBhvr>
                                      <p:to>
                                        <p:strVal val="visible"/>
                                      </p:to>
                                    </p:set>
                                    <p:animEffect transition="in" filter="wipe(left)">
                                      <p:cBhvr>
                                        <p:cTn id="7" dur="2000"/>
                                        <p:tgtEl>
                                          <p:spTgt spid="302085"/>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02089"/>
                                        </p:tgtEl>
                                        <p:attrNameLst>
                                          <p:attrName>style.visibility</p:attrName>
                                        </p:attrNameLst>
                                      </p:cBhvr>
                                      <p:to>
                                        <p:strVal val="visible"/>
                                      </p:to>
                                    </p:set>
                                    <p:animEffect transition="in" filter="wipe(left)">
                                      <p:cBhvr>
                                        <p:cTn id="11" dur="2000"/>
                                        <p:tgtEl>
                                          <p:spTgt spid="30208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02086"/>
                                        </p:tgtEl>
                                        <p:attrNameLst>
                                          <p:attrName>style.visibility</p:attrName>
                                        </p:attrNameLst>
                                      </p:cBhvr>
                                      <p:to>
                                        <p:strVal val="visible"/>
                                      </p:to>
                                    </p:set>
                                    <p:animEffect transition="in" filter="blinds(horizontal)">
                                      <p:cBhvr>
                                        <p:cTn id="16" dur="500"/>
                                        <p:tgtEl>
                                          <p:spTgt spid="302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6"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世界语言分布2"/>
          <p:cNvPicPr>
            <a:picLocks noChangeAspect="1"/>
          </p:cNvPicPr>
          <p:nvPr/>
        </p:nvPicPr>
        <p:blipFill>
          <a:blip r:embed="rId2" cstate="print"/>
          <a:srcRect b="10678"/>
          <a:stretch>
            <a:fillRect/>
          </a:stretch>
        </p:blipFill>
        <p:spPr>
          <a:xfrm>
            <a:off x="3234904" y="2043114"/>
            <a:ext cx="7323772" cy="4554537"/>
          </a:xfrm>
          <a:prstGeom prst="rect">
            <a:avLst/>
          </a:prstGeom>
          <a:noFill/>
          <a:ln w="9525">
            <a:noFill/>
          </a:ln>
        </p:spPr>
      </p:pic>
      <p:sp>
        <p:nvSpPr>
          <p:cNvPr id="12291" name="Text Box 3"/>
          <p:cNvSpPr txBox="1"/>
          <p:nvPr/>
        </p:nvSpPr>
        <p:spPr>
          <a:xfrm>
            <a:off x="4295216" y="979488"/>
            <a:ext cx="1441262" cy="521970"/>
          </a:xfrm>
          <a:prstGeom prst="rect">
            <a:avLst/>
          </a:prstGeom>
          <a:noFill/>
          <a:ln w="9525">
            <a:noFill/>
          </a:ln>
        </p:spPr>
        <p:txBody>
          <a:bodyPr>
            <a:spAutoFit/>
          </a:bodyPr>
          <a:lstStyle/>
          <a:p>
            <a:pPr algn="ct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rPr>
              <a:t>俄语</a:t>
            </a:r>
          </a:p>
        </p:txBody>
      </p:sp>
      <p:sp>
        <p:nvSpPr>
          <p:cNvPr id="303109" name="Line 5"/>
          <p:cNvSpPr/>
          <p:nvPr/>
        </p:nvSpPr>
        <p:spPr>
          <a:xfrm>
            <a:off x="3142841" y="2205039"/>
            <a:ext cx="2088878" cy="503237"/>
          </a:xfrm>
          <a:prstGeom prst="line">
            <a:avLst/>
          </a:prstGeom>
          <a:ln w="38100" cap="flat" cmpd="sng">
            <a:solidFill>
              <a:srgbClr val="3333FF"/>
            </a:solidFill>
            <a:prstDash val="solid"/>
            <a:headEnd type="none" w="med" len="med"/>
            <a:tailEnd type="triangle" w="med" len="med"/>
          </a:ln>
        </p:spPr>
      </p:sp>
      <p:sp>
        <p:nvSpPr>
          <p:cNvPr id="303110" name="Text Box 6"/>
          <p:cNvSpPr txBox="1"/>
          <p:nvPr/>
        </p:nvSpPr>
        <p:spPr>
          <a:xfrm>
            <a:off x="5734892" y="908050"/>
            <a:ext cx="4752356" cy="645160"/>
          </a:xfrm>
          <a:prstGeom prst="rect">
            <a:avLst/>
          </a:prstGeom>
          <a:noFill/>
          <a:ln w="9525">
            <a:noFill/>
          </a:ln>
        </p:spPr>
        <p:txBody>
          <a:bodyPr>
            <a:spAutoFit/>
          </a:bodyPr>
          <a:lstStyle/>
          <a:p>
            <a:pPr>
              <a:spcBef>
                <a:spcPct val="50000"/>
              </a:spcBef>
            </a:pPr>
            <a:r>
              <a:rPr lang="en-US" altLang="zh-CN" dirty="0">
                <a:solidFill>
                  <a:srgbClr val="3333FF"/>
                </a:solidFill>
                <a:latin typeface="Arial" panose="020B0604020202020204" pitchFamily="34" charset="0"/>
              </a:rPr>
              <a:t>    </a:t>
            </a:r>
            <a:r>
              <a:rPr lang="zh-CN" altLang="en-US" dirty="0">
                <a:solidFill>
                  <a:srgbClr val="3333FF"/>
                </a:solidFill>
                <a:latin typeface="微软雅黑" panose="020B0503020204020204" pitchFamily="34" charset="-122"/>
                <a:ea typeface="微软雅黑" panose="020B0503020204020204" pitchFamily="34" charset="-122"/>
              </a:rPr>
              <a:t>俄语是俄罗斯人使用的语言，在东欧各国也具有广泛影响。</a:t>
            </a:r>
          </a:p>
        </p:txBody>
      </p:sp>
      <p:pic>
        <p:nvPicPr>
          <p:cNvPr id="12294" name="Picture 8" descr="世界语言"/>
          <p:cNvPicPr>
            <a:picLocks noChangeAspect="1"/>
          </p:cNvPicPr>
          <p:nvPr/>
        </p:nvPicPr>
        <p:blipFill>
          <a:blip r:embed="rId3" cstate="print">
            <a:clrChange>
              <a:clrFrom>
                <a:srgbClr val="FFFFFF"/>
              </a:clrFrom>
              <a:clrTo>
                <a:srgbClr val="FFFFFF">
                  <a:alpha val="0"/>
                </a:srgbClr>
              </a:clrTo>
            </a:clrChange>
          </a:blip>
          <a:srcRect l="74120" t="-136" b="56795"/>
          <a:stretch>
            <a:fillRect/>
          </a:stretch>
        </p:blipFill>
        <p:spPr>
          <a:xfrm>
            <a:off x="1523802" y="692150"/>
            <a:ext cx="2087291" cy="2520950"/>
          </a:xfrm>
          <a:prstGeom prst="rect">
            <a:avLst/>
          </a:prstGeom>
          <a:noFill/>
          <a:ln w="9525">
            <a:noFill/>
          </a:ln>
        </p:spPr>
      </p:pic>
      <p:sp>
        <p:nvSpPr>
          <p:cNvPr id="6" name="矩形 5"/>
          <p:cNvSpPr/>
          <p:nvPr/>
        </p:nvSpPr>
        <p:spPr>
          <a:xfrm>
            <a:off x="223809"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3109"/>
                                        </p:tgtEl>
                                        <p:attrNameLst>
                                          <p:attrName>style.visibility</p:attrName>
                                        </p:attrNameLst>
                                      </p:cBhvr>
                                      <p:to>
                                        <p:strVal val="visible"/>
                                      </p:to>
                                    </p:set>
                                    <p:animEffect transition="in" filter="wipe(left)">
                                      <p:cBhvr>
                                        <p:cTn id="7" dur="2000"/>
                                        <p:tgtEl>
                                          <p:spTgt spid="303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3110"/>
                                        </p:tgtEl>
                                        <p:attrNameLst>
                                          <p:attrName>style.visibility</p:attrName>
                                        </p:attrNameLst>
                                      </p:cBhvr>
                                      <p:to>
                                        <p:strVal val="visible"/>
                                      </p:to>
                                    </p:set>
                                    <p:animEffect transition="in" filter="blinds(horizontal)">
                                      <p:cBhvr>
                                        <p:cTn id="12" dur="500"/>
                                        <p:tgtEl>
                                          <p:spTgt spid="303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Box 1"/>
          <p:cNvSpPr txBox="1"/>
          <p:nvPr/>
        </p:nvSpPr>
        <p:spPr>
          <a:xfrm>
            <a:off x="2880938" y="1928813"/>
            <a:ext cx="6499966" cy="2861310"/>
          </a:xfrm>
          <a:prstGeom prst="rect">
            <a:avLst/>
          </a:prstGeom>
          <a:noFill/>
          <a:ln w="25400">
            <a:noFill/>
          </a:ln>
        </p:spPr>
        <p:txBody>
          <a:bodyPr>
            <a:spAutoFit/>
          </a:bodyPr>
          <a:lstStyle/>
          <a:p>
            <a:pPr>
              <a:lnSpc>
                <a:spcPct val="150000"/>
              </a:lnSpc>
            </a:pPr>
            <a:r>
              <a:rPr lang="en-US" altLang="en-US"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南船北马</a:t>
            </a:r>
            <a:r>
              <a:rPr lang="en-US" altLang="en-US"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反映的是地理与（</a:t>
            </a:r>
            <a:r>
              <a:rPr lang="en-US" alt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）的关系</a:t>
            </a:r>
          </a:p>
          <a:p>
            <a:pPr>
              <a:lnSpc>
                <a:spcPct val="150000"/>
              </a:lnSpc>
            </a:pPr>
            <a:r>
              <a:rPr lang="en-US" altLang="en-US"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日常生活         </a:t>
            </a:r>
            <a:r>
              <a:rPr lang="en-US" altLang="en-US"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生产建设 </a:t>
            </a:r>
            <a:r>
              <a:rPr lang="en-US" altLang="en-US" sz="2400" b="1" dirty="0">
                <a:latin typeface="微软雅黑" panose="020B0503020204020204" pitchFamily="34" charset="-122"/>
                <a:ea typeface="微软雅黑" panose="020B0503020204020204" pitchFamily="34" charset="-122"/>
              </a:rPr>
              <a:t>  </a:t>
            </a:r>
          </a:p>
          <a:p>
            <a:pPr>
              <a:lnSpc>
                <a:spcPct val="150000"/>
              </a:lnSpc>
            </a:pPr>
            <a:r>
              <a:rPr lang="en-US" altLang="en-US"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交通出行</a:t>
            </a:r>
            <a:r>
              <a:rPr lang="en-US" altLang="en-US" sz="2400" b="1" dirty="0">
                <a:latin typeface="微软雅黑" panose="020B0503020204020204" pitchFamily="34" charset="-122"/>
                <a:ea typeface="微软雅黑" panose="020B0503020204020204" pitchFamily="34" charset="-122"/>
              </a:rPr>
              <a:t>         D.</a:t>
            </a:r>
            <a:r>
              <a:rPr lang="zh-CN" altLang="en-US" sz="2400" b="1" dirty="0">
                <a:latin typeface="微软雅黑" panose="020B0503020204020204" pitchFamily="34" charset="-122"/>
                <a:ea typeface="微软雅黑" panose="020B0503020204020204" pitchFamily="34" charset="-122"/>
              </a:rPr>
              <a:t>风土人情</a:t>
            </a:r>
          </a:p>
          <a:p>
            <a:pPr>
              <a:lnSpc>
                <a:spcPct val="150000"/>
              </a:lnSpc>
            </a:pPr>
            <a:r>
              <a:rPr lang="en-US" altLang="en-US"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风车之国</a:t>
            </a:r>
            <a:r>
              <a:rPr lang="en-US" altLang="en-US"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a:t>
            </a:r>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p>
          <a:p>
            <a:pPr>
              <a:lnSpc>
                <a:spcPct val="150000"/>
              </a:lnSpc>
            </a:pPr>
            <a:r>
              <a:rPr lang="en-US" altLang="en-US"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英国</a:t>
            </a:r>
            <a:r>
              <a:rPr lang="en-US" altLang="en-US" sz="2400" b="1" dirty="0">
                <a:latin typeface="微软雅黑" panose="020B0503020204020204" pitchFamily="34" charset="-122"/>
                <a:ea typeface="微软雅黑" panose="020B0503020204020204" pitchFamily="34" charset="-122"/>
              </a:rPr>
              <a:t>     B.</a:t>
            </a:r>
            <a:r>
              <a:rPr lang="zh-CN" altLang="en-US" sz="2400" b="1" dirty="0">
                <a:latin typeface="微软雅黑" panose="020B0503020204020204" pitchFamily="34" charset="-122"/>
                <a:ea typeface="微软雅黑" panose="020B0503020204020204" pitchFamily="34" charset="-122"/>
              </a:rPr>
              <a:t>荷兰</a:t>
            </a:r>
            <a:r>
              <a:rPr lang="en-US" altLang="en-US" sz="2400" b="1" dirty="0">
                <a:latin typeface="微软雅黑" panose="020B0503020204020204" pitchFamily="34" charset="-122"/>
                <a:ea typeface="微软雅黑" panose="020B0503020204020204" pitchFamily="34" charset="-122"/>
              </a:rPr>
              <a:t>     C.</a:t>
            </a:r>
            <a:r>
              <a:rPr lang="zh-CN" altLang="en-US" sz="2400" b="1" dirty="0">
                <a:latin typeface="微软雅黑" panose="020B0503020204020204" pitchFamily="34" charset="-122"/>
                <a:ea typeface="微软雅黑" panose="020B0503020204020204" pitchFamily="34" charset="-122"/>
              </a:rPr>
              <a:t>法国</a:t>
            </a:r>
            <a:r>
              <a:rPr lang="en-US" altLang="en-US" sz="2400" b="1" dirty="0">
                <a:latin typeface="微软雅黑" panose="020B0503020204020204" pitchFamily="34" charset="-122"/>
                <a:ea typeface="微软雅黑" panose="020B0503020204020204" pitchFamily="34" charset="-122"/>
              </a:rPr>
              <a:t>    D.</a:t>
            </a:r>
            <a:r>
              <a:rPr lang="zh-CN" altLang="en-US" sz="2400" b="1" dirty="0">
                <a:latin typeface="微软雅黑" panose="020B0503020204020204" pitchFamily="34" charset="-122"/>
                <a:ea typeface="微软雅黑" panose="020B0503020204020204" pitchFamily="34" charset="-122"/>
              </a:rPr>
              <a:t>德国</a:t>
            </a:r>
            <a:endParaRPr lang="zh-CN" altLang="en-US" sz="2400" b="1" dirty="0">
              <a:latin typeface="Arial" panose="020B0604020202020204" pitchFamily="34" charset="0"/>
            </a:endParaRPr>
          </a:p>
        </p:txBody>
      </p:sp>
      <p:sp>
        <p:nvSpPr>
          <p:cNvPr id="6" name="TextBox 5"/>
          <p:cNvSpPr txBox="1"/>
          <p:nvPr/>
        </p:nvSpPr>
        <p:spPr>
          <a:xfrm>
            <a:off x="7238058" y="2109789"/>
            <a:ext cx="714282" cy="460375"/>
          </a:xfrm>
          <a:prstGeom prst="rect">
            <a:avLst/>
          </a:prstGeom>
          <a:noFill/>
          <a:ln w="9525">
            <a:noFill/>
          </a:ln>
        </p:spPr>
        <p:txBody>
          <a:bodyPr>
            <a:spAutoFit/>
          </a:bodyPr>
          <a:lstStyle/>
          <a:p>
            <a:r>
              <a:rPr lang="en-US" altLang="en-US" sz="2400" b="1" dirty="0">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C </a:t>
            </a:r>
            <a:endParaRPr lang="zh-CN" altLang="en-US" sz="2400" b="1" dirty="0">
              <a:latin typeface="Arial" panose="020B0604020202020204" pitchFamily="34" charset="0"/>
            </a:endParaRPr>
          </a:p>
        </p:txBody>
      </p:sp>
      <p:sp>
        <p:nvSpPr>
          <p:cNvPr id="7" name="TextBox 6"/>
          <p:cNvSpPr txBox="1"/>
          <p:nvPr/>
        </p:nvSpPr>
        <p:spPr>
          <a:xfrm>
            <a:off x="5737749" y="3779204"/>
            <a:ext cx="714282" cy="460375"/>
          </a:xfrm>
          <a:prstGeom prst="rect">
            <a:avLst/>
          </a:prstGeom>
          <a:noFill/>
          <a:ln w="9525">
            <a:noFill/>
          </a:ln>
        </p:spPr>
        <p:txBody>
          <a:bodyPr>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B </a:t>
            </a:r>
            <a:endParaRPr lang="zh-CN" altLang="en-US" sz="2400" b="1" dirty="0">
              <a:latin typeface="Arial" panose="020B0604020202020204" pitchFamily="34" charset="0"/>
            </a:endParaRPr>
          </a:p>
        </p:txBody>
      </p:sp>
      <p:sp>
        <p:nvSpPr>
          <p:cNvPr id="17" name="矩形 1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世界语言分布2"/>
          <p:cNvPicPr>
            <a:picLocks noChangeAspect="1"/>
          </p:cNvPicPr>
          <p:nvPr/>
        </p:nvPicPr>
        <p:blipFill>
          <a:blip r:embed="rId2" cstate="print"/>
          <a:srcRect b="10678"/>
          <a:stretch>
            <a:fillRect/>
          </a:stretch>
        </p:blipFill>
        <p:spPr>
          <a:xfrm>
            <a:off x="3234904" y="2043114"/>
            <a:ext cx="7323772" cy="4554537"/>
          </a:xfrm>
          <a:prstGeom prst="rect">
            <a:avLst/>
          </a:prstGeom>
          <a:noFill/>
          <a:ln w="9525">
            <a:noFill/>
          </a:ln>
        </p:spPr>
      </p:pic>
      <p:sp>
        <p:nvSpPr>
          <p:cNvPr id="13315" name="Text Box 3"/>
          <p:cNvSpPr txBox="1"/>
          <p:nvPr/>
        </p:nvSpPr>
        <p:spPr>
          <a:xfrm>
            <a:off x="3934901" y="836613"/>
            <a:ext cx="1801577" cy="521970"/>
          </a:xfrm>
          <a:prstGeom prst="rect">
            <a:avLst/>
          </a:prstGeom>
          <a:noFill/>
          <a:ln w="9525">
            <a:noFill/>
          </a:ln>
        </p:spPr>
        <p:txBody>
          <a:bodyPr>
            <a:spAutoFit/>
          </a:bodyPr>
          <a:lstStyle/>
          <a:p>
            <a:pPr algn="ct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rPr>
              <a:t>阿拉伯语</a:t>
            </a:r>
          </a:p>
        </p:txBody>
      </p:sp>
      <p:sp>
        <p:nvSpPr>
          <p:cNvPr id="304133" name="Line 5"/>
          <p:cNvSpPr/>
          <p:nvPr/>
        </p:nvSpPr>
        <p:spPr>
          <a:xfrm>
            <a:off x="3142841" y="2205038"/>
            <a:ext cx="1657134" cy="1295400"/>
          </a:xfrm>
          <a:prstGeom prst="line">
            <a:avLst/>
          </a:prstGeom>
          <a:ln w="38100" cap="flat" cmpd="sng">
            <a:solidFill>
              <a:srgbClr val="3333FF"/>
            </a:solidFill>
            <a:prstDash val="solid"/>
            <a:headEnd type="none" w="med" len="med"/>
            <a:tailEnd type="triangle" w="med" len="med"/>
          </a:ln>
        </p:spPr>
      </p:sp>
      <p:sp>
        <p:nvSpPr>
          <p:cNvPr id="304134" name="Text Box 6"/>
          <p:cNvSpPr txBox="1"/>
          <p:nvPr/>
        </p:nvSpPr>
        <p:spPr>
          <a:xfrm>
            <a:off x="5734892" y="765175"/>
            <a:ext cx="4752356" cy="645160"/>
          </a:xfrm>
          <a:prstGeom prst="rect">
            <a:avLst/>
          </a:prstGeom>
          <a:noFill/>
          <a:ln w="9525">
            <a:noFill/>
          </a:ln>
        </p:spPr>
        <p:txBody>
          <a:bodyPr>
            <a:spAutoFit/>
          </a:bodyPr>
          <a:lstStyle/>
          <a:p>
            <a:pPr>
              <a:spcBef>
                <a:spcPct val="50000"/>
              </a:spcBef>
            </a:pPr>
            <a:r>
              <a:rPr lang="en-US" altLang="zh-CN" dirty="0">
                <a:solidFill>
                  <a:srgbClr val="3333FF"/>
                </a:solidFill>
                <a:latin typeface="Arial" panose="020B0604020202020204" pitchFamily="34" charset="0"/>
              </a:rPr>
              <a:t>    </a:t>
            </a:r>
            <a:r>
              <a:rPr lang="zh-CN" altLang="en-US" dirty="0">
                <a:solidFill>
                  <a:srgbClr val="3333FF"/>
                </a:solidFill>
                <a:latin typeface="微软雅黑" panose="020B0503020204020204" pitchFamily="34" charset="-122"/>
                <a:ea typeface="微软雅黑" panose="020B0503020204020204" pitchFamily="34" charset="-122"/>
              </a:rPr>
              <a:t>阿拉伯语是阿拉伯语国家的官方语言，主要流行于西亚和北非地区。</a:t>
            </a:r>
          </a:p>
        </p:txBody>
      </p:sp>
      <p:pic>
        <p:nvPicPr>
          <p:cNvPr id="13318" name="Picture 8" descr="世界语言"/>
          <p:cNvPicPr>
            <a:picLocks noChangeAspect="1"/>
          </p:cNvPicPr>
          <p:nvPr/>
        </p:nvPicPr>
        <p:blipFill>
          <a:blip r:embed="rId3" cstate="print">
            <a:clrChange>
              <a:clrFrom>
                <a:srgbClr val="FFFFFF"/>
              </a:clrFrom>
              <a:clrTo>
                <a:srgbClr val="FFFFFF">
                  <a:alpha val="0"/>
                </a:srgbClr>
              </a:clrTo>
            </a:clrChange>
          </a:blip>
          <a:srcRect l="41980" t="55568" r="33025"/>
          <a:stretch>
            <a:fillRect/>
          </a:stretch>
        </p:blipFill>
        <p:spPr>
          <a:xfrm>
            <a:off x="1523802" y="692150"/>
            <a:ext cx="2015863" cy="2584450"/>
          </a:xfrm>
          <a:prstGeom prst="rect">
            <a:avLst/>
          </a:prstGeom>
          <a:noFill/>
          <a:ln w="9525">
            <a:noFill/>
          </a:ln>
        </p:spPr>
      </p:pic>
      <p:sp>
        <p:nvSpPr>
          <p:cNvPr id="304137" name="Line 9"/>
          <p:cNvSpPr/>
          <p:nvPr/>
        </p:nvSpPr>
        <p:spPr>
          <a:xfrm>
            <a:off x="3071414" y="2276476"/>
            <a:ext cx="1152375" cy="1152525"/>
          </a:xfrm>
          <a:prstGeom prst="line">
            <a:avLst/>
          </a:prstGeom>
          <a:ln w="38100" cap="flat" cmpd="sng">
            <a:solidFill>
              <a:srgbClr val="3333FF"/>
            </a:solidFill>
            <a:prstDash val="solid"/>
            <a:headEnd type="none" w="med" len="med"/>
            <a:tailEnd type="triangle" w="med" len="med"/>
          </a:ln>
        </p:spPr>
      </p:sp>
      <p:sp>
        <p:nvSpPr>
          <p:cNvPr id="6" name="矩形 5"/>
          <p:cNvSpPr/>
          <p:nvPr/>
        </p:nvSpPr>
        <p:spPr>
          <a:xfrm>
            <a:off x="223809"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4133"/>
                                        </p:tgtEl>
                                        <p:attrNameLst>
                                          <p:attrName>style.visibility</p:attrName>
                                        </p:attrNameLst>
                                      </p:cBhvr>
                                      <p:to>
                                        <p:strVal val="visible"/>
                                      </p:to>
                                    </p:set>
                                    <p:animEffect transition="in" filter="wipe(left)">
                                      <p:cBhvr>
                                        <p:cTn id="7" dur="2000"/>
                                        <p:tgtEl>
                                          <p:spTgt spid="30413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04137"/>
                                        </p:tgtEl>
                                        <p:attrNameLst>
                                          <p:attrName>style.visibility</p:attrName>
                                        </p:attrNameLst>
                                      </p:cBhvr>
                                      <p:to>
                                        <p:strVal val="visible"/>
                                      </p:to>
                                    </p:set>
                                    <p:animEffect transition="in" filter="wipe(left)">
                                      <p:cBhvr>
                                        <p:cTn id="11" dur="2000"/>
                                        <p:tgtEl>
                                          <p:spTgt spid="30413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04134"/>
                                        </p:tgtEl>
                                        <p:attrNameLst>
                                          <p:attrName>style.visibility</p:attrName>
                                        </p:attrNameLst>
                                      </p:cBhvr>
                                      <p:to>
                                        <p:strVal val="visible"/>
                                      </p:to>
                                    </p:set>
                                    <p:animEffect transition="in" filter="blinds(horizontal)">
                                      <p:cBhvr>
                                        <p:cTn id="16" dur="500"/>
                                        <p:tgtEl>
                                          <p:spTgt spid="304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ChangeArrowheads="1"/>
          </p:cNvSpPr>
          <p:nvPr/>
        </p:nvSpPr>
        <p:spPr bwMode="auto">
          <a:xfrm>
            <a:off x="2215862" y="692151"/>
            <a:ext cx="7777737" cy="5840413"/>
          </a:xfrm>
          <a:prstGeom prst="rect">
            <a:avLst/>
          </a:prstGeom>
          <a:gradFill rotWithShape="1">
            <a:gsLst>
              <a:gs pos="0">
                <a:srgbClr val="CCFFCC">
                  <a:alpha val="78999"/>
                </a:srgbClr>
              </a:gs>
              <a:gs pos="50000">
                <a:srgbClr val="CCFFCC">
                  <a:gamma/>
                  <a:tint val="0"/>
                  <a:invGamma/>
                </a:srgbClr>
              </a:gs>
              <a:gs pos="100000">
                <a:srgbClr val="CCFFCC">
                  <a:alpha val="78999"/>
                </a:srgbClr>
              </a:gs>
            </a:gsLst>
            <a:lin ang="5400000" scaled="1"/>
          </a:gradFill>
          <a:ln w="9525">
            <a:noFill/>
            <a:miter lim="800000"/>
          </a:ln>
          <a:effectLst/>
        </p:spPr>
        <p:txBody>
          <a:bodyPr anchor="ctr"/>
          <a:lstStyle/>
          <a:p>
            <a:pPr marL="0" marR="0" lvl="0" indent="0" algn="l" defTabSz="914400" rtl="0" eaLnBrk="1" fontAlgn="base" latinLnBrk="0" hangingPunct="1">
              <a:lnSpc>
                <a:spcPct val="140000"/>
              </a:lnSpc>
              <a:spcBef>
                <a:spcPct val="50000"/>
              </a:spcBef>
              <a:spcAft>
                <a:spcPct val="0"/>
              </a:spcAft>
              <a:buClrTx/>
              <a:buSzTx/>
              <a:buFontTx/>
              <a:buNone/>
              <a:defRPr/>
            </a:pPr>
            <a:endParaRPr kumimoji="0" lang="zh-CN" altLang="zh-CN" sz="2200" b="1" i="0" u="none" strike="noStrike" kern="1200" cap="none" spc="0" normalizeH="0" baseline="0" noProof="0">
              <a:ln>
                <a:noFill/>
              </a:ln>
              <a:solidFill>
                <a:schemeClr val="tx1"/>
              </a:solidFill>
              <a:effectLst/>
              <a:uLnTx/>
              <a:uFillTx/>
              <a:latin typeface="楷体_GB2312" panose="02010609030101010101" pitchFamily="49" charset="-122"/>
              <a:ea typeface="楷体_GB2312" panose="02010609030101010101" pitchFamily="49" charset="-122"/>
              <a:cs typeface="+mn-cs"/>
            </a:endParaRPr>
          </a:p>
        </p:txBody>
      </p:sp>
      <p:pic>
        <p:nvPicPr>
          <p:cNvPr id="14341" name="Picture 3" descr="0428e42e17ee5d1d1e308900"/>
          <p:cNvPicPr>
            <a:picLocks noChangeAspect="1"/>
          </p:cNvPicPr>
          <p:nvPr/>
        </p:nvPicPr>
        <p:blipFill>
          <a:blip r:embed="rId2" cstate="print"/>
          <a:stretch>
            <a:fillRect/>
          </a:stretch>
        </p:blipFill>
        <p:spPr>
          <a:xfrm>
            <a:off x="2863477" y="3252788"/>
            <a:ext cx="6463459" cy="2990850"/>
          </a:xfrm>
          <a:prstGeom prst="rect">
            <a:avLst/>
          </a:prstGeom>
          <a:noFill/>
          <a:ln w="9525">
            <a:noFill/>
          </a:ln>
        </p:spPr>
      </p:pic>
      <p:sp>
        <p:nvSpPr>
          <p:cNvPr id="282629" name="Text Box 5"/>
          <p:cNvSpPr txBox="1"/>
          <p:nvPr/>
        </p:nvSpPr>
        <p:spPr>
          <a:xfrm>
            <a:off x="2222211" y="1628775"/>
            <a:ext cx="7703135" cy="783590"/>
          </a:xfrm>
          <a:prstGeom prst="rect">
            <a:avLst/>
          </a:prstGeom>
          <a:noFill/>
          <a:ln w="9525">
            <a:noFill/>
          </a:ln>
        </p:spPr>
        <p:txBody>
          <a:bodyPr>
            <a:spAutoFit/>
          </a:bodyPr>
          <a:lstStyle/>
          <a:p>
            <a:pPr>
              <a:lnSpc>
                <a:spcPct val="125000"/>
              </a:lnSpc>
            </a:pPr>
            <a:r>
              <a:rPr lang="en-US" altLang="zh-CN" dirty="0">
                <a:latin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rPr>
              <a:t>英语为什么分布最广泛？</a:t>
            </a:r>
            <a:r>
              <a:rPr lang="zh-CN" altLang="en-US" b="0"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a:lnSpc>
                <a:spcPct val="125000"/>
              </a:lnSpc>
            </a:pPr>
            <a:r>
              <a:rPr lang="zh-CN" altLang="en-US" dirty="0">
                <a:solidFill>
                  <a:srgbClr val="FF0000"/>
                </a:solidFill>
                <a:latin typeface="微软雅黑" panose="020B0503020204020204" pitchFamily="34" charset="-122"/>
                <a:ea typeface="微软雅黑" panose="020B0503020204020204" pitchFamily="34" charset="-122"/>
              </a:rPr>
              <a:t>  由于历史上英国的殖民地遍及全球，英语的影响也波及世界。</a:t>
            </a:r>
          </a:p>
        </p:txBody>
      </p:sp>
      <p:sp>
        <p:nvSpPr>
          <p:cNvPr id="14343" name="WordArt 6"/>
          <p:cNvSpPr>
            <a:spLocks noTextEdit="1"/>
          </p:cNvSpPr>
          <p:nvPr/>
        </p:nvSpPr>
        <p:spPr>
          <a:xfrm>
            <a:off x="5663463" y="981076"/>
            <a:ext cx="838091" cy="409575"/>
          </a:xfrm>
          <a:prstGeom prst="rect">
            <a:avLst/>
          </a:prstGeom>
        </p:spPr>
        <p:txBody>
          <a:bodyPr wrap="none" fromWordArt="1">
            <a:prstTxWarp prst="textPlain">
              <a:avLst>
                <a:gd name="adj" fmla="val 50000"/>
              </a:avLst>
            </a:prstTxWarp>
            <a:normAutofit fontScale="75000" lnSpcReduction="20000"/>
          </a:bodyPr>
          <a:lstStyle/>
          <a:p>
            <a:pPr algn="ctr" eaLnBrk="0" hangingPunct="0"/>
            <a:r>
              <a:rPr lang="zh-CN" altLang="en-US" sz="3200" b="1">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活动</a:t>
            </a:r>
          </a:p>
        </p:txBody>
      </p:sp>
      <p:sp>
        <p:nvSpPr>
          <p:cNvPr id="6" name="矩形 5"/>
          <p:cNvSpPr/>
          <p:nvPr/>
        </p:nvSpPr>
        <p:spPr>
          <a:xfrm>
            <a:off x="223809"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2629">
                                            <p:txEl>
                                              <p:pRg st="1" end="1"/>
                                            </p:txEl>
                                          </p:spTgt>
                                        </p:tgtEl>
                                        <p:attrNameLst>
                                          <p:attrName>style.visibility</p:attrName>
                                        </p:attrNameLst>
                                      </p:cBhvr>
                                      <p:to>
                                        <p:strVal val="visible"/>
                                      </p:to>
                                    </p:set>
                                    <p:animEffect transition="in" filter="blinds(horizontal)">
                                      <p:cBhvr>
                                        <p:cTn id="7" dur="500"/>
                                        <p:tgtEl>
                                          <p:spTgt spid="2826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p:nvPr/>
        </p:nvSpPr>
        <p:spPr>
          <a:xfrm>
            <a:off x="2639670" y="1517651"/>
            <a:ext cx="6839647" cy="4399915"/>
          </a:xfrm>
          <a:prstGeom prst="rect">
            <a:avLst/>
          </a:prstGeom>
          <a:solidFill>
            <a:srgbClr val="00FFFF"/>
          </a:solidFill>
          <a:ln w="9525">
            <a:noFill/>
          </a:ln>
        </p:spPr>
        <p:txBody>
          <a:bodyPr>
            <a:spAutoFit/>
          </a:bodyPr>
          <a:lstStyle/>
          <a:p>
            <a:pPr>
              <a:lnSpc>
                <a:spcPct val="125000"/>
              </a:lnSpc>
              <a:spcBef>
                <a:spcPct val="50000"/>
              </a:spcBef>
            </a:pPr>
            <a:r>
              <a:rPr lang="zh-CN" altLang="en-US" sz="3200" b="0" dirty="0">
                <a:latin typeface="微软雅黑" panose="020B0503020204020204" pitchFamily="34" charset="-122"/>
                <a:ea typeface="微软雅黑" panose="020B0503020204020204" pitchFamily="34" charset="-122"/>
              </a:rPr>
              <a:t>使用汉语人最多，中国华人一个窝；法语起源在法国，流行法比瑞加非；西语西班牙人用，拉美地区广流行；俄语来自俄罗斯，前苏东欧民众喜；阿语源于阿拉伯，西亚北非十分活；英国英语发源地，美加澳印紧相随，流传范围地最广，世界语言它称王。</a:t>
            </a:r>
          </a:p>
        </p:txBody>
      </p:sp>
      <p:sp>
        <p:nvSpPr>
          <p:cNvPr id="6" name="矩形 5"/>
          <p:cNvSpPr/>
          <p:nvPr/>
        </p:nvSpPr>
        <p:spPr>
          <a:xfrm>
            <a:off x="223809"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课堂小结</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5" name="Picture 7" descr="3-11 圣彼得大教堂 拷贝"/>
          <p:cNvPicPr>
            <a:picLocks noChangeAspect="1"/>
          </p:cNvPicPr>
          <p:nvPr/>
        </p:nvPicPr>
        <p:blipFill>
          <a:blip r:embed="rId2" cstate="print"/>
          <a:stretch>
            <a:fillRect/>
          </a:stretch>
        </p:blipFill>
        <p:spPr>
          <a:xfrm>
            <a:off x="1523802" y="1700214"/>
            <a:ext cx="3887282" cy="2790825"/>
          </a:xfrm>
          <a:prstGeom prst="rect">
            <a:avLst/>
          </a:prstGeom>
          <a:noFill/>
          <a:ln w="9525">
            <a:noFill/>
          </a:ln>
        </p:spPr>
      </p:pic>
      <p:pic>
        <p:nvPicPr>
          <p:cNvPr id="283656" name="Picture 8" descr="3-12 麦加大清真寺"/>
          <p:cNvPicPr>
            <a:picLocks noChangeAspect="1"/>
          </p:cNvPicPr>
          <p:nvPr/>
        </p:nvPicPr>
        <p:blipFill>
          <a:blip r:embed="rId3" cstate="print"/>
          <a:stretch>
            <a:fillRect/>
          </a:stretch>
        </p:blipFill>
        <p:spPr>
          <a:xfrm>
            <a:off x="3934901" y="2636839"/>
            <a:ext cx="4319025" cy="2879725"/>
          </a:xfrm>
          <a:prstGeom prst="rect">
            <a:avLst/>
          </a:prstGeom>
          <a:noFill/>
          <a:ln w="9525">
            <a:noFill/>
          </a:ln>
        </p:spPr>
      </p:pic>
      <p:pic>
        <p:nvPicPr>
          <p:cNvPr id="283657" name="Picture 9" descr="3-13 泰国佛塔"/>
          <p:cNvPicPr>
            <a:picLocks noChangeAspect="1"/>
          </p:cNvPicPr>
          <p:nvPr/>
        </p:nvPicPr>
        <p:blipFill>
          <a:blip r:embed="rId4" cstate="print"/>
          <a:stretch>
            <a:fillRect/>
          </a:stretch>
        </p:blipFill>
        <p:spPr>
          <a:xfrm>
            <a:off x="6369809" y="4194176"/>
            <a:ext cx="4296803" cy="2663825"/>
          </a:xfrm>
          <a:prstGeom prst="rect">
            <a:avLst/>
          </a:prstGeom>
          <a:noFill/>
          <a:ln w="9525">
            <a:noFill/>
          </a:ln>
        </p:spPr>
      </p:pic>
      <p:sp>
        <p:nvSpPr>
          <p:cNvPr id="283658" name="Text Box 10"/>
          <p:cNvSpPr txBox="1"/>
          <p:nvPr/>
        </p:nvSpPr>
        <p:spPr>
          <a:xfrm>
            <a:off x="1703167" y="4581525"/>
            <a:ext cx="1944434" cy="398780"/>
          </a:xfrm>
          <a:prstGeom prst="rect">
            <a:avLst/>
          </a:prstGeom>
          <a:noFill/>
          <a:ln w="9525">
            <a:noFill/>
          </a:ln>
        </p:spPr>
        <p:txBody>
          <a:bodyPr>
            <a:spAutoFit/>
          </a:bodyPr>
          <a:lstStyle/>
          <a:p>
            <a:pPr algn="ctr">
              <a:spcBef>
                <a:spcPct val="50000"/>
              </a:spcBef>
            </a:pPr>
            <a:r>
              <a:rPr lang="zh-CN" altLang="en-US" sz="2000" dirty="0">
                <a:latin typeface="微软雅黑" panose="020B0503020204020204" pitchFamily="34" charset="-122"/>
                <a:ea typeface="微软雅黑" panose="020B0503020204020204" pitchFamily="34" charset="-122"/>
              </a:rPr>
              <a:t>圣彼得大教堂</a:t>
            </a:r>
          </a:p>
        </p:txBody>
      </p:sp>
      <p:sp>
        <p:nvSpPr>
          <p:cNvPr id="283659" name="Text Box 11"/>
          <p:cNvSpPr txBox="1"/>
          <p:nvPr/>
        </p:nvSpPr>
        <p:spPr>
          <a:xfrm>
            <a:off x="4150773" y="5589588"/>
            <a:ext cx="1944434" cy="398780"/>
          </a:xfrm>
          <a:prstGeom prst="rect">
            <a:avLst/>
          </a:prstGeom>
          <a:noFill/>
          <a:ln w="9525">
            <a:noFill/>
          </a:ln>
        </p:spPr>
        <p:txBody>
          <a:bodyPr>
            <a:spAutoFit/>
          </a:bodyPr>
          <a:lstStyle/>
          <a:p>
            <a:pPr algn="ctr">
              <a:spcBef>
                <a:spcPct val="50000"/>
              </a:spcBef>
            </a:pPr>
            <a:r>
              <a:rPr lang="zh-CN" altLang="en-US" sz="2000" dirty="0">
                <a:latin typeface="微软雅黑" panose="020B0503020204020204" pitchFamily="34" charset="-122"/>
                <a:ea typeface="微软雅黑" panose="020B0503020204020204" pitchFamily="34" charset="-122"/>
              </a:rPr>
              <a:t>麦加大清真寺</a:t>
            </a:r>
          </a:p>
        </p:txBody>
      </p:sp>
      <p:sp>
        <p:nvSpPr>
          <p:cNvPr id="283660" name="Text Box 12"/>
          <p:cNvSpPr txBox="1"/>
          <p:nvPr/>
        </p:nvSpPr>
        <p:spPr>
          <a:xfrm>
            <a:off x="8471386" y="3789363"/>
            <a:ext cx="1944434" cy="398780"/>
          </a:xfrm>
          <a:prstGeom prst="rect">
            <a:avLst/>
          </a:prstGeom>
          <a:noFill/>
          <a:ln w="9525">
            <a:noFill/>
          </a:ln>
        </p:spPr>
        <p:txBody>
          <a:bodyPr>
            <a:spAutoFit/>
          </a:bodyPr>
          <a:lstStyle/>
          <a:p>
            <a:pPr algn="ctr">
              <a:spcBef>
                <a:spcPct val="50000"/>
              </a:spcBef>
            </a:pPr>
            <a:r>
              <a:rPr lang="zh-CN" altLang="en-US" sz="2000" dirty="0">
                <a:latin typeface="微软雅黑" panose="020B0503020204020204" pitchFamily="34" charset="-122"/>
                <a:ea typeface="微软雅黑" panose="020B0503020204020204" pitchFamily="34" charset="-122"/>
              </a:rPr>
              <a:t>泰国佛塔</a:t>
            </a:r>
          </a:p>
        </p:txBody>
      </p:sp>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
        <p:nvSpPr>
          <p:cNvPr id="2" name="文本框 1"/>
          <p:cNvSpPr txBox="1"/>
          <p:nvPr/>
        </p:nvSpPr>
        <p:spPr>
          <a:xfrm>
            <a:off x="4151725" y="1023620"/>
            <a:ext cx="2857128"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世界的宗教</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3655"/>
                                        </p:tgtEl>
                                        <p:attrNameLst>
                                          <p:attrName>style.visibility</p:attrName>
                                        </p:attrNameLst>
                                      </p:cBhvr>
                                      <p:to>
                                        <p:strVal val="visible"/>
                                      </p:to>
                                    </p:set>
                                    <p:animEffect transition="in" filter="blinds(horizontal)">
                                      <p:cBhvr>
                                        <p:cTn id="7" dur="500"/>
                                        <p:tgtEl>
                                          <p:spTgt spid="28365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83658"/>
                                        </p:tgtEl>
                                        <p:attrNameLst>
                                          <p:attrName>style.visibility</p:attrName>
                                        </p:attrNameLst>
                                      </p:cBhvr>
                                      <p:to>
                                        <p:strVal val="visible"/>
                                      </p:to>
                                    </p:set>
                                    <p:anim calcmode="lin" valueType="num">
                                      <p:cBhvr additive="base">
                                        <p:cTn id="11" dur="500" fill="hold"/>
                                        <p:tgtEl>
                                          <p:spTgt spid="283658"/>
                                        </p:tgtEl>
                                        <p:attrNameLst>
                                          <p:attrName>ppt_x</p:attrName>
                                        </p:attrNameLst>
                                      </p:cBhvr>
                                      <p:tavLst>
                                        <p:tav tm="0">
                                          <p:val>
                                            <p:strVal val="#ppt_x"/>
                                          </p:val>
                                        </p:tav>
                                        <p:tav tm="100000">
                                          <p:val>
                                            <p:strVal val="#ppt_x"/>
                                          </p:val>
                                        </p:tav>
                                      </p:tavLst>
                                    </p:anim>
                                    <p:anim calcmode="lin" valueType="num">
                                      <p:cBhvr additive="base">
                                        <p:cTn id="12" dur="500" fill="hold"/>
                                        <p:tgtEl>
                                          <p:spTgt spid="28365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3656"/>
                                        </p:tgtEl>
                                        <p:attrNameLst>
                                          <p:attrName>style.visibility</p:attrName>
                                        </p:attrNameLst>
                                      </p:cBhvr>
                                      <p:to>
                                        <p:strVal val="visible"/>
                                      </p:to>
                                    </p:set>
                                    <p:anim calcmode="lin" valueType="num">
                                      <p:cBhvr additive="base">
                                        <p:cTn id="17" dur="500" fill="hold"/>
                                        <p:tgtEl>
                                          <p:spTgt spid="283656"/>
                                        </p:tgtEl>
                                        <p:attrNameLst>
                                          <p:attrName>ppt_x</p:attrName>
                                        </p:attrNameLst>
                                      </p:cBhvr>
                                      <p:tavLst>
                                        <p:tav tm="0">
                                          <p:val>
                                            <p:strVal val="#ppt_x"/>
                                          </p:val>
                                        </p:tav>
                                        <p:tav tm="100000">
                                          <p:val>
                                            <p:strVal val="#ppt_x"/>
                                          </p:val>
                                        </p:tav>
                                      </p:tavLst>
                                    </p:anim>
                                    <p:anim calcmode="lin" valueType="num">
                                      <p:cBhvr additive="base">
                                        <p:cTn id="18" dur="500" fill="hold"/>
                                        <p:tgtEl>
                                          <p:spTgt spid="283656"/>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283659"/>
                                        </p:tgtEl>
                                        <p:attrNameLst>
                                          <p:attrName>style.visibility</p:attrName>
                                        </p:attrNameLst>
                                      </p:cBhvr>
                                      <p:to>
                                        <p:strVal val="visible"/>
                                      </p:to>
                                    </p:set>
                                    <p:anim calcmode="lin" valueType="num">
                                      <p:cBhvr additive="base">
                                        <p:cTn id="22" dur="500" fill="hold"/>
                                        <p:tgtEl>
                                          <p:spTgt spid="283659"/>
                                        </p:tgtEl>
                                        <p:attrNameLst>
                                          <p:attrName>ppt_x</p:attrName>
                                        </p:attrNameLst>
                                      </p:cBhvr>
                                      <p:tavLst>
                                        <p:tav tm="0">
                                          <p:val>
                                            <p:strVal val="#ppt_x"/>
                                          </p:val>
                                        </p:tav>
                                        <p:tav tm="100000">
                                          <p:val>
                                            <p:strVal val="#ppt_x"/>
                                          </p:val>
                                        </p:tav>
                                      </p:tavLst>
                                    </p:anim>
                                    <p:anim calcmode="lin" valueType="num">
                                      <p:cBhvr additive="base">
                                        <p:cTn id="23" dur="500" fill="hold"/>
                                        <p:tgtEl>
                                          <p:spTgt spid="28365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83657"/>
                                        </p:tgtEl>
                                        <p:attrNameLst>
                                          <p:attrName>style.visibility</p:attrName>
                                        </p:attrNameLst>
                                      </p:cBhvr>
                                      <p:to>
                                        <p:strVal val="visible"/>
                                      </p:to>
                                    </p:set>
                                    <p:animEffect transition="in" filter="blinds(horizontal)">
                                      <p:cBhvr>
                                        <p:cTn id="28" dur="500"/>
                                        <p:tgtEl>
                                          <p:spTgt spid="283657"/>
                                        </p:tgtEl>
                                      </p:cBhvr>
                                    </p:animEffect>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283660"/>
                                        </p:tgtEl>
                                        <p:attrNameLst>
                                          <p:attrName>style.visibility</p:attrName>
                                        </p:attrNameLst>
                                      </p:cBhvr>
                                      <p:to>
                                        <p:strVal val="visible"/>
                                      </p:to>
                                    </p:set>
                                    <p:anim calcmode="lin" valueType="num">
                                      <p:cBhvr additive="base">
                                        <p:cTn id="32" dur="500" fill="hold"/>
                                        <p:tgtEl>
                                          <p:spTgt spid="283660"/>
                                        </p:tgtEl>
                                        <p:attrNameLst>
                                          <p:attrName>ppt_x</p:attrName>
                                        </p:attrNameLst>
                                      </p:cBhvr>
                                      <p:tavLst>
                                        <p:tav tm="0">
                                          <p:val>
                                            <p:strVal val="#ppt_x"/>
                                          </p:val>
                                        </p:tav>
                                        <p:tav tm="100000">
                                          <p:val>
                                            <p:strVal val="#ppt_x"/>
                                          </p:val>
                                        </p:tav>
                                      </p:tavLst>
                                    </p:anim>
                                    <p:anim calcmode="lin" valueType="num">
                                      <p:cBhvr additive="base">
                                        <p:cTn id="33" dur="500" fill="hold"/>
                                        <p:tgtEl>
                                          <p:spTgt spid="2836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8" grpId="0"/>
      <p:bldP spid="283659" grpId="0"/>
      <p:bldP spid="283660"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WordArt 10"/>
          <p:cNvSpPr/>
          <p:nvPr/>
        </p:nvSpPr>
        <p:spPr>
          <a:xfrm>
            <a:off x="4655532" y="981076"/>
            <a:ext cx="2866652" cy="409575"/>
          </a:xfrm>
          <a:prstGeom prst="rect">
            <a:avLst/>
          </a:prstGeom>
        </p:spPr>
        <p:txBody>
          <a:bodyPr wrap="none" fromWordArt="1">
            <a:prstTxWarp prst="textArchUp">
              <a:avLst>
                <a:gd name="adj" fmla="val 10800028"/>
              </a:avLst>
            </a:prstTxWarp>
            <a:normAutofit fontScale="75000" lnSpcReduction="20000"/>
          </a:bodyPr>
          <a:lstStyle/>
          <a:p>
            <a:pPr algn="ctr"/>
            <a:r>
              <a:rPr lang="zh-CN" altLang="en-US" sz="3200" b="1">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三大宗教的分布</a:t>
            </a:r>
          </a:p>
        </p:txBody>
      </p:sp>
      <p:pic>
        <p:nvPicPr>
          <p:cNvPr id="17411" name="Picture 6" descr="世界的宗教"/>
          <p:cNvPicPr>
            <a:picLocks noChangeAspect="1"/>
          </p:cNvPicPr>
          <p:nvPr/>
        </p:nvPicPr>
        <p:blipFill>
          <a:blip r:embed="rId3" cstate="print"/>
          <a:stretch>
            <a:fillRect/>
          </a:stretch>
        </p:blipFill>
        <p:spPr>
          <a:xfrm>
            <a:off x="1250787" y="1390333"/>
            <a:ext cx="8026943" cy="5294312"/>
          </a:xfrm>
          <a:prstGeom prst="rect">
            <a:avLst/>
          </a:prstGeom>
          <a:noFill/>
          <a:ln w="9525">
            <a:noFill/>
          </a:ln>
        </p:spPr>
      </p:pic>
      <p:sp>
        <p:nvSpPr>
          <p:cNvPr id="2" name="文本框 1"/>
          <p:cNvSpPr txBox="1"/>
          <p:nvPr/>
        </p:nvSpPr>
        <p:spPr>
          <a:xfrm>
            <a:off x="9966298" y="3117215"/>
            <a:ext cx="791742"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视频</a:t>
            </a:r>
          </a:p>
        </p:txBody>
      </p:sp>
      <p:pic>
        <p:nvPicPr>
          <p:cNvPr id="3" name="【素材】《世界的语言与宗教》世界三大宗教（湘教）">
            <a:hlinkClick r:id="" action="ppaction://media"/>
          </p:cNvPr>
          <p:cNvPicPr/>
          <p:nvPr>
            <a:videoFile r:link="rId1"/>
          </p:nvPr>
        </p:nvPicPr>
        <p:blipFill>
          <a:blip r:embed="rId4" cstate="print"/>
          <a:stretch>
            <a:fillRect/>
          </a:stretch>
        </p:blipFill>
        <p:spPr>
          <a:xfrm>
            <a:off x="8685669" y="3613150"/>
            <a:ext cx="3352364" cy="2743200"/>
          </a:xfrm>
          <a:prstGeom prst="rect">
            <a:avLst/>
          </a:prstGeom>
        </p:spPr>
      </p:pic>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0" descr="世界的宗教"/>
          <p:cNvPicPr>
            <a:picLocks noChangeAspect="1"/>
          </p:cNvPicPr>
          <p:nvPr/>
        </p:nvPicPr>
        <p:blipFill>
          <a:blip r:embed="rId2" cstate="print"/>
          <a:srcRect b="5457"/>
          <a:stretch>
            <a:fillRect/>
          </a:stretch>
        </p:blipFill>
        <p:spPr>
          <a:xfrm>
            <a:off x="2028561" y="1700214"/>
            <a:ext cx="8026943" cy="5005387"/>
          </a:xfrm>
          <a:prstGeom prst="rect">
            <a:avLst/>
          </a:prstGeom>
          <a:noFill/>
          <a:ln w="9525">
            <a:noFill/>
          </a:ln>
        </p:spPr>
      </p:pic>
      <p:sp>
        <p:nvSpPr>
          <p:cNvPr id="18435" name="WordArt 2"/>
          <p:cNvSpPr/>
          <p:nvPr/>
        </p:nvSpPr>
        <p:spPr>
          <a:xfrm>
            <a:off x="4655532" y="715964"/>
            <a:ext cx="2457130" cy="409575"/>
          </a:xfrm>
          <a:prstGeom prst="rect">
            <a:avLst/>
          </a:prstGeom>
        </p:spPr>
        <p:txBody>
          <a:bodyPr wrap="none" fromWordArt="1">
            <a:prstTxWarp prst="textArchDown">
              <a:avLst>
                <a:gd name="adj" fmla="val 0"/>
              </a:avLst>
            </a:prstTxWarp>
            <a:normAutofit fontScale="75000" lnSpcReduction="20000"/>
          </a:bodyPr>
          <a:lstStyle/>
          <a:p>
            <a:pPr algn="ctr" eaLnBrk="0" hangingPunct="0"/>
            <a:r>
              <a:rPr lang="zh-CN" altLang="en-US" sz="3200" b="1">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基督教的分布</a:t>
            </a:r>
          </a:p>
        </p:txBody>
      </p:sp>
      <p:sp>
        <p:nvSpPr>
          <p:cNvPr id="305156" name="Line 4"/>
          <p:cNvSpPr/>
          <p:nvPr/>
        </p:nvSpPr>
        <p:spPr>
          <a:xfrm flipH="1">
            <a:off x="3934901" y="1412876"/>
            <a:ext cx="1296818" cy="1152525"/>
          </a:xfrm>
          <a:prstGeom prst="line">
            <a:avLst/>
          </a:prstGeom>
          <a:ln w="38100" cap="flat" cmpd="sng">
            <a:solidFill>
              <a:srgbClr val="3333FF"/>
            </a:solidFill>
            <a:prstDash val="solid"/>
            <a:headEnd type="none" w="med" len="med"/>
            <a:tailEnd type="triangle" w="med" len="med"/>
          </a:ln>
        </p:spPr>
      </p:sp>
      <p:sp>
        <p:nvSpPr>
          <p:cNvPr id="305157" name="Line 5"/>
          <p:cNvSpPr/>
          <p:nvPr/>
        </p:nvSpPr>
        <p:spPr>
          <a:xfrm>
            <a:off x="5663463" y="1484314"/>
            <a:ext cx="144444" cy="3457575"/>
          </a:xfrm>
          <a:prstGeom prst="line">
            <a:avLst/>
          </a:prstGeom>
          <a:ln w="38100" cap="flat" cmpd="sng">
            <a:solidFill>
              <a:srgbClr val="3333FF"/>
            </a:solidFill>
            <a:prstDash val="solid"/>
            <a:headEnd type="none" w="med" len="med"/>
            <a:tailEnd type="triangle" w="med" len="med"/>
          </a:ln>
        </p:spPr>
      </p:sp>
      <p:sp>
        <p:nvSpPr>
          <p:cNvPr id="305158" name="Line 6"/>
          <p:cNvSpPr/>
          <p:nvPr/>
        </p:nvSpPr>
        <p:spPr>
          <a:xfrm>
            <a:off x="6671395" y="1412875"/>
            <a:ext cx="1728562" cy="1511300"/>
          </a:xfrm>
          <a:prstGeom prst="line">
            <a:avLst/>
          </a:prstGeom>
          <a:ln w="38100" cap="flat" cmpd="sng">
            <a:solidFill>
              <a:srgbClr val="3333FF"/>
            </a:solidFill>
            <a:prstDash val="solid"/>
            <a:headEnd type="none" w="med" len="med"/>
            <a:tailEnd type="triangle" w="med" len="med"/>
          </a:ln>
        </p:spPr>
      </p:sp>
      <p:sp>
        <p:nvSpPr>
          <p:cNvPr id="305159" name="Line 7"/>
          <p:cNvSpPr/>
          <p:nvPr/>
        </p:nvSpPr>
        <p:spPr>
          <a:xfrm>
            <a:off x="6095206" y="1412875"/>
            <a:ext cx="3168238" cy="3600450"/>
          </a:xfrm>
          <a:prstGeom prst="line">
            <a:avLst/>
          </a:prstGeom>
          <a:ln w="38100" cap="flat" cmpd="sng">
            <a:solidFill>
              <a:srgbClr val="3333FF"/>
            </a:solidFill>
            <a:prstDash val="solid"/>
            <a:headEnd type="none" w="med" len="med"/>
            <a:tailEnd type="triangle" w="med" len="med"/>
          </a:ln>
        </p:spPr>
      </p:sp>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5156"/>
                                        </p:tgtEl>
                                        <p:attrNameLst>
                                          <p:attrName>style.visibility</p:attrName>
                                        </p:attrNameLst>
                                      </p:cBhvr>
                                      <p:to>
                                        <p:strVal val="visible"/>
                                      </p:to>
                                    </p:set>
                                    <p:animEffect transition="in" filter="wipe(up)">
                                      <p:cBhvr>
                                        <p:cTn id="7" dur="2000"/>
                                        <p:tgtEl>
                                          <p:spTgt spid="3051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5157"/>
                                        </p:tgtEl>
                                        <p:attrNameLst>
                                          <p:attrName>style.visibility</p:attrName>
                                        </p:attrNameLst>
                                      </p:cBhvr>
                                      <p:to>
                                        <p:strVal val="visible"/>
                                      </p:to>
                                    </p:set>
                                    <p:animEffect transition="in" filter="wipe(up)">
                                      <p:cBhvr>
                                        <p:cTn id="12" dur="2000"/>
                                        <p:tgtEl>
                                          <p:spTgt spid="3051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5158"/>
                                        </p:tgtEl>
                                        <p:attrNameLst>
                                          <p:attrName>style.visibility</p:attrName>
                                        </p:attrNameLst>
                                      </p:cBhvr>
                                      <p:to>
                                        <p:strVal val="visible"/>
                                      </p:to>
                                    </p:set>
                                    <p:animEffect transition="in" filter="wipe(up)">
                                      <p:cBhvr>
                                        <p:cTn id="17" dur="2000"/>
                                        <p:tgtEl>
                                          <p:spTgt spid="3051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5159"/>
                                        </p:tgtEl>
                                        <p:attrNameLst>
                                          <p:attrName>style.visibility</p:attrName>
                                        </p:attrNameLst>
                                      </p:cBhvr>
                                      <p:to>
                                        <p:strVal val="visible"/>
                                      </p:to>
                                    </p:set>
                                    <p:animEffect transition="in" filter="wipe(up)">
                                      <p:cBhvr>
                                        <p:cTn id="22" dur="2000"/>
                                        <p:tgtEl>
                                          <p:spTgt spid="305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 descr="世界的宗教"/>
          <p:cNvPicPr>
            <a:picLocks noChangeAspect="1"/>
          </p:cNvPicPr>
          <p:nvPr/>
        </p:nvPicPr>
        <p:blipFill>
          <a:blip r:embed="rId2" cstate="print"/>
          <a:srcRect b="5457"/>
          <a:stretch>
            <a:fillRect/>
          </a:stretch>
        </p:blipFill>
        <p:spPr>
          <a:xfrm>
            <a:off x="2028561" y="1700214"/>
            <a:ext cx="8026943" cy="5005387"/>
          </a:xfrm>
          <a:prstGeom prst="rect">
            <a:avLst/>
          </a:prstGeom>
          <a:noFill/>
          <a:ln w="9525">
            <a:noFill/>
          </a:ln>
        </p:spPr>
      </p:pic>
      <p:sp>
        <p:nvSpPr>
          <p:cNvPr id="19459" name="WordArt 2"/>
          <p:cNvSpPr/>
          <p:nvPr/>
        </p:nvSpPr>
        <p:spPr>
          <a:xfrm>
            <a:off x="4655532" y="715964"/>
            <a:ext cx="2866652" cy="409575"/>
          </a:xfrm>
          <a:prstGeom prst="rect">
            <a:avLst/>
          </a:prstGeom>
        </p:spPr>
        <p:txBody>
          <a:bodyPr wrap="none" fromWordArt="1">
            <a:prstTxWarp prst="textArchDown">
              <a:avLst>
                <a:gd name="adj" fmla="val 0"/>
              </a:avLst>
            </a:prstTxWarp>
            <a:normAutofit fontScale="75000" lnSpcReduction="20000"/>
          </a:bodyPr>
          <a:lstStyle/>
          <a:p>
            <a:pPr algn="ctr" eaLnBrk="0" hangingPunct="0"/>
            <a:r>
              <a:rPr lang="zh-CN" altLang="en-US" sz="3200" b="1">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伊斯兰教的分布</a:t>
            </a:r>
          </a:p>
        </p:txBody>
      </p:sp>
      <p:sp>
        <p:nvSpPr>
          <p:cNvPr id="306180" name="Line 4"/>
          <p:cNvSpPr/>
          <p:nvPr/>
        </p:nvSpPr>
        <p:spPr>
          <a:xfrm flipH="1">
            <a:off x="4079344" y="1484314"/>
            <a:ext cx="1511103" cy="1728787"/>
          </a:xfrm>
          <a:prstGeom prst="line">
            <a:avLst/>
          </a:prstGeom>
          <a:ln w="38100" cap="flat" cmpd="sng">
            <a:solidFill>
              <a:srgbClr val="3333FF"/>
            </a:solidFill>
            <a:prstDash val="solid"/>
            <a:headEnd type="none" w="med" len="med"/>
            <a:tailEnd type="triangle" w="med" len="med"/>
          </a:ln>
        </p:spPr>
      </p:sp>
      <p:sp>
        <p:nvSpPr>
          <p:cNvPr id="306181" name="Line 5"/>
          <p:cNvSpPr/>
          <p:nvPr/>
        </p:nvSpPr>
        <p:spPr>
          <a:xfrm flipH="1">
            <a:off x="5015848" y="1412875"/>
            <a:ext cx="1871419" cy="2952750"/>
          </a:xfrm>
          <a:prstGeom prst="line">
            <a:avLst/>
          </a:prstGeom>
          <a:ln w="38100" cap="flat" cmpd="sng">
            <a:solidFill>
              <a:srgbClr val="3333FF"/>
            </a:solidFill>
            <a:prstDash val="solid"/>
            <a:headEnd type="none" w="med" len="med"/>
            <a:tailEnd type="triangle" w="med" len="med"/>
          </a:ln>
        </p:spPr>
      </p:sp>
      <p:sp>
        <p:nvSpPr>
          <p:cNvPr id="306182" name="Line 6"/>
          <p:cNvSpPr/>
          <p:nvPr/>
        </p:nvSpPr>
        <p:spPr>
          <a:xfrm flipH="1">
            <a:off x="3719030" y="1484313"/>
            <a:ext cx="2447606" cy="2520950"/>
          </a:xfrm>
          <a:prstGeom prst="line">
            <a:avLst/>
          </a:prstGeom>
          <a:ln w="38100" cap="flat" cmpd="sng">
            <a:solidFill>
              <a:srgbClr val="3333FF"/>
            </a:solidFill>
            <a:prstDash val="solid"/>
            <a:headEnd type="none" w="med" len="med"/>
            <a:tailEnd type="triangle" w="med" len="med"/>
          </a:ln>
        </p:spPr>
      </p:sp>
      <p:sp>
        <p:nvSpPr>
          <p:cNvPr id="306183" name="Line 7"/>
          <p:cNvSpPr/>
          <p:nvPr/>
        </p:nvSpPr>
        <p:spPr>
          <a:xfrm flipH="1">
            <a:off x="3071414" y="1412876"/>
            <a:ext cx="2160306" cy="1871663"/>
          </a:xfrm>
          <a:prstGeom prst="line">
            <a:avLst/>
          </a:prstGeom>
          <a:ln w="38100" cap="flat" cmpd="sng">
            <a:solidFill>
              <a:srgbClr val="3333FF"/>
            </a:solidFill>
            <a:prstDash val="solid"/>
            <a:headEnd type="none" w="med" len="med"/>
            <a:tailEnd type="triangle" w="med" len="med"/>
          </a:ln>
        </p:spPr>
      </p:sp>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6180"/>
                                        </p:tgtEl>
                                        <p:attrNameLst>
                                          <p:attrName>style.visibility</p:attrName>
                                        </p:attrNameLst>
                                      </p:cBhvr>
                                      <p:to>
                                        <p:strVal val="visible"/>
                                      </p:to>
                                    </p:set>
                                    <p:animEffect transition="in" filter="wipe(up)">
                                      <p:cBhvr>
                                        <p:cTn id="7" dur="2000"/>
                                        <p:tgtEl>
                                          <p:spTgt spid="3061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6181"/>
                                        </p:tgtEl>
                                        <p:attrNameLst>
                                          <p:attrName>style.visibility</p:attrName>
                                        </p:attrNameLst>
                                      </p:cBhvr>
                                      <p:to>
                                        <p:strVal val="visible"/>
                                      </p:to>
                                    </p:set>
                                    <p:animEffect transition="in" filter="wipe(up)">
                                      <p:cBhvr>
                                        <p:cTn id="12" dur="2000"/>
                                        <p:tgtEl>
                                          <p:spTgt spid="3061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6183"/>
                                        </p:tgtEl>
                                        <p:attrNameLst>
                                          <p:attrName>style.visibility</p:attrName>
                                        </p:attrNameLst>
                                      </p:cBhvr>
                                      <p:to>
                                        <p:strVal val="visible"/>
                                      </p:to>
                                    </p:set>
                                    <p:animEffect transition="in" filter="wipe(up)">
                                      <p:cBhvr>
                                        <p:cTn id="17" dur="2000"/>
                                        <p:tgtEl>
                                          <p:spTgt spid="3061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6182"/>
                                        </p:tgtEl>
                                        <p:attrNameLst>
                                          <p:attrName>style.visibility</p:attrName>
                                        </p:attrNameLst>
                                      </p:cBhvr>
                                      <p:to>
                                        <p:strVal val="visible"/>
                                      </p:to>
                                    </p:set>
                                    <p:animEffect transition="in" filter="wipe(up)">
                                      <p:cBhvr>
                                        <p:cTn id="22" dur="2000"/>
                                        <p:tgtEl>
                                          <p:spTgt spid="306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descr="世界的宗教"/>
          <p:cNvPicPr>
            <a:picLocks noChangeAspect="1"/>
          </p:cNvPicPr>
          <p:nvPr/>
        </p:nvPicPr>
        <p:blipFill>
          <a:blip r:embed="rId2" cstate="print"/>
          <a:srcRect b="5457"/>
          <a:stretch>
            <a:fillRect/>
          </a:stretch>
        </p:blipFill>
        <p:spPr>
          <a:xfrm>
            <a:off x="2028561" y="1700214"/>
            <a:ext cx="8026943" cy="5005387"/>
          </a:xfrm>
          <a:prstGeom prst="rect">
            <a:avLst/>
          </a:prstGeom>
          <a:noFill/>
          <a:ln w="9525">
            <a:noFill/>
          </a:ln>
        </p:spPr>
      </p:pic>
      <p:sp>
        <p:nvSpPr>
          <p:cNvPr id="20483" name="WordArt 2"/>
          <p:cNvSpPr/>
          <p:nvPr/>
        </p:nvSpPr>
        <p:spPr>
          <a:xfrm>
            <a:off x="4839659" y="692151"/>
            <a:ext cx="2047608" cy="409575"/>
          </a:xfrm>
          <a:prstGeom prst="rect">
            <a:avLst/>
          </a:prstGeom>
        </p:spPr>
        <p:txBody>
          <a:bodyPr wrap="none" fromWordArt="1">
            <a:prstTxWarp prst="textArchDown">
              <a:avLst>
                <a:gd name="adj" fmla="val 0"/>
              </a:avLst>
            </a:prstTxWarp>
            <a:normAutofit fontScale="75000" lnSpcReduction="20000"/>
          </a:bodyPr>
          <a:lstStyle/>
          <a:p>
            <a:pPr algn="ctr" eaLnBrk="0" hangingPunct="0"/>
            <a:r>
              <a:rPr lang="zh-CN" altLang="en-US" sz="3200" b="1">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佛教的分布</a:t>
            </a:r>
          </a:p>
        </p:txBody>
      </p:sp>
      <p:sp>
        <p:nvSpPr>
          <p:cNvPr id="307204" name="Line 4"/>
          <p:cNvSpPr/>
          <p:nvPr/>
        </p:nvSpPr>
        <p:spPr>
          <a:xfrm flipH="1">
            <a:off x="4726960" y="1412875"/>
            <a:ext cx="504759" cy="1944688"/>
          </a:xfrm>
          <a:prstGeom prst="line">
            <a:avLst/>
          </a:prstGeom>
          <a:ln w="38100" cap="flat" cmpd="sng">
            <a:solidFill>
              <a:srgbClr val="3333FF"/>
            </a:solidFill>
            <a:prstDash val="solid"/>
            <a:headEnd type="none" w="med" len="med"/>
            <a:tailEnd type="triangle" w="med" len="med"/>
          </a:ln>
        </p:spPr>
      </p:sp>
      <p:sp>
        <p:nvSpPr>
          <p:cNvPr id="307205" name="Line 5"/>
          <p:cNvSpPr/>
          <p:nvPr/>
        </p:nvSpPr>
        <p:spPr>
          <a:xfrm flipH="1">
            <a:off x="5015847" y="1412875"/>
            <a:ext cx="1584119" cy="2376488"/>
          </a:xfrm>
          <a:prstGeom prst="line">
            <a:avLst/>
          </a:prstGeom>
          <a:ln w="38100" cap="flat" cmpd="sng">
            <a:solidFill>
              <a:srgbClr val="3333FF"/>
            </a:solidFill>
            <a:prstDash val="solid"/>
            <a:headEnd type="none" w="med" len="med"/>
            <a:tailEnd type="triangle" w="med" len="med"/>
          </a:ln>
        </p:spPr>
      </p:sp>
      <p:sp>
        <p:nvSpPr>
          <p:cNvPr id="307207" name="Line 7"/>
          <p:cNvSpPr/>
          <p:nvPr/>
        </p:nvSpPr>
        <p:spPr>
          <a:xfrm flipH="1">
            <a:off x="4511088" y="1557339"/>
            <a:ext cx="1296819" cy="2447925"/>
          </a:xfrm>
          <a:prstGeom prst="line">
            <a:avLst/>
          </a:prstGeom>
          <a:ln w="38100" cap="flat" cmpd="sng">
            <a:solidFill>
              <a:srgbClr val="3333FF"/>
            </a:solidFill>
            <a:prstDash val="solid"/>
            <a:headEnd type="none" w="med" len="med"/>
            <a:tailEnd type="triangle" w="med" len="med"/>
          </a:ln>
        </p:spPr>
      </p:sp>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204"/>
                                        </p:tgtEl>
                                        <p:attrNameLst>
                                          <p:attrName>style.visibility</p:attrName>
                                        </p:attrNameLst>
                                      </p:cBhvr>
                                      <p:to>
                                        <p:strVal val="visible"/>
                                      </p:to>
                                    </p:set>
                                    <p:animEffect transition="in" filter="wipe(up)">
                                      <p:cBhvr>
                                        <p:cTn id="7" dur="2000"/>
                                        <p:tgtEl>
                                          <p:spTgt spid="3072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7205"/>
                                        </p:tgtEl>
                                        <p:attrNameLst>
                                          <p:attrName>style.visibility</p:attrName>
                                        </p:attrNameLst>
                                      </p:cBhvr>
                                      <p:to>
                                        <p:strVal val="visible"/>
                                      </p:to>
                                    </p:set>
                                    <p:animEffect transition="in" filter="wipe(up)">
                                      <p:cBhvr>
                                        <p:cTn id="12" dur="2000"/>
                                        <p:tgtEl>
                                          <p:spTgt spid="3072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207"/>
                                        </p:tgtEl>
                                        <p:attrNameLst>
                                          <p:attrName>style.visibility</p:attrName>
                                        </p:attrNameLst>
                                      </p:cBhvr>
                                      <p:to>
                                        <p:strVal val="visible"/>
                                      </p:to>
                                    </p:set>
                                    <p:animEffect transition="in" filter="wipe(up)">
                                      <p:cBhvr>
                                        <p:cTn id="17" dur="2000"/>
                                        <p:tgtEl>
                                          <p:spTgt spid="307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5750" name="Group 54"/>
          <p:cNvGraphicFramePr>
            <a:graphicFrameLocks noGrp="1"/>
          </p:cNvGraphicFramePr>
          <p:nvPr/>
        </p:nvGraphicFramePr>
        <p:xfrm>
          <a:off x="1847610" y="1079500"/>
          <a:ext cx="8639321" cy="5446522"/>
        </p:xfrm>
        <a:graphic>
          <a:graphicData uri="http://schemas.openxmlformats.org/drawingml/2006/table">
            <a:tbl>
              <a:tblPr/>
              <a:tblGrid>
                <a:gridCol w="1008249">
                  <a:extLst>
                    <a:ext uri="{9D8B030D-6E8A-4147-A177-3AD203B41FA5}">
                      <a16:colId xmlns:a16="http://schemas.microsoft.com/office/drawing/2014/main" val="20000"/>
                    </a:ext>
                  </a:extLst>
                </a:gridCol>
                <a:gridCol w="1644436">
                  <a:extLst>
                    <a:ext uri="{9D8B030D-6E8A-4147-A177-3AD203B41FA5}">
                      <a16:colId xmlns:a16="http://schemas.microsoft.com/office/drawing/2014/main" val="20001"/>
                    </a:ext>
                  </a:extLst>
                </a:gridCol>
                <a:gridCol w="1106026">
                  <a:extLst>
                    <a:ext uri="{9D8B030D-6E8A-4147-A177-3AD203B41FA5}">
                      <a16:colId xmlns:a16="http://schemas.microsoft.com/office/drawing/2014/main" val="20002"/>
                    </a:ext>
                  </a:extLst>
                </a:gridCol>
                <a:gridCol w="1399358">
                  <a:extLst>
                    <a:ext uri="{9D8B030D-6E8A-4147-A177-3AD203B41FA5}">
                      <a16:colId xmlns:a16="http://schemas.microsoft.com/office/drawing/2014/main" val="20003"/>
                    </a:ext>
                  </a:extLst>
                </a:gridCol>
                <a:gridCol w="1034915">
                  <a:extLst>
                    <a:ext uri="{9D8B030D-6E8A-4147-A177-3AD203B41FA5}">
                      <a16:colId xmlns:a16="http://schemas.microsoft.com/office/drawing/2014/main" val="20004"/>
                    </a:ext>
                  </a:extLst>
                </a:gridCol>
                <a:gridCol w="2446337">
                  <a:extLst>
                    <a:ext uri="{9D8B030D-6E8A-4147-A177-3AD203B41FA5}">
                      <a16:colId xmlns:a16="http://schemas.microsoft.com/office/drawing/2014/main" val="20005"/>
                    </a:ext>
                  </a:extLst>
                </a:gridCol>
              </a:tblGrid>
              <a:tr h="89598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三大</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宗教</a:t>
                      </a:r>
                    </a:p>
                  </a:txBody>
                  <a:tcPr marL="91428" marR="914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源地</a:t>
                      </a: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产生</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年代</a:t>
                      </a: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经典</a:t>
                      </a: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宗教建筑</a:t>
                      </a: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主要分布</a:t>
                      </a:r>
                    </a:p>
                  </a:txBody>
                  <a:tcPr marL="91428" marR="914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1450340">
                <a:tc>
                  <a:txBody>
                    <a:bodyPr/>
                    <a:lstStyle/>
                    <a:p>
                      <a:pPr marL="0" marR="0" lvl="0" algn="ctr" defTabSz="914400" rtl="0" eaLnBrk="1" fontAlgn="base" latinLnBrk="0" hangingPunct="1">
                        <a:lnSpc>
                          <a:spcPct val="100000"/>
                        </a:lnSpc>
                        <a:spcBef>
                          <a:spcPct val="20000"/>
                        </a:spcBef>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基督教</a:t>
                      </a:r>
                    </a:p>
                  </a:txBody>
                  <a:tcPr marL="91428" marR="914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1428" marR="914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1409700">
                <a:tc>
                  <a:txBody>
                    <a:bodyPr/>
                    <a:lstStyle/>
                    <a:p>
                      <a:pPr marL="0" marR="0" lvl="0" algn="ctr" defTabSz="914400" rtl="0" eaLnBrk="1" fontAlgn="base" latinLnBrk="0" hangingPunct="1">
                        <a:lnSpc>
                          <a:spcPct val="100000"/>
                        </a:lnSpc>
                        <a:spcBef>
                          <a:spcPct val="20000"/>
                        </a:spcBef>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伊斯兰教</a:t>
                      </a:r>
                    </a:p>
                  </a:txBody>
                  <a:tcPr marL="91428" marR="914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1690370">
                <a:tc>
                  <a:txBody>
                    <a:bodyPr/>
                    <a:lstStyle/>
                    <a:p>
                      <a:pPr marL="0" marR="0" lvl="0" algn="ctr" defTabSz="914400" rtl="0" eaLnBrk="1" fontAlgn="base" latinLnBrk="0" hangingPunct="1">
                        <a:lnSpc>
                          <a:spcPct val="100000"/>
                        </a:lnSpc>
                        <a:spcBef>
                          <a:spcPct val="20000"/>
                        </a:spcBef>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佛  教</a:t>
                      </a:r>
                    </a:p>
                  </a:txBody>
                  <a:tcPr marL="91428" marR="914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bl>
          </a:graphicData>
        </a:graphic>
      </p:graphicFrame>
      <p:sp>
        <p:nvSpPr>
          <p:cNvPr id="285745" name="Rectangle 49"/>
          <p:cNvSpPr/>
          <p:nvPr/>
        </p:nvSpPr>
        <p:spPr>
          <a:xfrm>
            <a:off x="3142841" y="2205038"/>
            <a:ext cx="1368247" cy="645160"/>
          </a:xfrm>
          <a:prstGeom prst="rect">
            <a:avLst/>
          </a:prstGeom>
          <a:noFill/>
          <a:ln w="9525">
            <a:noFill/>
          </a:ln>
        </p:spPr>
        <p:txBody>
          <a:bodyPr>
            <a:spAutoFit/>
          </a:bodyPr>
          <a:lstStyle/>
          <a:p>
            <a:r>
              <a:rPr lang="zh-CN" altLang="en-US" dirty="0">
                <a:solidFill>
                  <a:srgbClr val="A50021"/>
                </a:solidFill>
                <a:latin typeface="微软雅黑" panose="020B0503020204020204" pitchFamily="34" charset="-122"/>
                <a:ea typeface="微软雅黑" panose="020B0503020204020204" pitchFamily="34" charset="-122"/>
              </a:rPr>
              <a:t>巴勒斯坦地区</a:t>
            </a:r>
          </a:p>
        </p:txBody>
      </p:sp>
      <p:sp>
        <p:nvSpPr>
          <p:cNvPr id="285746" name="Rectangle 50"/>
          <p:cNvSpPr/>
          <p:nvPr/>
        </p:nvSpPr>
        <p:spPr>
          <a:xfrm>
            <a:off x="3071413" y="3716338"/>
            <a:ext cx="1223803" cy="645160"/>
          </a:xfrm>
          <a:prstGeom prst="rect">
            <a:avLst/>
          </a:prstGeom>
          <a:noFill/>
          <a:ln w="9525">
            <a:noFill/>
          </a:ln>
        </p:spPr>
        <p:txBody>
          <a:bodyPr>
            <a:spAutoFit/>
          </a:bodyPr>
          <a:lstStyle/>
          <a:p>
            <a:pPr algn="l"/>
            <a:r>
              <a:rPr lang="zh-CN" altLang="en-US" dirty="0">
                <a:solidFill>
                  <a:srgbClr val="A50021"/>
                </a:solidFill>
                <a:latin typeface="微软雅黑" panose="020B0503020204020204" pitchFamily="34" charset="-122"/>
                <a:ea typeface="微软雅黑" panose="020B0503020204020204" pitchFamily="34" charset="-122"/>
              </a:rPr>
              <a:t>沙特阿拉伯</a:t>
            </a:r>
          </a:p>
        </p:txBody>
      </p:sp>
      <p:sp>
        <p:nvSpPr>
          <p:cNvPr id="285747" name="Rectangle 51"/>
          <p:cNvSpPr/>
          <p:nvPr/>
        </p:nvSpPr>
        <p:spPr>
          <a:xfrm>
            <a:off x="3142841" y="5516563"/>
            <a:ext cx="877163" cy="369332"/>
          </a:xfrm>
          <a:prstGeom prst="rect">
            <a:avLst/>
          </a:prstGeom>
          <a:noFill/>
          <a:ln w="9525">
            <a:noFill/>
          </a:ln>
        </p:spPr>
        <p:txBody>
          <a:bodyPr wrap="none">
            <a:spAutoFit/>
          </a:bodyPr>
          <a:lstStyle/>
          <a:p>
            <a:pPr algn="l"/>
            <a:r>
              <a:rPr lang="zh-CN" altLang="en-US" dirty="0">
                <a:solidFill>
                  <a:srgbClr val="A50021"/>
                </a:solidFill>
                <a:latin typeface="微软雅黑" panose="020B0503020204020204" pitchFamily="34" charset="-122"/>
                <a:ea typeface="微软雅黑" panose="020B0503020204020204" pitchFamily="34" charset="-122"/>
              </a:rPr>
              <a:t>古印度</a:t>
            </a:r>
          </a:p>
        </p:txBody>
      </p:sp>
      <p:sp>
        <p:nvSpPr>
          <p:cNvPr id="285748" name="Rectangle 52"/>
          <p:cNvSpPr/>
          <p:nvPr/>
        </p:nvSpPr>
        <p:spPr>
          <a:xfrm>
            <a:off x="4655532" y="2276475"/>
            <a:ext cx="1079359" cy="645160"/>
          </a:xfrm>
          <a:prstGeom prst="rect">
            <a:avLst/>
          </a:prstGeom>
          <a:noFill/>
          <a:ln w="9525">
            <a:noFill/>
          </a:ln>
        </p:spPr>
        <p:txBody>
          <a:bodyPr>
            <a:spAutoFit/>
          </a:bodyPr>
          <a:lstStyle/>
          <a:p>
            <a:r>
              <a:rPr lang="zh-CN" altLang="en-US" dirty="0">
                <a:solidFill>
                  <a:srgbClr val="A50021"/>
                </a:solidFill>
                <a:latin typeface="微软雅黑" panose="020B0503020204020204" pitchFamily="34" charset="-122"/>
                <a:ea typeface="微软雅黑" panose="020B0503020204020204" pitchFamily="34" charset="-122"/>
              </a:rPr>
              <a:t>公元</a:t>
            </a:r>
            <a:r>
              <a:rPr lang="en-US" altLang="zh-CN" dirty="0">
                <a:solidFill>
                  <a:srgbClr val="A50021"/>
                </a:solidFill>
                <a:latin typeface="微软雅黑" panose="020B0503020204020204" pitchFamily="34" charset="-122"/>
                <a:ea typeface="微软雅黑" panose="020B0503020204020204" pitchFamily="34" charset="-122"/>
              </a:rPr>
              <a:t>1</a:t>
            </a:r>
            <a:r>
              <a:rPr lang="zh-CN" altLang="en-US" dirty="0">
                <a:solidFill>
                  <a:srgbClr val="A50021"/>
                </a:solidFill>
                <a:latin typeface="微软雅黑" panose="020B0503020204020204" pitchFamily="34" charset="-122"/>
                <a:ea typeface="微软雅黑" panose="020B0503020204020204" pitchFamily="34" charset="-122"/>
              </a:rPr>
              <a:t>世纪</a:t>
            </a:r>
          </a:p>
        </p:txBody>
      </p:sp>
      <p:sp>
        <p:nvSpPr>
          <p:cNvPr id="285751" name="Rectangle 55"/>
          <p:cNvSpPr/>
          <p:nvPr/>
        </p:nvSpPr>
        <p:spPr>
          <a:xfrm>
            <a:off x="4584103" y="3716338"/>
            <a:ext cx="1079359" cy="645160"/>
          </a:xfrm>
          <a:prstGeom prst="rect">
            <a:avLst/>
          </a:prstGeom>
          <a:noFill/>
          <a:ln w="9525">
            <a:noFill/>
          </a:ln>
        </p:spPr>
        <p:txBody>
          <a:bodyPr>
            <a:spAutoFit/>
          </a:bodyPr>
          <a:lstStyle/>
          <a:p>
            <a:r>
              <a:rPr lang="zh-CN" altLang="en-US" dirty="0">
                <a:solidFill>
                  <a:srgbClr val="A50021"/>
                </a:solidFill>
                <a:latin typeface="微软雅黑" panose="020B0503020204020204" pitchFamily="34" charset="-122"/>
                <a:ea typeface="微软雅黑" panose="020B0503020204020204" pitchFamily="34" charset="-122"/>
              </a:rPr>
              <a:t>公元7世纪</a:t>
            </a:r>
          </a:p>
        </p:txBody>
      </p:sp>
      <p:sp>
        <p:nvSpPr>
          <p:cNvPr id="285752" name="Rectangle 56"/>
          <p:cNvSpPr/>
          <p:nvPr/>
        </p:nvSpPr>
        <p:spPr>
          <a:xfrm>
            <a:off x="4512676" y="5270500"/>
            <a:ext cx="1150787" cy="645160"/>
          </a:xfrm>
          <a:prstGeom prst="rect">
            <a:avLst/>
          </a:prstGeom>
          <a:noFill/>
          <a:ln w="9525">
            <a:noFill/>
          </a:ln>
        </p:spPr>
        <p:txBody>
          <a:bodyPr>
            <a:spAutoFit/>
          </a:bodyPr>
          <a:lstStyle/>
          <a:p>
            <a:pPr algn="l"/>
            <a:r>
              <a:rPr lang="zh-CN" altLang="en-US" dirty="0">
                <a:solidFill>
                  <a:srgbClr val="A50021"/>
                </a:solidFill>
                <a:latin typeface="微软雅黑" panose="020B0503020204020204" pitchFamily="34" charset="-122"/>
                <a:ea typeface="微软雅黑" panose="020B0503020204020204" pitchFamily="34" charset="-122"/>
              </a:rPr>
              <a:t>公元前6世纪</a:t>
            </a:r>
          </a:p>
        </p:txBody>
      </p:sp>
      <p:sp>
        <p:nvSpPr>
          <p:cNvPr id="285753" name="Rectangle 57"/>
          <p:cNvSpPr/>
          <p:nvPr/>
        </p:nvSpPr>
        <p:spPr>
          <a:xfrm>
            <a:off x="5590447" y="2492375"/>
            <a:ext cx="1107996" cy="369332"/>
          </a:xfrm>
          <a:prstGeom prst="rect">
            <a:avLst/>
          </a:prstGeom>
          <a:noFill/>
          <a:ln w="9525">
            <a:noFill/>
          </a:ln>
        </p:spPr>
        <p:txBody>
          <a:bodyPr wrap="none">
            <a:spAutoFit/>
          </a:bodyPr>
          <a:lstStyle/>
          <a:p>
            <a:r>
              <a:rPr lang="en-US" altLang="zh-CN" dirty="0">
                <a:solidFill>
                  <a:srgbClr val="A50021"/>
                </a:solidFill>
                <a:latin typeface="微软雅黑" panose="020B0503020204020204" pitchFamily="34" charset="-122"/>
                <a:ea typeface="微软雅黑" panose="020B0503020204020204" pitchFamily="34" charset="-122"/>
              </a:rPr>
              <a:t>《</a:t>
            </a:r>
            <a:r>
              <a:rPr lang="zh-CN" altLang="en-US" dirty="0">
                <a:solidFill>
                  <a:srgbClr val="A50021"/>
                </a:solidFill>
                <a:latin typeface="微软雅黑" panose="020B0503020204020204" pitchFamily="34" charset="-122"/>
                <a:ea typeface="微软雅黑" panose="020B0503020204020204" pitchFamily="34" charset="-122"/>
              </a:rPr>
              <a:t>圣经</a:t>
            </a:r>
            <a:r>
              <a:rPr lang="en-US" altLang="zh-CN" dirty="0">
                <a:solidFill>
                  <a:srgbClr val="A50021"/>
                </a:solidFill>
                <a:latin typeface="微软雅黑" panose="020B0503020204020204" pitchFamily="34" charset="-122"/>
                <a:ea typeface="微软雅黑" panose="020B0503020204020204" pitchFamily="34" charset="-122"/>
              </a:rPr>
              <a:t>》</a:t>
            </a:r>
          </a:p>
        </p:txBody>
      </p:sp>
      <p:sp>
        <p:nvSpPr>
          <p:cNvPr id="285754" name="Rectangle 58"/>
          <p:cNvSpPr/>
          <p:nvPr/>
        </p:nvSpPr>
        <p:spPr>
          <a:xfrm>
            <a:off x="5447591" y="3933825"/>
            <a:ext cx="1338828" cy="369332"/>
          </a:xfrm>
          <a:prstGeom prst="rect">
            <a:avLst/>
          </a:prstGeom>
          <a:noFill/>
          <a:ln w="9525">
            <a:noFill/>
          </a:ln>
        </p:spPr>
        <p:txBody>
          <a:bodyPr wrap="none">
            <a:spAutoFit/>
          </a:bodyPr>
          <a:lstStyle/>
          <a:p>
            <a:r>
              <a:rPr lang="en-US" altLang="zh-CN" dirty="0">
                <a:solidFill>
                  <a:srgbClr val="A50021"/>
                </a:solidFill>
                <a:latin typeface="微软雅黑" panose="020B0503020204020204" pitchFamily="34" charset="-122"/>
                <a:ea typeface="微软雅黑" panose="020B0503020204020204" pitchFamily="34" charset="-122"/>
              </a:rPr>
              <a:t>《</a:t>
            </a:r>
            <a:r>
              <a:rPr lang="zh-CN" altLang="en-US" dirty="0">
                <a:solidFill>
                  <a:srgbClr val="A50021"/>
                </a:solidFill>
                <a:latin typeface="微软雅黑" panose="020B0503020204020204" pitchFamily="34" charset="-122"/>
                <a:ea typeface="微软雅黑" panose="020B0503020204020204" pitchFamily="34" charset="-122"/>
              </a:rPr>
              <a:t>古兰经</a:t>
            </a:r>
            <a:r>
              <a:rPr lang="en-US" altLang="zh-CN" dirty="0">
                <a:solidFill>
                  <a:srgbClr val="A50021"/>
                </a:solidFill>
                <a:latin typeface="微软雅黑" panose="020B0503020204020204" pitchFamily="34" charset="-122"/>
                <a:ea typeface="微软雅黑" panose="020B0503020204020204" pitchFamily="34" charset="-122"/>
              </a:rPr>
              <a:t>》</a:t>
            </a:r>
          </a:p>
        </p:txBody>
      </p:sp>
      <p:sp>
        <p:nvSpPr>
          <p:cNvPr id="285755" name="Rectangle 59"/>
          <p:cNvSpPr/>
          <p:nvPr/>
        </p:nvSpPr>
        <p:spPr>
          <a:xfrm>
            <a:off x="5590447" y="5445125"/>
            <a:ext cx="1107996" cy="369332"/>
          </a:xfrm>
          <a:prstGeom prst="rect">
            <a:avLst/>
          </a:prstGeom>
          <a:noFill/>
          <a:ln w="9525">
            <a:noFill/>
          </a:ln>
        </p:spPr>
        <p:txBody>
          <a:bodyPr wrap="none">
            <a:spAutoFit/>
          </a:bodyPr>
          <a:lstStyle/>
          <a:p>
            <a:r>
              <a:rPr lang="en-US" altLang="zh-CN" dirty="0">
                <a:solidFill>
                  <a:srgbClr val="A50021"/>
                </a:solidFill>
                <a:latin typeface="微软雅黑" panose="020B0503020204020204" pitchFamily="34" charset="-122"/>
                <a:ea typeface="微软雅黑" panose="020B0503020204020204" pitchFamily="34" charset="-122"/>
              </a:rPr>
              <a:t>《</a:t>
            </a:r>
            <a:r>
              <a:rPr lang="zh-CN" altLang="en-US" dirty="0">
                <a:solidFill>
                  <a:srgbClr val="A50021"/>
                </a:solidFill>
                <a:latin typeface="微软雅黑" panose="020B0503020204020204" pitchFamily="34" charset="-122"/>
                <a:ea typeface="微软雅黑" panose="020B0503020204020204" pitchFamily="34" charset="-122"/>
              </a:rPr>
              <a:t>佛经</a:t>
            </a:r>
            <a:r>
              <a:rPr lang="en-US" altLang="zh-CN" dirty="0">
                <a:solidFill>
                  <a:srgbClr val="A50021"/>
                </a:solidFill>
                <a:latin typeface="微软雅黑" panose="020B0503020204020204" pitchFamily="34" charset="-122"/>
                <a:ea typeface="微软雅黑" panose="020B0503020204020204" pitchFamily="34" charset="-122"/>
              </a:rPr>
              <a:t>》</a:t>
            </a:r>
          </a:p>
        </p:txBody>
      </p:sp>
      <p:sp>
        <p:nvSpPr>
          <p:cNvPr id="285756" name="Rectangle 60"/>
          <p:cNvSpPr/>
          <p:nvPr/>
        </p:nvSpPr>
        <p:spPr>
          <a:xfrm>
            <a:off x="7103138" y="2492375"/>
            <a:ext cx="646331" cy="369332"/>
          </a:xfrm>
          <a:prstGeom prst="rect">
            <a:avLst/>
          </a:prstGeom>
          <a:noFill/>
          <a:ln w="9525">
            <a:noFill/>
          </a:ln>
        </p:spPr>
        <p:txBody>
          <a:bodyPr wrap="none">
            <a:spAutoFit/>
          </a:bodyPr>
          <a:lstStyle/>
          <a:p>
            <a:r>
              <a:rPr lang="zh-CN" altLang="en-US" dirty="0">
                <a:solidFill>
                  <a:srgbClr val="A50021"/>
                </a:solidFill>
                <a:latin typeface="微软雅黑" panose="020B0503020204020204" pitchFamily="34" charset="-122"/>
                <a:ea typeface="微软雅黑" panose="020B0503020204020204" pitchFamily="34" charset="-122"/>
              </a:rPr>
              <a:t>教堂</a:t>
            </a:r>
          </a:p>
        </p:txBody>
      </p:sp>
      <p:sp>
        <p:nvSpPr>
          <p:cNvPr id="285757" name="Rectangle 61"/>
          <p:cNvSpPr/>
          <p:nvPr/>
        </p:nvSpPr>
        <p:spPr>
          <a:xfrm>
            <a:off x="6958694" y="3860800"/>
            <a:ext cx="877163" cy="369332"/>
          </a:xfrm>
          <a:prstGeom prst="rect">
            <a:avLst/>
          </a:prstGeom>
          <a:noFill/>
          <a:ln w="9525">
            <a:noFill/>
          </a:ln>
        </p:spPr>
        <p:txBody>
          <a:bodyPr wrap="none">
            <a:spAutoFit/>
          </a:bodyPr>
          <a:lstStyle/>
          <a:p>
            <a:r>
              <a:rPr lang="zh-CN" altLang="en-US" dirty="0">
                <a:solidFill>
                  <a:srgbClr val="A50021"/>
                </a:solidFill>
                <a:latin typeface="微软雅黑" panose="020B0503020204020204" pitchFamily="34" charset="-122"/>
                <a:ea typeface="微软雅黑" panose="020B0503020204020204" pitchFamily="34" charset="-122"/>
              </a:rPr>
              <a:t>清真寺</a:t>
            </a:r>
          </a:p>
        </p:txBody>
      </p:sp>
      <p:sp>
        <p:nvSpPr>
          <p:cNvPr id="285758" name="Rectangle 62"/>
          <p:cNvSpPr/>
          <p:nvPr/>
        </p:nvSpPr>
        <p:spPr>
          <a:xfrm>
            <a:off x="7031710" y="5229225"/>
            <a:ext cx="949201" cy="645160"/>
          </a:xfrm>
          <a:prstGeom prst="rect">
            <a:avLst/>
          </a:prstGeom>
          <a:noFill/>
          <a:ln w="9525">
            <a:noFill/>
          </a:ln>
        </p:spPr>
        <p:txBody>
          <a:bodyPr>
            <a:spAutoFit/>
          </a:bodyPr>
          <a:lstStyle/>
          <a:p>
            <a:r>
              <a:rPr lang="zh-CN" altLang="en-US" dirty="0">
                <a:solidFill>
                  <a:srgbClr val="A50021"/>
                </a:solidFill>
                <a:latin typeface="微软雅黑" panose="020B0503020204020204" pitchFamily="34" charset="-122"/>
                <a:ea typeface="微软雅黑" panose="020B0503020204020204" pitchFamily="34" charset="-122"/>
              </a:rPr>
              <a:t>佛塔</a:t>
            </a:r>
          </a:p>
          <a:p>
            <a:r>
              <a:rPr lang="zh-CN" altLang="en-US" dirty="0">
                <a:solidFill>
                  <a:srgbClr val="A50021"/>
                </a:solidFill>
                <a:latin typeface="微软雅黑" panose="020B0503020204020204" pitchFamily="34" charset="-122"/>
                <a:ea typeface="微软雅黑" panose="020B0503020204020204" pitchFamily="34" charset="-122"/>
              </a:rPr>
              <a:t>寺庙</a:t>
            </a:r>
          </a:p>
        </p:txBody>
      </p:sp>
      <p:sp>
        <p:nvSpPr>
          <p:cNvPr id="285759" name="Rectangle 63"/>
          <p:cNvSpPr/>
          <p:nvPr/>
        </p:nvSpPr>
        <p:spPr>
          <a:xfrm>
            <a:off x="8123767" y="2060575"/>
            <a:ext cx="2292052" cy="645160"/>
          </a:xfrm>
          <a:prstGeom prst="rect">
            <a:avLst/>
          </a:prstGeom>
          <a:noFill/>
          <a:ln w="9525">
            <a:noFill/>
          </a:ln>
        </p:spPr>
        <p:txBody>
          <a:bodyPr>
            <a:spAutoFit/>
          </a:bodyPr>
          <a:lstStyle/>
          <a:p>
            <a:r>
              <a:rPr lang="zh-CN" altLang="en-US" dirty="0">
                <a:solidFill>
                  <a:srgbClr val="A50021"/>
                </a:solidFill>
                <a:latin typeface="微软雅黑" panose="020B0503020204020204" pitchFamily="34" charset="-122"/>
                <a:ea typeface="微软雅黑" panose="020B0503020204020204" pitchFamily="34" charset="-122"/>
              </a:rPr>
              <a:t>欧洲、南美洲、北美洲和大洋州各国</a:t>
            </a:r>
          </a:p>
        </p:txBody>
      </p:sp>
      <p:sp>
        <p:nvSpPr>
          <p:cNvPr id="285760" name="Rectangle 64"/>
          <p:cNvSpPr/>
          <p:nvPr/>
        </p:nvSpPr>
        <p:spPr>
          <a:xfrm>
            <a:off x="8111069" y="3500438"/>
            <a:ext cx="2350782" cy="922020"/>
          </a:xfrm>
          <a:prstGeom prst="rect">
            <a:avLst/>
          </a:prstGeom>
          <a:noFill/>
          <a:ln w="9525">
            <a:noFill/>
          </a:ln>
        </p:spPr>
        <p:txBody>
          <a:bodyPr>
            <a:spAutoFit/>
          </a:bodyPr>
          <a:lstStyle/>
          <a:p>
            <a:r>
              <a:rPr lang="zh-CN" altLang="en-US" dirty="0">
                <a:solidFill>
                  <a:srgbClr val="A50021"/>
                </a:solidFill>
                <a:latin typeface="微软雅黑" panose="020B0503020204020204" pitchFamily="34" charset="-122"/>
                <a:ea typeface="微软雅黑" panose="020B0503020204020204" pitchFamily="34" charset="-122"/>
              </a:rPr>
              <a:t>亚洲和非洲，特别是西亚、北非和东南亚各地</a:t>
            </a:r>
          </a:p>
        </p:txBody>
      </p:sp>
      <p:sp>
        <p:nvSpPr>
          <p:cNvPr id="285761" name="Rectangle 65"/>
          <p:cNvSpPr/>
          <p:nvPr/>
        </p:nvSpPr>
        <p:spPr>
          <a:xfrm>
            <a:off x="8039642" y="5229225"/>
            <a:ext cx="2447606" cy="645160"/>
          </a:xfrm>
          <a:prstGeom prst="rect">
            <a:avLst/>
          </a:prstGeom>
          <a:noFill/>
          <a:ln w="9525">
            <a:noFill/>
          </a:ln>
        </p:spPr>
        <p:txBody>
          <a:bodyPr>
            <a:spAutoFit/>
          </a:bodyPr>
          <a:lstStyle/>
          <a:p>
            <a:r>
              <a:rPr lang="zh-CN" altLang="en-US" dirty="0">
                <a:solidFill>
                  <a:srgbClr val="A50021"/>
                </a:solidFill>
                <a:latin typeface="微软雅黑" panose="020B0503020204020204" pitchFamily="34" charset="-122"/>
                <a:ea typeface="微软雅黑" panose="020B0503020204020204" pitchFamily="34" charset="-122"/>
              </a:rPr>
              <a:t>东亚、东南亚和南亚的斯里兰卡</a:t>
            </a:r>
          </a:p>
        </p:txBody>
      </p:sp>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课堂小结</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5745"/>
                                        </p:tgtEl>
                                        <p:attrNameLst>
                                          <p:attrName>style.visibility</p:attrName>
                                        </p:attrNameLst>
                                      </p:cBhvr>
                                      <p:to>
                                        <p:strVal val="visible"/>
                                      </p:to>
                                    </p:set>
                                    <p:anim calcmode="lin" valueType="num">
                                      <p:cBhvr additive="base">
                                        <p:cTn id="7" dur="500" fill="hold"/>
                                        <p:tgtEl>
                                          <p:spTgt spid="285745"/>
                                        </p:tgtEl>
                                        <p:attrNameLst>
                                          <p:attrName>ppt_x</p:attrName>
                                        </p:attrNameLst>
                                      </p:cBhvr>
                                      <p:tavLst>
                                        <p:tav tm="0">
                                          <p:val>
                                            <p:strVal val="#ppt_x"/>
                                          </p:val>
                                        </p:tav>
                                        <p:tav tm="100000">
                                          <p:val>
                                            <p:strVal val="#ppt_x"/>
                                          </p:val>
                                        </p:tav>
                                      </p:tavLst>
                                    </p:anim>
                                    <p:anim calcmode="lin" valueType="num">
                                      <p:cBhvr additive="base">
                                        <p:cTn id="8" dur="500" fill="hold"/>
                                        <p:tgtEl>
                                          <p:spTgt spid="2857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5746"/>
                                        </p:tgtEl>
                                        <p:attrNameLst>
                                          <p:attrName>style.visibility</p:attrName>
                                        </p:attrNameLst>
                                      </p:cBhvr>
                                      <p:to>
                                        <p:strVal val="visible"/>
                                      </p:to>
                                    </p:set>
                                    <p:anim calcmode="lin" valueType="num">
                                      <p:cBhvr additive="base">
                                        <p:cTn id="13" dur="500" fill="hold"/>
                                        <p:tgtEl>
                                          <p:spTgt spid="285746"/>
                                        </p:tgtEl>
                                        <p:attrNameLst>
                                          <p:attrName>ppt_x</p:attrName>
                                        </p:attrNameLst>
                                      </p:cBhvr>
                                      <p:tavLst>
                                        <p:tav tm="0">
                                          <p:val>
                                            <p:strVal val="#ppt_x"/>
                                          </p:val>
                                        </p:tav>
                                        <p:tav tm="100000">
                                          <p:val>
                                            <p:strVal val="#ppt_x"/>
                                          </p:val>
                                        </p:tav>
                                      </p:tavLst>
                                    </p:anim>
                                    <p:anim calcmode="lin" valueType="num">
                                      <p:cBhvr additive="base">
                                        <p:cTn id="14" dur="500" fill="hold"/>
                                        <p:tgtEl>
                                          <p:spTgt spid="2857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5747"/>
                                        </p:tgtEl>
                                        <p:attrNameLst>
                                          <p:attrName>style.visibility</p:attrName>
                                        </p:attrNameLst>
                                      </p:cBhvr>
                                      <p:to>
                                        <p:strVal val="visible"/>
                                      </p:to>
                                    </p:set>
                                    <p:anim calcmode="lin" valueType="num">
                                      <p:cBhvr additive="base">
                                        <p:cTn id="19" dur="500" fill="hold"/>
                                        <p:tgtEl>
                                          <p:spTgt spid="285747"/>
                                        </p:tgtEl>
                                        <p:attrNameLst>
                                          <p:attrName>ppt_x</p:attrName>
                                        </p:attrNameLst>
                                      </p:cBhvr>
                                      <p:tavLst>
                                        <p:tav tm="0">
                                          <p:val>
                                            <p:strVal val="#ppt_x"/>
                                          </p:val>
                                        </p:tav>
                                        <p:tav tm="100000">
                                          <p:val>
                                            <p:strVal val="#ppt_x"/>
                                          </p:val>
                                        </p:tav>
                                      </p:tavLst>
                                    </p:anim>
                                    <p:anim calcmode="lin" valueType="num">
                                      <p:cBhvr additive="base">
                                        <p:cTn id="20" dur="500" fill="hold"/>
                                        <p:tgtEl>
                                          <p:spTgt spid="2857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5748"/>
                                        </p:tgtEl>
                                        <p:attrNameLst>
                                          <p:attrName>style.visibility</p:attrName>
                                        </p:attrNameLst>
                                      </p:cBhvr>
                                      <p:to>
                                        <p:strVal val="visible"/>
                                      </p:to>
                                    </p:set>
                                    <p:anim calcmode="lin" valueType="num">
                                      <p:cBhvr additive="base">
                                        <p:cTn id="25" dur="500" fill="hold"/>
                                        <p:tgtEl>
                                          <p:spTgt spid="285748"/>
                                        </p:tgtEl>
                                        <p:attrNameLst>
                                          <p:attrName>ppt_x</p:attrName>
                                        </p:attrNameLst>
                                      </p:cBhvr>
                                      <p:tavLst>
                                        <p:tav tm="0">
                                          <p:val>
                                            <p:strVal val="#ppt_x"/>
                                          </p:val>
                                        </p:tav>
                                        <p:tav tm="100000">
                                          <p:val>
                                            <p:strVal val="#ppt_x"/>
                                          </p:val>
                                        </p:tav>
                                      </p:tavLst>
                                    </p:anim>
                                    <p:anim calcmode="lin" valueType="num">
                                      <p:cBhvr additive="base">
                                        <p:cTn id="26" dur="500" fill="hold"/>
                                        <p:tgtEl>
                                          <p:spTgt spid="2857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5751"/>
                                        </p:tgtEl>
                                        <p:attrNameLst>
                                          <p:attrName>style.visibility</p:attrName>
                                        </p:attrNameLst>
                                      </p:cBhvr>
                                      <p:to>
                                        <p:strVal val="visible"/>
                                      </p:to>
                                    </p:set>
                                    <p:anim calcmode="lin" valueType="num">
                                      <p:cBhvr additive="base">
                                        <p:cTn id="31" dur="500" fill="hold"/>
                                        <p:tgtEl>
                                          <p:spTgt spid="285751"/>
                                        </p:tgtEl>
                                        <p:attrNameLst>
                                          <p:attrName>ppt_x</p:attrName>
                                        </p:attrNameLst>
                                      </p:cBhvr>
                                      <p:tavLst>
                                        <p:tav tm="0">
                                          <p:val>
                                            <p:strVal val="#ppt_x"/>
                                          </p:val>
                                        </p:tav>
                                        <p:tav tm="100000">
                                          <p:val>
                                            <p:strVal val="#ppt_x"/>
                                          </p:val>
                                        </p:tav>
                                      </p:tavLst>
                                    </p:anim>
                                    <p:anim calcmode="lin" valueType="num">
                                      <p:cBhvr additive="base">
                                        <p:cTn id="32" dur="500" fill="hold"/>
                                        <p:tgtEl>
                                          <p:spTgt spid="2857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5752"/>
                                        </p:tgtEl>
                                        <p:attrNameLst>
                                          <p:attrName>style.visibility</p:attrName>
                                        </p:attrNameLst>
                                      </p:cBhvr>
                                      <p:to>
                                        <p:strVal val="visible"/>
                                      </p:to>
                                    </p:set>
                                    <p:anim calcmode="lin" valueType="num">
                                      <p:cBhvr additive="base">
                                        <p:cTn id="37" dur="500" fill="hold"/>
                                        <p:tgtEl>
                                          <p:spTgt spid="285752"/>
                                        </p:tgtEl>
                                        <p:attrNameLst>
                                          <p:attrName>ppt_x</p:attrName>
                                        </p:attrNameLst>
                                      </p:cBhvr>
                                      <p:tavLst>
                                        <p:tav tm="0">
                                          <p:val>
                                            <p:strVal val="#ppt_x"/>
                                          </p:val>
                                        </p:tav>
                                        <p:tav tm="100000">
                                          <p:val>
                                            <p:strVal val="#ppt_x"/>
                                          </p:val>
                                        </p:tav>
                                      </p:tavLst>
                                    </p:anim>
                                    <p:anim calcmode="lin" valueType="num">
                                      <p:cBhvr additive="base">
                                        <p:cTn id="38" dur="500" fill="hold"/>
                                        <p:tgtEl>
                                          <p:spTgt spid="28575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5753"/>
                                        </p:tgtEl>
                                        <p:attrNameLst>
                                          <p:attrName>style.visibility</p:attrName>
                                        </p:attrNameLst>
                                      </p:cBhvr>
                                      <p:to>
                                        <p:strVal val="visible"/>
                                      </p:to>
                                    </p:set>
                                    <p:anim calcmode="lin" valueType="num">
                                      <p:cBhvr additive="base">
                                        <p:cTn id="43" dur="500" fill="hold"/>
                                        <p:tgtEl>
                                          <p:spTgt spid="285753"/>
                                        </p:tgtEl>
                                        <p:attrNameLst>
                                          <p:attrName>ppt_x</p:attrName>
                                        </p:attrNameLst>
                                      </p:cBhvr>
                                      <p:tavLst>
                                        <p:tav tm="0">
                                          <p:val>
                                            <p:strVal val="#ppt_x"/>
                                          </p:val>
                                        </p:tav>
                                        <p:tav tm="100000">
                                          <p:val>
                                            <p:strVal val="#ppt_x"/>
                                          </p:val>
                                        </p:tav>
                                      </p:tavLst>
                                    </p:anim>
                                    <p:anim calcmode="lin" valueType="num">
                                      <p:cBhvr additive="base">
                                        <p:cTn id="44" dur="500" fill="hold"/>
                                        <p:tgtEl>
                                          <p:spTgt spid="28575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85754"/>
                                        </p:tgtEl>
                                        <p:attrNameLst>
                                          <p:attrName>style.visibility</p:attrName>
                                        </p:attrNameLst>
                                      </p:cBhvr>
                                      <p:to>
                                        <p:strVal val="visible"/>
                                      </p:to>
                                    </p:set>
                                    <p:anim calcmode="lin" valueType="num">
                                      <p:cBhvr additive="base">
                                        <p:cTn id="49" dur="500" fill="hold"/>
                                        <p:tgtEl>
                                          <p:spTgt spid="285754"/>
                                        </p:tgtEl>
                                        <p:attrNameLst>
                                          <p:attrName>ppt_x</p:attrName>
                                        </p:attrNameLst>
                                      </p:cBhvr>
                                      <p:tavLst>
                                        <p:tav tm="0">
                                          <p:val>
                                            <p:strVal val="#ppt_x"/>
                                          </p:val>
                                        </p:tav>
                                        <p:tav tm="100000">
                                          <p:val>
                                            <p:strVal val="#ppt_x"/>
                                          </p:val>
                                        </p:tav>
                                      </p:tavLst>
                                    </p:anim>
                                    <p:anim calcmode="lin" valueType="num">
                                      <p:cBhvr additive="base">
                                        <p:cTn id="50" dur="500" fill="hold"/>
                                        <p:tgtEl>
                                          <p:spTgt spid="28575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85755"/>
                                        </p:tgtEl>
                                        <p:attrNameLst>
                                          <p:attrName>style.visibility</p:attrName>
                                        </p:attrNameLst>
                                      </p:cBhvr>
                                      <p:to>
                                        <p:strVal val="visible"/>
                                      </p:to>
                                    </p:set>
                                    <p:anim calcmode="lin" valueType="num">
                                      <p:cBhvr additive="base">
                                        <p:cTn id="55" dur="500" fill="hold"/>
                                        <p:tgtEl>
                                          <p:spTgt spid="285755"/>
                                        </p:tgtEl>
                                        <p:attrNameLst>
                                          <p:attrName>ppt_x</p:attrName>
                                        </p:attrNameLst>
                                      </p:cBhvr>
                                      <p:tavLst>
                                        <p:tav tm="0">
                                          <p:val>
                                            <p:strVal val="#ppt_x"/>
                                          </p:val>
                                        </p:tav>
                                        <p:tav tm="100000">
                                          <p:val>
                                            <p:strVal val="#ppt_x"/>
                                          </p:val>
                                        </p:tav>
                                      </p:tavLst>
                                    </p:anim>
                                    <p:anim calcmode="lin" valueType="num">
                                      <p:cBhvr additive="base">
                                        <p:cTn id="56" dur="500" fill="hold"/>
                                        <p:tgtEl>
                                          <p:spTgt spid="28575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85756"/>
                                        </p:tgtEl>
                                        <p:attrNameLst>
                                          <p:attrName>style.visibility</p:attrName>
                                        </p:attrNameLst>
                                      </p:cBhvr>
                                      <p:to>
                                        <p:strVal val="visible"/>
                                      </p:to>
                                    </p:set>
                                    <p:anim calcmode="lin" valueType="num">
                                      <p:cBhvr additive="base">
                                        <p:cTn id="61" dur="500" fill="hold"/>
                                        <p:tgtEl>
                                          <p:spTgt spid="285756"/>
                                        </p:tgtEl>
                                        <p:attrNameLst>
                                          <p:attrName>ppt_x</p:attrName>
                                        </p:attrNameLst>
                                      </p:cBhvr>
                                      <p:tavLst>
                                        <p:tav tm="0">
                                          <p:val>
                                            <p:strVal val="#ppt_x"/>
                                          </p:val>
                                        </p:tav>
                                        <p:tav tm="100000">
                                          <p:val>
                                            <p:strVal val="#ppt_x"/>
                                          </p:val>
                                        </p:tav>
                                      </p:tavLst>
                                    </p:anim>
                                    <p:anim calcmode="lin" valueType="num">
                                      <p:cBhvr additive="base">
                                        <p:cTn id="62" dur="500" fill="hold"/>
                                        <p:tgtEl>
                                          <p:spTgt spid="28575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85757"/>
                                        </p:tgtEl>
                                        <p:attrNameLst>
                                          <p:attrName>style.visibility</p:attrName>
                                        </p:attrNameLst>
                                      </p:cBhvr>
                                      <p:to>
                                        <p:strVal val="visible"/>
                                      </p:to>
                                    </p:set>
                                    <p:anim calcmode="lin" valueType="num">
                                      <p:cBhvr additive="base">
                                        <p:cTn id="67" dur="500" fill="hold"/>
                                        <p:tgtEl>
                                          <p:spTgt spid="285757"/>
                                        </p:tgtEl>
                                        <p:attrNameLst>
                                          <p:attrName>ppt_x</p:attrName>
                                        </p:attrNameLst>
                                      </p:cBhvr>
                                      <p:tavLst>
                                        <p:tav tm="0">
                                          <p:val>
                                            <p:strVal val="#ppt_x"/>
                                          </p:val>
                                        </p:tav>
                                        <p:tav tm="100000">
                                          <p:val>
                                            <p:strVal val="#ppt_x"/>
                                          </p:val>
                                        </p:tav>
                                      </p:tavLst>
                                    </p:anim>
                                    <p:anim calcmode="lin" valueType="num">
                                      <p:cBhvr additive="base">
                                        <p:cTn id="68" dur="500" fill="hold"/>
                                        <p:tgtEl>
                                          <p:spTgt spid="28575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85758"/>
                                        </p:tgtEl>
                                        <p:attrNameLst>
                                          <p:attrName>style.visibility</p:attrName>
                                        </p:attrNameLst>
                                      </p:cBhvr>
                                      <p:to>
                                        <p:strVal val="visible"/>
                                      </p:to>
                                    </p:set>
                                    <p:anim calcmode="lin" valueType="num">
                                      <p:cBhvr additive="base">
                                        <p:cTn id="73" dur="500" fill="hold"/>
                                        <p:tgtEl>
                                          <p:spTgt spid="285758"/>
                                        </p:tgtEl>
                                        <p:attrNameLst>
                                          <p:attrName>ppt_x</p:attrName>
                                        </p:attrNameLst>
                                      </p:cBhvr>
                                      <p:tavLst>
                                        <p:tav tm="0">
                                          <p:val>
                                            <p:strVal val="#ppt_x"/>
                                          </p:val>
                                        </p:tav>
                                        <p:tav tm="100000">
                                          <p:val>
                                            <p:strVal val="#ppt_x"/>
                                          </p:val>
                                        </p:tav>
                                      </p:tavLst>
                                    </p:anim>
                                    <p:anim calcmode="lin" valueType="num">
                                      <p:cBhvr additive="base">
                                        <p:cTn id="74" dur="500" fill="hold"/>
                                        <p:tgtEl>
                                          <p:spTgt spid="28575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85759"/>
                                        </p:tgtEl>
                                        <p:attrNameLst>
                                          <p:attrName>style.visibility</p:attrName>
                                        </p:attrNameLst>
                                      </p:cBhvr>
                                      <p:to>
                                        <p:strVal val="visible"/>
                                      </p:to>
                                    </p:set>
                                    <p:anim calcmode="lin" valueType="num">
                                      <p:cBhvr additive="base">
                                        <p:cTn id="79" dur="500" fill="hold"/>
                                        <p:tgtEl>
                                          <p:spTgt spid="285759"/>
                                        </p:tgtEl>
                                        <p:attrNameLst>
                                          <p:attrName>ppt_x</p:attrName>
                                        </p:attrNameLst>
                                      </p:cBhvr>
                                      <p:tavLst>
                                        <p:tav tm="0">
                                          <p:val>
                                            <p:strVal val="#ppt_x"/>
                                          </p:val>
                                        </p:tav>
                                        <p:tav tm="100000">
                                          <p:val>
                                            <p:strVal val="#ppt_x"/>
                                          </p:val>
                                        </p:tav>
                                      </p:tavLst>
                                    </p:anim>
                                    <p:anim calcmode="lin" valueType="num">
                                      <p:cBhvr additive="base">
                                        <p:cTn id="80" dur="500" fill="hold"/>
                                        <p:tgtEl>
                                          <p:spTgt spid="28575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85760"/>
                                        </p:tgtEl>
                                        <p:attrNameLst>
                                          <p:attrName>style.visibility</p:attrName>
                                        </p:attrNameLst>
                                      </p:cBhvr>
                                      <p:to>
                                        <p:strVal val="visible"/>
                                      </p:to>
                                    </p:set>
                                    <p:anim calcmode="lin" valueType="num">
                                      <p:cBhvr additive="base">
                                        <p:cTn id="85" dur="500" fill="hold"/>
                                        <p:tgtEl>
                                          <p:spTgt spid="285760"/>
                                        </p:tgtEl>
                                        <p:attrNameLst>
                                          <p:attrName>ppt_x</p:attrName>
                                        </p:attrNameLst>
                                      </p:cBhvr>
                                      <p:tavLst>
                                        <p:tav tm="0">
                                          <p:val>
                                            <p:strVal val="#ppt_x"/>
                                          </p:val>
                                        </p:tav>
                                        <p:tav tm="100000">
                                          <p:val>
                                            <p:strVal val="#ppt_x"/>
                                          </p:val>
                                        </p:tav>
                                      </p:tavLst>
                                    </p:anim>
                                    <p:anim calcmode="lin" valueType="num">
                                      <p:cBhvr additive="base">
                                        <p:cTn id="86" dur="500" fill="hold"/>
                                        <p:tgtEl>
                                          <p:spTgt spid="28576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85761"/>
                                        </p:tgtEl>
                                        <p:attrNameLst>
                                          <p:attrName>style.visibility</p:attrName>
                                        </p:attrNameLst>
                                      </p:cBhvr>
                                      <p:to>
                                        <p:strVal val="visible"/>
                                      </p:to>
                                    </p:set>
                                    <p:anim calcmode="lin" valueType="num">
                                      <p:cBhvr additive="base">
                                        <p:cTn id="91" dur="500" fill="hold"/>
                                        <p:tgtEl>
                                          <p:spTgt spid="285761"/>
                                        </p:tgtEl>
                                        <p:attrNameLst>
                                          <p:attrName>ppt_x</p:attrName>
                                        </p:attrNameLst>
                                      </p:cBhvr>
                                      <p:tavLst>
                                        <p:tav tm="0">
                                          <p:val>
                                            <p:strVal val="#ppt_x"/>
                                          </p:val>
                                        </p:tav>
                                        <p:tav tm="100000">
                                          <p:val>
                                            <p:strVal val="#ppt_x"/>
                                          </p:val>
                                        </p:tav>
                                      </p:tavLst>
                                    </p:anim>
                                    <p:anim calcmode="lin" valueType="num">
                                      <p:cBhvr additive="base">
                                        <p:cTn id="92" dur="500" fill="hold"/>
                                        <p:tgtEl>
                                          <p:spTgt spid="2857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45" grpId="0"/>
      <p:bldP spid="285746" grpId="0"/>
      <p:bldP spid="285747" grpId="0"/>
      <p:bldP spid="285748" grpId="0"/>
      <p:bldP spid="285751" grpId="0"/>
      <p:bldP spid="285752" grpId="0"/>
      <p:bldP spid="285753" grpId="0"/>
      <p:bldP spid="285754" grpId="0"/>
      <p:bldP spid="285755" grpId="0"/>
      <p:bldP spid="285756" grpId="0"/>
      <p:bldP spid="285757" grpId="0"/>
      <p:bldP spid="285758" grpId="0"/>
      <p:bldP spid="285759" grpId="0"/>
      <p:bldP spid="285760" grpId="0"/>
      <p:bldP spid="28576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descr="印度教徒恒河沐浴"/>
          <p:cNvPicPr>
            <a:picLocks noChangeAspect="1"/>
          </p:cNvPicPr>
          <p:nvPr/>
        </p:nvPicPr>
        <p:blipFill>
          <a:blip r:embed="rId2" cstate="print"/>
          <a:stretch>
            <a:fillRect/>
          </a:stretch>
        </p:blipFill>
        <p:spPr>
          <a:xfrm>
            <a:off x="2495225" y="2852739"/>
            <a:ext cx="2584114" cy="1800225"/>
          </a:xfrm>
          <a:prstGeom prst="rect">
            <a:avLst/>
          </a:prstGeom>
          <a:noFill/>
          <a:ln w="9525">
            <a:noFill/>
          </a:ln>
        </p:spPr>
      </p:pic>
      <p:pic>
        <p:nvPicPr>
          <p:cNvPr id="22531" name="Picture 4" descr="耶路撒冷远景"/>
          <p:cNvPicPr>
            <a:picLocks noChangeAspect="1"/>
          </p:cNvPicPr>
          <p:nvPr/>
        </p:nvPicPr>
        <p:blipFill>
          <a:blip r:embed="rId3" cstate="print"/>
          <a:stretch>
            <a:fillRect/>
          </a:stretch>
        </p:blipFill>
        <p:spPr>
          <a:xfrm>
            <a:off x="2531733" y="4725989"/>
            <a:ext cx="2538082" cy="1800225"/>
          </a:xfrm>
          <a:prstGeom prst="rect">
            <a:avLst/>
          </a:prstGeom>
          <a:noFill/>
          <a:ln w="9525">
            <a:noFill/>
          </a:ln>
        </p:spPr>
      </p:pic>
      <p:pic>
        <p:nvPicPr>
          <p:cNvPr id="22532" name="Picture 5" descr="中国道教"/>
          <p:cNvPicPr>
            <a:picLocks noChangeAspect="1"/>
          </p:cNvPicPr>
          <p:nvPr/>
        </p:nvPicPr>
        <p:blipFill>
          <a:blip r:embed="rId4" cstate="print"/>
          <a:stretch>
            <a:fillRect/>
          </a:stretch>
        </p:blipFill>
        <p:spPr>
          <a:xfrm>
            <a:off x="2531734" y="981076"/>
            <a:ext cx="2528558" cy="1800225"/>
          </a:xfrm>
          <a:prstGeom prst="rect">
            <a:avLst/>
          </a:prstGeom>
          <a:noFill/>
          <a:ln w="9525">
            <a:noFill/>
          </a:ln>
        </p:spPr>
      </p:pic>
      <p:sp>
        <p:nvSpPr>
          <p:cNvPr id="286726" name="Text Box 6"/>
          <p:cNvSpPr txBox="1"/>
          <p:nvPr/>
        </p:nvSpPr>
        <p:spPr>
          <a:xfrm>
            <a:off x="5663463" y="996950"/>
            <a:ext cx="4176169" cy="3192780"/>
          </a:xfrm>
          <a:prstGeom prst="rect">
            <a:avLst/>
          </a:prstGeom>
          <a:noFill/>
          <a:ln w="9525">
            <a:noFill/>
          </a:ln>
        </p:spPr>
        <p:txBody>
          <a:bodyPr>
            <a:spAutoFit/>
          </a:bodyPr>
          <a:lstStyle/>
          <a:p>
            <a:pPr>
              <a:lnSpc>
                <a:spcPct val="160000"/>
              </a:lnSpc>
            </a:pPr>
            <a:r>
              <a:rPr lang="zh-CN" altLang="en-US" dirty="0">
                <a:latin typeface="微软雅黑" panose="020B0503020204020204" pitchFamily="34" charset="-122"/>
                <a:ea typeface="微软雅黑" panose="020B0503020204020204" pitchFamily="34" charset="-122"/>
              </a:rPr>
              <a:t>其他宗教</a:t>
            </a:r>
          </a:p>
          <a:p>
            <a:pPr>
              <a:lnSpc>
                <a:spcPct val="160000"/>
              </a:lnSpc>
            </a:pPr>
            <a:r>
              <a:rPr lang="zh-CN" altLang="en-US" dirty="0">
                <a:solidFill>
                  <a:srgbClr val="FF0000"/>
                </a:solidFill>
                <a:latin typeface="微软雅黑" panose="020B0503020204020204" pitchFamily="34" charset="-122"/>
                <a:ea typeface="微软雅黑" panose="020B0503020204020204" pitchFamily="34" charset="-122"/>
              </a:rPr>
              <a:t>道教</a:t>
            </a:r>
          </a:p>
          <a:p>
            <a:pPr>
              <a:lnSpc>
                <a:spcPct val="160000"/>
              </a:lnSpc>
            </a:pPr>
            <a:r>
              <a:rPr lang="zh-CN" altLang="en-US" dirty="0">
                <a:latin typeface="微软雅黑" panose="020B0503020204020204" pitchFamily="34" charset="-122"/>
                <a:ea typeface="微软雅黑" panose="020B0503020204020204" pitchFamily="34" charset="-122"/>
              </a:rPr>
              <a:t>源于中国本土的宗教</a:t>
            </a:r>
          </a:p>
          <a:p>
            <a:pPr>
              <a:lnSpc>
                <a:spcPct val="160000"/>
              </a:lnSpc>
            </a:pPr>
            <a:r>
              <a:rPr lang="zh-CN" altLang="en-US" dirty="0">
                <a:solidFill>
                  <a:srgbClr val="FF0000"/>
                </a:solidFill>
                <a:latin typeface="微软雅黑" panose="020B0503020204020204" pitchFamily="34" charset="-122"/>
                <a:ea typeface="微软雅黑" panose="020B0503020204020204" pitchFamily="34" charset="-122"/>
              </a:rPr>
              <a:t>印度教</a:t>
            </a:r>
          </a:p>
          <a:p>
            <a:pPr>
              <a:lnSpc>
                <a:spcPct val="160000"/>
              </a:lnSpc>
            </a:pPr>
            <a:r>
              <a:rPr lang="zh-CN" altLang="en-US" dirty="0">
                <a:latin typeface="微软雅黑" panose="020B0503020204020204" pitchFamily="34" charset="-122"/>
                <a:ea typeface="微软雅黑" panose="020B0503020204020204" pitchFamily="34" charset="-122"/>
              </a:rPr>
              <a:t>发源于南亚，盛行于印度和斯里兰卡</a:t>
            </a:r>
          </a:p>
          <a:p>
            <a:pPr>
              <a:lnSpc>
                <a:spcPct val="160000"/>
              </a:lnSpc>
            </a:pPr>
            <a:r>
              <a:rPr lang="zh-CN" altLang="en-US" dirty="0">
                <a:solidFill>
                  <a:srgbClr val="FF0000"/>
                </a:solidFill>
                <a:latin typeface="微软雅黑" panose="020B0503020204020204" pitchFamily="34" charset="-122"/>
                <a:ea typeface="微软雅黑" panose="020B0503020204020204" pitchFamily="34" charset="-122"/>
              </a:rPr>
              <a:t>犹太教</a:t>
            </a:r>
          </a:p>
          <a:p>
            <a:pPr>
              <a:lnSpc>
                <a:spcPct val="160000"/>
              </a:lnSpc>
            </a:pPr>
            <a:r>
              <a:rPr lang="zh-CN" altLang="en-US" dirty="0">
                <a:latin typeface="微软雅黑" panose="020B0503020204020204" pitchFamily="34" charset="-122"/>
                <a:ea typeface="微软雅黑" panose="020B0503020204020204" pitchFamily="34" charset="-122"/>
              </a:rPr>
              <a:t>发源于西亚，主要信仰者是犹太人</a:t>
            </a:r>
          </a:p>
        </p:txBody>
      </p:sp>
      <p:sp>
        <p:nvSpPr>
          <p:cNvPr id="6" name="矩形 5"/>
          <p:cNvSpPr/>
          <p:nvPr/>
        </p:nvSpPr>
        <p:spPr>
          <a:xfrm>
            <a:off x="237777" y="94170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26">
                                            <p:txEl>
                                              <p:pRg st="1" end="1"/>
                                            </p:txEl>
                                          </p:spTgt>
                                        </p:tgtEl>
                                        <p:attrNameLst>
                                          <p:attrName>style.visibility</p:attrName>
                                        </p:attrNameLst>
                                      </p:cBhvr>
                                      <p:to>
                                        <p:strVal val="visible"/>
                                      </p:to>
                                    </p:set>
                                    <p:animEffect transition="in" filter="blinds(horizontal)">
                                      <p:cBhvr>
                                        <p:cTn id="7" dur="500"/>
                                        <p:tgtEl>
                                          <p:spTgt spid="2867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6726">
                                            <p:txEl>
                                              <p:pRg st="2" end="2"/>
                                            </p:txEl>
                                          </p:spTgt>
                                        </p:tgtEl>
                                        <p:attrNameLst>
                                          <p:attrName>style.visibility</p:attrName>
                                        </p:attrNameLst>
                                      </p:cBhvr>
                                      <p:to>
                                        <p:strVal val="visible"/>
                                      </p:to>
                                    </p:set>
                                    <p:animEffect transition="in" filter="blinds(horizontal)">
                                      <p:cBhvr>
                                        <p:cTn id="12" dur="500"/>
                                        <p:tgtEl>
                                          <p:spTgt spid="2867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6726">
                                            <p:txEl>
                                              <p:pRg st="3" end="3"/>
                                            </p:txEl>
                                          </p:spTgt>
                                        </p:tgtEl>
                                        <p:attrNameLst>
                                          <p:attrName>style.visibility</p:attrName>
                                        </p:attrNameLst>
                                      </p:cBhvr>
                                      <p:to>
                                        <p:strVal val="visible"/>
                                      </p:to>
                                    </p:set>
                                    <p:animEffect transition="in" filter="blinds(horizontal)">
                                      <p:cBhvr>
                                        <p:cTn id="17" dur="500"/>
                                        <p:tgtEl>
                                          <p:spTgt spid="28672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6726">
                                            <p:txEl>
                                              <p:pRg st="4" end="4"/>
                                            </p:txEl>
                                          </p:spTgt>
                                        </p:tgtEl>
                                        <p:attrNameLst>
                                          <p:attrName>style.visibility</p:attrName>
                                        </p:attrNameLst>
                                      </p:cBhvr>
                                      <p:to>
                                        <p:strVal val="visible"/>
                                      </p:to>
                                    </p:set>
                                    <p:animEffect transition="in" filter="blinds(horizontal)">
                                      <p:cBhvr>
                                        <p:cTn id="22" dur="500"/>
                                        <p:tgtEl>
                                          <p:spTgt spid="2867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6726">
                                            <p:txEl>
                                              <p:pRg st="5" end="5"/>
                                            </p:txEl>
                                          </p:spTgt>
                                        </p:tgtEl>
                                        <p:attrNameLst>
                                          <p:attrName>style.visibility</p:attrName>
                                        </p:attrNameLst>
                                      </p:cBhvr>
                                      <p:to>
                                        <p:strVal val="visible"/>
                                      </p:to>
                                    </p:set>
                                    <p:animEffect transition="in" filter="blinds(horizontal)">
                                      <p:cBhvr>
                                        <p:cTn id="27" dur="500"/>
                                        <p:tgtEl>
                                          <p:spTgt spid="28672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6726">
                                            <p:txEl>
                                              <p:pRg st="6" end="6"/>
                                            </p:txEl>
                                          </p:spTgt>
                                        </p:tgtEl>
                                        <p:attrNameLst>
                                          <p:attrName>style.visibility</p:attrName>
                                        </p:attrNameLst>
                                      </p:cBhvr>
                                      <p:to>
                                        <p:strVal val="visible"/>
                                      </p:to>
                                    </p:set>
                                    <p:animEffect transition="in" filter="blinds(horizontal)">
                                      <p:cBhvr>
                                        <p:cTn id="32" dur="500"/>
                                        <p:tgtEl>
                                          <p:spTgt spid="2867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文本框 1"/>
          <p:cNvSpPr txBox="1">
            <a:spLocks noChangeArrowheads="1"/>
          </p:cNvSpPr>
          <p:nvPr/>
        </p:nvSpPr>
        <p:spPr bwMode="auto">
          <a:xfrm>
            <a:off x="1321932" y="1131563"/>
            <a:ext cx="903899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dirty="0">
                <a:latin typeface="微软雅黑" panose="020B0503020204020204" pitchFamily="34" charset="-122"/>
                <a:ea typeface="微软雅黑" panose="020B0503020204020204" pitchFamily="34" charset="-122"/>
              </a:rPr>
              <a:t>请将下列宗教与其主要分布地区、宗教建筑用线连接起来。</a:t>
            </a:r>
          </a:p>
        </p:txBody>
      </p:sp>
      <p:sp>
        <p:nvSpPr>
          <p:cNvPr id="3" name="圆角矩形 2"/>
          <p:cNvSpPr/>
          <p:nvPr/>
        </p:nvSpPr>
        <p:spPr bwMode="auto">
          <a:xfrm>
            <a:off x="1385414" y="1759701"/>
            <a:ext cx="2445945" cy="609637"/>
          </a:xfrm>
          <a:prstGeom prst="round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r>
              <a:rPr lang="zh-CN" altLang="en-US" sz="2400" b="0" dirty="0">
                <a:latin typeface="微软雅黑" panose="020B0503020204020204" pitchFamily="34" charset="-122"/>
                <a:ea typeface="微软雅黑" panose="020B0503020204020204" pitchFamily="34" charset="-122"/>
              </a:rPr>
              <a:t>西         亚</a:t>
            </a:r>
          </a:p>
        </p:txBody>
      </p:sp>
      <p:sp>
        <p:nvSpPr>
          <p:cNvPr id="8" name="圆角矩形 7"/>
          <p:cNvSpPr/>
          <p:nvPr/>
        </p:nvSpPr>
        <p:spPr bwMode="auto">
          <a:xfrm>
            <a:off x="4510552" y="1759701"/>
            <a:ext cx="2445945" cy="609637"/>
          </a:xfrm>
          <a:prstGeom prst="round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r>
              <a:rPr lang="zh-CN" altLang="en-US" sz="2400" b="0" dirty="0">
                <a:latin typeface="微软雅黑" panose="020B0503020204020204" pitchFamily="34" charset="-122"/>
                <a:ea typeface="微软雅黑" panose="020B0503020204020204" pitchFamily="34" charset="-122"/>
              </a:rPr>
              <a:t>欧         洲</a:t>
            </a:r>
          </a:p>
        </p:txBody>
      </p:sp>
      <p:sp>
        <p:nvSpPr>
          <p:cNvPr id="9" name="圆角矩形 8"/>
          <p:cNvSpPr/>
          <p:nvPr/>
        </p:nvSpPr>
        <p:spPr bwMode="auto">
          <a:xfrm>
            <a:off x="7716093" y="1759701"/>
            <a:ext cx="2448060" cy="609637"/>
          </a:xfrm>
          <a:prstGeom prst="round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r>
              <a:rPr lang="zh-CN" altLang="en-US" sz="2400" b="0" dirty="0">
                <a:latin typeface="微软雅黑" panose="020B0503020204020204" pitchFamily="34" charset="-122"/>
                <a:ea typeface="微软雅黑" panose="020B0503020204020204" pitchFamily="34" charset="-122"/>
              </a:rPr>
              <a:t>东         亚</a:t>
            </a:r>
          </a:p>
        </p:txBody>
      </p:sp>
      <p:sp>
        <p:nvSpPr>
          <p:cNvPr id="10" name="圆角矩形 9"/>
          <p:cNvSpPr/>
          <p:nvPr/>
        </p:nvSpPr>
        <p:spPr bwMode="auto">
          <a:xfrm>
            <a:off x="1408690" y="2953574"/>
            <a:ext cx="2448059" cy="609637"/>
          </a:xfrm>
          <a:prstGeom prst="roundRect">
            <a:avLst/>
          </a:prstGeom>
          <a:gradFill>
            <a:gsLst>
              <a:gs pos="0">
                <a:srgbClr val="00B0F0"/>
              </a:gs>
              <a:gs pos="100000">
                <a:srgbClr val="7030A0"/>
              </a:gs>
              <a:gs pos="96000">
                <a:schemeClr val="accent1">
                  <a:lumMod val="45000"/>
                  <a:lumOff val="55000"/>
                </a:schemeClr>
              </a:gs>
              <a:gs pos="100000">
                <a:schemeClr val="accent1">
                  <a:lumMod val="30000"/>
                  <a:lumOff val="70000"/>
                </a:schemeClr>
              </a:gs>
            </a:gsLst>
            <a:lin ang="5400000" scaled="1"/>
          </a:gradFill>
          <a:ln w="12700" cap="flat" cmpd="sng" algn="ctr">
            <a:solidFill>
              <a:schemeClr val="tx1"/>
            </a:solidFill>
            <a:prstDash val="solid"/>
            <a:round/>
            <a:headEnd type="none" w="med" len="med"/>
            <a:tailEnd type="none" w="med" len="med"/>
          </a:ln>
          <a:effectLst/>
        </p:spPr>
        <p:txBody>
          <a:bodyPr/>
          <a:lstStyle/>
          <a:p>
            <a:pPr algn="ctr" eaLnBrk="1" hangingPunct="1">
              <a:buFont typeface="Arial" panose="020B0604020202020204" pitchFamily="34" charset="0"/>
              <a:buNone/>
              <a:defRPr/>
            </a:pPr>
            <a:r>
              <a:rPr lang="zh-CN" altLang="en-US" sz="2400" b="0" dirty="0">
                <a:latin typeface="微软雅黑" panose="020B0503020204020204" pitchFamily="34" charset="-122"/>
                <a:ea typeface="微软雅黑" panose="020B0503020204020204" pitchFamily="34" charset="-122"/>
              </a:rPr>
              <a:t>基督教</a:t>
            </a:r>
          </a:p>
        </p:txBody>
      </p:sp>
      <p:sp>
        <p:nvSpPr>
          <p:cNvPr id="11" name="圆角矩形 10"/>
          <p:cNvSpPr/>
          <p:nvPr/>
        </p:nvSpPr>
        <p:spPr bwMode="auto">
          <a:xfrm>
            <a:off x="4472467" y="2953574"/>
            <a:ext cx="2445945" cy="609637"/>
          </a:xfrm>
          <a:prstGeom prst="roundRect">
            <a:avLst/>
          </a:prstGeom>
          <a:gradFill>
            <a:gsLst>
              <a:gs pos="0">
                <a:srgbClr val="00B0F0"/>
              </a:gs>
              <a:gs pos="100000">
                <a:srgbClr val="7030A0"/>
              </a:gs>
              <a:gs pos="96000">
                <a:schemeClr val="accent1">
                  <a:lumMod val="45000"/>
                  <a:lumOff val="55000"/>
                </a:schemeClr>
              </a:gs>
              <a:gs pos="100000">
                <a:schemeClr val="accent1">
                  <a:lumMod val="30000"/>
                  <a:lumOff val="70000"/>
                </a:schemeClr>
              </a:gs>
            </a:gsLst>
            <a:lin ang="5400000" scaled="1"/>
          </a:gradFill>
          <a:ln w="12700" cap="flat" cmpd="sng" algn="ctr">
            <a:solidFill>
              <a:schemeClr val="tx1"/>
            </a:solidFill>
            <a:prstDash val="solid"/>
            <a:round/>
            <a:headEnd type="none" w="med" len="med"/>
            <a:tailEnd type="none" w="med" len="med"/>
          </a:ln>
          <a:effectLst/>
        </p:spPr>
        <p:txBody>
          <a:bodyPr/>
          <a:lstStyle/>
          <a:p>
            <a:pPr algn="ctr" eaLnBrk="1" hangingPunct="1">
              <a:buFont typeface="Arial" panose="020B0604020202020204" pitchFamily="34" charset="0"/>
              <a:buNone/>
              <a:defRPr/>
            </a:pPr>
            <a:r>
              <a:rPr lang="zh-CN" altLang="en-US" sz="2400" b="0" dirty="0">
                <a:latin typeface="微软雅黑" panose="020B0503020204020204" pitchFamily="34" charset="-122"/>
                <a:ea typeface="微软雅黑" panose="020B0503020204020204" pitchFamily="34" charset="-122"/>
              </a:rPr>
              <a:t>伊斯兰教</a:t>
            </a:r>
          </a:p>
        </p:txBody>
      </p:sp>
      <p:sp>
        <p:nvSpPr>
          <p:cNvPr id="12" name="圆角矩形 11"/>
          <p:cNvSpPr/>
          <p:nvPr/>
        </p:nvSpPr>
        <p:spPr bwMode="auto">
          <a:xfrm>
            <a:off x="7737252" y="2953574"/>
            <a:ext cx="2445945" cy="609637"/>
          </a:xfrm>
          <a:prstGeom prst="roundRect">
            <a:avLst/>
          </a:prstGeom>
          <a:gradFill>
            <a:gsLst>
              <a:gs pos="0">
                <a:srgbClr val="00B0F0"/>
              </a:gs>
              <a:gs pos="100000">
                <a:srgbClr val="7030A0"/>
              </a:gs>
              <a:gs pos="96000">
                <a:schemeClr val="accent1">
                  <a:lumMod val="45000"/>
                  <a:lumOff val="55000"/>
                </a:schemeClr>
              </a:gs>
              <a:gs pos="100000">
                <a:schemeClr val="accent1">
                  <a:lumMod val="30000"/>
                  <a:lumOff val="70000"/>
                </a:schemeClr>
              </a:gs>
            </a:gsLst>
            <a:lin ang="5400000" scaled="1"/>
          </a:gradFill>
          <a:ln w="12700" cap="flat" cmpd="sng" algn="ctr">
            <a:solidFill>
              <a:schemeClr val="tx1"/>
            </a:solidFill>
            <a:prstDash val="solid"/>
            <a:round/>
            <a:headEnd type="none" w="med" len="med"/>
            <a:tailEnd type="none" w="med" len="med"/>
          </a:ln>
          <a:effectLst/>
        </p:spPr>
        <p:txBody>
          <a:bodyPr/>
          <a:lstStyle/>
          <a:p>
            <a:pPr algn="ctr" eaLnBrk="1" hangingPunct="1">
              <a:buFont typeface="Arial" panose="020B0604020202020204" pitchFamily="34" charset="0"/>
              <a:buNone/>
              <a:defRPr/>
            </a:pPr>
            <a:r>
              <a:rPr lang="zh-CN" altLang="en-US" sz="2400" b="0" dirty="0">
                <a:latin typeface="微软雅黑" panose="020B0503020204020204" pitchFamily="34" charset="-122"/>
                <a:ea typeface="微软雅黑" panose="020B0503020204020204" pitchFamily="34" charset="-122"/>
              </a:rPr>
              <a:t>佛  教</a:t>
            </a:r>
          </a:p>
        </p:txBody>
      </p:sp>
      <p:pic>
        <p:nvPicPr>
          <p:cNvPr id="14" name="图片 13"/>
          <p:cNvPicPr/>
          <p:nvPr/>
        </p:nvPicPr>
        <p:blipFill>
          <a:blip r:embed="rId2" cstate="print"/>
          <a:stretch>
            <a:fillRect/>
          </a:stretch>
        </p:blipFill>
        <p:spPr>
          <a:xfrm>
            <a:off x="1118815" y="4049018"/>
            <a:ext cx="2124332" cy="1736832"/>
          </a:xfrm>
          <a:prstGeom prst="rect">
            <a:avLst/>
          </a:prstGeom>
          <a:ln w="127000" cap="sq">
            <a:noFill/>
            <a:miter lim="800000"/>
            <a:headEnd/>
            <a:tailEnd/>
          </a:ln>
          <a:effectLst>
            <a:outerShdw blurRad="57150" dist="50800" dir="2700000" algn="tl" rotWithShape="0">
              <a:srgbClr val="000000">
                <a:alpha val="40000"/>
              </a:srgbClr>
            </a:outerShdw>
          </a:effectLst>
        </p:spPr>
      </p:pic>
      <p:pic>
        <p:nvPicPr>
          <p:cNvPr id="27659" name="Picture 4" descr="c:\users\wenzong\appdata\roaming\360se6\User Data\temp\t016b0cde6708e190bb.jp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2569" y="4049018"/>
            <a:ext cx="3245742" cy="1736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6" descr="c:\users\wenzong\appdata\roaming\360se6\User Data\temp\%E4%BD%9B%E6%95%99%E5%BB%BA%E7%AD%91--%E4%BD%9B%E7%89%99%E8%88%8D%E5%88%A9%E5%A1.jpg"/>
          <p:cNvPicPr>
            <a:picLocks noChangeArrowheads="1"/>
          </p:cNvPicPr>
          <p:nvPr/>
        </p:nvPicPr>
        <p:blipFill>
          <a:blip r:embed="rId4" cstate="print"/>
          <a:srcRect/>
          <a:stretch>
            <a:fillRect/>
          </a:stretch>
        </p:blipFill>
        <p:spPr bwMode="auto">
          <a:xfrm>
            <a:off x="8727478" y="4049017"/>
            <a:ext cx="2335919" cy="1768585"/>
          </a:xfrm>
          <a:prstGeom prst="rect">
            <a:avLst/>
          </a:prstGeom>
          <a:ln w="127000" cap="sq">
            <a:no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cxnSp>
        <p:nvCxnSpPr>
          <p:cNvPr id="7" name="直接箭头连接符 6"/>
          <p:cNvCxnSpPr>
            <a:cxnSpLocks noChangeShapeType="1"/>
          </p:cNvCxnSpPr>
          <p:nvPr/>
        </p:nvCxnSpPr>
        <p:spPr bwMode="auto">
          <a:xfrm flipH="1">
            <a:off x="3649393" y="2369338"/>
            <a:ext cx="1523426" cy="584236"/>
          </a:xfrm>
          <a:prstGeom prst="straightConnector1">
            <a:avLst/>
          </a:prstGeom>
          <a:noFill/>
          <a:ln w="9525" algn="ctr">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cxnSpLocks noChangeShapeType="1"/>
          </p:cNvCxnSpPr>
          <p:nvPr/>
        </p:nvCxnSpPr>
        <p:spPr bwMode="auto">
          <a:xfrm>
            <a:off x="2398915" y="3563212"/>
            <a:ext cx="0" cy="304819"/>
          </a:xfrm>
          <a:prstGeom prst="straightConnector1">
            <a:avLst/>
          </a:prstGeom>
          <a:noFill/>
          <a:ln w="9525" algn="ctr">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cxnSpLocks noChangeShapeType="1"/>
            <a:endCxn id="11" idx="0"/>
          </p:cNvCxnSpPr>
          <p:nvPr/>
        </p:nvCxnSpPr>
        <p:spPr bwMode="auto">
          <a:xfrm>
            <a:off x="2836901" y="2369338"/>
            <a:ext cx="2858539" cy="584236"/>
          </a:xfrm>
          <a:prstGeom prst="straightConnector1">
            <a:avLst/>
          </a:prstGeom>
          <a:noFill/>
          <a:ln w="9525" algn="ctr">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cxnSpLocks noChangeShapeType="1"/>
            <a:stCxn id="11" idx="2"/>
          </p:cNvCxnSpPr>
          <p:nvPr/>
        </p:nvCxnSpPr>
        <p:spPr bwMode="auto">
          <a:xfrm flipH="1">
            <a:off x="5680629" y="3563212"/>
            <a:ext cx="14812" cy="304819"/>
          </a:xfrm>
          <a:prstGeom prst="straightConnector1">
            <a:avLst/>
          </a:prstGeom>
          <a:noFill/>
          <a:ln w="9525" algn="ctr">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cxnSpLocks noChangeShapeType="1"/>
            <a:stCxn id="9" idx="2"/>
            <a:endCxn id="12" idx="0"/>
          </p:cNvCxnSpPr>
          <p:nvPr/>
        </p:nvCxnSpPr>
        <p:spPr bwMode="auto">
          <a:xfrm>
            <a:off x="8941183" y="2369338"/>
            <a:ext cx="19043" cy="584236"/>
          </a:xfrm>
          <a:prstGeom prst="straightConnector1">
            <a:avLst/>
          </a:prstGeom>
          <a:noFill/>
          <a:ln w="9525" algn="ctr">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a:cxnSpLocks noChangeShapeType="1"/>
            <a:stCxn id="12" idx="2"/>
          </p:cNvCxnSpPr>
          <p:nvPr/>
        </p:nvCxnSpPr>
        <p:spPr bwMode="auto">
          <a:xfrm>
            <a:off x="8960225" y="3563212"/>
            <a:ext cx="376625" cy="304819"/>
          </a:xfrm>
          <a:prstGeom prst="straightConnector1">
            <a:avLst/>
          </a:prstGeom>
          <a:noFill/>
          <a:ln w="9525" algn="ctr">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矩形 5"/>
          <p:cNvSpPr/>
          <p:nvPr/>
        </p:nvSpPr>
        <p:spPr>
          <a:xfrm>
            <a:off x="198412" y="73152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课堂活动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文本框 5"/>
          <p:cNvSpPr txBox="1">
            <a:spLocks noChangeArrowheads="1"/>
          </p:cNvSpPr>
          <p:nvPr/>
        </p:nvSpPr>
        <p:spPr bwMode="auto">
          <a:xfrm>
            <a:off x="1385247" y="3039209"/>
            <a:ext cx="287964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dirty="0">
                <a:latin typeface="微软雅黑" panose="020B0503020204020204" pitchFamily="34" charset="-122"/>
                <a:ea typeface="微软雅黑" panose="020B0503020204020204" pitchFamily="34" charset="-122"/>
              </a:rPr>
              <a:t>世界的语言和宗教</a:t>
            </a:r>
          </a:p>
        </p:txBody>
      </p:sp>
      <p:sp>
        <p:nvSpPr>
          <p:cNvPr id="30725" name="左大括号 11"/>
          <p:cNvSpPr/>
          <p:nvPr/>
        </p:nvSpPr>
        <p:spPr bwMode="auto">
          <a:xfrm>
            <a:off x="4040740" y="1742141"/>
            <a:ext cx="272946" cy="3057714"/>
          </a:xfrm>
          <a:prstGeom prst="leftBrace">
            <a:avLst>
              <a:gd name="adj1" fmla="val 75412"/>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30726" name="文本框 12"/>
          <p:cNvSpPr txBox="1">
            <a:spLocks noChangeArrowheads="1"/>
          </p:cNvSpPr>
          <p:nvPr/>
        </p:nvSpPr>
        <p:spPr bwMode="auto">
          <a:xfrm>
            <a:off x="4408901" y="2031085"/>
            <a:ext cx="295375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世界的语言</a:t>
            </a:r>
          </a:p>
        </p:txBody>
      </p:sp>
      <p:sp>
        <p:nvSpPr>
          <p:cNvPr id="30727" name="文本框 13"/>
          <p:cNvSpPr txBox="1">
            <a:spLocks noChangeArrowheads="1"/>
          </p:cNvSpPr>
          <p:nvPr/>
        </p:nvSpPr>
        <p:spPr bwMode="auto">
          <a:xfrm>
            <a:off x="4413133" y="4094962"/>
            <a:ext cx="231264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三大宗教</a:t>
            </a:r>
          </a:p>
        </p:txBody>
      </p:sp>
      <p:sp>
        <p:nvSpPr>
          <p:cNvPr id="30728" name="文本框 13"/>
          <p:cNvSpPr txBox="1">
            <a:spLocks noChangeArrowheads="1"/>
          </p:cNvSpPr>
          <p:nvPr/>
        </p:nvSpPr>
        <p:spPr bwMode="auto">
          <a:xfrm>
            <a:off x="6905625" y="3240834"/>
            <a:ext cx="369642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名称</a:t>
            </a:r>
          </a:p>
        </p:txBody>
      </p:sp>
      <p:sp>
        <p:nvSpPr>
          <p:cNvPr id="30729" name="左大括号 11"/>
          <p:cNvSpPr/>
          <p:nvPr/>
        </p:nvSpPr>
        <p:spPr bwMode="auto">
          <a:xfrm>
            <a:off x="6672879" y="1691338"/>
            <a:ext cx="251787" cy="936683"/>
          </a:xfrm>
          <a:prstGeom prst="leftBrace">
            <a:avLst>
              <a:gd name="adj1" fmla="val 77377"/>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30730" name="文本框 13"/>
          <p:cNvSpPr txBox="1">
            <a:spLocks noChangeArrowheads="1"/>
          </p:cNvSpPr>
          <p:nvPr/>
        </p:nvSpPr>
        <p:spPr bwMode="auto">
          <a:xfrm>
            <a:off x="6924669" y="1619896"/>
            <a:ext cx="507385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主要语言</a:t>
            </a:r>
          </a:p>
        </p:txBody>
      </p:sp>
      <p:sp>
        <p:nvSpPr>
          <p:cNvPr id="30731" name="文本框 13"/>
          <p:cNvSpPr txBox="1">
            <a:spLocks noChangeArrowheads="1"/>
          </p:cNvSpPr>
          <p:nvPr/>
        </p:nvSpPr>
        <p:spPr bwMode="auto">
          <a:xfrm>
            <a:off x="7026229" y="2261287"/>
            <a:ext cx="388049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dirty="0">
                <a:latin typeface="微软雅黑" panose="020B0503020204020204" pitchFamily="34" charset="-122"/>
                <a:ea typeface="微软雅黑" panose="020B0503020204020204" pitchFamily="34" charset="-122"/>
              </a:rPr>
              <a:t>语言分布</a:t>
            </a:r>
          </a:p>
        </p:txBody>
      </p:sp>
      <p:sp>
        <p:nvSpPr>
          <p:cNvPr id="30732" name="文本框 13"/>
          <p:cNvSpPr txBox="1">
            <a:spLocks noChangeArrowheads="1"/>
          </p:cNvSpPr>
          <p:nvPr/>
        </p:nvSpPr>
        <p:spPr bwMode="auto">
          <a:xfrm>
            <a:off x="6846381" y="4282298"/>
            <a:ext cx="407727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发源地</a:t>
            </a:r>
          </a:p>
        </p:txBody>
      </p:sp>
      <p:sp>
        <p:nvSpPr>
          <p:cNvPr id="30733" name="文本框 13"/>
          <p:cNvSpPr txBox="1">
            <a:spLocks noChangeArrowheads="1"/>
          </p:cNvSpPr>
          <p:nvPr/>
        </p:nvSpPr>
        <p:spPr bwMode="auto">
          <a:xfrm>
            <a:off x="6871772" y="3742516"/>
            <a:ext cx="221108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分布地区</a:t>
            </a:r>
          </a:p>
        </p:txBody>
      </p:sp>
      <p:sp>
        <p:nvSpPr>
          <p:cNvPr id="30734" name="文本框 13"/>
          <p:cNvSpPr txBox="1">
            <a:spLocks noChangeArrowheads="1"/>
          </p:cNvSpPr>
          <p:nvPr/>
        </p:nvSpPr>
        <p:spPr bwMode="auto">
          <a:xfrm>
            <a:off x="6846382" y="4742702"/>
            <a:ext cx="22216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代表建筑</a:t>
            </a:r>
          </a:p>
        </p:txBody>
      </p:sp>
      <p:sp>
        <p:nvSpPr>
          <p:cNvPr id="30735" name="左大括号 11"/>
          <p:cNvSpPr/>
          <p:nvPr/>
        </p:nvSpPr>
        <p:spPr bwMode="auto">
          <a:xfrm>
            <a:off x="6486685" y="3552003"/>
            <a:ext cx="249672" cy="1547908"/>
          </a:xfrm>
          <a:prstGeom prst="leftBrace">
            <a:avLst>
              <a:gd name="adj1" fmla="val 78037"/>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6" name="矩形 5"/>
          <p:cNvSpPr/>
          <p:nvPr/>
        </p:nvSpPr>
        <p:spPr>
          <a:xfrm>
            <a:off x="308888" y="97345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课堂总结</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2032738" y="152409"/>
            <a:ext cx="10115969" cy="6711098"/>
            <a:chOff x="0" y="0"/>
            <a:chExt cx="11953" cy="10567"/>
          </a:xfrm>
        </p:grpSpPr>
        <p:sp>
          <p:nvSpPr>
            <p:cNvPr id="28682" name="Text Box 4"/>
            <p:cNvSpPr txBox="1">
              <a:spLocks noChangeArrowheads="1"/>
            </p:cNvSpPr>
            <p:nvPr/>
          </p:nvSpPr>
          <p:spPr bwMode="auto">
            <a:xfrm>
              <a:off x="7800" y="0"/>
              <a:ext cx="4153"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683" name="Text Box 5"/>
            <p:cNvSpPr txBox="1">
              <a:spLocks noChangeArrowheads="1"/>
            </p:cNvSpPr>
            <p:nvPr/>
          </p:nvSpPr>
          <p:spPr bwMode="auto">
            <a:xfrm>
              <a:off x="0" y="9840"/>
              <a:ext cx="218"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zh-CN"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8678" name="Text Box 10"/>
          <p:cNvSpPr txBox="1">
            <a:spLocks noChangeArrowheads="1"/>
          </p:cNvSpPr>
          <p:nvPr/>
        </p:nvSpPr>
        <p:spPr bwMode="auto">
          <a:xfrm>
            <a:off x="646194" y="1194623"/>
            <a:ext cx="10814204" cy="4370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1</a:t>
            </a:r>
            <a:r>
              <a:rPr lang="zh-CN" altLang="en-US" sz="2400" b="0" dirty="0">
                <a:latin typeface="微软雅黑" panose="020B0503020204020204" pitchFamily="34" charset="-122"/>
                <a:ea typeface="微软雅黑" panose="020B0503020204020204" pitchFamily="34" charset="-122"/>
              </a:rPr>
              <a:t>．下列语言中，不属于联合国工作的语言是（    ）</a:t>
            </a:r>
          </a:p>
          <a:p>
            <a:pPr>
              <a:lnSpc>
                <a:spcPct val="130000"/>
              </a:lnSpc>
              <a:spcBef>
                <a:spcPct val="20000"/>
              </a:spcBef>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．英语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．西班牙语  </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．葡萄牙语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．阿拉伯语</a:t>
            </a:r>
          </a:p>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2</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2014</a:t>
            </a:r>
            <a:r>
              <a:rPr lang="zh-CN" altLang="en-US" sz="2400" b="0" dirty="0">
                <a:latin typeface="微软雅黑" panose="020B0503020204020204" pitchFamily="34" charset="-122"/>
                <a:ea typeface="微软雅黑" panose="020B0503020204020204" pitchFamily="34" charset="-122"/>
              </a:rPr>
              <a:t>年索契冬奥会成功举办，使俄罗斯顿时成为世界关注的热点。下列国家和地区属于俄语的主要分布区的是</a:t>
            </a: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a:t>
            </a:r>
            <a:endParaRPr lang="en-US" altLang="zh-CN" sz="2400" b="0" dirty="0">
              <a:latin typeface="微软雅黑" panose="020B0503020204020204" pitchFamily="34" charset="-122"/>
              <a:ea typeface="微软雅黑" panose="020B0503020204020204" pitchFamily="34" charset="-122"/>
            </a:endParaRPr>
          </a:p>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  A</a:t>
            </a:r>
            <a:r>
              <a:rPr lang="zh-CN" altLang="en-US" sz="2400" b="0" dirty="0">
                <a:latin typeface="微软雅黑" panose="020B0503020204020204" pitchFamily="34" charset="-122"/>
                <a:ea typeface="微软雅黑" panose="020B0503020204020204" pitchFamily="34" charset="-122"/>
              </a:rPr>
              <a:t>．亚洲的东部和东南部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．欧洲西部  </a:t>
            </a:r>
            <a:endParaRPr lang="en-US" altLang="zh-CN" sz="2400" b="0" dirty="0">
              <a:latin typeface="微软雅黑" panose="020B0503020204020204" pitchFamily="34" charset="-122"/>
              <a:ea typeface="微软雅黑" panose="020B0503020204020204" pitchFamily="34" charset="-122"/>
            </a:endParaRPr>
          </a:p>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  C</a:t>
            </a:r>
            <a:r>
              <a:rPr lang="zh-CN" altLang="en-US" sz="2400" b="0" dirty="0">
                <a:latin typeface="微软雅黑" panose="020B0503020204020204" pitchFamily="34" charset="-122"/>
                <a:ea typeface="微软雅黑" panose="020B0503020204020204" pitchFamily="34" charset="-122"/>
              </a:rPr>
              <a:t>．北非和拉丁美洲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．俄罗斯 </a:t>
            </a:r>
            <a:endParaRPr lang="en-US" altLang="zh-CN" sz="2400" b="0" dirty="0">
              <a:latin typeface="微软雅黑" panose="020B0503020204020204" pitchFamily="34" charset="-122"/>
              <a:ea typeface="微软雅黑" panose="020B0503020204020204" pitchFamily="34" charset="-122"/>
            </a:endParaRPr>
          </a:p>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3.</a:t>
            </a:r>
            <a:r>
              <a:rPr lang="zh-CN" altLang="en-US" sz="2400" b="0" dirty="0">
                <a:latin typeface="微软雅黑" panose="020B0503020204020204" pitchFamily="34" charset="-122"/>
                <a:ea typeface="微软雅黑" panose="020B0503020204020204" pitchFamily="34" charset="-122"/>
              </a:rPr>
              <a:t> 世界上信仰人数最多是宗教是（    ）</a:t>
            </a:r>
            <a:endParaRPr lang="en-US" altLang="zh-CN" sz="2400" b="0" dirty="0">
              <a:latin typeface="微软雅黑" panose="020B0503020204020204" pitchFamily="34" charset="-122"/>
              <a:ea typeface="微软雅黑" panose="020B0503020204020204" pitchFamily="34" charset="-122"/>
            </a:endParaRPr>
          </a:p>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  A</a:t>
            </a:r>
            <a:r>
              <a:rPr lang="zh-CN" altLang="en-US" sz="2400" b="0" dirty="0">
                <a:latin typeface="微软雅黑" panose="020B0503020204020204" pitchFamily="34" charset="-122"/>
                <a:ea typeface="微软雅黑" panose="020B0503020204020204" pitchFamily="34" charset="-122"/>
              </a:rPr>
              <a:t>．基督教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．佛教    </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．犹太教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．伊斯兰教  </a:t>
            </a:r>
          </a:p>
        </p:txBody>
      </p:sp>
      <p:sp>
        <p:nvSpPr>
          <p:cNvPr id="13" name="Text Box 11"/>
          <p:cNvSpPr txBox="1">
            <a:spLocks noChangeArrowheads="1"/>
          </p:cNvSpPr>
          <p:nvPr/>
        </p:nvSpPr>
        <p:spPr bwMode="auto">
          <a:xfrm>
            <a:off x="7046509" y="1242389"/>
            <a:ext cx="47682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C</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14" name="Text Box 11"/>
          <p:cNvSpPr txBox="1">
            <a:spLocks noChangeArrowheads="1"/>
          </p:cNvSpPr>
          <p:nvPr/>
        </p:nvSpPr>
        <p:spPr bwMode="auto">
          <a:xfrm>
            <a:off x="5719113" y="2905438"/>
            <a:ext cx="505394"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D</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11" name="Text Box 11"/>
          <p:cNvSpPr txBox="1">
            <a:spLocks noChangeArrowheads="1"/>
          </p:cNvSpPr>
          <p:nvPr/>
        </p:nvSpPr>
        <p:spPr bwMode="auto">
          <a:xfrm>
            <a:off x="5282735" y="4467414"/>
            <a:ext cx="47682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C</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6" name="矩形 5"/>
          <p:cNvSpPr/>
          <p:nvPr/>
        </p:nvSpPr>
        <p:spPr>
          <a:xfrm>
            <a:off x="251745" y="84264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4" grpId="0" bldLvl="0" animBg="1" autoUpdateAnimBg="0"/>
      <p:bldP spid="11" grpId="0" bldLvl="0" animBg="1" autoUpdateAnimBg="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bwMode="auto">
          <a:xfrm>
            <a:off x="2032738" y="152411"/>
            <a:ext cx="10115969" cy="6710779"/>
            <a:chOff x="0" y="0"/>
            <a:chExt cx="11953" cy="10567"/>
          </a:xfrm>
        </p:grpSpPr>
        <p:sp>
          <p:nvSpPr>
            <p:cNvPr id="29713" name="Text Box 4"/>
            <p:cNvSpPr txBox="1">
              <a:spLocks noChangeArrowheads="1"/>
            </p:cNvSpPr>
            <p:nvPr/>
          </p:nvSpPr>
          <p:spPr bwMode="auto">
            <a:xfrm>
              <a:off x="7800" y="0"/>
              <a:ext cx="4153"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714" name="Text Box 5"/>
            <p:cNvSpPr txBox="1">
              <a:spLocks noChangeArrowheads="1"/>
            </p:cNvSpPr>
            <p:nvPr/>
          </p:nvSpPr>
          <p:spPr bwMode="auto">
            <a:xfrm>
              <a:off x="0" y="9840"/>
              <a:ext cx="218"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zh-CN"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9703" name="矩形 1"/>
          <p:cNvSpPr>
            <a:spLocks noChangeArrowheads="1"/>
          </p:cNvSpPr>
          <p:nvPr/>
        </p:nvSpPr>
        <p:spPr bwMode="auto">
          <a:xfrm>
            <a:off x="712437" y="848604"/>
            <a:ext cx="10765539"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lnSpc>
                <a:spcPct val="150000"/>
              </a:lnSpc>
            </a:pPr>
            <a:r>
              <a:rPr lang="en-US" altLang="zh-CN" sz="2400" b="0" dirty="0">
                <a:latin typeface="微软雅黑" panose="020B0503020204020204" pitchFamily="34" charset="-122"/>
                <a:ea typeface="微软雅黑" panose="020B0503020204020204" pitchFamily="34" charset="-122"/>
              </a:rPr>
              <a:t>4.</a:t>
            </a:r>
            <a:r>
              <a:rPr lang="zh-CN" altLang="en-US" sz="2400" b="0" dirty="0">
                <a:latin typeface="微软雅黑" panose="020B0503020204020204" pitchFamily="34" charset="-122"/>
                <a:ea typeface="微软雅黑" panose="020B0503020204020204" pitchFamily="34" charset="-122"/>
              </a:rPr>
              <a:t>宗教建筑是具有代表性的文化景观之一，下列属于伊斯兰教景观的是</a:t>
            </a:r>
            <a:r>
              <a:rPr lang="en-US" altLang="zh-CN" sz="2400" b="0" dirty="0">
                <a:latin typeface="微软雅黑" panose="020B0503020204020204" pitchFamily="34" charset="-122"/>
                <a:ea typeface="微软雅黑" panose="020B0503020204020204" pitchFamily="34" charset="-122"/>
              </a:rPr>
              <a:t>(     )</a:t>
            </a:r>
          </a:p>
        </p:txBody>
      </p:sp>
      <p:sp>
        <p:nvSpPr>
          <p:cNvPr id="14" name="Text Box 11"/>
          <p:cNvSpPr txBox="1">
            <a:spLocks noChangeArrowheads="1"/>
          </p:cNvSpPr>
          <p:nvPr/>
        </p:nvSpPr>
        <p:spPr bwMode="auto">
          <a:xfrm>
            <a:off x="10315214" y="1029708"/>
            <a:ext cx="49244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A</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pic>
        <p:nvPicPr>
          <p:cNvPr id="2970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3242" y="1730939"/>
            <a:ext cx="2431134" cy="169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4376" y="1716651"/>
            <a:ext cx="2486145" cy="171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272" y="1720935"/>
            <a:ext cx="2555969" cy="171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图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5359" y="1755861"/>
            <a:ext cx="2475567" cy="169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9" name="文本框 5"/>
          <p:cNvSpPr txBox="1">
            <a:spLocks noChangeArrowheads="1"/>
          </p:cNvSpPr>
          <p:nvPr/>
        </p:nvSpPr>
        <p:spPr bwMode="auto">
          <a:xfrm>
            <a:off x="1627327" y="3540343"/>
            <a:ext cx="6516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en-US" altLang="zh-CN" sz="2400" b="0" dirty="0">
                <a:latin typeface="微软雅黑" panose="020B0503020204020204" pitchFamily="34" charset="-122"/>
                <a:ea typeface="微软雅黑" panose="020B0503020204020204" pitchFamily="34" charset="-122"/>
              </a:rPr>
              <a:t>A</a:t>
            </a:r>
            <a:endParaRPr lang="zh-CN" altLang="en-US" sz="2400" b="0" dirty="0">
              <a:latin typeface="微软雅黑" panose="020B0503020204020204" pitchFamily="34" charset="-122"/>
              <a:ea typeface="微软雅黑" panose="020B0503020204020204" pitchFamily="34" charset="-122"/>
            </a:endParaRPr>
          </a:p>
        </p:txBody>
      </p:sp>
      <p:sp>
        <p:nvSpPr>
          <p:cNvPr id="29710" name="文本框 15"/>
          <p:cNvSpPr txBox="1">
            <a:spLocks noChangeArrowheads="1"/>
          </p:cNvSpPr>
          <p:nvPr/>
        </p:nvSpPr>
        <p:spPr bwMode="auto">
          <a:xfrm>
            <a:off x="4309413" y="3540343"/>
            <a:ext cx="6516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en-US" altLang="zh-CN" sz="2400" b="0" dirty="0">
                <a:latin typeface="微软雅黑" panose="020B0503020204020204" pitchFamily="34" charset="-122"/>
                <a:ea typeface="微软雅黑" panose="020B0503020204020204" pitchFamily="34" charset="-122"/>
              </a:rPr>
              <a:t>B</a:t>
            </a:r>
            <a:endParaRPr lang="zh-CN" altLang="en-US" sz="2400" b="0" dirty="0">
              <a:latin typeface="微软雅黑" panose="020B0503020204020204" pitchFamily="34" charset="-122"/>
              <a:ea typeface="微软雅黑" panose="020B0503020204020204" pitchFamily="34" charset="-122"/>
            </a:endParaRPr>
          </a:p>
        </p:txBody>
      </p:sp>
      <p:sp>
        <p:nvSpPr>
          <p:cNvPr id="29711" name="文本框 16"/>
          <p:cNvSpPr txBox="1">
            <a:spLocks noChangeArrowheads="1"/>
          </p:cNvSpPr>
          <p:nvPr/>
        </p:nvSpPr>
        <p:spPr bwMode="auto">
          <a:xfrm>
            <a:off x="6801907" y="3456606"/>
            <a:ext cx="65380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en-US" altLang="zh-CN" sz="2400" b="0" dirty="0">
                <a:latin typeface="微软雅黑" panose="020B0503020204020204" pitchFamily="34" charset="-122"/>
                <a:ea typeface="微软雅黑" panose="020B0503020204020204" pitchFamily="34" charset="-122"/>
              </a:rPr>
              <a:t>C</a:t>
            </a:r>
            <a:endParaRPr lang="zh-CN" altLang="en-US" sz="2400" b="0" dirty="0">
              <a:latin typeface="微软雅黑" panose="020B0503020204020204" pitchFamily="34" charset="-122"/>
              <a:ea typeface="微软雅黑" panose="020B0503020204020204" pitchFamily="34" charset="-122"/>
            </a:endParaRPr>
          </a:p>
        </p:txBody>
      </p:sp>
      <p:sp>
        <p:nvSpPr>
          <p:cNvPr id="29712" name="文本框 18"/>
          <p:cNvSpPr txBox="1">
            <a:spLocks noChangeArrowheads="1"/>
          </p:cNvSpPr>
          <p:nvPr/>
        </p:nvSpPr>
        <p:spPr bwMode="auto">
          <a:xfrm>
            <a:off x="9340949" y="3478333"/>
            <a:ext cx="65380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en-US" altLang="zh-CN" sz="2400" b="0" dirty="0">
                <a:latin typeface="微软雅黑" panose="020B0503020204020204" pitchFamily="34" charset="-122"/>
                <a:ea typeface="微软雅黑" panose="020B0503020204020204" pitchFamily="34" charset="-122"/>
              </a:rPr>
              <a:t>D</a:t>
            </a:r>
            <a:endParaRPr lang="zh-CN" altLang="en-US" sz="2400" b="0" dirty="0">
              <a:latin typeface="微软雅黑" panose="020B0503020204020204" pitchFamily="34" charset="-122"/>
              <a:ea typeface="微软雅黑" panose="020B0503020204020204" pitchFamily="34" charset="-122"/>
            </a:endParaRPr>
          </a:p>
        </p:txBody>
      </p:sp>
      <p:sp>
        <p:nvSpPr>
          <p:cNvPr id="2" name="矩形 1"/>
          <p:cNvSpPr/>
          <p:nvPr/>
        </p:nvSpPr>
        <p:spPr>
          <a:xfrm>
            <a:off x="673851" y="4241790"/>
            <a:ext cx="8163449" cy="1198880"/>
          </a:xfrm>
          <a:prstGeom prst="rect">
            <a:avLst/>
          </a:prstGeom>
        </p:spPr>
        <p:txBody>
          <a:bodyPr wrap="square">
            <a:spAutoFit/>
          </a:bodyPr>
          <a:lstStyle/>
          <a:p>
            <a:pPr lvl="0" eaLnBrk="1" fontAlgn="auto" hangingPunct="1">
              <a:lnSpc>
                <a:spcPct val="150000"/>
              </a:lnSpc>
              <a:spcBef>
                <a:spcPts val="0"/>
              </a:spcBef>
              <a:spcAft>
                <a:spcPts val="0"/>
              </a:spcAft>
            </a:pPr>
            <a:r>
              <a:rPr lang="en-US" altLang="zh-CN" sz="2400" b="0" dirty="0">
                <a:solidFill>
                  <a:prstClr val="black"/>
                </a:solidFill>
                <a:latin typeface="微软雅黑" panose="020B0503020204020204" pitchFamily="34" charset="-122"/>
                <a:ea typeface="微软雅黑" panose="020B0503020204020204" pitchFamily="34" charset="-122"/>
              </a:rPr>
              <a:t>5.</a:t>
            </a:r>
            <a:r>
              <a:rPr lang="zh-CN" altLang="en-US" sz="2400" b="0" dirty="0">
                <a:solidFill>
                  <a:prstClr val="black"/>
                </a:solidFill>
                <a:latin typeface="微软雅黑" panose="020B0503020204020204" pitchFamily="34" charset="-122"/>
                <a:ea typeface="微软雅黑" panose="020B0503020204020204" pitchFamily="34" charset="-122"/>
              </a:rPr>
              <a:t>世界上使用人数最多的语言是</a:t>
            </a:r>
            <a:r>
              <a:rPr lang="en-US" altLang="zh-CN" sz="2400" b="0" dirty="0">
                <a:solidFill>
                  <a:prstClr val="black"/>
                </a:solidFill>
                <a:latin typeface="微软雅黑" panose="020B0503020204020204" pitchFamily="34" charset="-122"/>
                <a:ea typeface="微软雅黑" panose="020B0503020204020204" pitchFamily="34" charset="-122"/>
              </a:rPr>
              <a:t>(</a:t>
            </a:r>
            <a:r>
              <a:rPr lang="zh-CN" altLang="en-US" sz="2400" b="0" dirty="0">
                <a:solidFill>
                  <a:prstClr val="black"/>
                </a:solidFill>
                <a:latin typeface="微软雅黑" panose="020B0503020204020204" pitchFamily="34" charset="-122"/>
                <a:ea typeface="微软雅黑" panose="020B0503020204020204" pitchFamily="34" charset="-122"/>
              </a:rPr>
              <a:t>　　</a:t>
            </a:r>
            <a:r>
              <a:rPr lang="en-US" altLang="zh-CN" sz="2400" b="0" dirty="0">
                <a:solidFill>
                  <a:prstClr val="black"/>
                </a:solidFill>
                <a:latin typeface="微软雅黑" panose="020B0503020204020204" pitchFamily="34" charset="-122"/>
                <a:ea typeface="微软雅黑" panose="020B0503020204020204" pitchFamily="34" charset="-122"/>
              </a:rPr>
              <a:t>)</a:t>
            </a:r>
          </a:p>
          <a:p>
            <a:pPr lvl="0" eaLnBrk="1" fontAlgn="auto" hangingPunct="1">
              <a:lnSpc>
                <a:spcPct val="150000"/>
              </a:lnSpc>
              <a:spcBef>
                <a:spcPts val="0"/>
              </a:spcBef>
              <a:spcAft>
                <a:spcPts val="0"/>
              </a:spcAft>
            </a:pPr>
            <a:r>
              <a:rPr lang="en-US" altLang="zh-CN" sz="2400" b="0" dirty="0">
                <a:solidFill>
                  <a:prstClr val="black"/>
                </a:solidFill>
                <a:latin typeface="微软雅黑" panose="020B0503020204020204" pitchFamily="34" charset="-122"/>
                <a:ea typeface="微软雅黑" panose="020B0503020204020204" pitchFamily="34" charset="-122"/>
              </a:rPr>
              <a:t>A</a:t>
            </a:r>
            <a:r>
              <a:rPr lang="zh-CN" altLang="en-US" sz="2400" b="0" dirty="0">
                <a:solidFill>
                  <a:prstClr val="black"/>
                </a:solidFill>
                <a:latin typeface="微软雅黑" panose="020B0503020204020204" pitchFamily="34" charset="-122"/>
                <a:ea typeface="微软雅黑" panose="020B0503020204020204" pitchFamily="34" charset="-122"/>
              </a:rPr>
              <a:t>．汉语        </a:t>
            </a:r>
            <a:r>
              <a:rPr lang="en-US" altLang="zh-CN" sz="2400" b="0" dirty="0">
                <a:solidFill>
                  <a:prstClr val="black"/>
                </a:solidFill>
                <a:latin typeface="微软雅黑" panose="020B0503020204020204" pitchFamily="34" charset="-122"/>
                <a:ea typeface="微软雅黑" panose="020B0503020204020204" pitchFamily="34" charset="-122"/>
              </a:rPr>
              <a:t>B</a:t>
            </a:r>
            <a:r>
              <a:rPr lang="zh-CN" altLang="en-US" sz="2400" b="0" dirty="0">
                <a:solidFill>
                  <a:prstClr val="black"/>
                </a:solidFill>
                <a:latin typeface="微软雅黑" panose="020B0503020204020204" pitchFamily="34" charset="-122"/>
                <a:ea typeface="微软雅黑" panose="020B0503020204020204" pitchFamily="34" charset="-122"/>
              </a:rPr>
              <a:t>．法语       </a:t>
            </a:r>
            <a:r>
              <a:rPr lang="en-US" altLang="zh-CN" sz="2400" b="0" dirty="0">
                <a:solidFill>
                  <a:prstClr val="black"/>
                </a:solidFill>
                <a:latin typeface="微软雅黑" panose="020B0503020204020204" pitchFamily="34" charset="-122"/>
                <a:ea typeface="微软雅黑" panose="020B0503020204020204" pitchFamily="34" charset="-122"/>
              </a:rPr>
              <a:t>C</a:t>
            </a:r>
            <a:r>
              <a:rPr lang="zh-CN" altLang="en-US" sz="2400" b="0" dirty="0">
                <a:solidFill>
                  <a:prstClr val="black"/>
                </a:solidFill>
                <a:latin typeface="微软雅黑" panose="020B0503020204020204" pitchFamily="34" charset="-122"/>
                <a:ea typeface="微软雅黑" panose="020B0503020204020204" pitchFamily="34" charset="-122"/>
              </a:rPr>
              <a:t>．英语           </a:t>
            </a:r>
            <a:r>
              <a:rPr lang="en-US" altLang="zh-CN" sz="2400" b="0" dirty="0">
                <a:solidFill>
                  <a:prstClr val="black"/>
                </a:solidFill>
                <a:latin typeface="微软雅黑" panose="020B0503020204020204" pitchFamily="34" charset="-122"/>
                <a:ea typeface="微软雅黑" panose="020B0503020204020204" pitchFamily="34" charset="-122"/>
              </a:rPr>
              <a:t>D</a:t>
            </a:r>
            <a:r>
              <a:rPr lang="zh-CN" altLang="en-US" sz="2400" b="0" dirty="0">
                <a:solidFill>
                  <a:prstClr val="black"/>
                </a:solidFill>
                <a:latin typeface="微软雅黑" panose="020B0503020204020204" pitchFamily="34" charset="-122"/>
                <a:ea typeface="微软雅黑" panose="020B0503020204020204" pitchFamily="34" charset="-122"/>
              </a:rPr>
              <a:t>．俄语</a:t>
            </a:r>
          </a:p>
        </p:txBody>
      </p:sp>
      <p:sp>
        <p:nvSpPr>
          <p:cNvPr id="19" name="Text Box 11"/>
          <p:cNvSpPr txBox="1">
            <a:spLocks noChangeArrowheads="1"/>
          </p:cNvSpPr>
          <p:nvPr/>
        </p:nvSpPr>
        <p:spPr bwMode="auto">
          <a:xfrm>
            <a:off x="5181175" y="4362245"/>
            <a:ext cx="49244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A</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autoUpdateAnimBg="0"/>
      <p:bldP spid="19" grpId="0" bldLvl="0" animBg="1" autoUpdateAnimBg="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grpSp>
        <p:nvGrpSpPr>
          <p:cNvPr id="2" name="组合 8"/>
          <p:cNvGrpSpPr/>
          <p:nvPr/>
        </p:nvGrpSpPr>
        <p:grpSpPr>
          <a:xfrm>
            <a:off x="3689523" y="234225"/>
            <a:ext cx="8117422" cy="3023555"/>
            <a:chOff x="2647488" y="352588"/>
            <a:chExt cx="8118479" cy="3023149"/>
          </a:xfrm>
        </p:grpSpPr>
        <p:sp>
          <p:nvSpPr>
            <p:cNvPr id="25" name="矩形 24"/>
            <p:cNvSpPr>
              <a:spLocks noChangeArrowheads="1"/>
            </p:cNvSpPr>
            <p:nvPr/>
          </p:nvSpPr>
          <p:spPr bwMode="auto">
            <a:xfrm>
              <a:off x="7949742" y="352588"/>
              <a:ext cx="281622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第三单元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世界的居民</a:t>
              </a:r>
            </a:p>
          </p:txBody>
        </p:sp>
        <p:sp>
          <p:nvSpPr>
            <p:cNvPr id="26" name="TextBox 2"/>
            <p:cNvSpPr txBox="1">
              <a:spLocks noChangeArrowheads="1"/>
            </p:cNvSpPr>
            <p:nvPr/>
          </p:nvSpPr>
          <p:spPr bwMode="auto">
            <a:xfrm>
              <a:off x="2647488" y="2545904"/>
              <a:ext cx="4245202" cy="82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世界的聚落</a:t>
              </a:r>
            </a:p>
          </p:txBody>
        </p:sp>
      </p:grpSp>
      <p:sp>
        <p:nvSpPr>
          <p:cNvPr id="12" name="标题 11"/>
          <p:cNvSpPr>
            <a:spLocks noGrp="1"/>
          </p:cNvSpPr>
          <p:nvPr>
            <p:ph type="ctrTitle" idx="4294967295"/>
          </p:nvPr>
        </p:nvSpPr>
        <p:spPr>
          <a:xfrm>
            <a:off x="0" y="0"/>
            <a:ext cx="1040389" cy="707368"/>
          </a:xfrm>
          <a:prstGeom prst="rect">
            <a:avLst/>
          </a:prstGeom>
        </p:spPr>
        <p:txBody>
          <a:bodyPr>
            <a:normAutofit fontScale="90000"/>
          </a:bodyPr>
          <a:lstStyle/>
          <a:p>
            <a:r>
              <a:rPr lang="zh-CN" altLang="en-US" dirty="0"/>
              <a:t>3</a:t>
            </a:r>
            <a:r>
              <a:rPr lang="en-US" altLang="zh-CN" dirty="0"/>
              <a:t>.4</a:t>
            </a:r>
            <a:endParaRPr lang="zh-CN" altLang="en-US" dirty="0"/>
          </a:p>
        </p:txBody>
      </p:sp>
    </p:spTree>
  </p:cSld>
  <p:clrMapOvr>
    <a:masterClrMapping/>
  </p:clrMapOvr>
  <p:transition spd="med">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3"/>
          <p:cNvSpPr>
            <a:spLocks noChangeArrowheads="1"/>
          </p:cNvSpPr>
          <p:nvPr/>
        </p:nvSpPr>
        <p:spPr bwMode="auto">
          <a:xfrm>
            <a:off x="3019066" y="1171454"/>
            <a:ext cx="7414004"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lnSpc>
                <a:spcPct val="150000"/>
              </a:lnSpc>
            </a:pPr>
            <a:r>
              <a:rPr lang="zh-CN" altLang="en-US" sz="2400" b="0" dirty="0">
                <a:latin typeface="微软雅黑" panose="020B0503020204020204" pitchFamily="34" charset="-122"/>
                <a:ea typeface="微软雅黑" panose="020B0503020204020204" pitchFamily="34" charset="-122"/>
              </a:rPr>
              <a:t>这两幅图中的房屋建筑有什么区别？</a:t>
            </a:r>
          </a:p>
        </p:txBody>
      </p:sp>
      <p:pic>
        <p:nvPicPr>
          <p:cNvPr id="13315"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305" y="2630894"/>
            <a:ext cx="5051063" cy="2596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13316"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9543" y="2396582"/>
            <a:ext cx="5105626" cy="2564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97142" y="8388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3"/>
          <p:cNvSpPr>
            <a:spLocks noChangeArrowheads="1"/>
          </p:cNvSpPr>
          <p:nvPr/>
        </p:nvSpPr>
        <p:spPr bwMode="auto">
          <a:xfrm>
            <a:off x="3227507" y="838937"/>
            <a:ext cx="5736119"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lnSpc>
                <a:spcPct val="150000"/>
              </a:lnSpc>
            </a:pPr>
            <a:r>
              <a:rPr lang="zh-CN" altLang="en-US" sz="2400" b="0" dirty="0">
                <a:latin typeface="微软雅黑" panose="020B0503020204020204" pitchFamily="34" charset="-122"/>
                <a:ea typeface="微软雅黑" panose="020B0503020204020204" pitchFamily="34" charset="-122"/>
              </a:rPr>
              <a:t>乡村和城市有哪些差别呢？</a:t>
            </a:r>
          </a:p>
        </p:txBody>
      </p:sp>
      <p:pic>
        <p:nvPicPr>
          <p:cNvPr id="12291"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488" y="1584924"/>
            <a:ext cx="4552928" cy="2428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12292"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6400" y="1584924"/>
            <a:ext cx="4574740" cy="2428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2293" name="矩形 3"/>
          <p:cNvSpPr>
            <a:spLocks noChangeArrowheads="1"/>
          </p:cNvSpPr>
          <p:nvPr/>
        </p:nvSpPr>
        <p:spPr bwMode="auto">
          <a:xfrm>
            <a:off x="1938390" y="4013092"/>
            <a:ext cx="7414004"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lnSpc>
                <a:spcPct val="150000"/>
              </a:lnSpc>
            </a:pPr>
            <a:r>
              <a:rPr lang="zh-CN" altLang="en-US" sz="2400" b="0" dirty="0">
                <a:latin typeface="微软雅黑" panose="020B0503020204020204" pitchFamily="34" charset="-122"/>
                <a:ea typeface="微软雅黑" panose="020B0503020204020204" pitchFamily="34" charset="-122"/>
              </a:rPr>
              <a:t>这两幅图中的道路情况有什么区别？</a:t>
            </a:r>
          </a:p>
        </p:txBody>
      </p:sp>
      <p:sp>
        <p:nvSpPr>
          <p:cNvPr id="8" name="矩形 7"/>
          <p:cNvSpPr/>
          <p:nvPr/>
        </p:nvSpPr>
        <p:spPr>
          <a:xfrm>
            <a:off x="397142" y="8388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文本框 111618"/>
          <p:cNvSpPr txBox="1"/>
          <p:nvPr/>
        </p:nvSpPr>
        <p:spPr>
          <a:xfrm>
            <a:off x="2351100" y="1892301"/>
            <a:ext cx="7655198" cy="460375"/>
          </a:xfrm>
          <a:prstGeom prst="rect">
            <a:avLst/>
          </a:prstGeom>
          <a:noFill/>
          <a:ln w="9525">
            <a:noFill/>
          </a:ln>
        </p:spPr>
        <p:txBody>
          <a:bodyPr wrap="square" anchor="t">
            <a:spAutoFit/>
          </a:bodyPr>
          <a:lstStyle/>
          <a:p>
            <a:pPr>
              <a:spcBef>
                <a:spcPct val="50000"/>
              </a:spcBef>
              <a:buClr>
                <a:schemeClr val="bg1"/>
              </a:buClr>
            </a:pPr>
            <a:r>
              <a:rPr lang="zh-CN" altLang="en-US" sz="2400" b="1" dirty="0">
                <a:solidFill>
                  <a:srgbClr val="FF0000"/>
                </a:solidFill>
                <a:latin typeface="微软雅黑" panose="020B0503020204020204" pitchFamily="34" charset="-122"/>
                <a:ea typeface="微软雅黑" panose="020B0503020204020204" pitchFamily="34" charset="-122"/>
              </a:rPr>
              <a:t>聚落的概念：人们集中地居住在一起，就形成了聚落。</a:t>
            </a:r>
            <a:endParaRPr lang="zh-CN" altLang="en-US" sz="2400" b="1">
              <a:solidFill>
                <a:srgbClr val="FF0000"/>
              </a:solidFill>
              <a:latin typeface="微软雅黑" panose="020B0503020204020204" pitchFamily="34" charset="-122"/>
              <a:ea typeface="微软雅黑" panose="020B0503020204020204" pitchFamily="34" charset="-122"/>
            </a:endParaRPr>
          </a:p>
        </p:txBody>
      </p:sp>
      <p:pic>
        <p:nvPicPr>
          <p:cNvPr id="7170" name="图片 111619" descr="世界屋居－10"/>
          <p:cNvPicPr>
            <a:picLocks noChangeAspect="1"/>
          </p:cNvPicPr>
          <p:nvPr/>
        </p:nvPicPr>
        <p:blipFill>
          <a:blip r:embed="rId2" cstate="print"/>
          <a:stretch>
            <a:fillRect/>
          </a:stretch>
        </p:blipFill>
        <p:spPr>
          <a:xfrm>
            <a:off x="2196814" y="4437063"/>
            <a:ext cx="1809514" cy="1293812"/>
          </a:xfrm>
          <a:prstGeom prst="rect">
            <a:avLst/>
          </a:prstGeom>
          <a:noFill/>
          <a:ln w="9525">
            <a:noFill/>
          </a:ln>
        </p:spPr>
      </p:pic>
      <p:sp>
        <p:nvSpPr>
          <p:cNvPr id="111621" name="文本框 111620"/>
          <p:cNvSpPr txBox="1"/>
          <p:nvPr/>
        </p:nvSpPr>
        <p:spPr>
          <a:xfrm>
            <a:off x="2350783" y="2341564"/>
            <a:ext cx="7487262" cy="1753235"/>
          </a:xfrm>
          <a:prstGeom prst="rect">
            <a:avLst/>
          </a:prstGeom>
          <a:noFill/>
          <a:ln w="9525">
            <a:noFill/>
          </a:ln>
        </p:spPr>
        <p:txBody>
          <a:bodyPr anchor="t">
            <a:spAutoFit/>
          </a:bodyPr>
          <a:lstStyle/>
          <a:p>
            <a:pPr>
              <a:lnSpc>
                <a:spcPct val="150000"/>
              </a:lnSpc>
              <a:buClr>
                <a:schemeClr val="bg1"/>
              </a:buClr>
            </a:pPr>
            <a:r>
              <a:rPr lang="zh-CN" altLang="en-US" sz="2400" b="1" dirty="0">
                <a:solidFill>
                  <a:srgbClr val="0000FF"/>
                </a:solidFill>
                <a:latin typeface="微软雅黑" panose="020B0503020204020204" pitchFamily="34" charset="-122"/>
                <a:ea typeface="微软雅黑" panose="020B0503020204020204" pitchFamily="34" charset="-122"/>
              </a:rPr>
              <a:t>从规模上看，聚落有大有小，大到人口上千万的巨型都市，小到只有几十个人的村庄，聚落的主要形式包括</a:t>
            </a:r>
            <a:r>
              <a:rPr lang="zh-CN" altLang="en-US" sz="2400" b="1" dirty="0">
                <a:solidFill>
                  <a:srgbClr val="FF0000"/>
                </a:solidFill>
                <a:latin typeface="微软雅黑" panose="020B0503020204020204" pitchFamily="34" charset="-122"/>
                <a:ea typeface="微软雅黑" panose="020B0503020204020204" pitchFamily="34" charset="-122"/>
              </a:rPr>
              <a:t>城市</a:t>
            </a:r>
            <a:r>
              <a:rPr lang="zh-CN" altLang="en-US" sz="2400" b="1" dirty="0">
                <a:solidFill>
                  <a:srgbClr val="0000FF"/>
                </a:solidFill>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乡村</a:t>
            </a:r>
            <a:r>
              <a:rPr lang="zh-CN" altLang="en-US" sz="2400" b="1" dirty="0">
                <a:solidFill>
                  <a:srgbClr val="0000FF"/>
                </a:solidFill>
                <a:latin typeface="微软雅黑" panose="020B0503020204020204" pitchFamily="34" charset="-122"/>
                <a:ea typeface="微软雅黑" panose="020B0503020204020204" pitchFamily="34" charset="-122"/>
              </a:rPr>
              <a:t>。</a:t>
            </a:r>
            <a:endParaRPr lang="zh-CN" altLang="en-US" sz="2400" b="1">
              <a:solidFill>
                <a:srgbClr val="0000FF"/>
              </a:solidFill>
              <a:latin typeface="微软雅黑" panose="020B0503020204020204" pitchFamily="34" charset="-122"/>
              <a:ea typeface="微软雅黑" panose="020B0503020204020204" pitchFamily="34" charset="-122"/>
            </a:endParaRPr>
          </a:p>
        </p:txBody>
      </p:sp>
      <p:pic>
        <p:nvPicPr>
          <p:cNvPr id="7172" name="图片 111621" descr="13"/>
          <p:cNvPicPr>
            <a:picLocks noChangeAspect="1"/>
          </p:cNvPicPr>
          <p:nvPr/>
        </p:nvPicPr>
        <p:blipFill>
          <a:blip r:embed="rId3" cstate="print"/>
          <a:srcRect b="42"/>
          <a:stretch>
            <a:fillRect/>
          </a:stretch>
        </p:blipFill>
        <p:spPr>
          <a:xfrm>
            <a:off x="6076159" y="4437063"/>
            <a:ext cx="1809514" cy="1293812"/>
          </a:xfrm>
          <a:prstGeom prst="rect">
            <a:avLst/>
          </a:prstGeom>
          <a:noFill/>
          <a:ln w="9525">
            <a:noFill/>
          </a:ln>
        </p:spPr>
      </p:pic>
      <p:pic>
        <p:nvPicPr>
          <p:cNvPr id="7173" name="图片 111622" descr="3-23"/>
          <p:cNvPicPr>
            <a:picLocks noChangeAspect="1"/>
          </p:cNvPicPr>
          <p:nvPr/>
        </p:nvPicPr>
        <p:blipFill>
          <a:blip r:embed="rId4" cstate="print"/>
          <a:stretch>
            <a:fillRect/>
          </a:stretch>
        </p:blipFill>
        <p:spPr>
          <a:xfrm>
            <a:off x="4136487" y="4437063"/>
            <a:ext cx="1809514" cy="1293812"/>
          </a:xfrm>
          <a:prstGeom prst="rect">
            <a:avLst/>
          </a:prstGeom>
          <a:noFill/>
          <a:ln w="9525">
            <a:noFill/>
          </a:ln>
        </p:spPr>
      </p:pic>
      <p:pic>
        <p:nvPicPr>
          <p:cNvPr id="7174" name="图片 111623" descr="34"/>
          <p:cNvPicPr>
            <a:picLocks noChangeAspect="1"/>
          </p:cNvPicPr>
          <p:nvPr/>
        </p:nvPicPr>
        <p:blipFill>
          <a:blip r:embed="rId5" cstate="print"/>
          <a:srcRect b="23"/>
          <a:stretch>
            <a:fillRect/>
          </a:stretch>
        </p:blipFill>
        <p:spPr>
          <a:xfrm>
            <a:off x="8015832" y="4437063"/>
            <a:ext cx="1809514" cy="1293812"/>
          </a:xfrm>
          <a:prstGeom prst="rect">
            <a:avLst/>
          </a:prstGeom>
          <a:noFill/>
          <a:ln w="9525">
            <a:noFill/>
          </a:ln>
        </p:spPr>
      </p:pic>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p:bldP spid="111621"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矩形 112642"/>
          <p:cNvSpPr/>
          <p:nvPr/>
        </p:nvSpPr>
        <p:spPr>
          <a:xfrm>
            <a:off x="4357121" y="974726"/>
            <a:ext cx="3476172" cy="498475"/>
          </a:xfrm>
          <a:prstGeom prst="rect">
            <a:avLst/>
          </a:prstGeom>
        </p:spPr>
        <p:txBody>
          <a:bodyPr wrap="none" fromWordArt="1">
            <a:prstTxWarp prst="textPlain">
              <a:avLst>
                <a:gd name="adj" fmla="val 50000"/>
              </a:avLst>
            </a:prstTxWarp>
            <a:normAutofit fontScale="32500" lnSpcReduction="20000"/>
          </a:bodyPr>
          <a:lstStyle/>
          <a:p>
            <a:pPr algn="ctr"/>
            <a:r>
              <a:rPr lang="zh-CN" altLang="en-US" sz="9600">
                <a:ln w="19050" cap="flat" cmpd="sng">
                  <a:solidFill>
                    <a:srgbClr val="0000FF"/>
                  </a:solidFill>
                  <a:prstDash val="solid"/>
                  <a:round/>
                  <a:headEnd type="none" w="med" len="med"/>
                  <a:tailEnd type="none" w="med" len="med"/>
                </a:ln>
                <a:solidFill>
                  <a:srgbClr val="00FFFF"/>
                </a:solidFill>
                <a:effectLst>
                  <a:outerShdw dist="35921" dir="2699999" algn="ctr" rotWithShape="0">
                    <a:srgbClr val="990000"/>
                  </a:outerShdw>
                </a:effectLst>
                <a:latin typeface="隶书" panose="02010509060101010101" charset="-122"/>
                <a:ea typeface="隶书" panose="02010509060101010101" charset="-122"/>
              </a:rPr>
              <a:t>聚落的形态</a:t>
            </a:r>
          </a:p>
        </p:txBody>
      </p:sp>
      <p:pic>
        <p:nvPicPr>
          <p:cNvPr id="8194" name="图片 112643" descr="城市夜景"/>
          <p:cNvPicPr>
            <a:picLocks noChangeAspect="1"/>
          </p:cNvPicPr>
          <p:nvPr/>
        </p:nvPicPr>
        <p:blipFill>
          <a:blip r:embed="rId2" cstate="print"/>
          <a:stretch>
            <a:fillRect/>
          </a:stretch>
        </p:blipFill>
        <p:spPr>
          <a:xfrm>
            <a:off x="6699967" y="3827463"/>
            <a:ext cx="2707922" cy="2159000"/>
          </a:xfrm>
          <a:prstGeom prst="rect">
            <a:avLst/>
          </a:prstGeom>
          <a:noFill/>
          <a:ln w="9525">
            <a:noFill/>
          </a:ln>
        </p:spPr>
      </p:pic>
      <p:pic>
        <p:nvPicPr>
          <p:cNvPr id="8195" name="图片 112644" descr="城市"/>
          <p:cNvPicPr>
            <a:picLocks noChangeAspect="1"/>
          </p:cNvPicPr>
          <p:nvPr/>
        </p:nvPicPr>
        <p:blipFill>
          <a:blip r:embed="rId3" cstate="print"/>
          <a:stretch>
            <a:fillRect/>
          </a:stretch>
        </p:blipFill>
        <p:spPr>
          <a:xfrm>
            <a:off x="2668241" y="3827463"/>
            <a:ext cx="3492045" cy="2159000"/>
          </a:xfrm>
          <a:prstGeom prst="rect">
            <a:avLst/>
          </a:prstGeom>
          <a:noFill/>
          <a:ln w="9525">
            <a:noFill/>
          </a:ln>
        </p:spPr>
      </p:pic>
      <p:sp>
        <p:nvSpPr>
          <p:cNvPr id="112646" name="文本框 112645"/>
          <p:cNvSpPr txBox="1"/>
          <p:nvPr/>
        </p:nvSpPr>
        <p:spPr>
          <a:xfrm>
            <a:off x="2422210" y="1622425"/>
            <a:ext cx="7344407" cy="1845310"/>
          </a:xfrm>
          <a:prstGeom prst="rect">
            <a:avLst/>
          </a:prstGeom>
          <a:noFill/>
          <a:ln w="12700">
            <a:noFill/>
          </a:ln>
        </p:spPr>
        <p:txBody>
          <a:bodyPr anchor="t">
            <a:spAutoFit/>
          </a:bodyPr>
          <a:lstStyle/>
          <a:p>
            <a:pPr>
              <a:lnSpc>
                <a:spcPct val="150000"/>
              </a:lnSpc>
              <a:buClr>
                <a:schemeClr val="bg1"/>
              </a:buClr>
            </a:pPr>
            <a:r>
              <a:rPr lang="zh-CN" altLang="en-US" sz="2800" b="1" dirty="0">
                <a:solidFill>
                  <a:srgbClr val="FF0000"/>
                </a:solidFill>
                <a:latin typeface="Times New Roman" panose="02020603050405020304" pitchFamily="18" charset="0"/>
                <a:ea typeface="微软雅黑" panose="020B0503020204020204" pitchFamily="34" charset="-122"/>
              </a:rPr>
              <a:t>城市</a:t>
            </a:r>
          </a:p>
          <a:p>
            <a:pPr>
              <a:lnSpc>
                <a:spcPct val="150000"/>
              </a:lnSpc>
              <a:buClr>
                <a:schemeClr val="bg1"/>
              </a:buClr>
            </a:pPr>
            <a:r>
              <a:rPr lang="zh-CN" altLang="en-US" sz="2400" b="1" dirty="0">
                <a:solidFill>
                  <a:srgbClr val="0000FF"/>
                </a:solidFill>
                <a:latin typeface="Times New Roman" panose="02020603050405020304" pitchFamily="18" charset="0"/>
                <a:ea typeface="微软雅黑" panose="020B0503020204020204" pitchFamily="34" charset="-122"/>
              </a:rPr>
              <a:t>人口达到一定规模、主要从事</a:t>
            </a:r>
            <a:r>
              <a:rPr lang="zh-CN" altLang="en-US" sz="2400" b="1" dirty="0">
                <a:solidFill>
                  <a:srgbClr val="FF0000"/>
                </a:solidFill>
                <a:latin typeface="Times New Roman" panose="02020603050405020304" pitchFamily="18" charset="0"/>
                <a:ea typeface="微软雅黑" panose="020B0503020204020204" pitchFamily="34" charset="-122"/>
              </a:rPr>
              <a:t>非农业产业</a:t>
            </a:r>
            <a:r>
              <a:rPr lang="zh-CN" altLang="en-US" sz="2400" b="1" dirty="0">
                <a:solidFill>
                  <a:srgbClr val="0000FF"/>
                </a:solidFill>
                <a:latin typeface="Times New Roman" panose="02020603050405020304" pitchFamily="18" charset="0"/>
                <a:ea typeface="微软雅黑" panose="020B0503020204020204" pitchFamily="34" charset="-122"/>
              </a:rPr>
              <a:t>活动的居民聚居地。</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grpSp>
        <p:nvGrpSpPr>
          <p:cNvPr id="2" name="组合 8"/>
          <p:cNvGrpSpPr/>
          <p:nvPr/>
        </p:nvGrpSpPr>
        <p:grpSpPr>
          <a:xfrm>
            <a:off x="3080660" y="335561"/>
            <a:ext cx="8553256" cy="2787214"/>
            <a:chOff x="2038546" y="453912"/>
            <a:chExt cx="8554369" cy="2786839"/>
          </a:xfrm>
        </p:grpSpPr>
        <p:sp>
          <p:nvSpPr>
            <p:cNvPr id="25" name="矩形 24"/>
            <p:cNvSpPr>
              <a:spLocks noChangeArrowheads="1"/>
            </p:cNvSpPr>
            <p:nvPr/>
          </p:nvSpPr>
          <p:spPr bwMode="auto">
            <a:xfrm>
              <a:off x="6928330" y="453912"/>
              <a:ext cx="366458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第一单元     让我们走进地理</a:t>
              </a:r>
            </a:p>
          </p:txBody>
        </p:sp>
        <p:sp>
          <p:nvSpPr>
            <p:cNvPr id="26" name="TextBox 2"/>
            <p:cNvSpPr txBox="1">
              <a:spLocks noChangeArrowheads="1"/>
            </p:cNvSpPr>
            <p:nvPr/>
          </p:nvSpPr>
          <p:spPr bwMode="auto">
            <a:xfrm>
              <a:off x="2038546" y="2409866"/>
              <a:ext cx="4930775" cy="8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我们</a:t>
              </a:r>
              <a:r>
                <a:rPr lang="zh-CN" altLang="en-US" sz="4800" b="1" spc="300" dirty="0">
                  <a:solidFill>
                    <a:schemeClr val="tx1">
                      <a:lumMod val="85000"/>
                      <a:lumOff val="15000"/>
                    </a:schemeClr>
                  </a:solidFill>
                  <a:latin typeface="微软雅黑" panose="020B0503020204020204" pitchFamily="34" charset="-122"/>
                  <a:ea typeface="微软雅黑" panose="020B0503020204020204" pitchFamily="34" charset="-122"/>
                </a:rPr>
                <a:t>怎样学</a:t>
              </a:r>
              <a:r>
                <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地理</a:t>
              </a:r>
            </a:p>
          </p:txBody>
        </p:sp>
      </p:grpSp>
      <p:sp>
        <p:nvSpPr>
          <p:cNvPr id="12" name="标题 11"/>
          <p:cNvSpPr>
            <a:spLocks noGrp="1"/>
          </p:cNvSpPr>
          <p:nvPr>
            <p:ph type="ctrTitle" idx="4294967295"/>
          </p:nvPr>
        </p:nvSpPr>
        <p:spPr>
          <a:xfrm>
            <a:off x="0" y="0"/>
            <a:ext cx="1008862" cy="786196"/>
          </a:xfrm>
          <a:prstGeom prst="rect">
            <a:avLst/>
          </a:prstGeom>
        </p:spPr>
        <p:txBody>
          <a:bodyPr/>
          <a:lstStyle/>
          <a:p>
            <a:r>
              <a:rPr lang="zh-CN" altLang="en-US" dirty="0"/>
              <a:t>1</a:t>
            </a:r>
            <a:r>
              <a:rPr lang="en-US" altLang="zh-CN" dirty="0"/>
              <a:t>.2</a:t>
            </a:r>
            <a:endParaRPr lang="zh-CN" altLang="en-US" dirty="0"/>
          </a:p>
        </p:txBody>
      </p:sp>
    </p:spTree>
  </p:cSld>
  <p:clrMapOvr>
    <a:masterClrMapping/>
  </p:clrMapOvr>
  <p:transition spd="med">
    <p:fad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矩形 113666"/>
          <p:cNvSpPr/>
          <p:nvPr/>
        </p:nvSpPr>
        <p:spPr>
          <a:xfrm>
            <a:off x="4428549" y="836614"/>
            <a:ext cx="3333316" cy="498475"/>
          </a:xfrm>
          <a:prstGeom prst="rect">
            <a:avLst/>
          </a:prstGeom>
        </p:spPr>
        <p:txBody>
          <a:bodyPr wrap="none" fromWordArt="1">
            <a:prstTxWarp prst="textPlain">
              <a:avLst>
                <a:gd name="adj" fmla="val 50000"/>
              </a:avLst>
            </a:prstTxWarp>
            <a:normAutofit fontScale="32500" lnSpcReduction="20000"/>
          </a:bodyPr>
          <a:lstStyle/>
          <a:p>
            <a:pPr algn="ctr"/>
            <a:r>
              <a:rPr lang="zh-CN" altLang="en-US" sz="9600">
                <a:ln w="19050" cap="flat" cmpd="sng">
                  <a:solidFill>
                    <a:srgbClr val="0000FF"/>
                  </a:solidFill>
                  <a:prstDash val="solid"/>
                  <a:round/>
                  <a:headEnd type="none" w="med" len="med"/>
                  <a:tailEnd type="none" w="med" len="med"/>
                </a:ln>
                <a:solidFill>
                  <a:srgbClr val="00FFFF"/>
                </a:solidFill>
                <a:effectLst>
                  <a:outerShdw dist="35921" dir="2699999" algn="ctr" rotWithShape="0">
                    <a:srgbClr val="990000"/>
                  </a:outerShdw>
                </a:effectLst>
                <a:latin typeface="隶书" panose="02010509060101010101" charset="-122"/>
                <a:ea typeface="隶书" panose="02010509060101010101" charset="-122"/>
              </a:rPr>
              <a:t>聚落的形态</a:t>
            </a:r>
          </a:p>
        </p:txBody>
      </p:sp>
      <p:pic>
        <p:nvPicPr>
          <p:cNvPr id="9218" name="图片 113667" descr="乡村"/>
          <p:cNvPicPr>
            <a:picLocks noChangeAspect="1"/>
          </p:cNvPicPr>
          <p:nvPr/>
        </p:nvPicPr>
        <p:blipFill>
          <a:blip r:embed="rId2" cstate="print"/>
          <a:stretch>
            <a:fillRect/>
          </a:stretch>
        </p:blipFill>
        <p:spPr>
          <a:xfrm>
            <a:off x="2639670" y="3717925"/>
            <a:ext cx="3126968" cy="2159000"/>
          </a:xfrm>
          <a:prstGeom prst="rect">
            <a:avLst/>
          </a:prstGeom>
          <a:noFill/>
          <a:ln w="9525">
            <a:noFill/>
          </a:ln>
        </p:spPr>
      </p:pic>
      <p:pic>
        <p:nvPicPr>
          <p:cNvPr id="9219" name="图片 113668" descr="传统集镇"/>
          <p:cNvPicPr>
            <a:picLocks noChangeAspect="1"/>
          </p:cNvPicPr>
          <p:nvPr/>
        </p:nvPicPr>
        <p:blipFill>
          <a:blip r:embed="rId3" cstate="print"/>
          <a:stretch>
            <a:fillRect/>
          </a:stretch>
        </p:blipFill>
        <p:spPr>
          <a:xfrm>
            <a:off x="6239651" y="3717925"/>
            <a:ext cx="3238078" cy="2159000"/>
          </a:xfrm>
          <a:prstGeom prst="rect">
            <a:avLst/>
          </a:prstGeom>
          <a:noFill/>
          <a:ln w="9525">
            <a:noFill/>
          </a:ln>
        </p:spPr>
      </p:pic>
      <p:sp>
        <p:nvSpPr>
          <p:cNvPr id="113670" name="文本框 113669"/>
          <p:cNvSpPr txBox="1"/>
          <p:nvPr/>
        </p:nvSpPr>
        <p:spPr>
          <a:xfrm>
            <a:off x="2384115" y="1849439"/>
            <a:ext cx="7344407" cy="1753235"/>
          </a:xfrm>
          <a:prstGeom prst="rect">
            <a:avLst/>
          </a:prstGeom>
          <a:noFill/>
          <a:ln w="12700">
            <a:noFill/>
          </a:ln>
        </p:spPr>
        <p:txBody>
          <a:bodyPr anchor="t">
            <a:spAutoFit/>
          </a:bodyPr>
          <a:lstStyle/>
          <a:p>
            <a:pPr>
              <a:lnSpc>
                <a:spcPct val="150000"/>
              </a:lnSpc>
              <a:buClr>
                <a:schemeClr val="bg1"/>
              </a:buClr>
            </a:pPr>
            <a:r>
              <a:rPr lang="zh-CN" altLang="en-US" sz="2400" b="1" dirty="0">
                <a:solidFill>
                  <a:srgbClr val="0000FF"/>
                </a:solidFill>
                <a:latin typeface="Times New Roman" panose="02020603050405020304" pitchFamily="18" charset="0"/>
                <a:ea typeface="微软雅黑" panose="020B0503020204020204" pitchFamily="34" charset="-122"/>
              </a:rPr>
              <a:t>乡村居民的居住地相对分散。</a:t>
            </a:r>
          </a:p>
          <a:p>
            <a:pPr>
              <a:lnSpc>
                <a:spcPct val="150000"/>
              </a:lnSpc>
              <a:buClr>
                <a:schemeClr val="bg1"/>
              </a:buClr>
            </a:pPr>
            <a:r>
              <a:rPr lang="zh-CN" altLang="en-US" sz="2400" b="1" dirty="0">
                <a:solidFill>
                  <a:srgbClr val="0000FF"/>
                </a:solidFill>
                <a:latin typeface="Times New Roman" panose="02020603050405020304" pitchFamily="18" charset="0"/>
                <a:ea typeface="微软雅黑" panose="020B0503020204020204" pitchFamily="34" charset="-122"/>
              </a:rPr>
              <a:t>规模比较小的居民点叫做</a:t>
            </a:r>
            <a:r>
              <a:rPr lang="zh-CN" altLang="en-US" sz="2400" b="1" dirty="0">
                <a:solidFill>
                  <a:srgbClr val="FF0000"/>
                </a:solidFill>
                <a:latin typeface="Times New Roman" panose="02020603050405020304" pitchFamily="18" charset="0"/>
                <a:ea typeface="微软雅黑" panose="020B0503020204020204" pitchFamily="34" charset="-122"/>
              </a:rPr>
              <a:t>村庄</a:t>
            </a:r>
            <a:r>
              <a:rPr lang="en-US" altLang="zh-CN" sz="2400" b="1" dirty="0">
                <a:solidFill>
                  <a:srgbClr val="0000FF"/>
                </a:solidFill>
                <a:latin typeface="Times New Roman" panose="02020603050405020304" pitchFamily="18" charset="0"/>
                <a:ea typeface="微软雅黑" panose="020B0503020204020204" pitchFamily="34" charset="-122"/>
              </a:rPr>
              <a:t>,</a:t>
            </a:r>
            <a:r>
              <a:rPr lang="zh-CN" altLang="en-US" sz="2400" b="1" dirty="0">
                <a:solidFill>
                  <a:srgbClr val="0000FF"/>
                </a:solidFill>
                <a:latin typeface="Times New Roman" panose="02020603050405020304" pitchFamily="18" charset="0"/>
                <a:ea typeface="微软雅黑" panose="020B0503020204020204" pitchFamily="34" charset="-122"/>
              </a:rPr>
              <a:t>规模比较大的居民点叫做</a:t>
            </a:r>
            <a:r>
              <a:rPr lang="zh-CN" altLang="en-US" sz="2400" b="1" dirty="0">
                <a:solidFill>
                  <a:srgbClr val="FF0000"/>
                </a:solidFill>
                <a:latin typeface="Times New Roman" panose="02020603050405020304" pitchFamily="18" charset="0"/>
                <a:ea typeface="微软雅黑" panose="020B0503020204020204" pitchFamily="34" charset="-122"/>
              </a:rPr>
              <a:t>集镇</a:t>
            </a:r>
            <a:r>
              <a:rPr lang="zh-CN" altLang="en-US" sz="2400" b="1" dirty="0">
                <a:solidFill>
                  <a:srgbClr val="0000FF"/>
                </a:solidFill>
                <a:latin typeface="Times New Roman" panose="02020603050405020304" pitchFamily="18" charset="0"/>
                <a:ea typeface="微软雅黑" panose="020B0503020204020204" pitchFamily="34" charset="-122"/>
              </a:rPr>
              <a:t>。</a:t>
            </a:r>
          </a:p>
        </p:txBody>
      </p:sp>
      <p:sp>
        <p:nvSpPr>
          <p:cNvPr id="9221" name="矩形 113670"/>
          <p:cNvSpPr/>
          <p:nvPr/>
        </p:nvSpPr>
        <p:spPr>
          <a:xfrm>
            <a:off x="2409511" y="1414463"/>
            <a:ext cx="897773" cy="521970"/>
          </a:xfrm>
          <a:prstGeom prst="rect">
            <a:avLst/>
          </a:prstGeom>
          <a:noFill/>
          <a:ln w="9525">
            <a:noFill/>
          </a:ln>
        </p:spPr>
        <p:txBody>
          <a:bodyPr wrap="none" anchor="t">
            <a:spAutoFit/>
          </a:bodyPr>
          <a:lstStyle/>
          <a:p>
            <a:r>
              <a:rPr lang="zh-CN" altLang="en-US" sz="2800" b="1" dirty="0">
                <a:solidFill>
                  <a:srgbClr val="FF0000"/>
                </a:solidFill>
                <a:latin typeface="Arial" panose="020B0604020202020204" pitchFamily="34" charset="0"/>
                <a:ea typeface="微软雅黑" panose="020B0503020204020204" pitchFamily="34" charset="-122"/>
              </a:rPr>
              <a:t>乡村</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67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图片 132097" descr="2005525144012855"/>
          <p:cNvPicPr>
            <a:picLocks noChangeAspect="1"/>
          </p:cNvPicPr>
          <p:nvPr/>
        </p:nvPicPr>
        <p:blipFill>
          <a:blip r:embed="rId2" cstate="print"/>
          <a:srcRect b="2"/>
          <a:stretch>
            <a:fillRect/>
          </a:stretch>
        </p:blipFill>
        <p:spPr>
          <a:xfrm>
            <a:off x="2274592" y="709614"/>
            <a:ext cx="3565061" cy="2479675"/>
          </a:xfrm>
          <a:prstGeom prst="rect">
            <a:avLst/>
          </a:prstGeom>
          <a:noFill/>
          <a:ln w="57150" cap="flat" cmpd="thinThick">
            <a:solidFill>
              <a:schemeClr val="accent2"/>
            </a:solidFill>
            <a:prstDash val="sysDot"/>
            <a:miter/>
            <a:headEnd type="none" w="med" len="med"/>
            <a:tailEnd type="none" w="med" len="med"/>
          </a:ln>
        </p:spPr>
      </p:pic>
      <p:pic>
        <p:nvPicPr>
          <p:cNvPr id="132099" name="图片 132098" descr="客家土楼"/>
          <p:cNvPicPr>
            <a:picLocks noChangeAspect="1"/>
          </p:cNvPicPr>
          <p:nvPr/>
        </p:nvPicPr>
        <p:blipFill>
          <a:blip r:embed="rId3" cstate="print">
            <a:lum bright="-6000" contrast="11999"/>
          </a:blip>
          <a:stretch>
            <a:fillRect/>
          </a:stretch>
        </p:blipFill>
        <p:spPr>
          <a:xfrm>
            <a:off x="2274592" y="3533775"/>
            <a:ext cx="3565061" cy="2609850"/>
          </a:xfrm>
          <a:prstGeom prst="rect">
            <a:avLst/>
          </a:prstGeom>
          <a:noFill/>
          <a:ln w="57150" cap="flat" cmpd="thinThick">
            <a:solidFill>
              <a:schemeClr val="accent2"/>
            </a:solidFill>
            <a:prstDash val="sysDot"/>
            <a:miter/>
            <a:headEnd type="none" w="med" len="med"/>
            <a:tailEnd type="none" w="med" len="med"/>
          </a:ln>
        </p:spPr>
      </p:pic>
      <p:pic>
        <p:nvPicPr>
          <p:cNvPr id="132100" name="图片 132099" descr="广州城市风貌"/>
          <p:cNvPicPr>
            <a:picLocks noChangeAspect="1"/>
          </p:cNvPicPr>
          <p:nvPr/>
        </p:nvPicPr>
        <p:blipFill>
          <a:blip r:embed="rId4" cstate="print"/>
          <a:stretch>
            <a:fillRect/>
          </a:stretch>
        </p:blipFill>
        <p:spPr>
          <a:xfrm>
            <a:off x="6312667" y="3533775"/>
            <a:ext cx="3526966" cy="2609850"/>
          </a:xfrm>
          <a:prstGeom prst="rect">
            <a:avLst/>
          </a:prstGeom>
          <a:noFill/>
          <a:ln w="57150" cap="flat" cmpd="thinThick">
            <a:solidFill>
              <a:schemeClr val="accent2"/>
            </a:solidFill>
            <a:prstDash val="sysDot"/>
            <a:miter/>
            <a:headEnd type="none" w="med" len="med"/>
            <a:tailEnd type="none" w="med" len="med"/>
          </a:ln>
        </p:spPr>
      </p:pic>
      <p:pic>
        <p:nvPicPr>
          <p:cNvPr id="132101" name="图片 132100" descr="城市聚落5"/>
          <p:cNvPicPr preferRelativeResize="0"/>
          <p:nvPr/>
        </p:nvPicPr>
        <p:blipFill>
          <a:blip r:embed="rId5" cstate="print"/>
          <a:stretch>
            <a:fillRect/>
          </a:stretch>
        </p:blipFill>
        <p:spPr>
          <a:xfrm>
            <a:off x="6312667" y="739775"/>
            <a:ext cx="3526966" cy="2444750"/>
          </a:xfrm>
          <a:prstGeom prst="rect">
            <a:avLst/>
          </a:prstGeom>
          <a:noFill/>
          <a:ln w="57150" cap="flat" cmpd="thickThin">
            <a:solidFill>
              <a:schemeClr val="accent2"/>
            </a:solidFill>
            <a:prstDash val="sysDot"/>
            <a:miter/>
            <a:headEnd type="none" w="med" len="med"/>
            <a:tailEnd type="none" w="med" len="med"/>
          </a:ln>
        </p:spPr>
      </p:pic>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图片欣赏</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209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210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3209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32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图片 133121"/>
          <p:cNvPicPr>
            <a:picLocks noChangeAspect="1"/>
          </p:cNvPicPr>
          <p:nvPr/>
        </p:nvPicPr>
        <p:blipFill>
          <a:blip r:embed="rId2" cstate="print">
            <a:lum bright="-12000" contrast="29999"/>
          </a:blip>
          <a:stretch>
            <a:fillRect/>
          </a:stretch>
        </p:blipFill>
        <p:spPr>
          <a:xfrm>
            <a:off x="2322211" y="3590925"/>
            <a:ext cx="3415855" cy="2552700"/>
          </a:xfrm>
          <a:prstGeom prst="rect">
            <a:avLst/>
          </a:prstGeom>
          <a:noFill/>
          <a:ln w="57150" cap="flat" cmpd="sng">
            <a:solidFill>
              <a:schemeClr val="accent2"/>
            </a:solidFill>
            <a:prstDash val="sysDot"/>
            <a:miter/>
            <a:headEnd type="none" w="med" len="med"/>
            <a:tailEnd type="none" w="med" len="med"/>
          </a:ln>
        </p:spPr>
      </p:pic>
      <p:pic>
        <p:nvPicPr>
          <p:cNvPr id="133123" name="图片 133122"/>
          <p:cNvPicPr>
            <a:picLocks noChangeAspect="1"/>
          </p:cNvPicPr>
          <p:nvPr/>
        </p:nvPicPr>
        <p:blipFill>
          <a:blip r:embed="rId3" cstate="print">
            <a:lum bright="-6000" contrast="17999"/>
          </a:blip>
          <a:stretch>
            <a:fillRect/>
          </a:stretch>
        </p:blipFill>
        <p:spPr>
          <a:xfrm>
            <a:off x="2323798" y="714375"/>
            <a:ext cx="3393633" cy="2552700"/>
          </a:xfrm>
          <a:prstGeom prst="rect">
            <a:avLst/>
          </a:prstGeom>
          <a:noFill/>
          <a:ln w="57150" cap="flat" cmpd="sng">
            <a:solidFill>
              <a:schemeClr val="accent2"/>
            </a:solidFill>
            <a:prstDash val="sysDot"/>
            <a:miter/>
            <a:headEnd type="none" w="med" len="med"/>
            <a:tailEnd type="none" w="med" len="med"/>
          </a:ln>
        </p:spPr>
      </p:pic>
      <p:pic>
        <p:nvPicPr>
          <p:cNvPr id="133124" name="图片 133123" descr="001"/>
          <p:cNvPicPr>
            <a:picLocks noChangeAspect="1"/>
          </p:cNvPicPr>
          <p:nvPr/>
        </p:nvPicPr>
        <p:blipFill>
          <a:blip r:embed="rId4" cstate="print"/>
          <a:stretch>
            <a:fillRect/>
          </a:stretch>
        </p:blipFill>
        <p:spPr>
          <a:xfrm>
            <a:off x="6061874" y="3609975"/>
            <a:ext cx="3799980" cy="2533650"/>
          </a:xfrm>
          <a:prstGeom prst="rect">
            <a:avLst/>
          </a:prstGeom>
          <a:noFill/>
          <a:ln w="57150" cap="flat" cmpd="sng">
            <a:solidFill>
              <a:schemeClr val="accent2"/>
            </a:solidFill>
            <a:prstDash val="sysDot"/>
            <a:miter/>
            <a:headEnd type="none" w="med" len="med"/>
            <a:tailEnd type="none" w="med" len="med"/>
          </a:ln>
        </p:spPr>
      </p:pic>
      <p:pic>
        <p:nvPicPr>
          <p:cNvPr id="133125" name="图片 133124" descr="newyork29"/>
          <p:cNvPicPr>
            <a:picLocks noChangeAspect="1"/>
          </p:cNvPicPr>
          <p:nvPr/>
        </p:nvPicPr>
        <p:blipFill>
          <a:blip r:embed="rId5" cstate="print"/>
          <a:stretch>
            <a:fillRect/>
          </a:stretch>
        </p:blipFill>
        <p:spPr>
          <a:xfrm>
            <a:off x="6061874" y="714375"/>
            <a:ext cx="3799980" cy="2578100"/>
          </a:xfrm>
          <a:prstGeom prst="rect">
            <a:avLst/>
          </a:prstGeom>
          <a:noFill/>
          <a:ln w="57150" cap="flat" cmpd="sng">
            <a:solidFill>
              <a:schemeClr val="accent2"/>
            </a:solidFill>
            <a:prstDash val="sysDot"/>
            <a:miter/>
            <a:headEnd type="none" w="med" len="med"/>
            <a:tailEnd type="none" w="med" len="med"/>
          </a:ln>
        </p:spPr>
      </p:pic>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图片欣赏</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31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312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3312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3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Rot="1"/>
          </p:cNvSpPr>
          <p:nvPr/>
        </p:nvSpPr>
        <p:spPr>
          <a:xfrm>
            <a:off x="2665383" y="1230630"/>
            <a:ext cx="3353633" cy="520700"/>
          </a:xfrm>
          <a:prstGeom prst="rect">
            <a:avLst/>
          </a:prstGeom>
          <a:noFill/>
          <a:ln w="9525">
            <a:noFill/>
          </a:ln>
        </p:spPr>
        <p:txBody>
          <a:bodyPr anchor="ctr"/>
          <a:lstStyle/>
          <a:p>
            <a:pPr algn="ctr"/>
            <a:r>
              <a:rPr lang="zh-CN" altLang="en-US" sz="2400" b="1" dirty="0">
                <a:solidFill>
                  <a:srgbClr val="FF0000"/>
                </a:solidFill>
                <a:latin typeface="Times New Roman" panose="02020603050405020304" pitchFamily="18" charset="0"/>
                <a:ea typeface="微软雅黑" panose="020B0503020204020204" pitchFamily="34" charset="-122"/>
              </a:rPr>
              <a:t>城市与乡村的区别：</a:t>
            </a:r>
          </a:p>
        </p:txBody>
      </p:sp>
      <p:graphicFrame>
        <p:nvGraphicFramePr>
          <p:cNvPr id="131111" name="表格 131110"/>
          <p:cNvGraphicFramePr/>
          <p:nvPr/>
        </p:nvGraphicFramePr>
        <p:xfrm>
          <a:off x="2934906" y="2235200"/>
          <a:ext cx="6321872" cy="3289300"/>
        </p:xfrm>
        <a:graphic>
          <a:graphicData uri="http://schemas.openxmlformats.org/drawingml/2006/table">
            <a:tbl>
              <a:tblPr/>
              <a:tblGrid>
                <a:gridCol w="1776499">
                  <a:extLst>
                    <a:ext uri="{9D8B030D-6E8A-4147-A177-3AD203B41FA5}">
                      <a16:colId xmlns:a16="http://schemas.microsoft.com/office/drawing/2014/main" val="20000"/>
                    </a:ext>
                  </a:extLst>
                </a:gridCol>
                <a:gridCol w="2335861">
                  <a:extLst>
                    <a:ext uri="{9D8B030D-6E8A-4147-A177-3AD203B41FA5}">
                      <a16:colId xmlns:a16="http://schemas.microsoft.com/office/drawing/2014/main" val="20001"/>
                    </a:ext>
                  </a:extLst>
                </a:gridCol>
                <a:gridCol w="2209512">
                  <a:extLst>
                    <a:ext uri="{9D8B030D-6E8A-4147-A177-3AD203B41FA5}">
                      <a16:colId xmlns:a16="http://schemas.microsoft.com/office/drawing/2014/main" val="20002"/>
                    </a:ext>
                  </a:extLst>
                </a:gridCol>
              </a:tblGrid>
              <a:tr h="6858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endParaRPr lang="zh-CN" altLang="en-US" sz="2400" b="1" dirty="0">
                        <a:solidFill>
                          <a:srgbClr val="FF0000"/>
                        </a:solidFill>
                        <a:ea typeface="微软雅黑" panose="020B0503020204020204" pitchFamily="34" charset="-122"/>
                      </a:endParaRPr>
                    </a:p>
                  </a:txBody>
                  <a:tcPr marL="91428" marR="91428">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2" panose="05020102010507070707" pitchFamily="18" charset="2"/>
                        <a:buNone/>
                      </a:pPr>
                      <a:r>
                        <a:rPr lang="zh-CN" altLang="en-US" sz="2400" b="1" dirty="0">
                          <a:solidFill>
                            <a:srgbClr val="FF0000"/>
                          </a:solidFill>
                          <a:ea typeface="微软雅黑" panose="020B0503020204020204" pitchFamily="34" charset="-122"/>
                        </a:rPr>
                        <a:t>乡村</a:t>
                      </a: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2" panose="05020102010507070707" pitchFamily="18" charset="2"/>
                        <a:buNone/>
                      </a:pPr>
                      <a:r>
                        <a:rPr lang="zh-CN" altLang="en-US" sz="2400" b="1" dirty="0">
                          <a:solidFill>
                            <a:srgbClr val="FF0000"/>
                          </a:solidFill>
                          <a:ea typeface="微软雅黑" panose="020B0503020204020204" pitchFamily="34" charset="-122"/>
                        </a:rPr>
                        <a:t>城市</a:t>
                      </a:r>
                    </a:p>
                  </a:txBody>
                  <a:tcPr marL="91428" marR="91428">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69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r>
                        <a:rPr lang="zh-CN" altLang="en-US" sz="2400" b="1" dirty="0">
                          <a:solidFill>
                            <a:srgbClr val="FF0000"/>
                          </a:solidFill>
                          <a:ea typeface="微软雅黑" panose="020B0503020204020204" pitchFamily="34" charset="-122"/>
                        </a:rPr>
                        <a:t>交通特点</a:t>
                      </a:r>
                    </a:p>
                  </a:txBody>
                  <a:tcPr marL="91428" marR="91428">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endParaRPr lang="zh-CN" altLang="en-US" sz="2400" b="1" dirty="0">
                        <a:solidFill>
                          <a:srgbClr val="FF0000"/>
                        </a:solidFill>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endParaRPr lang="zh-CN" altLang="en-US" sz="2400" b="1" dirty="0">
                        <a:solidFill>
                          <a:srgbClr val="FF0000"/>
                        </a:solidFill>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50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r>
                        <a:rPr lang="zh-CN" altLang="en-US" sz="2400" b="1" dirty="0">
                          <a:solidFill>
                            <a:srgbClr val="FF0000"/>
                          </a:solidFill>
                          <a:ea typeface="微软雅黑" panose="020B0503020204020204" pitchFamily="34" charset="-122"/>
                        </a:rPr>
                        <a:t>人口分布</a:t>
                      </a:r>
                    </a:p>
                  </a:txBody>
                  <a:tcPr marL="91428" marR="91428">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endParaRPr lang="zh-CN" altLang="en-US" sz="2400" b="1" dirty="0">
                        <a:solidFill>
                          <a:srgbClr val="FF0000"/>
                        </a:solidFill>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endParaRPr lang="zh-CN" altLang="en-US" sz="2400" b="1" dirty="0">
                        <a:solidFill>
                          <a:srgbClr val="FF0000"/>
                        </a:solidFill>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74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r>
                        <a:rPr lang="zh-CN" altLang="en-US" sz="2400" b="1" dirty="0">
                          <a:solidFill>
                            <a:srgbClr val="FF0000"/>
                          </a:solidFill>
                          <a:ea typeface="微软雅黑" panose="020B0503020204020204" pitchFamily="34" charset="-122"/>
                        </a:rPr>
                        <a:t>建筑特点</a:t>
                      </a:r>
                    </a:p>
                  </a:txBody>
                  <a:tcPr marL="91428" marR="91428">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endParaRPr lang="zh-CN" altLang="en-US" sz="2400" b="1" dirty="0">
                        <a:solidFill>
                          <a:srgbClr val="FF0000"/>
                        </a:solidFill>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endParaRPr lang="zh-CN" altLang="en-US" sz="2400" b="1" dirty="0">
                        <a:solidFill>
                          <a:srgbClr val="FF0000"/>
                        </a:solidFill>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4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r>
                        <a:rPr lang="zh-CN" altLang="en-US" sz="2400" b="1" dirty="0">
                          <a:solidFill>
                            <a:srgbClr val="FF0000"/>
                          </a:solidFill>
                          <a:ea typeface="微软雅黑" panose="020B0503020204020204" pitchFamily="34" charset="-122"/>
                        </a:rPr>
                        <a:t>生产活动</a:t>
                      </a:r>
                    </a:p>
                  </a:txBody>
                  <a:tcPr marL="91428" marR="91428">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endParaRPr lang="zh-CN" altLang="en-US" sz="2400" b="1" dirty="0">
                        <a:solidFill>
                          <a:srgbClr val="FF0000"/>
                        </a:solidFill>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Font typeface="Wingdings 2" panose="05020102010507070707" pitchFamily="18" charset="2"/>
                        <a:buNone/>
                      </a:pPr>
                      <a:endParaRPr lang="zh-CN" altLang="en-US" sz="2400" b="1" dirty="0">
                        <a:solidFill>
                          <a:srgbClr val="FF0000"/>
                        </a:solidFill>
                        <a:ea typeface="微软雅黑" panose="020B0503020204020204" pitchFamily="34" charset="-122"/>
                      </a:endParaRPr>
                    </a:p>
                  </a:txBody>
                  <a:tcPr marL="91428" marR="91428">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4721" name="Text Box 33"/>
          <p:cNvSpPr txBox="1"/>
          <p:nvPr/>
        </p:nvSpPr>
        <p:spPr>
          <a:xfrm>
            <a:off x="7450755" y="2949576"/>
            <a:ext cx="1406977" cy="460375"/>
          </a:xfrm>
          <a:prstGeom prst="rect">
            <a:avLst/>
          </a:prstGeom>
          <a:noFill/>
          <a:ln w="9525">
            <a:noFill/>
          </a:ln>
        </p:spPr>
        <p:txBody>
          <a:bodyPr wrap="none" anchor="t">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道路密集</a:t>
            </a:r>
          </a:p>
        </p:txBody>
      </p:sp>
      <p:sp>
        <p:nvSpPr>
          <p:cNvPr id="114722" name="Text Box 34"/>
          <p:cNvSpPr txBox="1"/>
          <p:nvPr/>
        </p:nvSpPr>
        <p:spPr>
          <a:xfrm>
            <a:off x="5353941" y="2960689"/>
            <a:ext cx="1406977" cy="460375"/>
          </a:xfrm>
          <a:prstGeom prst="rect">
            <a:avLst/>
          </a:prstGeom>
          <a:noFill/>
          <a:ln w="9525">
            <a:noFill/>
          </a:ln>
        </p:spPr>
        <p:txBody>
          <a:bodyPr wrap="none" anchor="t">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道路稀疏</a:t>
            </a:r>
          </a:p>
        </p:txBody>
      </p:sp>
      <p:sp>
        <p:nvSpPr>
          <p:cNvPr id="114723" name="Text Box 35"/>
          <p:cNvSpPr txBox="1"/>
          <p:nvPr/>
        </p:nvSpPr>
        <p:spPr>
          <a:xfrm>
            <a:off x="7823769" y="3563938"/>
            <a:ext cx="794917" cy="460375"/>
          </a:xfrm>
          <a:prstGeom prst="rect">
            <a:avLst/>
          </a:prstGeom>
          <a:noFill/>
          <a:ln w="9525">
            <a:noFill/>
          </a:ln>
        </p:spPr>
        <p:txBody>
          <a:bodyPr wrap="none" anchor="t">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稠密</a:t>
            </a:r>
          </a:p>
        </p:txBody>
      </p:sp>
      <p:sp>
        <p:nvSpPr>
          <p:cNvPr id="114724" name="Text Box 36"/>
          <p:cNvSpPr txBox="1"/>
          <p:nvPr/>
        </p:nvSpPr>
        <p:spPr>
          <a:xfrm>
            <a:off x="5677749" y="3644901"/>
            <a:ext cx="794917" cy="460375"/>
          </a:xfrm>
          <a:prstGeom prst="rect">
            <a:avLst/>
          </a:prstGeom>
          <a:noFill/>
          <a:ln w="9525">
            <a:noFill/>
          </a:ln>
        </p:spPr>
        <p:txBody>
          <a:bodyPr wrap="none" anchor="t">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稀疏</a:t>
            </a:r>
          </a:p>
        </p:txBody>
      </p:sp>
      <p:sp>
        <p:nvSpPr>
          <p:cNvPr id="114725" name="Text Box 37"/>
          <p:cNvSpPr txBox="1"/>
          <p:nvPr/>
        </p:nvSpPr>
        <p:spPr>
          <a:xfrm>
            <a:off x="7377739" y="4217989"/>
            <a:ext cx="1560627" cy="460375"/>
          </a:xfrm>
          <a:prstGeom prst="rect">
            <a:avLst/>
          </a:prstGeom>
          <a:noFill/>
          <a:ln w="9525">
            <a:noFill/>
          </a:ln>
        </p:spPr>
        <p:txBody>
          <a:bodyPr wrap="none" anchor="t">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密集 、高</a:t>
            </a:r>
          </a:p>
        </p:txBody>
      </p:sp>
      <p:sp>
        <p:nvSpPr>
          <p:cNvPr id="131117" name="Text Box 38"/>
          <p:cNvSpPr txBox="1"/>
          <p:nvPr/>
        </p:nvSpPr>
        <p:spPr>
          <a:xfrm>
            <a:off x="5190449" y="4329114"/>
            <a:ext cx="1688880" cy="460375"/>
          </a:xfrm>
          <a:prstGeom prst="rect">
            <a:avLst/>
          </a:prstGeom>
          <a:noFill/>
          <a:ln w="9525">
            <a:noFill/>
          </a:ln>
        </p:spPr>
        <p:txBody>
          <a:bodyPr anchor="t">
            <a:spAutoFit/>
          </a:bodyPr>
          <a:lstStyle/>
          <a:p>
            <a:pPr>
              <a:spcBef>
                <a:spcPct val="20000"/>
              </a:spcBef>
              <a:buClr>
                <a:schemeClr val="folHlink"/>
              </a:buClr>
              <a:buSzPct val="85000"/>
              <a:buFont typeface="Wingdings 2" panose="05020102010507070707" pitchFamily="18" charset="2"/>
              <a:buNone/>
            </a:pPr>
            <a:r>
              <a:rPr lang="zh-CN" altLang="en-US" sz="2400" b="1" dirty="0">
                <a:solidFill>
                  <a:srgbClr val="0000FF"/>
                </a:solidFill>
                <a:latin typeface="微软雅黑" panose="020B0503020204020204" pitchFamily="34" charset="-122"/>
                <a:ea typeface="微软雅黑" panose="020B0503020204020204" pitchFamily="34" charset="-122"/>
              </a:rPr>
              <a:t>稀疏、矮</a:t>
            </a:r>
          </a:p>
        </p:txBody>
      </p:sp>
      <p:sp>
        <p:nvSpPr>
          <p:cNvPr id="114727" name="Text Box 39"/>
          <p:cNvSpPr txBox="1"/>
          <p:nvPr/>
        </p:nvSpPr>
        <p:spPr>
          <a:xfrm>
            <a:off x="7866626" y="5002214"/>
            <a:ext cx="1100947" cy="460375"/>
          </a:xfrm>
          <a:prstGeom prst="rect">
            <a:avLst/>
          </a:prstGeom>
          <a:noFill/>
          <a:ln w="9525">
            <a:noFill/>
          </a:ln>
        </p:spPr>
        <p:txBody>
          <a:bodyPr wrap="none" anchor="t">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非农业</a:t>
            </a:r>
          </a:p>
        </p:txBody>
      </p:sp>
      <p:sp>
        <p:nvSpPr>
          <p:cNvPr id="114728" name="Text Box 40"/>
          <p:cNvSpPr txBox="1"/>
          <p:nvPr/>
        </p:nvSpPr>
        <p:spPr>
          <a:xfrm>
            <a:off x="5660288" y="5029201"/>
            <a:ext cx="794917" cy="460375"/>
          </a:xfrm>
          <a:prstGeom prst="rect">
            <a:avLst/>
          </a:prstGeom>
          <a:noFill/>
          <a:ln w="9525">
            <a:noFill/>
          </a:ln>
        </p:spPr>
        <p:txBody>
          <a:bodyPr wrap="none" anchor="t">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农业</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7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7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7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7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1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7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47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4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21" grpId="0"/>
      <p:bldP spid="114722" grpId="0"/>
      <p:bldP spid="114723" grpId="0"/>
      <p:bldP spid="114724" grpId="0"/>
      <p:bldP spid="114725" grpId="0"/>
      <p:bldP spid="131117" grpId="0"/>
      <p:bldP spid="114727" grpId="0"/>
      <p:bldP spid="114728"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2" name="图片 114691" descr="城镇演变4"/>
          <p:cNvPicPr>
            <a:picLocks noChangeAspect="1"/>
          </p:cNvPicPr>
          <p:nvPr/>
        </p:nvPicPr>
        <p:blipFill>
          <a:blip r:embed="rId2" cstate="print"/>
          <a:stretch>
            <a:fillRect/>
          </a:stretch>
        </p:blipFill>
        <p:spPr>
          <a:xfrm>
            <a:off x="7319011" y="3052763"/>
            <a:ext cx="2058719" cy="1441450"/>
          </a:xfrm>
          <a:prstGeom prst="rect">
            <a:avLst/>
          </a:prstGeom>
          <a:noFill/>
          <a:ln w="9525">
            <a:noFill/>
          </a:ln>
        </p:spPr>
      </p:pic>
      <p:pic>
        <p:nvPicPr>
          <p:cNvPr id="114693" name="图片 114692" descr="城镇演变1"/>
          <p:cNvPicPr>
            <a:picLocks noChangeAspect="1"/>
          </p:cNvPicPr>
          <p:nvPr/>
        </p:nvPicPr>
        <p:blipFill>
          <a:blip r:embed="rId3" cstate="print"/>
          <a:stretch>
            <a:fillRect/>
          </a:stretch>
        </p:blipFill>
        <p:spPr>
          <a:xfrm>
            <a:off x="2495225" y="1524000"/>
            <a:ext cx="2058720" cy="1441450"/>
          </a:xfrm>
          <a:prstGeom prst="rect">
            <a:avLst/>
          </a:prstGeom>
          <a:noFill/>
          <a:ln w="9525">
            <a:noFill/>
          </a:ln>
        </p:spPr>
      </p:pic>
      <p:pic>
        <p:nvPicPr>
          <p:cNvPr id="114694" name="图片 114693" descr="城镇演变2"/>
          <p:cNvPicPr>
            <a:picLocks noChangeAspect="1"/>
          </p:cNvPicPr>
          <p:nvPr/>
        </p:nvPicPr>
        <p:blipFill>
          <a:blip r:embed="rId4" cstate="print"/>
          <a:stretch>
            <a:fillRect/>
          </a:stretch>
        </p:blipFill>
        <p:spPr>
          <a:xfrm>
            <a:off x="4799975" y="1524000"/>
            <a:ext cx="2058720" cy="1441450"/>
          </a:xfrm>
          <a:prstGeom prst="rect">
            <a:avLst/>
          </a:prstGeom>
          <a:noFill/>
          <a:ln w="9525">
            <a:noFill/>
          </a:ln>
        </p:spPr>
      </p:pic>
      <p:pic>
        <p:nvPicPr>
          <p:cNvPr id="114695" name="图片 114694" descr="城镇演变3"/>
          <p:cNvPicPr>
            <a:picLocks noChangeAspect="1"/>
          </p:cNvPicPr>
          <p:nvPr/>
        </p:nvPicPr>
        <p:blipFill>
          <a:blip r:embed="rId5" cstate="print"/>
          <a:stretch>
            <a:fillRect/>
          </a:stretch>
        </p:blipFill>
        <p:spPr>
          <a:xfrm>
            <a:off x="4799975" y="3052763"/>
            <a:ext cx="2058720" cy="1441450"/>
          </a:xfrm>
          <a:prstGeom prst="rect">
            <a:avLst/>
          </a:prstGeom>
          <a:noFill/>
          <a:ln w="9525">
            <a:noFill/>
          </a:ln>
        </p:spPr>
      </p:pic>
      <p:sp>
        <p:nvSpPr>
          <p:cNvPr id="114696" name="文本框 114695"/>
          <p:cNvSpPr txBox="1"/>
          <p:nvPr/>
        </p:nvSpPr>
        <p:spPr>
          <a:xfrm>
            <a:off x="2260306" y="4513264"/>
            <a:ext cx="7849166" cy="1753235"/>
          </a:xfrm>
          <a:prstGeom prst="rect">
            <a:avLst/>
          </a:prstGeom>
          <a:noFill/>
          <a:ln w="12700">
            <a:noFill/>
          </a:ln>
        </p:spPr>
        <p:txBody>
          <a:bodyPr anchor="t">
            <a:spAutoFit/>
          </a:bodyPr>
          <a:lstStyle/>
          <a:p>
            <a:pPr>
              <a:lnSpc>
                <a:spcPct val="150000"/>
              </a:lnSpc>
              <a:buClr>
                <a:schemeClr val="bg1"/>
              </a:buClr>
            </a:pPr>
            <a:r>
              <a:rPr lang="zh-CN" altLang="en-US" sz="2400" b="1" dirty="0">
                <a:solidFill>
                  <a:srgbClr val="0000FF"/>
                </a:solidFill>
                <a:latin typeface="Times New Roman" panose="02020603050405020304" pitchFamily="18" charset="0"/>
                <a:ea typeface="微软雅黑" panose="020B0503020204020204" pitchFamily="34" charset="-122"/>
              </a:rPr>
              <a:t>村庄人口不断增多，居民点不断扩大而变成城镇；发展过程中城镇规模不断扩大，出现了较多的楼房，最终发展为城市。</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6987900" y="1983740"/>
            <a:ext cx="2389829"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聚落的演变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4693"/>
                                        </p:tgtEl>
                                        <p:attrNameLst>
                                          <p:attrName>style.visibility</p:attrName>
                                        </p:attrNameLst>
                                      </p:cBhvr>
                                      <p:to>
                                        <p:strVal val="visible"/>
                                      </p:to>
                                    </p:set>
                                    <p:animEffect transition="in" filter="wipe(left)">
                                      <p:cBhvr>
                                        <p:cTn id="7" dur="500"/>
                                        <p:tgtEl>
                                          <p:spTgt spid="11469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1469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1469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146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6"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115714" descr="城镇演变地图4"/>
          <p:cNvPicPr/>
          <p:nvPr/>
        </p:nvPicPr>
        <p:blipFill>
          <a:blip r:embed="rId2" cstate="print">
            <a:lum bright="-35999" contrast="42000"/>
          </a:blip>
          <a:stretch>
            <a:fillRect/>
          </a:stretch>
        </p:blipFill>
        <p:spPr>
          <a:xfrm>
            <a:off x="7774563" y="3805238"/>
            <a:ext cx="2126973" cy="1700212"/>
          </a:xfrm>
          <a:prstGeom prst="rect">
            <a:avLst/>
          </a:prstGeom>
          <a:noFill/>
          <a:ln w="9525">
            <a:noFill/>
          </a:ln>
        </p:spPr>
      </p:pic>
      <p:pic>
        <p:nvPicPr>
          <p:cNvPr id="14338" name="图片 115715" descr="城镇演变地图3"/>
          <p:cNvPicPr/>
          <p:nvPr/>
        </p:nvPicPr>
        <p:blipFill>
          <a:blip r:embed="rId3" cstate="print">
            <a:lum bright="-35999" contrast="42000"/>
          </a:blip>
          <a:stretch>
            <a:fillRect/>
          </a:stretch>
        </p:blipFill>
        <p:spPr>
          <a:xfrm>
            <a:off x="5149179" y="3805238"/>
            <a:ext cx="2192053" cy="1700212"/>
          </a:xfrm>
          <a:prstGeom prst="rect">
            <a:avLst/>
          </a:prstGeom>
          <a:noFill/>
          <a:ln w="9525">
            <a:noFill/>
          </a:ln>
        </p:spPr>
      </p:pic>
      <p:pic>
        <p:nvPicPr>
          <p:cNvPr id="14339" name="图片 115716" descr="城镇演变地图1"/>
          <p:cNvPicPr/>
          <p:nvPr/>
        </p:nvPicPr>
        <p:blipFill>
          <a:blip r:embed="rId4" cstate="print">
            <a:lum bright="-35999" contrast="42000"/>
          </a:blip>
          <a:stretch>
            <a:fillRect/>
          </a:stretch>
        </p:blipFill>
        <p:spPr>
          <a:xfrm>
            <a:off x="5149179" y="1789113"/>
            <a:ext cx="2192053" cy="1727200"/>
          </a:xfrm>
          <a:prstGeom prst="rect">
            <a:avLst/>
          </a:prstGeom>
          <a:noFill/>
          <a:ln w="9525">
            <a:noFill/>
          </a:ln>
        </p:spPr>
      </p:pic>
      <p:pic>
        <p:nvPicPr>
          <p:cNvPr id="14340" name="图片 115717" descr="城镇演变地图2"/>
          <p:cNvPicPr/>
          <p:nvPr/>
        </p:nvPicPr>
        <p:blipFill>
          <a:blip r:embed="rId5" cstate="print">
            <a:lum bright="-35999" contrast="42000"/>
          </a:blip>
          <a:stretch>
            <a:fillRect/>
          </a:stretch>
        </p:blipFill>
        <p:spPr>
          <a:xfrm>
            <a:off x="7774563" y="1789114"/>
            <a:ext cx="2126973" cy="1819275"/>
          </a:xfrm>
          <a:prstGeom prst="rect">
            <a:avLst/>
          </a:prstGeom>
          <a:noFill/>
          <a:ln w="9525">
            <a:noFill/>
          </a:ln>
        </p:spPr>
      </p:pic>
      <p:sp>
        <p:nvSpPr>
          <p:cNvPr id="115719" name="文本框 115718"/>
          <p:cNvSpPr txBox="1"/>
          <p:nvPr/>
        </p:nvSpPr>
        <p:spPr>
          <a:xfrm>
            <a:off x="1887292" y="1735138"/>
            <a:ext cx="3434903" cy="3415030"/>
          </a:xfrm>
          <a:prstGeom prst="rect">
            <a:avLst/>
          </a:prstGeom>
          <a:noFill/>
          <a:ln w="12700">
            <a:noFill/>
          </a:ln>
        </p:spPr>
        <p:txBody>
          <a:bodyPr wrap="square" anchor="t">
            <a:spAutoFit/>
          </a:bodyPr>
          <a:lstStyle/>
          <a:p>
            <a:pPr>
              <a:lnSpc>
                <a:spcPct val="150000"/>
              </a:lnSpc>
              <a:buClr>
                <a:schemeClr val="bg1"/>
              </a:buClr>
            </a:pPr>
            <a:r>
              <a:rPr lang="zh-CN" altLang="en-US" sz="2400" b="1" dirty="0">
                <a:solidFill>
                  <a:srgbClr val="FF0000"/>
                </a:solidFill>
                <a:latin typeface="Times New Roman" panose="02020603050405020304" pitchFamily="18" charset="0"/>
                <a:ea typeface="微软雅黑" panose="020B0503020204020204" pitchFamily="34" charset="-122"/>
              </a:rPr>
              <a:t>在哪些地方容易形成比较大的城市？</a:t>
            </a:r>
          </a:p>
          <a:p>
            <a:pPr>
              <a:lnSpc>
                <a:spcPct val="150000"/>
              </a:lnSpc>
              <a:buClr>
                <a:schemeClr val="bg1"/>
              </a:buClr>
            </a:pPr>
            <a:r>
              <a:rPr lang="zh-CN" altLang="en-US" sz="2400" b="1" dirty="0">
                <a:solidFill>
                  <a:srgbClr val="0000FF"/>
                </a:solidFill>
                <a:latin typeface="Times New Roman" panose="02020603050405020304" pitchFamily="18" charset="0"/>
                <a:ea typeface="微软雅黑" panose="020B0503020204020204" pitchFamily="34" charset="-122"/>
              </a:rPr>
              <a:t>地形平坦、</a:t>
            </a:r>
          </a:p>
          <a:p>
            <a:pPr>
              <a:lnSpc>
                <a:spcPct val="150000"/>
              </a:lnSpc>
              <a:buClr>
                <a:schemeClr val="bg1"/>
              </a:buClr>
            </a:pPr>
            <a:r>
              <a:rPr lang="zh-CN" altLang="en-US" sz="2400" b="1" dirty="0">
                <a:solidFill>
                  <a:srgbClr val="0000FF"/>
                </a:solidFill>
                <a:latin typeface="Times New Roman" panose="02020603050405020304" pitchFamily="18" charset="0"/>
                <a:ea typeface="微软雅黑" panose="020B0503020204020204" pitchFamily="34" charset="-122"/>
              </a:rPr>
              <a:t>水源充足、</a:t>
            </a:r>
          </a:p>
          <a:p>
            <a:pPr>
              <a:lnSpc>
                <a:spcPct val="150000"/>
              </a:lnSpc>
              <a:buClr>
                <a:schemeClr val="bg1"/>
              </a:buClr>
            </a:pPr>
            <a:r>
              <a:rPr lang="zh-CN" altLang="en-US" sz="2400" b="1" dirty="0">
                <a:solidFill>
                  <a:srgbClr val="0000FF"/>
                </a:solidFill>
                <a:latin typeface="Times New Roman" panose="02020603050405020304" pitchFamily="18" charset="0"/>
                <a:ea typeface="微软雅黑" panose="020B0503020204020204" pitchFamily="34" charset="-122"/>
              </a:rPr>
              <a:t>交通便利、</a:t>
            </a:r>
          </a:p>
          <a:p>
            <a:pPr>
              <a:lnSpc>
                <a:spcPct val="150000"/>
              </a:lnSpc>
              <a:buClr>
                <a:schemeClr val="bg1"/>
              </a:buClr>
            </a:pPr>
            <a:r>
              <a:rPr lang="zh-CN" altLang="en-US" sz="2400" b="1" dirty="0">
                <a:solidFill>
                  <a:srgbClr val="0000FF"/>
                </a:solidFill>
                <a:latin typeface="Times New Roman" panose="02020603050405020304" pitchFamily="18" charset="0"/>
                <a:ea typeface="微软雅黑" panose="020B0503020204020204" pitchFamily="34" charset="-122"/>
              </a:rPr>
              <a:t>资源丰富。</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15719">
                                            <p:txEl>
                                              <p:pRg st="0" end="0"/>
                                            </p:txEl>
                                          </p:spTgt>
                                        </p:tgtEl>
                                        <p:attrNameLst>
                                          <p:attrName>style.visibility</p:attrName>
                                        </p:attrNameLst>
                                      </p:cBhvr>
                                      <p:to>
                                        <p:strVal val="visible"/>
                                      </p:to>
                                    </p:set>
                                    <p:animEffect transition="in" filter="box(in)">
                                      <p:cBhvr>
                                        <p:cTn id="7" dur="500"/>
                                        <p:tgtEl>
                                          <p:spTgt spid="1157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571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571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5719">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57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椭圆 116739" descr="城市风景"/>
          <p:cNvSpPr/>
          <p:nvPr/>
        </p:nvSpPr>
        <p:spPr>
          <a:xfrm>
            <a:off x="4511088" y="2427289"/>
            <a:ext cx="2950779" cy="2663825"/>
          </a:xfrm>
          <a:prstGeom prst="ellipse">
            <a:avLst/>
          </a:prstGeom>
          <a:blipFill rotWithShape="1">
            <a:blip r:embed="rId2" cstate="print"/>
            <a:stretch>
              <a:fillRect/>
            </a:stretch>
          </a:blipFill>
          <a:ln w="12700" cap="sq" cmpd="sng">
            <a:solidFill>
              <a:schemeClr val="tx1"/>
            </a:solidFill>
            <a:prstDash val="solid"/>
            <a:round/>
            <a:headEnd type="none" w="sm" len="sm"/>
            <a:tailEnd type="none" w="sm" len="sm"/>
          </a:ln>
        </p:spPr>
        <p:txBody>
          <a:bodyPr anchor="t"/>
          <a:lstStyle/>
          <a:p>
            <a:endParaRPr lang="zh-CN" altLang="en-US">
              <a:latin typeface="Arial" panose="020B0604020202020204" pitchFamily="34" charset="0"/>
              <a:ea typeface="微软雅黑" panose="020B0503020204020204" pitchFamily="34" charset="-122"/>
            </a:endParaRPr>
          </a:p>
        </p:txBody>
      </p:sp>
      <p:sp>
        <p:nvSpPr>
          <p:cNvPr id="116741" name="椭圆 116740" descr="工业污染"/>
          <p:cNvSpPr/>
          <p:nvPr/>
        </p:nvSpPr>
        <p:spPr>
          <a:xfrm>
            <a:off x="3725060" y="4292283"/>
            <a:ext cx="1439676" cy="1439862"/>
          </a:xfrm>
          <a:prstGeom prst="ellipse">
            <a:avLst/>
          </a:prstGeom>
          <a:blipFill rotWithShape="1">
            <a:blip r:embed="rId3" cstate="print"/>
            <a:stretch>
              <a:fillRect/>
            </a:stretch>
          </a:blipFill>
          <a:ln w="12700" cap="sq" cmpd="sng">
            <a:solidFill>
              <a:schemeClr val="tx1"/>
            </a:solidFill>
            <a:prstDash val="solid"/>
            <a:round/>
            <a:headEnd type="none" w="sm" len="sm"/>
            <a:tailEnd type="none" w="sm" len="sm"/>
          </a:ln>
        </p:spPr>
        <p:txBody>
          <a:bodyPr wrap="none" anchor="ctr"/>
          <a:lstStyle/>
          <a:p>
            <a:pPr algn="ctr">
              <a:buClr>
                <a:schemeClr val="bg1"/>
              </a:buClr>
            </a:pPr>
            <a:endParaRPr lang="zh-CN" sz="2400" dirty="0">
              <a:latin typeface="Times New Roman" panose="02020603050405020304" pitchFamily="18" charset="0"/>
              <a:ea typeface="微软雅黑" panose="020B0503020204020204" pitchFamily="34" charset="-122"/>
            </a:endParaRPr>
          </a:p>
        </p:txBody>
      </p:sp>
      <p:sp>
        <p:nvSpPr>
          <p:cNvPr id="116742" name="椭圆 116741" descr="自行车"/>
          <p:cNvSpPr/>
          <p:nvPr/>
        </p:nvSpPr>
        <p:spPr>
          <a:xfrm>
            <a:off x="4030138" y="1406526"/>
            <a:ext cx="1439675" cy="1439863"/>
          </a:xfrm>
          <a:prstGeom prst="ellipse">
            <a:avLst/>
          </a:prstGeom>
          <a:blipFill rotWithShape="1">
            <a:blip r:embed="rId4" cstate="print"/>
            <a:stretch>
              <a:fillRect/>
            </a:stretch>
          </a:blipFill>
          <a:ln w="12700" cap="sq" cmpd="sng">
            <a:solidFill>
              <a:schemeClr val="tx1"/>
            </a:solidFill>
            <a:prstDash val="solid"/>
            <a:round/>
            <a:headEnd type="none" w="sm" len="sm"/>
            <a:tailEnd type="none" w="sm" len="sm"/>
          </a:ln>
        </p:spPr>
        <p:txBody>
          <a:bodyPr wrap="none" anchor="ctr"/>
          <a:lstStyle/>
          <a:p>
            <a:pPr algn="ctr">
              <a:buClr>
                <a:schemeClr val="bg1"/>
              </a:buClr>
            </a:pPr>
            <a:endParaRPr lang="zh-CN" sz="2400" b="1" dirty="0">
              <a:latin typeface="Times New Roman" panose="02020603050405020304" pitchFamily="18" charset="0"/>
              <a:ea typeface="微软雅黑" panose="020B0503020204020204" pitchFamily="34" charset="-122"/>
            </a:endParaRPr>
          </a:p>
        </p:txBody>
      </p:sp>
      <p:sp>
        <p:nvSpPr>
          <p:cNvPr id="116743" name="椭圆 116742" descr="噪声干扰"/>
          <p:cNvSpPr/>
          <p:nvPr/>
        </p:nvSpPr>
        <p:spPr>
          <a:xfrm>
            <a:off x="6815838" y="1562101"/>
            <a:ext cx="1439676" cy="1439863"/>
          </a:xfrm>
          <a:prstGeom prst="ellipse">
            <a:avLst/>
          </a:prstGeom>
          <a:blipFill rotWithShape="1">
            <a:blip r:embed="rId5" cstate="print"/>
            <a:stretch>
              <a:fillRect/>
            </a:stretch>
          </a:blipFill>
          <a:ln w="12700" cap="sq" cmpd="sng">
            <a:solidFill>
              <a:schemeClr val="tx1"/>
            </a:solidFill>
            <a:prstDash val="solid"/>
            <a:round/>
            <a:headEnd type="none" w="sm" len="sm"/>
            <a:tailEnd type="none" w="sm" len="sm"/>
          </a:ln>
        </p:spPr>
        <p:txBody>
          <a:bodyPr wrap="none" anchor="ctr"/>
          <a:lstStyle/>
          <a:p>
            <a:pPr algn="ctr">
              <a:buClr>
                <a:schemeClr val="bg1"/>
              </a:buClr>
            </a:pPr>
            <a:endParaRPr lang="zh-CN" sz="2400" dirty="0">
              <a:latin typeface="Times New Roman" panose="02020603050405020304" pitchFamily="18" charset="0"/>
              <a:ea typeface="微软雅黑" panose="020B0503020204020204" pitchFamily="34" charset="-122"/>
            </a:endParaRPr>
          </a:p>
        </p:txBody>
      </p:sp>
      <p:sp>
        <p:nvSpPr>
          <p:cNvPr id="116744" name="椭圆 116743" descr="找工作"/>
          <p:cNvSpPr/>
          <p:nvPr/>
        </p:nvSpPr>
        <p:spPr>
          <a:xfrm>
            <a:off x="3071413" y="2846705"/>
            <a:ext cx="1439675" cy="1439863"/>
          </a:xfrm>
          <a:prstGeom prst="ellipse">
            <a:avLst/>
          </a:prstGeom>
          <a:blipFill rotWithShape="1">
            <a:blip r:embed="rId6" cstate="print"/>
            <a:stretch>
              <a:fillRect/>
            </a:stretch>
          </a:blipFill>
          <a:ln w="12700" cap="sq" cmpd="sng">
            <a:solidFill>
              <a:schemeClr val="tx1"/>
            </a:solidFill>
            <a:prstDash val="solid"/>
            <a:round/>
            <a:headEnd type="none" w="sm" len="sm"/>
            <a:tailEnd type="none" w="sm" len="sm"/>
          </a:ln>
        </p:spPr>
        <p:txBody>
          <a:bodyPr wrap="none" anchor="ctr"/>
          <a:lstStyle/>
          <a:p>
            <a:pPr algn="ctr">
              <a:buClr>
                <a:schemeClr val="bg1"/>
              </a:buClr>
            </a:pPr>
            <a:endParaRPr lang="zh-CN" sz="2400" dirty="0">
              <a:latin typeface="Times New Roman" panose="02020603050405020304" pitchFamily="18" charset="0"/>
              <a:ea typeface="微软雅黑" panose="020B0503020204020204" pitchFamily="34" charset="-122"/>
            </a:endParaRPr>
          </a:p>
        </p:txBody>
      </p:sp>
      <p:sp>
        <p:nvSpPr>
          <p:cNvPr id="116745" name="椭圆 116744" descr="垃圾污染"/>
          <p:cNvSpPr/>
          <p:nvPr/>
        </p:nvSpPr>
        <p:spPr>
          <a:xfrm>
            <a:off x="7463454" y="3001963"/>
            <a:ext cx="1439676" cy="1439862"/>
          </a:xfrm>
          <a:prstGeom prst="ellipse">
            <a:avLst/>
          </a:prstGeom>
          <a:blipFill rotWithShape="1">
            <a:blip r:embed="rId7" cstate="print"/>
            <a:stretch>
              <a:fillRect/>
            </a:stretch>
          </a:blipFill>
          <a:ln w="12700" cap="sq" cmpd="sng">
            <a:solidFill>
              <a:schemeClr val="tx1"/>
            </a:solidFill>
            <a:prstDash val="solid"/>
            <a:round/>
            <a:headEnd type="none" w="sm" len="sm"/>
            <a:tailEnd type="none" w="sm" len="sm"/>
          </a:ln>
        </p:spPr>
        <p:txBody>
          <a:bodyPr wrap="none" anchor="ctr"/>
          <a:lstStyle/>
          <a:p>
            <a:pPr algn="ctr">
              <a:buClr>
                <a:schemeClr val="bg1"/>
              </a:buClr>
            </a:pPr>
            <a:endParaRPr lang="zh-CN" sz="2400" dirty="0">
              <a:latin typeface="Times New Roman" panose="02020603050405020304" pitchFamily="18" charset="0"/>
              <a:ea typeface="微软雅黑" panose="020B0503020204020204" pitchFamily="34" charset="-122"/>
            </a:endParaRPr>
          </a:p>
        </p:txBody>
      </p:sp>
      <p:sp>
        <p:nvSpPr>
          <p:cNvPr id="116746" name="椭圆 116745"/>
          <p:cNvSpPr/>
          <p:nvPr/>
        </p:nvSpPr>
        <p:spPr>
          <a:xfrm>
            <a:off x="6742822" y="4586288"/>
            <a:ext cx="1439676" cy="1439862"/>
          </a:xfrm>
          <a:prstGeom prst="ellipse">
            <a:avLst/>
          </a:prstGeom>
          <a:solidFill>
            <a:srgbClr val="00CC00"/>
          </a:solidFill>
          <a:ln w="12700" cap="sq" cmpd="sng">
            <a:solidFill>
              <a:schemeClr val="tx1"/>
            </a:solidFill>
            <a:prstDash val="solid"/>
            <a:round/>
            <a:headEnd type="none" w="sm" len="sm"/>
            <a:tailEnd type="none" w="sm" len="sm"/>
          </a:ln>
        </p:spPr>
        <p:txBody>
          <a:bodyPr wrap="none" anchor="ctr"/>
          <a:lstStyle/>
          <a:p>
            <a:pPr algn="ctr">
              <a:buClr>
                <a:schemeClr val="bg1"/>
              </a:buClr>
            </a:pPr>
            <a:r>
              <a:rPr lang="en-US" altLang="zh-CN" sz="2400">
                <a:latin typeface="Times New Roman" panose="02020603050405020304" pitchFamily="18" charset="0"/>
                <a:ea typeface="微软雅黑" panose="020B0503020204020204" pitchFamily="34" charset="-122"/>
              </a:rPr>
              <a:t>……</a:t>
            </a:r>
          </a:p>
        </p:txBody>
      </p:sp>
      <p:sp>
        <p:nvSpPr>
          <p:cNvPr id="2" name="文本框 1"/>
          <p:cNvSpPr txBox="1"/>
          <p:nvPr/>
        </p:nvSpPr>
        <p:spPr>
          <a:xfrm>
            <a:off x="5165053" y="5210175"/>
            <a:ext cx="1860308"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城市问题</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6742"/>
                                        </p:tgtEl>
                                        <p:attrNameLst>
                                          <p:attrName>style.visibility</p:attrName>
                                        </p:attrNameLst>
                                      </p:cBhvr>
                                      <p:to>
                                        <p:strVal val="visible"/>
                                      </p:to>
                                    </p:set>
                                    <p:animEffect transition="in" filter="box(out)">
                                      <p:cBhvr>
                                        <p:cTn id="7" dur="500"/>
                                        <p:tgtEl>
                                          <p:spTgt spid="1167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6744"/>
                                        </p:tgtEl>
                                        <p:attrNameLst>
                                          <p:attrName>style.visibility</p:attrName>
                                        </p:attrNameLst>
                                      </p:cBhvr>
                                      <p:to>
                                        <p:strVal val="visible"/>
                                      </p:to>
                                    </p:set>
                                    <p:animEffect transition="in" filter="box(out)">
                                      <p:cBhvr>
                                        <p:cTn id="12" dur="500"/>
                                        <p:tgtEl>
                                          <p:spTgt spid="11674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16741"/>
                                        </p:tgtEl>
                                        <p:attrNameLst>
                                          <p:attrName>style.visibility</p:attrName>
                                        </p:attrNameLst>
                                      </p:cBhvr>
                                      <p:to>
                                        <p:strVal val="visible"/>
                                      </p:to>
                                    </p:set>
                                    <p:animEffect transition="in" filter="box(out)">
                                      <p:cBhvr>
                                        <p:cTn id="17" dur="500"/>
                                        <p:tgtEl>
                                          <p:spTgt spid="11674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16743"/>
                                        </p:tgtEl>
                                        <p:attrNameLst>
                                          <p:attrName>style.visibility</p:attrName>
                                        </p:attrNameLst>
                                      </p:cBhvr>
                                      <p:to>
                                        <p:strVal val="visible"/>
                                      </p:to>
                                    </p:set>
                                    <p:animEffect transition="in" filter="box(out)">
                                      <p:cBhvr>
                                        <p:cTn id="22" dur="500"/>
                                        <p:tgtEl>
                                          <p:spTgt spid="11674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16745"/>
                                        </p:tgtEl>
                                        <p:attrNameLst>
                                          <p:attrName>style.visibility</p:attrName>
                                        </p:attrNameLst>
                                      </p:cBhvr>
                                      <p:to>
                                        <p:strVal val="visible"/>
                                      </p:to>
                                    </p:set>
                                    <p:animEffect transition="in" filter="box(out)">
                                      <p:cBhvr>
                                        <p:cTn id="27" dur="500"/>
                                        <p:tgtEl>
                                          <p:spTgt spid="11674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16746"/>
                                        </p:tgtEl>
                                        <p:attrNameLst>
                                          <p:attrName>style.visibility</p:attrName>
                                        </p:attrNameLst>
                                      </p:cBhvr>
                                      <p:to>
                                        <p:strVal val="visible"/>
                                      </p:to>
                                    </p:set>
                                    <p:animEffect transition="in" filter="box(out)">
                                      <p:cBhvr>
                                        <p:cTn id="32" dur="500"/>
                                        <p:tgtEl>
                                          <p:spTgt spid="116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bldLvl="0" animBg="1"/>
      <p:bldP spid="116742" grpId="0" bldLvl="0" animBg="1"/>
      <p:bldP spid="116743" grpId="0" bldLvl="0" animBg="1"/>
      <p:bldP spid="116744" grpId="0" bldLvl="0" animBg="1"/>
      <p:bldP spid="116745" grpId="0" bldLvl="0" animBg="1"/>
      <p:bldP spid="116746" grpId="0" bldLvl="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17763" descr="北方"/>
          <p:cNvPicPr>
            <a:picLocks noChangeAspect="1"/>
          </p:cNvPicPr>
          <p:nvPr/>
        </p:nvPicPr>
        <p:blipFill>
          <a:blip r:embed="rId2" cstate="print"/>
          <a:stretch>
            <a:fillRect/>
          </a:stretch>
        </p:blipFill>
        <p:spPr>
          <a:xfrm>
            <a:off x="2312687" y="2276475"/>
            <a:ext cx="4103153" cy="3703638"/>
          </a:xfrm>
          <a:prstGeom prst="rect">
            <a:avLst/>
          </a:prstGeom>
          <a:noFill/>
          <a:ln w="9525">
            <a:noFill/>
          </a:ln>
        </p:spPr>
      </p:pic>
      <p:sp>
        <p:nvSpPr>
          <p:cNvPr id="117765" name="文本框 117764"/>
          <p:cNvSpPr txBox="1"/>
          <p:nvPr/>
        </p:nvSpPr>
        <p:spPr>
          <a:xfrm>
            <a:off x="6738378" y="1617980"/>
            <a:ext cx="3645695" cy="3415030"/>
          </a:xfrm>
          <a:prstGeom prst="rect">
            <a:avLst/>
          </a:prstGeom>
          <a:noFill/>
          <a:ln w="12700">
            <a:noFill/>
          </a:ln>
        </p:spPr>
        <p:txBody>
          <a:bodyPr wrap="square" anchor="t">
            <a:spAutoFit/>
          </a:bodyPr>
          <a:lstStyle/>
          <a:p>
            <a:pPr>
              <a:lnSpc>
                <a:spcPct val="150000"/>
              </a:lnSpc>
              <a:buClr>
                <a:schemeClr val="bg1"/>
              </a:buClr>
            </a:pPr>
            <a:r>
              <a:rPr lang="zh-CN" altLang="en-US" sz="2400" b="1" dirty="0">
                <a:solidFill>
                  <a:srgbClr val="FF0000"/>
                </a:solidFill>
                <a:latin typeface="微软雅黑" panose="020B0503020204020204" pitchFamily="34" charset="-122"/>
                <a:ea typeface="微软雅黑" panose="020B0503020204020204" pitchFamily="34" charset="-122"/>
              </a:rPr>
              <a:t>为什么寒冷地区的民居墙体厚实？</a:t>
            </a:r>
          </a:p>
          <a:p>
            <a:pPr>
              <a:lnSpc>
                <a:spcPct val="150000"/>
              </a:lnSpc>
              <a:buClr>
                <a:schemeClr val="bg1"/>
              </a:buClr>
            </a:pPr>
            <a:r>
              <a:rPr lang="zh-CN" altLang="en-US" sz="2400" b="1" dirty="0">
                <a:solidFill>
                  <a:srgbClr val="0000FF"/>
                </a:solidFill>
                <a:latin typeface="微软雅黑" panose="020B0503020204020204" pitchFamily="34" charset="-122"/>
                <a:ea typeface="微软雅黑" panose="020B0503020204020204" pitchFamily="34" charset="-122"/>
              </a:rPr>
              <a:t>寒冷地区的气候</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风劲、雪大，厚实的墙体可以抵御寒风，保持屋内暖和。</a:t>
            </a:r>
          </a:p>
          <a:p>
            <a:pPr>
              <a:lnSpc>
                <a:spcPct val="150000"/>
              </a:lnSpc>
              <a:buClr>
                <a:schemeClr val="bg1"/>
              </a:buClr>
            </a:pPr>
            <a:r>
              <a:rPr lang="zh-CN" altLang="en-US" sz="2400" b="1" dirty="0">
                <a:solidFill>
                  <a:srgbClr val="0000FF"/>
                </a:solidFill>
                <a:latin typeface="微软雅黑" panose="020B0503020204020204" pitchFamily="34" charset="-122"/>
                <a:ea typeface="微软雅黑" panose="020B0503020204020204" pitchFamily="34" charset="-122"/>
              </a:rPr>
              <a:t>高耸的屋顶，不易积雪。 </a:t>
            </a:r>
          </a:p>
        </p:txBody>
      </p:sp>
      <p:sp>
        <p:nvSpPr>
          <p:cNvPr id="2" name="文本框 1"/>
          <p:cNvSpPr txBox="1"/>
          <p:nvPr/>
        </p:nvSpPr>
        <p:spPr>
          <a:xfrm>
            <a:off x="6947265" y="1249681"/>
            <a:ext cx="3252047"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民居风格与自然环境</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76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77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118786" descr="南方"/>
          <p:cNvPicPr>
            <a:picLocks noChangeAspect="1"/>
          </p:cNvPicPr>
          <p:nvPr/>
        </p:nvPicPr>
        <p:blipFill>
          <a:blip r:embed="rId2" cstate="print"/>
          <a:stretch>
            <a:fillRect/>
          </a:stretch>
        </p:blipFill>
        <p:spPr>
          <a:xfrm>
            <a:off x="2207926" y="1600200"/>
            <a:ext cx="4104741" cy="4051300"/>
          </a:xfrm>
          <a:prstGeom prst="rect">
            <a:avLst/>
          </a:prstGeom>
          <a:noFill/>
          <a:ln w="9525">
            <a:noFill/>
          </a:ln>
        </p:spPr>
      </p:pic>
      <p:sp>
        <p:nvSpPr>
          <p:cNvPr id="118788" name="文本框 118787"/>
          <p:cNvSpPr txBox="1"/>
          <p:nvPr/>
        </p:nvSpPr>
        <p:spPr>
          <a:xfrm>
            <a:off x="6563459" y="1741488"/>
            <a:ext cx="3395220" cy="2861310"/>
          </a:xfrm>
          <a:prstGeom prst="rect">
            <a:avLst/>
          </a:prstGeom>
          <a:noFill/>
          <a:ln w="12700">
            <a:noFill/>
          </a:ln>
        </p:spPr>
        <p:txBody>
          <a:bodyPr anchor="t">
            <a:spAutoFit/>
          </a:bodyPr>
          <a:lstStyle/>
          <a:p>
            <a:pPr>
              <a:lnSpc>
                <a:spcPct val="150000"/>
              </a:lnSpc>
              <a:buClr>
                <a:schemeClr val="bg1"/>
              </a:buClr>
            </a:pPr>
            <a:r>
              <a:rPr lang="zh-CN" altLang="en-US" sz="2400" dirty="0">
                <a:solidFill>
                  <a:srgbClr val="FF0000"/>
                </a:solidFill>
                <a:latin typeface="微软雅黑" panose="020B0503020204020204" pitchFamily="34" charset="-122"/>
                <a:ea typeface="微软雅黑" panose="020B0503020204020204" pitchFamily="34" charset="-122"/>
              </a:rPr>
              <a:t>为什么湿热地区的民居墙体相对单薄，门窗开得较大？</a:t>
            </a:r>
          </a:p>
          <a:p>
            <a:pPr>
              <a:lnSpc>
                <a:spcPct val="150000"/>
              </a:lnSpc>
              <a:buClr>
                <a:schemeClr val="bg1"/>
              </a:buClr>
            </a:pPr>
            <a:r>
              <a:rPr lang="zh-CN" altLang="en-US" sz="2400" dirty="0">
                <a:solidFill>
                  <a:srgbClr val="0000FF"/>
                </a:solidFill>
                <a:latin typeface="微软雅黑" panose="020B0503020204020204" pitchFamily="34" charset="-122"/>
                <a:ea typeface="微软雅黑" panose="020B0503020204020204" pitchFamily="34" charset="-122"/>
              </a:rPr>
              <a:t>利于通风散热，可以保持屋内干爽。 </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图片 119810" descr="东南亚民居"/>
          <p:cNvPicPr preferRelativeResize="0"/>
          <p:nvPr/>
        </p:nvPicPr>
        <p:blipFill>
          <a:blip r:embed="rId2" cstate="print">
            <a:lum bright="6000" contrast="11999"/>
          </a:blip>
          <a:stretch>
            <a:fillRect/>
          </a:stretch>
        </p:blipFill>
        <p:spPr>
          <a:xfrm>
            <a:off x="6250762" y="2111375"/>
            <a:ext cx="2879350" cy="2159000"/>
          </a:xfrm>
          <a:prstGeom prst="rect">
            <a:avLst/>
          </a:prstGeom>
          <a:noFill/>
          <a:ln w="9525">
            <a:noFill/>
          </a:ln>
        </p:spPr>
      </p:pic>
      <p:pic>
        <p:nvPicPr>
          <p:cNvPr id="119812" name="图片 119811" descr="北非民居"/>
          <p:cNvPicPr preferRelativeResize="0"/>
          <p:nvPr/>
        </p:nvPicPr>
        <p:blipFill>
          <a:blip r:embed="rId3" cstate="print">
            <a:lum bright="-17996"/>
          </a:blip>
          <a:stretch>
            <a:fillRect/>
          </a:stretch>
        </p:blipFill>
        <p:spPr>
          <a:xfrm>
            <a:off x="2766653" y="2111375"/>
            <a:ext cx="2879350" cy="2159000"/>
          </a:xfrm>
          <a:prstGeom prst="rect">
            <a:avLst/>
          </a:prstGeom>
          <a:noFill/>
          <a:ln w="9525">
            <a:noFill/>
          </a:ln>
        </p:spPr>
      </p:pic>
      <p:sp>
        <p:nvSpPr>
          <p:cNvPr id="119813" name="矩形 119812"/>
          <p:cNvSpPr/>
          <p:nvPr/>
        </p:nvSpPr>
        <p:spPr>
          <a:xfrm>
            <a:off x="2706336" y="4468813"/>
            <a:ext cx="3074587" cy="1198880"/>
          </a:xfrm>
          <a:prstGeom prst="rect">
            <a:avLst/>
          </a:prstGeom>
          <a:gradFill rotWithShape="1">
            <a:gsLst>
              <a:gs pos="0">
                <a:srgbClr val="DFF8A6"/>
              </a:gs>
              <a:gs pos="50000">
                <a:schemeClr val="bg1"/>
              </a:gs>
              <a:gs pos="100000">
                <a:srgbClr val="DFF8A6"/>
              </a:gs>
            </a:gsLst>
            <a:lin ang="5400000" scaled="1"/>
            <a:tileRect/>
          </a:gradFill>
          <a:ln w="9525">
            <a:noFill/>
          </a:ln>
        </p:spPr>
        <p:txBody>
          <a:bodyPr anchor="t">
            <a:spAutoFit/>
          </a:bodyPr>
          <a:lstStyle/>
          <a:p>
            <a:pPr marL="342900" indent="-342900">
              <a:lnSpc>
                <a:spcPct val="150000"/>
              </a:lnSpc>
              <a:buChar char="•"/>
            </a:pPr>
            <a:r>
              <a:rPr lang="zh-CN" altLang="en-US" sz="2400" dirty="0">
                <a:solidFill>
                  <a:srgbClr val="0000FF"/>
                </a:solidFill>
                <a:latin typeface="微软雅黑" panose="020B0503020204020204" pitchFamily="34" charset="-122"/>
                <a:ea typeface="微软雅黑" panose="020B0503020204020204" pitchFamily="34" charset="-122"/>
              </a:rPr>
              <a:t>平顶，因为降水少节约建筑材料。</a:t>
            </a:r>
          </a:p>
        </p:txBody>
      </p:sp>
      <p:sp>
        <p:nvSpPr>
          <p:cNvPr id="119814" name="矩形 119813"/>
          <p:cNvSpPr/>
          <p:nvPr/>
        </p:nvSpPr>
        <p:spPr>
          <a:xfrm>
            <a:off x="6241237" y="4468813"/>
            <a:ext cx="3188873" cy="1198880"/>
          </a:xfrm>
          <a:prstGeom prst="rect">
            <a:avLst/>
          </a:prstGeom>
          <a:gradFill rotWithShape="1">
            <a:gsLst>
              <a:gs pos="0">
                <a:srgbClr val="DFF8A6"/>
              </a:gs>
              <a:gs pos="50000">
                <a:schemeClr val="bg1"/>
              </a:gs>
              <a:gs pos="100000">
                <a:srgbClr val="DFF8A6"/>
              </a:gs>
            </a:gsLst>
            <a:lin ang="5400000" scaled="1"/>
            <a:tileRect/>
          </a:gradFill>
          <a:ln w="9525">
            <a:noFill/>
          </a:ln>
        </p:spPr>
        <p:txBody>
          <a:bodyPr anchor="t">
            <a:spAutoFit/>
          </a:bodyPr>
          <a:lstStyle/>
          <a:p>
            <a:pPr marL="342900" indent="-342900">
              <a:lnSpc>
                <a:spcPct val="150000"/>
              </a:lnSpc>
              <a:buChar char="•"/>
            </a:pPr>
            <a:r>
              <a:rPr lang="zh-CN" altLang="en-US" sz="2400" dirty="0">
                <a:solidFill>
                  <a:srgbClr val="0000FF"/>
                </a:solidFill>
                <a:latin typeface="微软雅黑" panose="020B0503020204020204" pitchFamily="34" charset="-122"/>
                <a:ea typeface="微软雅黑" panose="020B0503020204020204" pitchFamily="34" charset="-122"/>
              </a:rPr>
              <a:t>斜顶，因为降水多利于排水。</a:t>
            </a:r>
          </a:p>
        </p:txBody>
      </p:sp>
      <p:sp>
        <p:nvSpPr>
          <p:cNvPr id="18437" name="文本框 119814"/>
          <p:cNvSpPr txBox="1"/>
          <p:nvPr/>
        </p:nvSpPr>
        <p:spPr>
          <a:xfrm>
            <a:off x="2482527" y="1323975"/>
            <a:ext cx="7379327" cy="491490"/>
          </a:xfrm>
          <a:prstGeom prst="rect">
            <a:avLst/>
          </a:prstGeom>
          <a:noFill/>
          <a:ln w="12700">
            <a:noFill/>
          </a:ln>
        </p:spPr>
        <p:txBody>
          <a:bodyPr anchor="t">
            <a:spAutoFit/>
          </a:bodyPr>
          <a:lstStyle/>
          <a:p>
            <a:pPr>
              <a:spcBef>
                <a:spcPct val="20000"/>
              </a:spcBef>
              <a:buChar char="•"/>
            </a:pPr>
            <a:r>
              <a:rPr lang="zh-CN" altLang="en-US" sz="2600" dirty="0">
                <a:solidFill>
                  <a:srgbClr val="FF0000"/>
                </a:solidFill>
                <a:latin typeface="微软雅黑" panose="020B0503020204020204" pitchFamily="34" charset="-122"/>
                <a:ea typeface="微软雅黑" panose="020B0503020204020204" pitchFamily="34" charset="-122"/>
              </a:rPr>
              <a:t>各地传统建筑特点，都是适应自然环境的结果。</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8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bldLvl="0" animBg="1"/>
      <p:bldP spid="11981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9" descr="世界政区"/>
          <p:cNvPicPr>
            <a:picLocks noChangeAspect="1"/>
          </p:cNvPicPr>
          <p:nvPr/>
        </p:nvPicPr>
        <p:blipFill>
          <a:blip r:embed="rId2" cstate="print"/>
          <a:stretch>
            <a:fillRect/>
          </a:stretch>
        </p:blipFill>
        <p:spPr>
          <a:xfrm>
            <a:off x="1523802" y="692150"/>
            <a:ext cx="9142810" cy="6083300"/>
          </a:xfrm>
          <a:prstGeom prst="rect">
            <a:avLst/>
          </a:prstGeom>
          <a:noFill/>
          <a:ln w="9525">
            <a:noFill/>
          </a:ln>
        </p:spPr>
      </p:pic>
      <p:pic>
        <p:nvPicPr>
          <p:cNvPr id="4099" name="Picture 10" descr="世界地形空白"/>
          <p:cNvPicPr>
            <a:picLocks noChangeAspect="1"/>
          </p:cNvPicPr>
          <p:nvPr/>
        </p:nvPicPr>
        <p:blipFill>
          <a:blip r:embed="rId3" cstate="print">
            <a:clrChange>
              <a:clrFrom>
                <a:srgbClr val="FFFFFF"/>
              </a:clrFrom>
              <a:clrTo>
                <a:srgbClr val="FFFFFF">
                  <a:alpha val="0"/>
                </a:srgbClr>
              </a:clrTo>
            </a:clrChange>
          </a:blip>
          <a:srcRect b="8"/>
          <a:stretch>
            <a:fillRect/>
          </a:stretch>
        </p:blipFill>
        <p:spPr>
          <a:xfrm>
            <a:off x="1909831" y="1046481"/>
            <a:ext cx="8756780" cy="5807075"/>
          </a:xfrm>
          <a:prstGeom prst="rect">
            <a:avLst/>
          </a:prstGeom>
          <a:noFill/>
          <a:ln w="9525">
            <a:noFill/>
          </a:ln>
        </p:spPr>
      </p:pic>
      <p:sp>
        <p:nvSpPr>
          <p:cNvPr id="277508" name="Rectangle 4"/>
          <p:cNvSpPr>
            <a:spLocks noGrp="1" noChangeArrowheads="1"/>
          </p:cNvSpPr>
          <p:nvPr>
            <p:ph idx="1"/>
          </p:nvPr>
        </p:nvSpPr>
        <p:spPr bwMode="auto">
          <a:xfrm>
            <a:off x="4117439" y="2781301"/>
            <a:ext cx="3955535" cy="2306955"/>
          </a:xfrm>
          <a:prstGeom prst="rect">
            <a:avLst/>
          </a:prstGeom>
          <a:gradFill rotWithShape="1">
            <a:gsLst>
              <a:gs pos="0">
                <a:srgbClr val="FCA2FC">
                  <a:alpha val="75000"/>
                </a:srgbClr>
              </a:gs>
              <a:gs pos="50000">
                <a:schemeClr val="bg1"/>
              </a:gs>
              <a:gs pos="100000">
                <a:srgbClr val="FCA2FC">
                  <a:alpha val="75000"/>
                </a:srgbClr>
              </a:gs>
            </a:gsLst>
            <a:lin ang="5400000" scaled="1"/>
          </a:gradFill>
          <a:ln w="9525" cmpd="sng">
            <a:noFill/>
            <a:prstDash val="solid"/>
            <a:miter lim="800000"/>
          </a:ln>
          <a:effectLst/>
          <a:scene3d>
            <a:camera prst="orthographicFront"/>
            <a:lightRig rig="balanced" dir="t"/>
          </a:scene3d>
          <a:sp3d prstMaterial="plastic"/>
        </p:spPr>
        <p:txBody>
          <a:bodyPr vert="horz" wrap="square" lIns="91440" tIns="45720" rIns="91440" bIns="45720" numCol="1" anchor="t" anchorCtr="0" compatLnSpc="1">
            <a:spAutoFit/>
          </a:bodyPr>
          <a:lstStyle/>
          <a:p>
            <a:pPr marL="342900" marR="0" lvl="0" indent="-342900" algn="ctr" defTabSz="914400" rtl="0" eaLnBrk="1" fontAlgn="base" latinLnBrk="0" hangingPunct="1">
              <a:lnSpc>
                <a:spcPct val="150000"/>
              </a:lnSpc>
              <a:spcBef>
                <a:spcPct val="0"/>
              </a:spcBef>
              <a:spcAft>
                <a:spcPct val="0"/>
              </a:spcAft>
              <a:buClrTx/>
              <a:buSzTx/>
              <a:buFontTx/>
              <a:buChar char="•"/>
              <a:defRPr/>
            </a:pPr>
            <a:r>
              <a:rPr kumimoji="0" lang="zh-CN" altLang="en-US" sz="24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高山不见一寸土，</a:t>
            </a:r>
          </a:p>
          <a:p>
            <a:pPr marL="342900" marR="0" lvl="0" indent="-342900" algn="ctr" defTabSz="914400" rtl="0" eaLnBrk="1" fontAlgn="base" latinLnBrk="0" hangingPunct="1">
              <a:lnSpc>
                <a:spcPct val="150000"/>
              </a:lnSpc>
              <a:spcBef>
                <a:spcPct val="0"/>
              </a:spcBef>
              <a:spcAft>
                <a:spcPct val="0"/>
              </a:spcAft>
              <a:buClrTx/>
              <a:buSzTx/>
              <a:buFontTx/>
              <a:buChar char="•"/>
              <a:defRPr/>
            </a:pPr>
            <a:r>
              <a:rPr kumimoji="0" lang="zh-CN" altLang="en-US" sz="24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平地不见半亩田。</a:t>
            </a:r>
          </a:p>
          <a:p>
            <a:pPr marL="342900" marR="0" lvl="0" indent="-342900" algn="ctr" defTabSz="914400" rtl="0" eaLnBrk="1" fontAlgn="base" latinLnBrk="0" hangingPunct="1">
              <a:lnSpc>
                <a:spcPct val="150000"/>
              </a:lnSpc>
              <a:spcBef>
                <a:spcPct val="0"/>
              </a:spcBef>
              <a:spcAft>
                <a:spcPct val="0"/>
              </a:spcAft>
              <a:buClrTx/>
              <a:buSzTx/>
              <a:buFontTx/>
              <a:buChar char="•"/>
              <a:defRPr/>
            </a:pPr>
            <a:r>
              <a:rPr kumimoji="0" lang="zh-CN" altLang="en-US" sz="24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五湖四海没有水，</a:t>
            </a:r>
          </a:p>
          <a:p>
            <a:pPr marL="342900" marR="0" lvl="0" indent="-342900" algn="ctr" defTabSz="914400" rtl="0" eaLnBrk="1" fontAlgn="base" latinLnBrk="0" hangingPunct="1">
              <a:lnSpc>
                <a:spcPct val="150000"/>
              </a:lnSpc>
              <a:spcBef>
                <a:spcPct val="0"/>
              </a:spcBef>
              <a:spcAft>
                <a:spcPct val="0"/>
              </a:spcAft>
              <a:buClrTx/>
              <a:buSzTx/>
              <a:buFontTx/>
              <a:buChar char="•"/>
              <a:defRPr/>
            </a:pPr>
            <a:r>
              <a:rPr kumimoji="0" lang="zh-CN" altLang="en-US" sz="24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世界各国在眼前。</a:t>
            </a:r>
            <a:endParaRPr kumimoji="0" lang="zh-CN" altLang="en-US" sz="2400" b="0"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4103" name="WordArt 5"/>
          <p:cNvSpPr/>
          <p:nvPr/>
        </p:nvSpPr>
        <p:spPr>
          <a:xfrm>
            <a:off x="4474581" y="1152526"/>
            <a:ext cx="3241253" cy="620713"/>
          </a:xfrm>
          <a:prstGeom prst="rect">
            <a:avLst/>
          </a:prstGeom>
        </p:spPr>
        <p:txBody>
          <a:bodyPr wrap="none" fromWordArt="1">
            <a:prstTxWarp prst="textPlain">
              <a:avLst>
                <a:gd name="adj" fmla="val 50000"/>
              </a:avLst>
            </a:prstTxWarp>
            <a:normAutofit fontScale="45000" lnSpcReduction="20000"/>
          </a:bodyPr>
          <a:lstStyle/>
          <a:p>
            <a:pPr algn="ctr" eaLnBrk="0" hangingPunct="0"/>
            <a:r>
              <a:rPr lang="zh-CN" altLang="en-US" sz="9600" b="1">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猜谜语</a:t>
            </a:r>
          </a:p>
        </p:txBody>
      </p:sp>
      <p:sp>
        <p:nvSpPr>
          <p:cNvPr id="8" name="矩形 7"/>
          <p:cNvSpPr/>
          <p:nvPr/>
        </p:nvSpPr>
        <p:spPr>
          <a:xfrm>
            <a:off x="418094" y="100076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7508">
                                            <p:bg/>
                                          </p:spTgt>
                                        </p:tgtEl>
                                        <p:attrNameLst>
                                          <p:attrName>style.visibility</p:attrName>
                                        </p:attrNameLst>
                                      </p:cBhvr>
                                      <p:to>
                                        <p:strVal val="visible"/>
                                      </p:to>
                                    </p:set>
                                    <p:anim calcmode="lin" valueType="num">
                                      <p:cBhvr additive="base">
                                        <p:cTn id="7" dur="500" fill="hold"/>
                                        <p:tgtEl>
                                          <p:spTgt spid="27750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77508">
                                            <p:bg/>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77508">
                                            <p:bg/>
                                          </p:spTgt>
                                        </p:tgtEl>
                                        <p:attrNameLst>
                                          <p:attrName>style.visibility</p:attrName>
                                        </p:attrNameLst>
                                      </p:cBhvr>
                                      <p:to>
                                        <p:strVal val="hidden"/>
                                      </p:to>
                                    </p:set>
                                  </p:subTnLst>
                                </p:cTn>
                              </p:par>
                              <p:par>
                                <p:cTn id="9" presetID="2" presetClass="entr" presetSubtype="4" fill="hold" grpId="0" nodeType="withEffect">
                                  <p:stCondLst>
                                    <p:cond delay="0"/>
                                  </p:stCondLst>
                                  <p:childTnLst>
                                    <p:set>
                                      <p:cBhvr>
                                        <p:cTn id="10" dur="1" fill="hold">
                                          <p:stCondLst>
                                            <p:cond delay="0"/>
                                          </p:stCondLst>
                                        </p:cTn>
                                        <p:tgtEl>
                                          <p:spTgt spid="277508">
                                            <p:txEl>
                                              <p:pRg st="0" end="0"/>
                                            </p:txEl>
                                          </p:spTgt>
                                        </p:tgtEl>
                                        <p:attrNameLst>
                                          <p:attrName>style.visibility</p:attrName>
                                        </p:attrNameLst>
                                      </p:cBhvr>
                                      <p:to>
                                        <p:strVal val="visible"/>
                                      </p:to>
                                    </p:set>
                                    <p:anim calcmode="lin" valueType="num">
                                      <p:cBhvr additive="base">
                                        <p:cTn id="11" dur="500" fill="hold"/>
                                        <p:tgtEl>
                                          <p:spTgt spid="27750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7508">
                                            <p:txEl>
                                              <p:pRg st="0" end="0"/>
                                            </p:txEl>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77508">
                                            <p:txEl>
                                              <p:pRg st="0" end="0"/>
                                            </p:txEl>
                                          </p:spTgt>
                                        </p:tgtEl>
                                        <p:attrNameLst>
                                          <p:attrName>style.visibility</p:attrName>
                                        </p:attrNameLst>
                                      </p:cBhvr>
                                      <p:to>
                                        <p:strVal val="hidden"/>
                                      </p:to>
                                    </p:set>
                                  </p:subTnLst>
                                </p:cTn>
                              </p:par>
                              <p:par>
                                <p:cTn id="13" presetID="2" presetClass="entr" presetSubtype="4" fill="hold" grpId="0" nodeType="withEffect">
                                  <p:stCondLst>
                                    <p:cond delay="0"/>
                                  </p:stCondLst>
                                  <p:childTnLst>
                                    <p:set>
                                      <p:cBhvr>
                                        <p:cTn id="14" dur="1" fill="hold">
                                          <p:stCondLst>
                                            <p:cond delay="0"/>
                                          </p:stCondLst>
                                        </p:cTn>
                                        <p:tgtEl>
                                          <p:spTgt spid="277508">
                                            <p:txEl>
                                              <p:pRg st="1" end="1"/>
                                            </p:txEl>
                                          </p:spTgt>
                                        </p:tgtEl>
                                        <p:attrNameLst>
                                          <p:attrName>style.visibility</p:attrName>
                                        </p:attrNameLst>
                                      </p:cBhvr>
                                      <p:to>
                                        <p:strVal val="visible"/>
                                      </p:to>
                                    </p:set>
                                    <p:anim calcmode="lin" valueType="num">
                                      <p:cBhvr additive="base">
                                        <p:cTn id="15" dur="500" fill="hold"/>
                                        <p:tgtEl>
                                          <p:spTgt spid="277508">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7508">
                                            <p:txEl>
                                              <p:pRg st="1" end="1"/>
                                            </p:txEl>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77508">
                                            <p:txEl>
                                              <p:pRg st="1" end="1"/>
                                            </p:txEl>
                                          </p:spTgt>
                                        </p:tgtEl>
                                        <p:attrNameLst>
                                          <p:attrName>style.visibility</p:attrName>
                                        </p:attrNameLst>
                                      </p:cBhvr>
                                      <p:to>
                                        <p:strVal val="hidden"/>
                                      </p:to>
                                    </p:set>
                                  </p:subTnLst>
                                </p:cTn>
                              </p:par>
                              <p:par>
                                <p:cTn id="17" presetID="2" presetClass="entr" presetSubtype="4" fill="hold" grpId="0" nodeType="withEffect">
                                  <p:stCondLst>
                                    <p:cond delay="0"/>
                                  </p:stCondLst>
                                  <p:childTnLst>
                                    <p:set>
                                      <p:cBhvr>
                                        <p:cTn id="18" dur="1" fill="hold">
                                          <p:stCondLst>
                                            <p:cond delay="0"/>
                                          </p:stCondLst>
                                        </p:cTn>
                                        <p:tgtEl>
                                          <p:spTgt spid="277508">
                                            <p:txEl>
                                              <p:pRg st="2" end="2"/>
                                            </p:txEl>
                                          </p:spTgt>
                                        </p:tgtEl>
                                        <p:attrNameLst>
                                          <p:attrName>style.visibility</p:attrName>
                                        </p:attrNameLst>
                                      </p:cBhvr>
                                      <p:to>
                                        <p:strVal val="visible"/>
                                      </p:to>
                                    </p:set>
                                    <p:anim calcmode="lin" valueType="num">
                                      <p:cBhvr additive="base">
                                        <p:cTn id="19" dur="500" fill="hold"/>
                                        <p:tgtEl>
                                          <p:spTgt spid="27750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7508">
                                            <p:txEl>
                                              <p:pRg st="2" end="2"/>
                                            </p:txEl>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77508">
                                            <p:txEl>
                                              <p:pRg st="2" end="2"/>
                                            </p:txEl>
                                          </p:spTgt>
                                        </p:tgtEl>
                                        <p:attrNameLst>
                                          <p:attrName>style.visibility</p:attrName>
                                        </p:attrNameLst>
                                      </p:cBhvr>
                                      <p:to>
                                        <p:strVal val="hidden"/>
                                      </p:to>
                                    </p:set>
                                  </p:subTnLst>
                                </p:cTn>
                              </p:par>
                              <p:par>
                                <p:cTn id="21" presetID="2" presetClass="entr" presetSubtype="4" fill="hold" grpId="0" nodeType="withEffect">
                                  <p:stCondLst>
                                    <p:cond delay="0"/>
                                  </p:stCondLst>
                                  <p:childTnLst>
                                    <p:set>
                                      <p:cBhvr>
                                        <p:cTn id="22" dur="1" fill="hold">
                                          <p:stCondLst>
                                            <p:cond delay="0"/>
                                          </p:stCondLst>
                                        </p:cTn>
                                        <p:tgtEl>
                                          <p:spTgt spid="277508">
                                            <p:txEl>
                                              <p:pRg st="3" end="3"/>
                                            </p:txEl>
                                          </p:spTgt>
                                        </p:tgtEl>
                                        <p:attrNameLst>
                                          <p:attrName>style.visibility</p:attrName>
                                        </p:attrNameLst>
                                      </p:cBhvr>
                                      <p:to>
                                        <p:strVal val="visible"/>
                                      </p:to>
                                    </p:set>
                                    <p:anim calcmode="lin" valueType="num">
                                      <p:cBhvr additive="base">
                                        <p:cTn id="23" dur="500" fill="hold"/>
                                        <p:tgtEl>
                                          <p:spTgt spid="27750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7508">
                                            <p:txEl>
                                              <p:pRg st="3" end="3"/>
                                            </p:txEl>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77508">
                                            <p:txEl>
                                              <p:pRg st="3" end="3"/>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build="p"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120834" descr="蒙古包1"/>
          <p:cNvPicPr>
            <a:picLocks noChangeAspect="1"/>
          </p:cNvPicPr>
          <p:nvPr/>
        </p:nvPicPr>
        <p:blipFill>
          <a:blip r:embed="rId2" cstate="print"/>
          <a:stretch>
            <a:fillRect/>
          </a:stretch>
        </p:blipFill>
        <p:spPr>
          <a:xfrm>
            <a:off x="6272983" y="2138364"/>
            <a:ext cx="3296809" cy="2179637"/>
          </a:xfrm>
          <a:prstGeom prst="rect">
            <a:avLst/>
          </a:prstGeom>
          <a:noFill/>
          <a:ln w="76200" cap="flat" cmpd="tri">
            <a:solidFill>
              <a:schemeClr val="tx1"/>
            </a:solidFill>
            <a:prstDash val="solid"/>
            <a:miter/>
            <a:headEnd type="none" w="med" len="med"/>
            <a:tailEnd type="none" w="med" len="med"/>
          </a:ln>
        </p:spPr>
      </p:pic>
      <p:pic>
        <p:nvPicPr>
          <p:cNvPr id="19458" name="图片 120835" descr="5"/>
          <p:cNvPicPr>
            <a:picLocks noChangeAspect="1"/>
          </p:cNvPicPr>
          <p:nvPr/>
        </p:nvPicPr>
        <p:blipFill>
          <a:blip r:embed="rId3" cstate="print"/>
          <a:stretch>
            <a:fillRect/>
          </a:stretch>
        </p:blipFill>
        <p:spPr>
          <a:xfrm>
            <a:off x="2569828" y="2117725"/>
            <a:ext cx="3352364" cy="2217738"/>
          </a:xfrm>
          <a:prstGeom prst="rect">
            <a:avLst/>
          </a:prstGeom>
          <a:noFill/>
          <a:ln w="76200" cap="flat" cmpd="tri">
            <a:solidFill>
              <a:schemeClr val="tx1"/>
            </a:solidFill>
            <a:prstDash val="solid"/>
            <a:miter/>
            <a:headEnd type="none" w="med" len="med"/>
            <a:tailEnd type="none" w="med" len="med"/>
          </a:ln>
        </p:spPr>
      </p:pic>
      <p:sp>
        <p:nvSpPr>
          <p:cNvPr id="120837" name="矩形 120836"/>
          <p:cNvSpPr/>
          <p:nvPr/>
        </p:nvSpPr>
        <p:spPr>
          <a:xfrm>
            <a:off x="4499978" y="4659313"/>
            <a:ext cx="3188872" cy="1198880"/>
          </a:xfrm>
          <a:prstGeom prst="rect">
            <a:avLst/>
          </a:prstGeom>
          <a:noFill/>
          <a:ln w="9525">
            <a:noFill/>
          </a:ln>
        </p:spPr>
        <p:txBody>
          <a:bodyPr anchor="t">
            <a:spAutoFit/>
          </a:bodyPr>
          <a:lstStyle/>
          <a:p>
            <a:pPr marL="342900" indent="-342900">
              <a:lnSpc>
                <a:spcPct val="150000"/>
              </a:lnSpc>
              <a:buChar char="•"/>
            </a:pPr>
            <a:r>
              <a:rPr lang="zh-CN" altLang="en-US" sz="2400" b="1" dirty="0">
                <a:solidFill>
                  <a:srgbClr val="0000FF"/>
                </a:solidFill>
                <a:latin typeface="微软雅黑" panose="020B0503020204020204" pitchFamily="34" charset="-122"/>
                <a:ea typeface="微软雅黑" panose="020B0503020204020204" pitchFamily="34" charset="-122"/>
              </a:rPr>
              <a:t>便于拆装</a:t>
            </a:r>
          </a:p>
          <a:p>
            <a:pPr marL="342900" indent="-342900">
              <a:lnSpc>
                <a:spcPct val="150000"/>
              </a:lnSpc>
            </a:pPr>
            <a:r>
              <a:rPr lang="zh-CN" altLang="en-US" sz="2400" b="1" dirty="0">
                <a:solidFill>
                  <a:srgbClr val="0000FF"/>
                </a:solidFill>
                <a:latin typeface="微软雅黑" panose="020B0503020204020204" pitchFamily="34" charset="-122"/>
                <a:ea typeface="微软雅黑" panose="020B0503020204020204" pitchFamily="34" charset="-122"/>
              </a:rPr>
              <a:t>    适合游牧生活</a:t>
            </a:r>
          </a:p>
        </p:txBody>
      </p:sp>
      <p:sp>
        <p:nvSpPr>
          <p:cNvPr id="19460" name="矩形 120837"/>
          <p:cNvSpPr/>
          <p:nvPr/>
        </p:nvSpPr>
        <p:spPr>
          <a:xfrm>
            <a:off x="2463480" y="952500"/>
            <a:ext cx="3825377" cy="645160"/>
          </a:xfrm>
          <a:prstGeom prst="rect">
            <a:avLst/>
          </a:prstGeom>
          <a:noFill/>
          <a:ln w="9525">
            <a:noFill/>
          </a:ln>
        </p:spPr>
        <p:txBody>
          <a:bodyPr anchor="t">
            <a:spAutoFit/>
          </a:bodyPr>
          <a:lstStyle/>
          <a:p>
            <a:pPr marL="342900" indent="-3429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说一说下面民居的特点</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wipe(left)">
                                      <p:cBhvr>
                                        <p:cTn id="7" dur="500"/>
                                        <p:tgtEl>
                                          <p:spTgt spid="120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图片 121858"/>
          <p:cNvPicPr>
            <a:picLocks noChangeAspect="1"/>
          </p:cNvPicPr>
          <p:nvPr/>
        </p:nvPicPr>
        <p:blipFill>
          <a:blip r:embed="rId2" cstate="print"/>
          <a:stretch>
            <a:fillRect/>
          </a:stretch>
        </p:blipFill>
        <p:spPr>
          <a:xfrm>
            <a:off x="6285682" y="2047876"/>
            <a:ext cx="3550776" cy="2614613"/>
          </a:xfrm>
          <a:prstGeom prst="rect">
            <a:avLst/>
          </a:prstGeom>
          <a:noFill/>
          <a:ln w="76200" cap="sq" cmpd="tri">
            <a:solidFill>
              <a:schemeClr val="tx1"/>
            </a:solidFill>
            <a:prstDash val="solid"/>
            <a:miter/>
            <a:headEnd type="none" w="sm" len="sm"/>
            <a:tailEnd type="none" w="sm" len="sm"/>
          </a:ln>
        </p:spPr>
      </p:pic>
      <p:pic>
        <p:nvPicPr>
          <p:cNvPr id="20482" name="图片 121859" descr="0418"/>
          <p:cNvPicPr>
            <a:picLocks noChangeAspect="1"/>
          </p:cNvPicPr>
          <p:nvPr/>
        </p:nvPicPr>
        <p:blipFill>
          <a:blip r:embed="rId3" cstate="print"/>
          <a:stretch>
            <a:fillRect/>
          </a:stretch>
        </p:blipFill>
        <p:spPr>
          <a:xfrm>
            <a:off x="2303164" y="2063750"/>
            <a:ext cx="3641251" cy="2611438"/>
          </a:xfrm>
          <a:prstGeom prst="rect">
            <a:avLst/>
          </a:prstGeom>
          <a:noFill/>
          <a:ln w="76200" cap="flat" cmpd="tri">
            <a:solidFill>
              <a:schemeClr val="tx1"/>
            </a:solidFill>
            <a:prstDash val="solid"/>
            <a:miter/>
            <a:headEnd type="none" w="med" len="med"/>
            <a:tailEnd type="none" w="med" len="med"/>
          </a:ln>
        </p:spPr>
      </p:pic>
      <p:sp>
        <p:nvSpPr>
          <p:cNvPr id="121861" name="矩形 121860"/>
          <p:cNvSpPr/>
          <p:nvPr/>
        </p:nvSpPr>
        <p:spPr>
          <a:xfrm>
            <a:off x="2657129" y="5016501"/>
            <a:ext cx="6990440" cy="460375"/>
          </a:xfrm>
          <a:prstGeom prst="rect">
            <a:avLst/>
          </a:prstGeom>
          <a:noFill/>
          <a:ln w="9525">
            <a:noFill/>
          </a:ln>
        </p:spPr>
        <p:txBody>
          <a:bodyPr anchor="t">
            <a:spAutoFit/>
          </a:bodyPr>
          <a:lstStyle/>
          <a:p>
            <a:pPr marL="342900" indent="-342900">
              <a:spcBef>
                <a:spcPct val="20000"/>
              </a:spcBef>
              <a:buChar char="•"/>
            </a:pPr>
            <a:r>
              <a:rPr lang="zh-CN" altLang="en-US" sz="2400" dirty="0">
                <a:solidFill>
                  <a:srgbClr val="0000FF"/>
                </a:solidFill>
                <a:latin typeface="微软雅黑" panose="020B0503020204020204" pitchFamily="34" charset="-122"/>
                <a:ea typeface="微软雅黑" panose="020B0503020204020204" pitchFamily="34" charset="-122"/>
              </a:rPr>
              <a:t>黄土直立性好   就地取材造价低   冬暖夏凉</a:t>
            </a:r>
          </a:p>
        </p:txBody>
      </p:sp>
      <p:sp>
        <p:nvSpPr>
          <p:cNvPr id="20484" name="矩形 121861"/>
          <p:cNvSpPr/>
          <p:nvPr/>
        </p:nvSpPr>
        <p:spPr>
          <a:xfrm>
            <a:off x="2463480" y="996950"/>
            <a:ext cx="3825377" cy="645160"/>
          </a:xfrm>
          <a:prstGeom prst="rect">
            <a:avLst/>
          </a:prstGeom>
          <a:noFill/>
          <a:ln w="9525">
            <a:noFill/>
          </a:ln>
        </p:spPr>
        <p:txBody>
          <a:bodyPr anchor="t">
            <a:spAutoFit/>
          </a:bodyPr>
          <a:lstStyle/>
          <a:p>
            <a:pPr marL="342900" indent="-342900">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说一说下面民居的特点</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矩形 122882"/>
          <p:cNvSpPr/>
          <p:nvPr/>
        </p:nvSpPr>
        <p:spPr>
          <a:xfrm>
            <a:off x="4223788" y="946151"/>
            <a:ext cx="3698394" cy="612775"/>
          </a:xfrm>
          <a:prstGeom prst="rect">
            <a:avLst/>
          </a:prstGeom>
        </p:spPr>
        <p:txBody>
          <a:bodyPr wrap="none" fromWordArt="1">
            <a:prstTxWarp prst="textPlain">
              <a:avLst>
                <a:gd name="adj" fmla="val 50000"/>
              </a:avLst>
            </a:prstTxWarp>
            <a:normAutofit fontScale="45000" lnSpcReduction="20000"/>
          </a:bodyPr>
          <a:lstStyle/>
          <a:p>
            <a:pPr algn="ctr"/>
            <a:r>
              <a:rPr lang="zh-CN" altLang="en-US" sz="9600">
                <a:ln w="19050" cap="flat" cmpd="sng">
                  <a:solidFill>
                    <a:srgbClr val="0000FF"/>
                  </a:solidFill>
                  <a:prstDash val="solid"/>
                  <a:roun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世界文化遗产的保护</a:t>
            </a:r>
          </a:p>
        </p:txBody>
      </p:sp>
      <p:pic>
        <p:nvPicPr>
          <p:cNvPr id="122884" name="图片 122883" descr="天坛"/>
          <p:cNvPicPr/>
          <p:nvPr/>
        </p:nvPicPr>
        <p:blipFill>
          <a:blip r:embed="rId2" cstate="print"/>
          <a:stretch>
            <a:fillRect/>
          </a:stretch>
        </p:blipFill>
        <p:spPr>
          <a:xfrm>
            <a:off x="6185683" y="4021138"/>
            <a:ext cx="1799991" cy="1439862"/>
          </a:xfrm>
          <a:prstGeom prst="rect">
            <a:avLst/>
          </a:prstGeom>
          <a:noFill/>
          <a:ln w="9525">
            <a:noFill/>
          </a:ln>
        </p:spPr>
      </p:pic>
      <p:pic>
        <p:nvPicPr>
          <p:cNvPr id="122885" name="图片 122884" descr="兵马俑"/>
          <p:cNvPicPr/>
          <p:nvPr/>
        </p:nvPicPr>
        <p:blipFill>
          <a:blip r:embed="rId3" cstate="print"/>
          <a:stretch>
            <a:fillRect/>
          </a:stretch>
        </p:blipFill>
        <p:spPr>
          <a:xfrm>
            <a:off x="8177736" y="4021138"/>
            <a:ext cx="1799991" cy="1439862"/>
          </a:xfrm>
          <a:prstGeom prst="rect">
            <a:avLst/>
          </a:prstGeom>
          <a:noFill/>
          <a:ln w="9525">
            <a:noFill/>
          </a:ln>
        </p:spPr>
      </p:pic>
      <p:pic>
        <p:nvPicPr>
          <p:cNvPr id="122886" name="图片 122885" descr="长城"/>
          <p:cNvPicPr/>
          <p:nvPr/>
        </p:nvPicPr>
        <p:blipFill>
          <a:blip r:embed="rId4" cstate="print"/>
          <a:stretch>
            <a:fillRect/>
          </a:stretch>
        </p:blipFill>
        <p:spPr>
          <a:xfrm>
            <a:off x="4193629" y="4021138"/>
            <a:ext cx="1799991" cy="1439862"/>
          </a:xfrm>
          <a:prstGeom prst="rect">
            <a:avLst/>
          </a:prstGeom>
          <a:noFill/>
          <a:ln w="9525">
            <a:noFill/>
          </a:ln>
        </p:spPr>
      </p:pic>
      <p:pic>
        <p:nvPicPr>
          <p:cNvPr id="122887" name="图片 122886" descr="石窟"/>
          <p:cNvPicPr/>
          <p:nvPr/>
        </p:nvPicPr>
        <p:blipFill>
          <a:blip r:embed="rId5" cstate="print"/>
          <a:stretch>
            <a:fillRect/>
          </a:stretch>
        </p:blipFill>
        <p:spPr>
          <a:xfrm>
            <a:off x="2201577" y="4021138"/>
            <a:ext cx="1799991" cy="1439862"/>
          </a:xfrm>
          <a:prstGeom prst="rect">
            <a:avLst/>
          </a:prstGeom>
          <a:noFill/>
          <a:ln w="9525">
            <a:noFill/>
          </a:ln>
        </p:spPr>
      </p:pic>
      <p:sp>
        <p:nvSpPr>
          <p:cNvPr id="122888" name="文本框 122887"/>
          <p:cNvSpPr txBox="1"/>
          <p:nvPr/>
        </p:nvSpPr>
        <p:spPr>
          <a:xfrm>
            <a:off x="2201259" y="1831975"/>
            <a:ext cx="7530755" cy="1845310"/>
          </a:xfrm>
          <a:prstGeom prst="rect">
            <a:avLst/>
          </a:prstGeom>
          <a:noFill/>
          <a:ln w="12700">
            <a:noFill/>
          </a:ln>
        </p:spPr>
        <p:txBody>
          <a:bodyPr wrap="square" anchor="t">
            <a:spAutoFit/>
          </a:bodyPr>
          <a:lstStyle/>
          <a:p>
            <a:pPr>
              <a:lnSpc>
                <a:spcPct val="150000"/>
              </a:lnSpc>
              <a:buClr>
                <a:schemeClr val="bg1"/>
              </a:buClr>
            </a:pPr>
            <a:r>
              <a:rPr lang="zh-CN" altLang="en-US" sz="2800" dirty="0">
                <a:solidFill>
                  <a:srgbClr val="FF0000"/>
                </a:solidFill>
                <a:latin typeface="微软雅黑" panose="020B0503020204020204" pitchFamily="34" charset="-122"/>
                <a:ea typeface="微软雅黑" panose="020B0503020204020204" pitchFamily="34" charset="-122"/>
              </a:rPr>
              <a:t>什么是世界文化遗产？</a:t>
            </a:r>
          </a:p>
          <a:p>
            <a:pPr>
              <a:lnSpc>
                <a:spcPct val="150000"/>
              </a:lnSpc>
              <a:buClr>
                <a:schemeClr val="bg1"/>
              </a:buClr>
            </a:pPr>
            <a:r>
              <a:rPr lang="zh-CN" altLang="en-US" sz="2400" dirty="0">
                <a:solidFill>
                  <a:srgbClr val="0000FF"/>
                </a:solidFill>
                <a:latin typeface="微软雅黑" panose="020B0503020204020204" pitchFamily="34" charset="-122"/>
                <a:ea typeface="微软雅黑" panose="020B0503020204020204" pitchFamily="34" charset="-122"/>
              </a:rPr>
              <a:t>      比如古代的城堡、庙宇和纪念性建筑物，皇家的宫殿、园林和陵墓，历代著名的雕塑、壁画和碑刻等。</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8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88">
                                            <p:txEl>
                                              <p:charRg st="11" end="5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8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8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矩形 123906"/>
          <p:cNvSpPr/>
          <p:nvPr/>
        </p:nvSpPr>
        <p:spPr>
          <a:xfrm>
            <a:off x="4136486" y="944564"/>
            <a:ext cx="3872996" cy="612775"/>
          </a:xfrm>
          <a:prstGeom prst="rect">
            <a:avLst/>
          </a:prstGeom>
        </p:spPr>
        <p:txBody>
          <a:bodyPr wrap="none" fromWordArt="1">
            <a:prstTxWarp prst="textPlain">
              <a:avLst>
                <a:gd name="adj" fmla="val 50000"/>
              </a:avLst>
            </a:prstTxWarp>
            <a:normAutofit fontScale="45000" lnSpcReduction="20000"/>
          </a:bodyPr>
          <a:lstStyle/>
          <a:p>
            <a:pPr algn="ctr"/>
            <a:r>
              <a:rPr lang="zh-CN" altLang="en-US" sz="9600">
                <a:ln w="19050" cap="flat" cmpd="sng">
                  <a:solidFill>
                    <a:srgbClr val="0000FF"/>
                  </a:solidFill>
                  <a:prstDash val="solid"/>
                  <a:round/>
                  <a:headEnd type="none" w="med" len="med"/>
                  <a:tailEnd type="none" w="med" len="med"/>
                </a:ln>
                <a:solidFill>
                  <a:srgbClr val="00FFFF"/>
                </a:solidFill>
                <a:effectLst>
                  <a:outerShdw dist="35921" dir="2699999" algn="ctr" rotWithShape="0">
                    <a:srgbClr val="990000"/>
                  </a:outerShdw>
                </a:effectLst>
                <a:latin typeface="隶书" panose="02010509060101010101" charset="-122"/>
                <a:ea typeface="隶书" panose="02010509060101010101" charset="-122"/>
              </a:rPr>
              <a:t>世界文化遗产的保护</a:t>
            </a:r>
          </a:p>
        </p:txBody>
      </p:sp>
      <p:pic>
        <p:nvPicPr>
          <p:cNvPr id="22530" name="图片 123907" descr="雅典卫城"/>
          <p:cNvPicPr>
            <a:picLocks noChangeAspect="1"/>
          </p:cNvPicPr>
          <p:nvPr/>
        </p:nvPicPr>
        <p:blipFill>
          <a:blip r:embed="rId2" cstate="print">
            <a:lum bright="-12000"/>
          </a:blip>
          <a:stretch>
            <a:fillRect/>
          </a:stretch>
        </p:blipFill>
        <p:spPr>
          <a:xfrm>
            <a:off x="7463454" y="1844675"/>
            <a:ext cx="2517447" cy="1951038"/>
          </a:xfrm>
          <a:prstGeom prst="rect">
            <a:avLst/>
          </a:prstGeom>
          <a:noFill/>
          <a:ln w="9525">
            <a:noFill/>
          </a:ln>
        </p:spPr>
      </p:pic>
      <p:pic>
        <p:nvPicPr>
          <p:cNvPr id="22531" name="图片 123908" descr="拉美西斯神庙"/>
          <p:cNvPicPr>
            <a:picLocks noChangeAspect="1"/>
          </p:cNvPicPr>
          <p:nvPr/>
        </p:nvPicPr>
        <p:blipFill>
          <a:blip r:embed="rId3" cstate="print">
            <a:lum bright="-12000" contrast="6000"/>
          </a:blip>
          <a:stretch>
            <a:fillRect/>
          </a:stretch>
        </p:blipFill>
        <p:spPr>
          <a:xfrm>
            <a:off x="7463454" y="3933825"/>
            <a:ext cx="2511098" cy="1951038"/>
          </a:xfrm>
          <a:prstGeom prst="rect">
            <a:avLst/>
          </a:prstGeom>
          <a:noFill/>
          <a:ln w="9525">
            <a:noFill/>
          </a:ln>
        </p:spPr>
      </p:pic>
      <p:sp>
        <p:nvSpPr>
          <p:cNvPr id="123910" name="文本框 123909"/>
          <p:cNvSpPr txBox="1"/>
          <p:nvPr/>
        </p:nvSpPr>
        <p:spPr>
          <a:xfrm>
            <a:off x="1052058" y="2139316"/>
            <a:ext cx="6048858" cy="3461385"/>
          </a:xfrm>
          <a:prstGeom prst="rect">
            <a:avLst/>
          </a:prstGeom>
          <a:noFill/>
          <a:ln w="12700">
            <a:noFill/>
          </a:ln>
        </p:spPr>
        <p:txBody>
          <a:bodyPr wrap="square" anchor="t">
            <a:spAutoFit/>
          </a:bodyPr>
          <a:lstStyle/>
          <a:p>
            <a:pPr>
              <a:lnSpc>
                <a:spcPct val="150000"/>
              </a:lnSpc>
              <a:buClr>
                <a:schemeClr val="bg1"/>
              </a:buClr>
            </a:pPr>
            <a:r>
              <a:rPr lang="zh-CN" altLang="en-US" sz="2600" dirty="0">
                <a:solidFill>
                  <a:srgbClr val="FF0000"/>
                </a:solidFill>
                <a:latin typeface="微软雅黑" panose="020B0503020204020204" pitchFamily="34" charset="-122"/>
                <a:ea typeface="微软雅黑" panose="020B0503020204020204" pitchFamily="34" charset="-122"/>
              </a:rPr>
              <a:t>保护世界文化遗产</a:t>
            </a:r>
            <a:r>
              <a:rPr lang="zh-CN" altLang="en-US" sz="2400" dirty="0">
                <a:solidFill>
                  <a:srgbClr val="FF0000"/>
                </a:solidFill>
                <a:latin typeface="微软雅黑" panose="020B0503020204020204" pitchFamily="34" charset="-122"/>
                <a:ea typeface="微软雅黑" panose="020B0503020204020204" pitchFamily="34" charset="-122"/>
              </a:rPr>
              <a:t>有什么</a:t>
            </a:r>
            <a:r>
              <a:rPr lang="zh-CN" altLang="en-US" sz="2600" dirty="0">
                <a:solidFill>
                  <a:srgbClr val="FF0000"/>
                </a:solidFill>
                <a:latin typeface="微软雅黑" panose="020B0503020204020204" pitchFamily="34" charset="-122"/>
                <a:ea typeface="微软雅黑" panose="020B0503020204020204" pitchFamily="34" charset="-122"/>
              </a:rPr>
              <a:t>意义？</a:t>
            </a:r>
          </a:p>
          <a:p>
            <a:pPr>
              <a:lnSpc>
                <a:spcPct val="150000"/>
              </a:lnSpc>
              <a:buClr>
                <a:schemeClr val="bg1"/>
              </a:buClr>
            </a:pPr>
            <a:r>
              <a:rPr lang="zh-CN" altLang="en-US" sz="2400" dirty="0">
                <a:solidFill>
                  <a:srgbClr val="0000FF"/>
                </a:solidFill>
                <a:latin typeface="微软雅黑" panose="020B0503020204020204" pitchFamily="34" charset="-122"/>
                <a:ea typeface="微软雅黑" panose="020B0503020204020204" pitchFamily="34" charset="-122"/>
              </a:rPr>
              <a:t>体现了不同历史时期某个国家、某个民族、某个城市的文化精神，反映出当时的社会制度、民风民情、宗教习俗、经济和科技发展水平。</a:t>
            </a:r>
          </a:p>
          <a:p>
            <a:pPr>
              <a:lnSpc>
                <a:spcPct val="150000"/>
              </a:lnSpc>
              <a:buClr>
                <a:schemeClr val="bg1"/>
              </a:buClr>
            </a:pPr>
            <a:r>
              <a:rPr lang="zh-CN" altLang="en-US" sz="2400" dirty="0">
                <a:solidFill>
                  <a:srgbClr val="0000FF"/>
                </a:solidFill>
                <a:latin typeface="微软雅黑" panose="020B0503020204020204" pitchFamily="34" charset="-122"/>
                <a:ea typeface="微软雅黑" panose="020B0503020204020204" pitchFamily="34" charset="-122"/>
              </a:rPr>
              <a:t>有利于开展文化旅游及历史和科学研究。</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矩形 124930"/>
          <p:cNvSpPr/>
          <p:nvPr/>
        </p:nvSpPr>
        <p:spPr>
          <a:xfrm>
            <a:off x="3219666" y="882651"/>
            <a:ext cx="3754901" cy="464185"/>
          </a:xfrm>
          <a:prstGeom prst="rect">
            <a:avLst/>
          </a:prstGeom>
        </p:spPr>
        <p:txBody>
          <a:bodyPr wrap="none" fromWordArt="1">
            <a:prstTxWarp prst="textPlain">
              <a:avLst>
                <a:gd name="adj" fmla="val 50000"/>
              </a:avLst>
            </a:prstTxWarp>
            <a:normAutofit fontScale="25000" lnSpcReduction="20000"/>
          </a:bodyPr>
          <a:lstStyle/>
          <a:p>
            <a:pPr algn="ctr"/>
            <a:r>
              <a:rPr lang="zh-CN" altLang="en-US" sz="9600">
                <a:ln w="19050" cap="flat" cmpd="sng">
                  <a:solidFill>
                    <a:srgbClr val="0000FF"/>
                  </a:solidFill>
                  <a:prstDash val="solid"/>
                  <a:roun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世界文化遗产的保护</a:t>
            </a:r>
          </a:p>
        </p:txBody>
      </p:sp>
      <p:sp>
        <p:nvSpPr>
          <p:cNvPr id="124934" name="文本框 124933"/>
          <p:cNvSpPr txBox="1"/>
          <p:nvPr/>
        </p:nvSpPr>
        <p:spPr>
          <a:xfrm>
            <a:off x="1415866" y="2061845"/>
            <a:ext cx="5238068" cy="2861310"/>
          </a:xfrm>
          <a:prstGeom prst="rect">
            <a:avLst/>
          </a:prstGeom>
          <a:solidFill>
            <a:schemeClr val="bg1"/>
          </a:solidFill>
          <a:ln w="12700" cap="sq" cmpd="sng">
            <a:solidFill>
              <a:schemeClr val="bg1"/>
            </a:solidFill>
            <a:prstDash val="solid"/>
            <a:miter/>
            <a:headEnd type="none" w="sm" len="sm"/>
            <a:tailEnd type="none" w="sm" len="sm"/>
          </a:ln>
        </p:spPr>
        <p:txBody>
          <a:bodyPr wrap="square" anchor="t">
            <a:spAutoFit/>
          </a:bodyPr>
          <a:lstStyle/>
          <a:p>
            <a:pPr>
              <a:lnSpc>
                <a:spcPct val="150000"/>
              </a:lnSpc>
              <a:buClr>
                <a:schemeClr val="bg1"/>
              </a:buClr>
            </a:pPr>
            <a:r>
              <a:rPr lang="zh-CN" altLang="en-US" sz="2400" dirty="0">
                <a:solidFill>
                  <a:srgbClr val="FF0000"/>
                </a:solidFill>
                <a:latin typeface="微软雅黑" panose="020B0503020204020204" pitchFamily="34" charset="-122"/>
                <a:ea typeface="微软雅黑" panose="020B0503020204020204" pitchFamily="34" charset="-122"/>
              </a:rPr>
              <a:t>怎样对世界文化遗产进行保护？</a:t>
            </a:r>
          </a:p>
          <a:p>
            <a:pPr>
              <a:lnSpc>
                <a:spcPct val="150000"/>
              </a:lnSpc>
              <a:buClr>
                <a:schemeClr val="bg1"/>
              </a:buClr>
            </a:pPr>
            <a:r>
              <a:rPr lang="zh-CN" altLang="en-US" sz="2400" dirty="0">
                <a:solidFill>
                  <a:srgbClr val="0000FF"/>
                </a:solidFill>
                <a:latin typeface="微软雅黑" panose="020B0503020204020204" pitchFamily="34" charset="-122"/>
                <a:ea typeface="微软雅黑" panose="020B0503020204020204" pitchFamily="34" charset="-122"/>
              </a:rPr>
              <a:t>      控制工业污染对历史性建筑物、雕塑和壁画的侵蚀，在著名文化遗产周围禁止修建高大的现代化建筑物，减轻旅游活动对文化遗产的破坏等。 </a:t>
            </a:r>
          </a:p>
        </p:txBody>
      </p:sp>
      <p:pic>
        <p:nvPicPr>
          <p:cNvPr id="124933" name="图片 124932" descr="到此一游"/>
          <p:cNvPicPr>
            <a:picLocks noChangeAspect="1"/>
          </p:cNvPicPr>
          <p:nvPr/>
        </p:nvPicPr>
        <p:blipFill>
          <a:blip r:embed="rId2" cstate="print"/>
          <a:stretch>
            <a:fillRect/>
          </a:stretch>
        </p:blipFill>
        <p:spPr>
          <a:xfrm>
            <a:off x="6558696" y="2414588"/>
            <a:ext cx="3455538" cy="3062287"/>
          </a:xfrm>
          <a:prstGeom prst="rect">
            <a:avLst/>
          </a:prstGeom>
          <a:noFill/>
          <a:ln w="9525">
            <a:noFill/>
          </a:ln>
        </p:spPr>
      </p:pic>
      <p:pic>
        <p:nvPicPr>
          <p:cNvPr id="124932" name="图片 124931" descr="大佛维护"/>
          <p:cNvPicPr>
            <a:picLocks noChangeAspect="1"/>
          </p:cNvPicPr>
          <p:nvPr/>
        </p:nvPicPr>
        <p:blipFill>
          <a:blip r:embed="rId3" cstate="print"/>
          <a:stretch>
            <a:fillRect/>
          </a:stretch>
        </p:blipFill>
        <p:spPr>
          <a:xfrm>
            <a:off x="6653934" y="1470025"/>
            <a:ext cx="2987286" cy="4681538"/>
          </a:xfrm>
          <a:prstGeom prst="rect">
            <a:avLst/>
          </a:prstGeom>
          <a:noFill/>
          <a:ln w="9525">
            <a:noFill/>
          </a:ln>
        </p:spPr>
      </p:pic>
      <p:sp>
        <p:nvSpPr>
          <p:cNvPr id="23557" name="文本框 124936"/>
          <p:cNvSpPr txBox="1"/>
          <p:nvPr/>
        </p:nvSpPr>
        <p:spPr>
          <a:xfrm>
            <a:off x="9643044" y="3368675"/>
            <a:ext cx="461665" cy="1019175"/>
          </a:xfrm>
          <a:prstGeom prst="rect">
            <a:avLst/>
          </a:prstGeom>
          <a:solidFill>
            <a:schemeClr val="bg1"/>
          </a:solidFill>
          <a:ln w="9525">
            <a:noFill/>
          </a:ln>
        </p:spPr>
        <p:txBody>
          <a:bodyPr vert="eaVert" anchor="t">
            <a:spAutoFit/>
          </a:bodyPr>
          <a:lstStyle/>
          <a:p>
            <a:pPr>
              <a:spcBef>
                <a:spcPct val="50000"/>
              </a:spcBef>
            </a:pPr>
            <a:endParaRPr lang="zh-CN" dirty="0">
              <a:latin typeface="Arial" panose="020B0604020202020204" pitchFamily="34" charset="0"/>
              <a:ea typeface="华文隶书" panose="02010800040101010101" pitchFamily="2" charset="-122"/>
            </a:endParaRP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934">
                                            <p:txEl>
                                              <p:charRg st="15" end="7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框 125954"/>
          <p:cNvSpPr txBox="1"/>
          <p:nvPr/>
        </p:nvSpPr>
        <p:spPr>
          <a:xfrm>
            <a:off x="2217450" y="1984375"/>
            <a:ext cx="7679325" cy="3415030"/>
          </a:xfrm>
          <a:prstGeom prst="rect">
            <a:avLst/>
          </a:prstGeom>
          <a:noFill/>
          <a:ln w="12700">
            <a:noFill/>
          </a:ln>
        </p:spPr>
        <p:txBody>
          <a:bodyPr anchor="t">
            <a:spAutoFit/>
          </a:bodyPr>
          <a:lstStyle/>
          <a:p>
            <a:pPr>
              <a:lnSpc>
                <a:spcPct val="150000"/>
              </a:lnSpc>
              <a:buClr>
                <a:schemeClr val="bg1"/>
              </a:buClr>
            </a:pPr>
            <a:r>
              <a:rPr lang="en-US" altLang="zh-CN" sz="2400" b="1" dirty="0">
                <a:solidFill>
                  <a:srgbClr val="0000FF"/>
                </a:solidFill>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第三十四届世界遗产大会经过</a:t>
            </a:r>
            <a:r>
              <a:rPr lang="en-US" altLang="zh-CN" sz="2400" dirty="0">
                <a:solidFill>
                  <a:srgbClr val="0000FF"/>
                </a:solidFill>
                <a:latin typeface="微软雅黑" panose="020B0503020204020204" pitchFamily="34" charset="-122"/>
                <a:ea typeface="微软雅黑" panose="020B0503020204020204" pitchFamily="34" charset="-122"/>
              </a:rPr>
              <a:t>9</a:t>
            </a:r>
            <a:r>
              <a:rPr lang="zh-CN" altLang="en-US" sz="2400" dirty="0">
                <a:solidFill>
                  <a:srgbClr val="0000FF"/>
                </a:solidFill>
                <a:latin typeface="微软雅黑" panose="020B0503020204020204" pitchFamily="34" charset="-122"/>
                <a:ea typeface="微软雅黑" panose="020B0503020204020204" pitchFamily="34" charset="-122"/>
              </a:rPr>
              <a:t>天的讨论和审议，</a:t>
            </a:r>
            <a:r>
              <a:rPr lang="en-US" altLang="en-US" sz="2400">
                <a:solidFill>
                  <a:srgbClr val="0000FF"/>
                </a:solidFill>
                <a:latin typeface="微软雅黑" panose="020B0503020204020204" pitchFamily="34" charset="-122"/>
                <a:ea typeface="微软雅黑" panose="020B0503020204020204" pitchFamily="34" charset="-122"/>
              </a:rPr>
              <a:t>2010年</a:t>
            </a:r>
            <a:r>
              <a:rPr lang="en-US" altLang="zh-CN" sz="2400" dirty="0">
                <a:solidFill>
                  <a:srgbClr val="0000FF"/>
                </a:solidFill>
                <a:latin typeface="微软雅黑" panose="020B0503020204020204" pitchFamily="34" charset="-122"/>
                <a:ea typeface="微软雅黑" panose="020B0503020204020204" pitchFamily="34" charset="-122"/>
              </a:rPr>
              <a:t>8</a:t>
            </a:r>
            <a:r>
              <a:rPr lang="zh-CN" altLang="en-US" sz="2400" dirty="0">
                <a:solidFill>
                  <a:srgbClr val="0000FF"/>
                </a:solidFill>
                <a:latin typeface="微软雅黑" panose="020B0503020204020204" pitchFamily="34" charset="-122"/>
                <a:ea typeface="微软雅黑" panose="020B0503020204020204" pitchFamily="34" charset="-122"/>
              </a:rPr>
              <a:t>月</a:t>
            </a:r>
            <a:r>
              <a:rPr lang="en-US" altLang="zh-CN" sz="2400" dirty="0">
                <a:solidFill>
                  <a:srgbClr val="0000FF"/>
                </a:solidFill>
                <a:latin typeface="微软雅黑" panose="020B0503020204020204" pitchFamily="34" charset="-122"/>
                <a:ea typeface="微软雅黑" panose="020B0503020204020204" pitchFamily="34" charset="-122"/>
              </a:rPr>
              <a:t>3</a:t>
            </a:r>
            <a:r>
              <a:rPr lang="zh-CN" altLang="en-US" sz="2400" dirty="0">
                <a:solidFill>
                  <a:srgbClr val="0000FF"/>
                </a:solidFill>
                <a:latin typeface="微软雅黑" panose="020B0503020204020204" pitchFamily="34" charset="-122"/>
                <a:ea typeface="微软雅黑" panose="020B0503020204020204" pitchFamily="34" charset="-122"/>
              </a:rPr>
              <a:t>日在巴西利亚闭幕。这次大会审议和批准了</a:t>
            </a:r>
            <a:r>
              <a:rPr lang="en-US" altLang="zh-CN" sz="2400" dirty="0">
                <a:solidFill>
                  <a:srgbClr val="0000FF"/>
                </a:solidFill>
                <a:latin typeface="微软雅黑" panose="020B0503020204020204" pitchFamily="34" charset="-122"/>
                <a:ea typeface="微软雅黑" panose="020B0503020204020204" pitchFamily="34" charset="-122"/>
              </a:rPr>
              <a:t>20</a:t>
            </a:r>
            <a:r>
              <a:rPr lang="zh-CN" altLang="en-US" sz="2400" dirty="0">
                <a:solidFill>
                  <a:srgbClr val="0000FF"/>
                </a:solidFill>
                <a:latin typeface="微软雅黑" panose="020B0503020204020204" pitchFamily="34" charset="-122"/>
                <a:ea typeface="微软雅黑" panose="020B0503020204020204" pitchFamily="34" charset="-122"/>
              </a:rPr>
              <a:t>余处新的世界遗产。 </a:t>
            </a:r>
          </a:p>
          <a:p>
            <a:pPr>
              <a:lnSpc>
                <a:spcPct val="150000"/>
              </a:lnSpc>
              <a:buClr>
                <a:schemeClr val="bg1"/>
              </a:buClr>
            </a:pPr>
            <a:r>
              <a:rPr lang="zh-CN" altLang="en-US" sz="2400" dirty="0">
                <a:solidFill>
                  <a:srgbClr val="0000FF"/>
                </a:solidFill>
                <a:latin typeface="微软雅黑" panose="020B0503020204020204" pitchFamily="34" charset="-122"/>
                <a:ea typeface="微软雅黑" panose="020B0503020204020204" pitchFamily="34" charset="-122"/>
              </a:rPr>
              <a:t>     在这次大会上，中国登封的“天地之中”历史建筑群和中国丹霞地貌分别被列入文化和自然遗产。中国“三江并流”也被批准扩大遗产保护区域。</a:t>
            </a:r>
            <a:r>
              <a:rPr lang="zh-CN" altLang="en-US" sz="2400" b="1" dirty="0">
                <a:solidFill>
                  <a:srgbClr val="0000FF"/>
                </a:solidFill>
                <a:latin typeface="微软雅黑" panose="020B0503020204020204" pitchFamily="34" charset="-122"/>
                <a:ea typeface="微软雅黑" panose="020B0503020204020204" pitchFamily="34" charset="-122"/>
              </a:rPr>
              <a:t> </a:t>
            </a:r>
          </a:p>
        </p:txBody>
      </p:sp>
      <p:sp>
        <p:nvSpPr>
          <p:cNvPr id="24578" name="横卷形 125955"/>
          <p:cNvSpPr/>
          <p:nvPr/>
        </p:nvSpPr>
        <p:spPr>
          <a:xfrm>
            <a:off x="4947594" y="787401"/>
            <a:ext cx="2250782" cy="879475"/>
          </a:xfrm>
          <a:prstGeom prst="horizontalScroll">
            <a:avLst>
              <a:gd name="adj" fmla="val 12500"/>
            </a:avLst>
          </a:prstGeom>
          <a:gradFill rotWithShape="1">
            <a:gsLst>
              <a:gs pos="0">
                <a:srgbClr val="CC99FF">
                  <a:alpha val="60999"/>
                </a:srgbClr>
              </a:gs>
              <a:gs pos="100000">
                <a:schemeClr val="bg1"/>
              </a:gs>
            </a:gsLst>
            <a:lin ang="5400000" scaled="1"/>
            <a:tileRect/>
          </a:gradFill>
          <a:ln w="9525" cap="flat" cmpd="sng">
            <a:solidFill>
              <a:srgbClr val="0000FF"/>
            </a:solidFill>
            <a:prstDash val="solid"/>
            <a:round/>
            <a:headEnd type="none" w="med" len="med"/>
            <a:tailEnd type="none" w="med" len="med"/>
          </a:ln>
        </p:spPr>
        <p:txBody>
          <a:bodyPr wrap="none" anchor="ctr"/>
          <a:lstStyle/>
          <a:p>
            <a:pPr algn="ctr"/>
            <a:r>
              <a:rPr lang="zh-CN" altLang="en-US" sz="3200" dirty="0">
                <a:latin typeface="Arial" panose="020B0604020202020204" pitchFamily="34" charset="0"/>
                <a:ea typeface="华文新魏" panose="02010800040101010101" pitchFamily="2" charset="-122"/>
              </a:rPr>
              <a:t>拓展</a:t>
            </a:r>
          </a:p>
        </p:txBody>
      </p:sp>
      <p:sp>
        <p:nvSpPr>
          <p:cNvPr id="13" name="矩形 12"/>
          <p:cNvSpPr/>
          <p:nvPr/>
        </p:nvSpPr>
        <p:spPr>
          <a:xfrm>
            <a:off x="350793" y="95758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2" name="文本框 126981"/>
          <p:cNvSpPr txBox="1"/>
          <p:nvPr/>
        </p:nvSpPr>
        <p:spPr>
          <a:xfrm>
            <a:off x="2085703" y="2006601"/>
            <a:ext cx="7607898" cy="3969385"/>
          </a:xfrm>
          <a:prstGeom prst="rect">
            <a:avLst/>
          </a:prstGeom>
          <a:noFill/>
          <a:ln w="12700">
            <a:noFill/>
          </a:ln>
        </p:spPr>
        <p:txBody>
          <a:bodyPr anchor="t">
            <a:spAutoFit/>
          </a:bodyPr>
          <a:lstStyle/>
          <a:p>
            <a:pPr>
              <a:lnSpc>
                <a:spcPct val="150000"/>
              </a:lnSpc>
              <a:buClr>
                <a:schemeClr val="bg1"/>
              </a:buClr>
            </a:pPr>
            <a:r>
              <a:rPr lang="zh-CN" altLang="en-US" sz="2400" dirty="0">
                <a:solidFill>
                  <a:srgbClr val="0000FF"/>
                </a:solidFill>
                <a:latin typeface="微软雅黑" panose="020B0503020204020204" pitchFamily="34" charset="-122"/>
                <a:ea typeface="微软雅黑" panose="020B0503020204020204" pitchFamily="34" charset="-122"/>
              </a:rPr>
              <a:t>一、聚落的形态</a:t>
            </a:r>
          </a:p>
          <a:p>
            <a:pPr>
              <a:lnSpc>
                <a:spcPct val="150000"/>
              </a:lnSpc>
              <a:buClr>
                <a:schemeClr val="bg1"/>
              </a:buClr>
            </a:pPr>
            <a:r>
              <a:rPr lang="zh-CN" altLang="en-US" sz="2400" dirty="0">
                <a:solidFill>
                  <a:srgbClr val="FF0000"/>
                </a:solidFill>
                <a:latin typeface="微软雅黑" panose="020B0503020204020204" pitchFamily="34" charset="-122"/>
                <a:ea typeface="微软雅黑" panose="020B0503020204020204" pitchFamily="34" charset="-122"/>
              </a:rPr>
              <a:t>城市和乡村</a:t>
            </a:r>
          </a:p>
          <a:p>
            <a:pPr>
              <a:lnSpc>
                <a:spcPct val="150000"/>
              </a:lnSpc>
              <a:buClr>
                <a:schemeClr val="bg1"/>
              </a:buClr>
            </a:pPr>
            <a:r>
              <a:rPr lang="zh-CN" altLang="en-US" sz="2400" dirty="0">
                <a:solidFill>
                  <a:srgbClr val="FF0000"/>
                </a:solidFill>
                <a:latin typeface="微软雅黑" panose="020B0503020204020204" pitchFamily="34" charset="-122"/>
                <a:ea typeface="微软雅黑" panose="020B0503020204020204" pitchFamily="34" charset="-122"/>
              </a:rPr>
              <a:t>聚落的演变</a:t>
            </a:r>
          </a:p>
          <a:p>
            <a:pPr>
              <a:lnSpc>
                <a:spcPct val="150000"/>
              </a:lnSpc>
              <a:buClr>
                <a:schemeClr val="bg1"/>
              </a:buClr>
            </a:pPr>
            <a:r>
              <a:rPr lang="zh-CN" altLang="en-US" sz="2400" dirty="0">
                <a:solidFill>
                  <a:srgbClr val="FF0000"/>
                </a:solidFill>
                <a:latin typeface="微软雅黑" panose="020B0503020204020204" pitchFamily="34" charset="-122"/>
                <a:ea typeface="微软雅黑" panose="020B0503020204020204" pitchFamily="34" charset="-122"/>
              </a:rPr>
              <a:t>聚落的形成、分布与环境的关系</a:t>
            </a:r>
          </a:p>
          <a:p>
            <a:pPr>
              <a:lnSpc>
                <a:spcPct val="150000"/>
              </a:lnSpc>
              <a:buClr>
                <a:schemeClr val="bg1"/>
              </a:buClr>
            </a:pPr>
            <a:r>
              <a:rPr lang="zh-CN" altLang="en-US" sz="2400" dirty="0">
                <a:solidFill>
                  <a:srgbClr val="0000FF"/>
                </a:solidFill>
                <a:latin typeface="微软雅黑" panose="020B0503020204020204" pitchFamily="34" charset="-122"/>
                <a:ea typeface="微软雅黑" panose="020B0503020204020204" pitchFamily="34" charset="-122"/>
              </a:rPr>
              <a:t>二、世界文化遗产的保护</a:t>
            </a:r>
          </a:p>
          <a:p>
            <a:pPr>
              <a:lnSpc>
                <a:spcPct val="150000"/>
              </a:lnSpc>
              <a:buClr>
                <a:schemeClr val="bg1"/>
              </a:buClr>
            </a:pPr>
            <a:r>
              <a:rPr lang="zh-CN" altLang="en-US" sz="2400" dirty="0">
                <a:solidFill>
                  <a:srgbClr val="FF0000"/>
                </a:solidFill>
                <a:latin typeface="微软雅黑" panose="020B0503020204020204" pitchFamily="34" charset="-122"/>
                <a:ea typeface="微软雅黑" panose="020B0503020204020204" pitchFamily="34" charset="-122"/>
              </a:rPr>
              <a:t>什么是世界文化遗产</a:t>
            </a:r>
          </a:p>
          <a:p>
            <a:pPr>
              <a:lnSpc>
                <a:spcPct val="150000"/>
              </a:lnSpc>
              <a:buClr>
                <a:schemeClr val="bg1"/>
              </a:buClr>
            </a:pPr>
            <a:r>
              <a:rPr lang="zh-CN" altLang="en-US" sz="2400" dirty="0">
                <a:solidFill>
                  <a:srgbClr val="FF0000"/>
                </a:solidFill>
                <a:latin typeface="微软雅黑" panose="020B0503020204020204" pitchFamily="34" charset="-122"/>
                <a:ea typeface="微软雅黑" panose="020B0503020204020204" pitchFamily="34" charset="-122"/>
              </a:rPr>
              <a:t>保护世界文化遗产的意义</a:t>
            </a:r>
            <a:endParaRPr lang="zh-CN" altLang="en-US" sz="2400" dirty="0">
              <a:latin typeface="微软雅黑" panose="020B0503020204020204" pitchFamily="34" charset="-122"/>
              <a:ea typeface="微软雅黑" panose="020B0503020204020204" pitchFamily="34" charset="-122"/>
            </a:endParaRPr>
          </a:p>
        </p:txBody>
      </p:sp>
      <p:sp>
        <p:nvSpPr>
          <p:cNvPr id="13" name="矩形 12"/>
          <p:cNvSpPr/>
          <p:nvPr/>
        </p:nvSpPr>
        <p:spPr>
          <a:xfrm>
            <a:off x="350792" y="95758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课堂总结</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9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9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9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98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9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p:cNvSpPr txBox="1">
            <a:spLocks noChangeArrowheads="1"/>
          </p:cNvSpPr>
          <p:nvPr/>
        </p:nvSpPr>
        <p:spPr bwMode="auto">
          <a:xfrm>
            <a:off x="4556533" y="777480"/>
            <a:ext cx="4616826"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spcBef>
                <a:spcPct val="50000"/>
              </a:spcBef>
            </a:pPr>
            <a:r>
              <a:rPr kumimoji="1" lang="zh-CN" altLang="en-US" sz="2400" b="0" dirty="0">
                <a:latin typeface="微软雅黑" panose="020B0503020204020204" pitchFamily="34" charset="-122"/>
                <a:ea typeface="微软雅黑" panose="020B0503020204020204" pitchFamily="34" charset="-122"/>
              </a:rPr>
              <a:t>文化遗产展示</a:t>
            </a:r>
          </a:p>
        </p:txBody>
      </p:sp>
      <p:pic>
        <p:nvPicPr>
          <p:cNvPr id="2765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3141" y="3574468"/>
            <a:ext cx="4477178" cy="2330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7653"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9254" y="3626914"/>
            <a:ext cx="4566045" cy="2278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7654"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9254" y="1334215"/>
            <a:ext cx="4566045" cy="2181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7655" name="图片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5636" y="1238987"/>
            <a:ext cx="4479294" cy="2214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58094" y="83883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文本框 5"/>
          <p:cNvSpPr txBox="1">
            <a:spLocks noChangeArrowheads="1"/>
          </p:cNvSpPr>
          <p:nvPr/>
        </p:nvSpPr>
        <p:spPr bwMode="auto">
          <a:xfrm>
            <a:off x="849969" y="2916965"/>
            <a:ext cx="29452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世界的聚落</a:t>
            </a:r>
          </a:p>
        </p:txBody>
      </p:sp>
      <p:sp>
        <p:nvSpPr>
          <p:cNvPr id="32773" name="左大括号 11"/>
          <p:cNvSpPr/>
          <p:nvPr/>
        </p:nvSpPr>
        <p:spPr bwMode="auto">
          <a:xfrm>
            <a:off x="3147803" y="1619896"/>
            <a:ext cx="272946" cy="3057714"/>
          </a:xfrm>
          <a:prstGeom prst="leftBrace">
            <a:avLst>
              <a:gd name="adj1" fmla="val 75412"/>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32774" name="文本框 12"/>
          <p:cNvSpPr txBox="1">
            <a:spLocks noChangeArrowheads="1"/>
          </p:cNvSpPr>
          <p:nvPr/>
        </p:nvSpPr>
        <p:spPr bwMode="auto">
          <a:xfrm>
            <a:off x="3283218" y="1953293"/>
            <a:ext cx="295375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聚落的形态</a:t>
            </a:r>
          </a:p>
        </p:txBody>
      </p:sp>
      <p:sp>
        <p:nvSpPr>
          <p:cNvPr id="32775" name="文本框 13"/>
          <p:cNvSpPr txBox="1">
            <a:spLocks noChangeArrowheads="1"/>
          </p:cNvSpPr>
          <p:nvPr/>
        </p:nvSpPr>
        <p:spPr bwMode="auto">
          <a:xfrm>
            <a:off x="3304378" y="4026696"/>
            <a:ext cx="423385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世界文化遗产的保护</a:t>
            </a:r>
          </a:p>
        </p:txBody>
      </p:sp>
      <p:sp>
        <p:nvSpPr>
          <p:cNvPr id="32776" name="文本框 13"/>
          <p:cNvSpPr txBox="1">
            <a:spLocks noChangeArrowheads="1"/>
          </p:cNvSpPr>
          <p:nvPr/>
        </p:nvSpPr>
        <p:spPr bwMode="auto">
          <a:xfrm>
            <a:off x="7438783" y="3780618"/>
            <a:ext cx="395032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什么是世界文化遗产</a:t>
            </a:r>
          </a:p>
        </p:txBody>
      </p:sp>
      <p:sp>
        <p:nvSpPr>
          <p:cNvPr id="32777" name="左大括号 11"/>
          <p:cNvSpPr/>
          <p:nvPr/>
        </p:nvSpPr>
        <p:spPr bwMode="auto">
          <a:xfrm>
            <a:off x="5650875" y="1729442"/>
            <a:ext cx="251789" cy="936683"/>
          </a:xfrm>
          <a:prstGeom prst="leftBrace">
            <a:avLst>
              <a:gd name="adj1" fmla="val 77376"/>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32778" name="文本框 13"/>
          <p:cNvSpPr txBox="1">
            <a:spLocks noChangeArrowheads="1"/>
          </p:cNvSpPr>
          <p:nvPr/>
        </p:nvSpPr>
        <p:spPr bwMode="auto">
          <a:xfrm>
            <a:off x="6059239" y="1645299"/>
            <a:ext cx="507385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聚落的类型</a:t>
            </a:r>
          </a:p>
        </p:txBody>
      </p:sp>
      <p:sp>
        <p:nvSpPr>
          <p:cNvPr id="32779" name="文本框 13"/>
          <p:cNvSpPr txBox="1">
            <a:spLocks noChangeArrowheads="1"/>
          </p:cNvSpPr>
          <p:nvPr/>
        </p:nvSpPr>
        <p:spPr bwMode="auto">
          <a:xfrm>
            <a:off x="6059240" y="2250175"/>
            <a:ext cx="530871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乡村与城市的差别</a:t>
            </a:r>
          </a:p>
        </p:txBody>
      </p:sp>
      <p:sp>
        <p:nvSpPr>
          <p:cNvPr id="32780" name="文本框 13"/>
          <p:cNvSpPr txBox="1">
            <a:spLocks noChangeArrowheads="1"/>
          </p:cNvSpPr>
          <p:nvPr/>
        </p:nvSpPr>
        <p:spPr bwMode="auto">
          <a:xfrm>
            <a:off x="7438784" y="4352154"/>
            <a:ext cx="407727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保护文化遗产的意义</a:t>
            </a:r>
          </a:p>
        </p:txBody>
      </p:sp>
      <p:sp>
        <p:nvSpPr>
          <p:cNvPr id="32781" name="左大括号 11"/>
          <p:cNvSpPr/>
          <p:nvPr/>
        </p:nvSpPr>
        <p:spPr bwMode="auto">
          <a:xfrm>
            <a:off x="7131984" y="3806020"/>
            <a:ext cx="251789" cy="936683"/>
          </a:xfrm>
          <a:prstGeom prst="leftBrace">
            <a:avLst>
              <a:gd name="adj1" fmla="val 77376"/>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32782" name="文本框 13"/>
          <p:cNvSpPr txBox="1">
            <a:spLocks noChangeArrowheads="1"/>
          </p:cNvSpPr>
          <p:nvPr/>
        </p:nvSpPr>
        <p:spPr bwMode="auto">
          <a:xfrm>
            <a:off x="3405940" y="3094777"/>
            <a:ext cx="530871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zh-CN" altLang="en-US" sz="2400" b="0">
                <a:latin typeface="微软雅黑" panose="020B0503020204020204" pitchFamily="34" charset="-122"/>
                <a:ea typeface="微软雅黑" panose="020B0503020204020204" pitchFamily="34" charset="-122"/>
              </a:rPr>
              <a:t>聚落与自然环境的关系</a:t>
            </a:r>
          </a:p>
        </p:txBody>
      </p:sp>
      <p:sp>
        <p:nvSpPr>
          <p:cNvPr id="6" name="矩形 5"/>
          <p:cNvSpPr/>
          <p:nvPr/>
        </p:nvSpPr>
        <p:spPr>
          <a:xfrm>
            <a:off x="350792" y="117157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课堂小结</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2032738" y="152411"/>
            <a:ext cx="10115969" cy="6710779"/>
            <a:chOff x="0" y="0"/>
            <a:chExt cx="11953" cy="10567"/>
          </a:xfrm>
        </p:grpSpPr>
        <p:sp>
          <p:nvSpPr>
            <p:cNvPr id="29705" name="Text Box 4"/>
            <p:cNvSpPr txBox="1">
              <a:spLocks noChangeArrowheads="1"/>
            </p:cNvSpPr>
            <p:nvPr/>
          </p:nvSpPr>
          <p:spPr bwMode="auto">
            <a:xfrm>
              <a:off x="7800" y="0"/>
              <a:ext cx="4153"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706" name="Text Box 5"/>
            <p:cNvSpPr txBox="1">
              <a:spLocks noChangeArrowheads="1"/>
            </p:cNvSpPr>
            <p:nvPr/>
          </p:nvSpPr>
          <p:spPr bwMode="auto">
            <a:xfrm>
              <a:off x="0" y="9840"/>
              <a:ext cx="218"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zh-CN"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9702" name="Text Box 10"/>
          <p:cNvSpPr txBox="1">
            <a:spLocks noChangeArrowheads="1"/>
          </p:cNvSpPr>
          <p:nvPr/>
        </p:nvSpPr>
        <p:spPr bwMode="auto">
          <a:xfrm>
            <a:off x="597122" y="1223002"/>
            <a:ext cx="10814205" cy="2232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spcBef>
                <a:spcPct val="20000"/>
              </a:spcBef>
            </a:pPr>
            <a:r>
              <a:rPr lang="en-US" altLang="zh-CN" sz="2400" b="0" dirty="0">
                <a:latin typeface="微软雅黑" panose="020B0503020204020204" pitchFamily="34" charset="-122"/>
                <a:ea typeface="微软雅黑" panose="020B0503020204020204" pitchFamily="34" charset="-122"/>
              </a:rPr>
              <a:t>1</a:t>
            </a:r>
            <a:r>
              <a:rPr lang="zh-CN" altLang="en-US" sz="2400" b="0" dirty="0">
                <a:latin typeface="微软雅黑" panose="020B0503020204020204" pitchFamily="34" charset="-122"/>
                <a:ea typeface="微软雅黑" panose="020B0503020204020204" pitchFamily="34" charset="-122"/>
              </a:rPr>
              <a:t>．“蓝蓝的天上白云飘，白云下面马儿跑”这首歌描述的乡村聚落是（    ）</a:t>
            </a:r>
          </a:p>
          <a:p>
            <a:pPr>
              <a:spcBef>
                <a:spcPct val="20000"/>
              </a:spcBef>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．农村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．牧村  </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．渔村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．林场</a:t>
            </a:r>
            <a:endParaRPr lang="en-US" altLang="zh-CN" sz="2400" b="0" dirty="0">
              <a:latin typeface="微软雅黑" panose="020B0503020204020204" pitchFamily="34" charset="-122"/>
              <a:ea typeface="微软雅黑" panose="020B0503020204020204" pitchFamily="34" charset="-122"/>
            </a:endParaRPr>
          </a:p>
          <a:p>
            <a:pPr>
              <a:spcBef>
                <a:spcPct val="20000"/>
              </a:spcBef>
            </a:pPr>
            <a:r>
              <a:rPr lang="en-US" altLang="zh-CN" sz="2400" b="0" dirty="0">
                <a:latin typeface="微软雅黑" panose="020B0503020204020204" pitchFamily="34" charset="-122"/>
                <a:ea typeface="微软雅黑" panose="020B0503020204020204" pitchFamily="34" charset="-122"/>
              </a:rPr>
              <a:t>2</a:t>
            </a:r>
            <a:r>
              <a:rPr lang="zh-CN" altLang="en-US" sz="2400" b="0" dirty="0">
                <a:latin typeface="微软雅黑" panose="020B0503020204020204" pitchFamily="34" charset="-122"/>
                <a:ea typeface="微软雅黑" panose="020B0503020204020204" pitchFamily="34" charset="-122"/>
              </a:rPr>
              <a:t>．下列民居中体现气候湿热的是</a:t>
            </a: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a:t>
            </a:r>
            <a:endParaRPr lang="en-US" altLang="zh-CN" sz="2400" b="0" dirty="0">
              <a:latin typeface="微软雅黑" panose="020B0503020204020204" pitchFamily="34" charset="-122"/>
              <a:ea typeface="微软雅黑" panose="020B0503020204020204" pitchFamily="34" charset="-122"/>
            </a:endParaRPr>
          </a:p>
          <a:p>
            <a:pPr>
              <a:spcBef>
                <a:spcPct val="20000"/>
              </a:spcBef>
            </a:pPr>
            <a:r>
              <a:rPr lang="en-US" altLang="zh-CN" sz="2400" b="0" dirty="0">
                <a:latin typeface="微软雅黑" panose="020B0503020204020204" pitchFamily="34" charset="-122"/>
                <a:ea typeface="微软雅黑" panose="020B0503020204020204" pitchFamily="34" charset="-122"/>
              </a:rPr>
              <a:t>  A</a:t>
            </a:r>
            <a:r>
              <a:rPr lang="zh-CN" altLang="en-US" sz="2400" b="0" dirty="0">
                <a:latin typeface="微软雅黑" panose="020B0503020204020204" pitchFamily="34" charset="-122"/>
                <a:ea typeface="微软雅黑" panose="020B0503020204020204" pitchFamily="34" charset="-122"/>
              </a:rPr>
              <a:t>．东南亚的高脚屋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．因纽特人的冰屋  </a:t>
            </a:r>
            <a:endParaRPr lang="en-US" altLang="zh-CN" sz="2400" b="0" dirty="0">
              <a:latin typeface="微软雅黑" panose="020B0503020204020204" pitchFamily="34" charset="-122"/>
              <a:ea typeface="微软雅黑" panose="020B0503020204020204" pitchFamily="34" charset="-122"/>
            </a:endParaRPr>
          </a:p>
          <a:p>
            <a:pPr>
              <a:spcBef>
                <a:spcPct val="20000"/>
              </a:spcBef>
            </a:pPr>
            <a:r>
              <a:rPr lang="en-US" altLang="zh-CN" sz="2400" b="0" dirty="0">
                <a:latin typeface="微软雅黑" panose="020B0503020204020204" pitchFamily="34" charset="-122"/>
                <a:ea typeface="微软雅黑" panose="020B0503020204020204" pitchFamily="34" charset="-122"/>
              </a:rPr>
              <a:t>  C</a:t>
            </a:r>
            <a:r>
              <a:rPr lang="zh-CN" altLang="en-US" sz="2400" b="0" dirty="0">
                <a:latin typeface="微软雅黑" panose="020B0503020204020204" pitchFamily="34" charset="-122"/>
                <a:ea typeface="微软雅黑" panose="020B0503020204020204" pitchFamily="34" charset="-122"/>
              </a:rPr>
              <a:t>．华北地区的四合院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．内蒙古的蒙古包    </a:t>
            </a:r>
          </a:p>
        </p:txBody>
      </p:sp>
      <p:sp>
        <p:nvSpPr>
          <p:cNvPr id="13" name="Text Box 11"/>
          <p:cNvSpPr txBox="1">
            <a:spLocks noChangeArrowheads="1"/>
          </p:cNvSpPr>
          <p:nvPr/>
        </p:nvSpPr>
        <p:spPr bwMode="auto">
          <a:xfrm>
            <a:off x="10321185" y="1222803"/>
            <a:ext cx="4641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B</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14" name="Text Box 11"/>
          <p:cNvSpPr txBox="1">
            <a:spLocks noChangeArrowheads="1"/>
          </p:cNvSpPr>
          <p:nvPr/>
        </p:nvSpPr>
        <p:spPr bwMode="auto">
          <a:xfrm>
            <a:off x="5296702" y="2109080"/>
            <a:ext cx="49244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A</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grpSp>
        <p:nvGrpSpPr>
          <p:cNvPr id="3" name="Group 3"/>
          <p:cNvGrpSpPr/>
          <p:nvPr/>
        </p:nvGrpSpPr>
        <p:grpSpPr bwMode="auto">
          <a:xfrm>
            <a:off x="1877638" y="2375047"/>
            <a:ext cx="10115969" cy="6710779"/>
            <a:chOff x="0" y="0"/>
            <a:chExt cx="11953" cy="10567"/>
          </a:xfrm>
        </p:grpSpPr>
        <p:sp>
          <p:nvSpPr>
            <p:cNvPr id="15" name="Text Box 4"/>
            <p:cNvSpPr txBox="1">
              <a:spLocks noChangeArrowheads="1"/>
            </p:cNvSpPr>
            <p:nvPr/>
          </p:nvSpPr>
          <p:spPr bwMode="auto">
            <a:xfrm>
              <a:off x="7800" y="0"/>
              <a:ext cx="4153"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Text Box 5"/>
            <p:cNvSpPr txBox="1">
              <a:spLocks noChangeArrowheads="1"/>
            </p:cNvSpPr>
            <p:nvPr/>
          </p:nvSpPr>
          <p:spPr bwMode="auto">
            <a:xfrm>
              <a:off x="0" y="9840"/>
              <a:ext cx="218"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zh-CN"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7" name="矩形 1"/>
          <p:cNvSpPr>
            <a:spLocks noChangeArrowheads="1"/>
          </p:cNvSpPr>
          <p:nvPr/>
        </p:nvSpPr>
        <p:spPr bwMode="auto">
          <a:xfrm>
            <a:off x="597122" y="3386080"/>
            <a:ext cx="10765539"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r>
              <a:rPr lang="en-US" altLang="zh-CN" sz="2400" b="0" dirty="0">
                <a:latin typeface="微软雅黑" panose="020B0503020204020204" pitchFamily="34" charset="-122"/>
                <a:ea typeface="微软雅黑" panose="020B0503020204020204" pitchFamily="34" charset="-122"/>
              </a:rPr>
              <a:t>3</a:t>
            </a:r>
            <a:r>
              <a:rPr lang="zh-CN" altLang="en-US" sz="2400" b="0" dirty="0">
                <a:latin typeface="微软雅黑" panose="020B0503020204020204" pitchFamily="34" charset="-122"/>
                <a:ea typeface="微软雅黑" panose="020B0503020204020204" pitchFamily="34" charset="-122"/>
              </a:rPr>
              <a:t>．在许多国家，世界文化遗产的保护工作已经得到空前的重视，下列做法不正确的是</a:t>
            </a:r>
            <a:r>
              <a:rPr lang="en-US" altLang="zh-CN" sz="2400" b="0" dirty="0">
                <a:latin typeface="微软雅黑" panose="020B0503020204020204" pitchFamily="34" charset="-122"/>
                <a:ea typeface="微软雅黑" panose="020B0503020204020204" pitchFamily="34" charset="-122"/>
              </a:rPr>
              <a:t>(     )</a:t>
            </a:r>
          </a:p>
          <a:p>
            <a:r>
              <a:rPr lang="en-US" altLang="zh-CN" sz="2400" b="0" dirty="0">
                <a:latin typeface="微软雅黑" panose="020B0503020204020204" pitchFamily="34" charset="-122"/>
                <a:ea typeface="微软雅黑" panose="020B0503020204020204" pitchFamily="34" charset="-122"/>
              </a:rPr>
              <a:t>   A</a:t>
            </a:r>
            <a:r>
              <a:rPr lang="zh-CN" altLang="en-US" sz="2400" b="0" dirty="0">
                <a:latin typeface="微软雅黑" panose="020B0503020204020204" pitchFamily="34" charset="-122"/>
                <a:ea typeface="微软雅黑" panose="020B0503020204020204" pitchFamily="34" charset="-122"/>
              </a:rPr>
              <a:t>．减轻旅游活动对文化遗产的破坏</a:t>
            </a:r>
            <a:endParaRPr lang="en-US" altLang="zh-CN" sz="2400" b="0" dirty="0">
              <a:latin typeface="微软雅黑" panose="020B0503020204020204" pitchFamily="34" charset="-122"/>
              <a:ea typeface="微软雅黑" panose="020B0503020204020204" pitchFamily="34" charset="-122"/>
            </a:endParaRPr>
          </a:p>
          <a:p>
            <a:r>
              <a:rPr lang="en-US" altLang="zh-CN" sz="2400" b="0" dirty="0">
                <a:latin typeface="微软雅黑" panose="020B0503020204020204" pitchFamily="34" charset="-122"/>
                <a:ea typeface="微软雅黑" panose="020B0503020204020204" pitchFamily="34" charset="-122"/>
              </a:rPr>
              <a:t>   B</a:t>
            </a:r>
            <a:r>
              <a:rPr lang="zh-CN" altLang="en-US" sz="2400" b="0" dirty="0">
                <a:latin typeface="微软雅黑" panose="020B0503020204020204" pitchFamily="34" charset="-122"/>
                <a:ea typeface="微软雅黑" panose="020B0503020204020204" pitchFamily="34" charset="-122"/>
              </a:rPr>
              <a:t>．控制工业污染对历史性建筑物、雕塑和壁画的寝室</a:t>
            </a:r>
            <a:r>
              <a:rPr lang="en-US" altLang="zh-CN" sz="2400" b="0" dirty="0">
                <a:latin typeface="微软雅黑" panose="020B0503020204020204" pitchFamily="34" charset="-122"/>
                <a:ea typeface="微软雅黑" panose="020B0503020204020204" pitchFamily="34" charset="-122"/>
              </a:rPr>
              <a:t>   </a:t>
            </a:r>
          </a:p>
          <a:p>
            <a:r>
              <a:rPr lang="en-US" altLang="zh-CN" sz="2400" b="0" dirty="0">
                <a:latin typeface="微软雅黑" panose="020B0503020204020204" pitchFamily="34" charset="-122"/>
                <a:ea typeface="微软雅黑" panose="020B0503020204020204" pitchFamily="34" charset="-122"/>
              </a:rPr>
              <a:t>   C</a:t>
            </a:r>
            <a:r>
              <a:rPr lang="zh-CN" altLang="en-US" sz="2400" b="0" dirty="0">
                <a:latin typeface="微软雅黑" panose="020B0503020204020204" pitchFamily="34" charset="-122"/>
                <a:ea typeface="微软雅黑" panose="020B0503020204020204" pitchFamily="34" charset="-122"/>
              </a:rPr>
              <a:t>．在著名文化遗产周围禁止修建高达的现代建筑物</a:t>
            </a:r>
            <a:endParaRPr lang="en-US" altLang="zh-CN" sz="2400" b="0" dirty="0">
              <a:latin typeface="微软雅黑" panose="020B0503020204020204" pitchFamily="34" charset="-122"/>
              <a:ea typeface="微软雅黑" panose="020B0503020204020204" pitchFamily="34" charset="-122"/>
            </a:endParaRPr>
          </a:p>
          <a:p>
            <a:r>
              <a:rPr lang="en-US" altLang="zh-CN" sz="2400" b="0" dirty="0">
                <a:latin typeface="微软雅黑" panose="020B0503020204020204" pitchFamily="34" charset="-122"/>
                <a:ea typeface="微软雅黑" panose="020B0503020204020204" pitchFamily="34" charset="-122"/>
              </a:rPr>
              <a:t>   D</a:t>
            </a:r>
            <a:r>
              <a:rPr lang="zh-CN" altLang="en-US" sz="2400" b="0" dirty="0">
                <a:latin typeface="微软雅黑" panose="020B0503020204020204" pitchFamily="34" charset="-122"/>
                <a:ea typeface="微软雅黑" panose="020B0503020204020204" pitchFamily="34" charset="-122"/>
              </a:rPr>
              <a:t>．在故宫里面建大型商场以吸引游客</a:t>
            </a:r>
            <a:endParaRPr lang="en-US" altLang="zh-CN" sz="2400" b="0" dirty="0">
              <a:latin typeface="微软雅黑" panose="020B0503020204020204" pitchFamily="34" charset="-122"/>
              <a:ea typeface="微软雅黑" panose="020B0503020204020204" pitchFamily="34" charset="-122"/>
            </a:endParaRPr>
          </a:p>
        </p:txBody>
      </p:sp>
      <p:sp>
        <p:nvSpPr>
          <p:cNvPr id="18" name="Text Box 11"/>
          <p:cNvSpPr txBox="1">
            <a:spLocks noChangeArrowheads="1"/>
          </p:cNvSpPr>
          <p:nvPr/>
        </p:nvSpPr>
        <p:spPr bwMode="auto">
          <a:xfrm>
            <a:off x="1681629" y="3797705"/>
            <a:ext cx="505394"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D</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6" name="矩形 5"/>
          <p:cNvSpPr/>
          <p:nvPr/>
        </p:nvSpPr>
        <p:spPr>
          <a:xfrm>
            <a:off x="304444" y="72136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4" grpId="0" bldLvl="0" animBg="1" autoUpdateAnimBg="0"/>
      <p:bldP spid="18" grpId="0" bldLvl="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组合 8"/>
          <p:cNvGrpSpPr/>
          <p:nvPr/>
        </p:nvGrpSpPr>
        <p:grpSpPr>
          <a:xfrm>
            <a:off x="3585089" y="272501"/>
            <a:ext cx="8127644" cy="3243361"/>
            <a:chOff x="2543041" y="390858"/>
            <a:chExt cx="8128702" cy="3242925"/>
          </a:xfrm>
        </p:grpSpPr>
        <p:sp>
          <p:nvSpPr>
            <p:cNvPr id="25" name="矩形 24"/>
            <p:cNvSpPr>
              <a:spLocks noChangeArrowheads="1"/>
            </p:cNvSpPr>
            <p:nvPr/>
          </p:nvSpPr>
          <p:spPr bwMode="auto">
            <a:xfrm>
              <a:off x="7007158" y="390858"/>
              <a:ext cx="366458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第一单元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让我们走进地理</a:t>
              </a:r>
            </a:p>
          </p:txBody>
        </p:sp>
        <p:sp>
          <p:nvSpPr>
            <p:cNvPr id="26" name="TextBox 2"/>
            <p:cNvSpPr txBox="1">
              <a:spLocks noChangeArrowheads="1"/>
            </p:cNvSpPr>
            <p:nvPr/>
          </p:nvSpPr>
          <p:spPr bwMode="auto">
            <a:xfrm>
              <a:off x="2543041" y="2803949"/>
              <a:ext cx="4930775" cy="8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我们身边的地理</a:t>
              </a:r>
            </a:p>
          </p:txBody>
        </p:sp>
      </p:grpSp>
      <p:sp>
        <p:nvSpPr>
          <p:cNvPr id="12" name="标题 11"/>
          <p:cNvSpPr>
            <a:spLocks noGrp="1"/>
          </p:cNvSpPr>
          <p:nvPr>
            <p:ph type="ctrTitle" idx="4294967295"/>
          </p:nvPr>
        </p:nvSpPr>
        <p:spPr>
          <a:xfrm>
            <a:off x="0" y="1"/>
            <a:ext cx="1040389" cy="754665"/>
          </a:xfrm>
          <a:prstGeom prst="rect">
            <a:avLst/>
          </a:prstGeom>
        </p:spPr>
        <p:txBody>
          <a:bodyPr>
            <a:normAutofit fontScale="90000"/>
          </a:bodyPr>
          <a:lstStyle/>
          <a:p>
            <a:r>
              <a:rPr lang="zh-CN" altLang="en-US" dirty="0"/>
              <a:t>1</a:t>
            </a:r>
            <a:r>
              <a:rPr lang="en-US" altLang="zh-CN" dirty="0"/>
              <a:t>.1</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WordArt 3"/>
          <p:cNvSpPr/>
          <p:nvPr/>
        </p:nvSpPr>
        <p:spPr>
          <a:xfrm>
            <a:off x="4650770" y="836614"/>
            <a:ext cx="2523796" cy="504825"/>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4000" b="1" dirty="0">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学会使用地图</a:t>
            </a:r>
          </a:p>
        </p:txBody>
      </p:sp>
      <p:pic>
        <p:nvPicPr>
          <p:cNvPr id="5123" name="Picture 12" descr="学校平面图(空白）"/>
          <p:cNvPicPr>
            <a:picLocks noChangeAspect="1"/>
          </p:cNvPicPr>
          <p:nvPr/>
        </p:nvPicPr>
        <p:blipFill>
          <a:blip r:embed="rId2" cstate="print"/>
          <a:stretch>
            <a:fillRect/>
          </a:stretch>
        </p:blipFill>
        <p:spPr>
          <a:xfrm>
            <a:off x="5433306" y="1585914"/>
            <a:ext cx="3887281" cy="3044825"/>
          </a:xfrm>
          <a:prstGeom prst="rect">
            <a:avLst/>
          </a:prstGeom>
          <a:noFill/>
          <a:ln w="9525">
            <a:noFill/>
          </a:ln>
        </p:spPr>
      </p:pic>
      <p:pic>
        <p:nvPicPr>
          <p:cNvPr id="5124" name="Picture 4" descr="学校鸟瞰"/>
          <p:cNvPicPr>
            <a:picLocks noChangeAspect="1"/>
          </p:cNvPicPr>
          <p:nvPr/>
        </p:nvPicPr>
        <p:blipFill>
          <a:blip r:embed="rId3" cstate="print">
            <a:clrChange>
              <a:clrFrom>
                <a:srgbClr val="FCFCFC"/>
              </a:clrFrom>
              <a:clrTo>
                <a:srgbClr val="FCFCFC">
                  <a:alpha val="0"/>
                </a:srgbClr>
              </a:clrTo>
            </a:clrChange>
          </a:blip>
          <a:stretch>
            <a:fillRect/>
          </a:stretch>
        </p:blipFill>
        <p:spPr>
          <a:xfrm>
            <a:off x="5534893" y="4632326"/>
            <a:ext cx="3669822" cy="1800225"/>
          </a:xfrm>
          <a:prstGeom prst="rect">
            <a:avLst/>
          </a:prstGeom>
          <a:noFill/>
          <a:ln w="9525">
            <a:noFill/>
          </a:ln>
        </p:spPr>
      </p:pic>
      <p:sp>
        <p:nvSpPr>
          <p:cNvPr id="279557" name="Oval 5"/>
          <p:cNvSpPr/>
          <p:nvPr/>
        </p:nvSpPr>
        <p:spPr>
          <a:xfrm>
            <a:off x="7190439" y="5640388"/>
            <a:ext cx="431744" cy="215900"/>
          </a:xfrm>
          <a:prstGeom prst="ellipse">
            <a:avLst/>
          </a:prstGeom>
          <a:noFill/>
          <a:ln w="38100" cap="sq" cmpd="sng">
            <a:solidFill>
              <a:srgbClr val="FF0000"/>
            </a:solidFill>
            <a:prstDash val="soli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79558" name="Oval 6"/>
          <p:cNvSpPr/>
          <p:nvPr/>
        </p:nvSpPr>
        <p:spPr>
          <a:xfrm>
            <a:off x="7152345" y="2974976"/>
            <a:ext cx="504759" cy="504825"/>
          </a:xfrm>
          <a:prstGeom prst="ellipse">
            <a:avLst/>
          </a:prstGeom>
          <a:noFill/>
          <a:ln w="28575" cap="sq" cmpd="sng">
            <a:solidFill>
              <a:srgbClr val="FF0000"/>
            </a:solidFill>
            <a:prstDash val="soli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79559" name="未知"/>
          <p:cNvSpPr/>
          <p:nvPr/>
        </p:nvSpPr>
        <p:spPr>
          <a:xfrm>
            <a:off x="5534893" y="4976813"/>
            <a:ext cx="3671409" cy="1382712"/>
          </a:xfrm>
          <a:custGeom>
            <a:avLst/>
            <a:gdLst>
              <a:gd name="txL" fmla="*/ 0 w 2313"/>
              <a:gd name="txT" fmla="*/ 0 h 871"/>
              <a:gd name="txR" fmla="*/ 2313 w 2313"/>
              <a:gd name="txB" fmla="*/ 871 h 871"/>
            </a:gdLst>
            <a:ahLst/>
            <a:cxnLst>
              <a:cxn ang="0">
                <a:pos x="0" y="871"/>
              </a:cxn>
              <a:cxn ang="0">
                <a:pos x="2313" y="871"/>
              </a:cxn>
              <a:cxn ang="0">
                <a:pos x="1974" y="0"/>
              </a:cxn>
              <a:cxn ang="0">
                <a:pos x="369" y="8"/>
              </a:cxn>
              <a:cxn ang="0">
                <a:pos x="0" y="871"/>
              </a:cxn>
            </a:cxnLst>
            <a:rect l="txL" t="txT" r="txR" b="txB"/>
            <a:pathLst>
              <a:path w="2313" h="871">
                <a:moveTo>
                  <a:pt x="0" y="871"/>
                </a:moveTo>
                <a:lnTo>
                  <a:pt x="2313" y="871"/>
                </a:lnTo>
                <a:lnTo>
                  <a:pt x="1974" y="0"/>
                </a:lnTo>
                <a:lnTo>
                  <a:pt x="369" y="8"/>
                </a:lnTo>
                <a:lnTo>
                  <a:pt x="0" y="871"/>
                </a:lnTo>
                <a:close/>
              </a:path>
            </a:pathLst>
          </a:custGeom>
          <a:noFill/>
          <a:ln w="12700" cap="sq" cmpd="sng">
            <a:solidFill>
              <a:srgbClr val="FF0000"/>
            </a:solidFill>
            <a:prstDash val="solid"/>
            <a:round/>
            <a:headEnd type="none" w="med" len="med"/>
            <a:tailEnd type="none" w="med" len="med"/>
          </a:ln>
        </p:spPr>
        <p:txBody>
          <a:bodyPr wrap="none"/>
          <a:lstStyle/>
          <a:p>
            <a:endParaRPr lang="zh-CN" altLang="en-US" dirty="0">
              <a:latin typeface="微软雅黑" panose="020B0503020204020204" pitchFamily="34" charset="-122"/>
              <a:ea typeface="微软雅黑" panose="020B0503020204020204" pitchFamily="34" charset="-122"/>
            </a:endParaRPr>
          </a:p>
        </p:txBody>
      </p:sp>
      <p:sp>
        <p:nvSpPr>
          <p:cNvPr id="279561" name="Text Box 9"/>
          <p:cNvSpPr txBox="1">
            <a:spLocks noChangeArrowheads="1"/>
          </p:cNvSpPr>
          <p:nvPr/>
        </p:nvSpPr>
        <p:spPr bwMode="auto">
          <a:xfrm>
            <a:off x="2276179" y="1636713"/>
            <a:ext cx="2471416" cy="521970"/>
          </a:xfrm>
          <a:prstGeom prst="rect">
            <a:avLst/>
          </a:prstGeom>
          <a:gradFill rotWithShape="1">
            <a:gsLst>
              <a:gs pos="0">
                <a:srgbClr val="AFF4AA"/>
              </a:gs>
              <a:gs pos="50000">
                <a:schemeClr val="bg1"/>
              </a:gs>
              <a:gs pos="100000">
                <a:srgbClr val="AFF4AA"/>
              </a:gs>
            </a:gsLst>
            <a:lin ang="5400000" scaled="1"/>
          </a:gradFill>
          <a:ln w="9525">
            <a:noFill/>
            <a:miter lim="800000"/>
          </a:ln>
          <a:effectLst/>
        </p:spPr>
        <p:txBody>
          <a:bodyPr>
            <a:spAutoFit/>
          </a:bodyPr>
          <a:lstStyle/>
          <a:p>
            <a:pPr marR="0" defTabSz="914400">
              <a:spcBef>
                <a:spcPct val="50000"/>
              </a:spcBef>
              <a:buClrTx/>
              <a:buSzTx/>
              <a:buFontTx/>
              <a:buNone/>
              <a:defRPr/>
            </a:pPr>
            <a:r>
              <a:rPr kumimoji="0" lang="zh-CN" altLang="en-US" sz="2800" kern="1200" cap="none" spc="0" normalizeH="0" baseline="0" noProof="0">
                <a:solidFill>
                  <a:srgbClr val="FF0000"/>
                </a:solidFill>
                <a:latin typeface="Times New Roman" panose="02020603050405020304" pitchFamily="18" charset="0"/>
                <a:ea typeface="微软雅黑" panose="020B0503020204020204" pitchFamily="34" charset="-122"/>
                <a:cs typeface="+mn-cs"/>
              </a:rPr>
              <a:t>平面图的绘制</a:t>
            </a:r>
          </a:p>
        </p:txBody>
      </p:sp>
      <p:sp>
        <p:nvSpPr>
          <p:cNvPr id="279562" name="Text Box 10"/>
          <p:cNvSpPr txBox="1"/>
          <p:nvPr/>
        </p:nvSpPr>
        <p:spPr>
          <a:xfrm>
            <a:off x="2276178" y="2419350"/>
            <a:ext cx="2884113" cy="2584450"/>
          </a:xfrm>
          <a:prstGeom prst="rect">
            <a:avLst/>
          </a:prstGeom>
          <a:noFill/>
          <a:ln w="9525">
            <a:noFill/>
          </a:ln>
        </p:spPr>
        <p:txBody>
          <a:bodyPr>
            <a:spAutoFit/>
          </a:bodyPr>
          <a:lstStyle/>
          <a:p>
            <a:pPr>
              <a:lnSpc>
                <a:spcPct val="150000"/>
              </a:lnSpc>
            </a:pPr>
            <a:r>
              <a:rPr lang="zh-CN" altLang="en-US" dirty="0">
                <a:latin typeface="微软雅黑" panose="020B0503020204020204" pitchFamily="34" charset="-122"/>
                <a:ea typeface="微软雅黑" panose="020B0503020204020204" pitchFamily="34" charset="-122"/>
              </a:rPr>
              <a:t>第一步：</a:t>
            </a:r>
          </a:p>
          <a:p>
            <a:pPr>
              <a:lnSpc>
                <a:spcPct val="150000"/>
              </a:lnSpc>
            </a:pPr>
            <a:r>
              <a:rPr lang="zh-CN" altLang="en-US" dirty="0">
                <a:latin typeface="微软雅黑" panose="020B0503020204020204" pitchFamily="34" charset="-122"/>
                <a:ea typeface="微软雅黑" panose="020B0503020204020204" pitchFamily="34" charset="-122"/>
              </a:rPr>
              <a:t>      鸟瞰图</a:t>
            </a:r>
          </a:p>
          <a:p>
            <a:pPr>
              <a:lnSpc>
                <a:spcPct val="150000"/>
              </a:lnSpc>
            </a:pPr>
            <a:r>
              <a:rPr lang="zh-CN" altLang="en-US" dirty="0">
                <a:latin typeface="微软雅黑" panose="020B0503020204020204" pitchFamily="34" charset="-122"/>
                <a:ea typeface="微软雅黑" panose="020B0503020204020204" pitchFamily="34" charset="-122"/>
              </a:rPr>
              <a:t>第二步：</a:t>
            </a:r>
          </a:p>
          <a:p>
            <a:pPr>
              <a:lnSpc>
                <a:spcPct val="150000"/>
              </a:lnSpc>
            </a:pPr>
            <a:r>
              <a:rPr lang="zh-CN" altLang="en-US" dirty="0">
                <a:latin typeface="微软雅黑" panose="020B0503020204020204" pitchFamily="34" charset="-122"/>
                <a:ea typeface="微软雅黑" panose="020B0503020204020204" pitchFamily="34" charset="-122"/>
              </a:rPr>
              <a:t>      平面图</a:t>
            </a:r>
          </a:p>
          <a:p>
            <a:pPr>
              <a:lnSpc>
                <a:spcPct val="150000"/>
              </a:lnSpc>
            </a:pPr>
            <a:r>
              <a:rPr lang="zh-CN" altLang="en-US" dirty="0">
                <a:latin typeface="微软雅黑" panose="020B0503020204020204" pitchFamily="34" charset="-122"/>
                <a:ea typeface="微软雅黑" panose="020B0503020204020204" pitchFamily="34" charset="-122"/>
              </a:rPr>
              <a:t>第三步：</a:t>
            </a:r>
          </a:p>
          <a:p>
            <a:pPr>
              <a:lnSpc>
                <a:spcPct val="150000"/>
              </a:lnSpc>
            </a:pPr>
            <a:r>
              <a:rPr lang="zh-CN" altLang="en-US" dirty="0">
                <a:latin typeface="微软雅黑" panose="020B0503020204020204" pitchFamily="34" charset="-122"/>
                <a:ea typeface="微软雅黑" panose="020B0503020204020204" pitchFamily="34" charset="-122"/>
              </a:rPr>
              <a:t>      标注名称</a:t>
            </a:r>
          </a:p>
        </p:txBody>
      </p:sp>
      <p:sp>
        <p:nvSpPr>
          <p:cNvPr id="279565" name="Text Box 13"/>
          <p:cNvSpPr txBox="1"/>
          <p:nvPr/>
        </p:nvSpPr>
        <p:spPr>
          <a:xfrm>
            <a:off x="5404735" y="1527176"/>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图书馆</a:t>
            </a:r>
          </a:p>
        </p:txBody>
      </p:sp>
      <p:sp>
        <p:nvSpPr>
          <p:cNvPr id="279566" name="Text Box 14"/>
          <p:cNvSpPr txBox="1"/>
          <p:nvPr/>
        </p:nvSpPr>
        <p:spPr>
          <a:xfrm>
            <a:off x="5403147" y="2012951"/>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279567" name="Text Box 15"/>
          <p:cNvSpPr txBox="1"/>
          <p:nvPr/>
        </p:nvSpPr>
        <p:spPr>
          <a:xfrm>
            <a:off x="6915838" y="1858964"/>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279568" name="Text Box 16"/>
          <p:cNvSpPr txBox="1"/>
          <p:nvPr/>
        </p:nvSpPr>
        <p:spPr>
          <a:xfrm>
            <a:off x="8428528" y="1543051"/>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宿舍楼</a:t>
            </a:r>
          </a:p>
        </p:txBody>
      </p:sp>
      <p:sp>
        <p:nvSpPr>
          <p:cNvPr id="279569" name="Text Box 17"/>
          <p:cNvSpPr txBox="1"/>
          <p:nvPr/>
        </p:nvSpPr>
        <p:spPr>
          <a:xfrm>
            <a:off x="8414243" y="2017714"/>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综合楼</a:t>
            </a:r>
          </a:p>
        </p:txBody>
      </p:sp>
      <p:sp>
        <p:nvSpPr>
          <p:cNvPr id="279570" name="Text Box 18"/>
          <p:cNvSpPr txBox="1"/>
          <p:nvPr/>
        </p:nvSpPr>
        <p:spPr>
          <a:xfrm>
            <a:off x="6958695" y="3068639"/>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花坛</a:t>
            </a:r>
          </a:p>
        </p:txBody>
      </p:sp>
      <p:sp>
        <p:nvSpPr>
          <p:cNvPr id="279571" name="Text Box 19"/>
          <p:cNvSpPr txBox="1"/>
          <p:nvPr/>
        </p:nvSpPr>
        <p:spPr>
          <a:xfrm>
            <a:off x="8255514" y="2924176"/>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体育场</a:t>
            </a:r>
          </a:p>
        </p:txBody>
      </p:sp>
      <p:sp>
        <p:nvSpPr>
          <p:cNvPr id="279572" name="Text Box 20"/>
          <p:cNvSpPr txBox="1"/>
          <p:nvPr/>
        </p:nvSpPr>
        <p:spPr>
          <a:xfrm>
            <a:off x="5590448" y="3284538"/>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池塘</a:t>
            </a:r>
          </a:p>
        </p:txBody>
      </p:sp>
      <p:sp>
        <p:nvSpPr>
          <p:cNvPr id="2" name="矩形 1"/>
          <p:cNvSpPr/>
          <p:nvPr/>
        </p:nvSpPr>
        <p:spPr>
          <a:xfrm>
            <a:off x="287936" y="11271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9562">
                                            <p:txEl>
                                              <p:pRg st="0" end="0"/>
                                            </p:txEl>
                                          </p:spTgt>
                                        </p:tgtEl>
                                        <p:attrNameLst>
                                          <p:attrName>style.visibility</p:attrName>
                                        </p:attrNameLst>
                                      </p:cBhvr>
                                      <p:to>
                                        <p:strVal val="visible"/>
                                      </p:to>
                                    </p:set>
                                    <p:animEffect transition="in" filter="blinds(horizontal)">
                                      <p:cBhvr>
                                        <p:cTn id="7" dur="500"/>
                                        <p:tgtEl>
                                          <p:spTgt spid="279562">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9562">
                                            <p:txEl>
                                              <p:pRg st="1" end="1"/>
                                            </p:txEl>
                                          </p:spTgt>
                                        </p:tgtEl>
                                        <p:attrNameLst>
                                          <p:attrName>style.visibility</p:attrName>
                                        </p:attrNameLst>
                                      </p:cBhvr>
                                      <p:to>
                                        <p:strVal val="visible"/>
                                      </p:to>
                                    </p:set>
                                    <p:animEffect transition="in" filter="blinds(horizontal)">
                                      <p:cBhvr>
                                        <p:cTn id="11" dur="500"/>
                                        <p:tgtEl>
                                          <p:spTgt spid="279562">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wipe(down)">
                                      <p:cBhvr>
                                        <p:cTn id="15" dur="500"/>
                                        <p:tgtEl>
                                          <p:spTgt spid="51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79562">
                                            <p:txEl>
                                              <p:pRg st="2" end="2"/>
                                            </p:txEl>
                                          </p:spTgt>
                                        </p:tgtEl>
                                        <p:attrNameLst>
                                          <p:attrName>style.visibility</p:attrName>
                                        </p:attrNameLst>
                                      </p:cBhvr>
                                      <p:to>
                                        <p:strVal val="visible"/>
                                      </p:to>
                                    </p:set>
                                    <p:animEffect transition="in" filter="blinds(horizontal)">
                                      <p:cBhvr>
                                        <p:cTn id="20" dur="500"/>
                                        <p:tgtEl>
                                          <p:spTgt spid="279562">
                                            <p:txEl>
                                              <p:pRg st="2" end="2"/>
                                            </p:txEl>
                                          </p:spTgt>
                                        </p:tgtEl>
                                      </p:cBhvr>
                                    </p:animEffect>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279562">
                                            <p:txEl>
                                              <p:pRg st="3" end="3"/>
                                            </p:txEl>
                                          </p:spTgt>
                                        </p:tgtEl>
                                        <p:attrNameLst>
                                          <p:attrName>style.visibility</p:attrName>
                                        </p:attrNameLst>
                                      </p:cBhvr>
                                      <p:to>
                                        <p:strVal val="visible"/>
                                      </p:to>
                                    </p:set>
                                    <p:animEffect transition="in" filter="blinds(horizontal)">
                                      <p:cBhvr>
                                        <p:cTn id="24" dur="500"/>
                                        <p:tgtEl>
                                          <p:spTgt spid="27956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9557"/>
                                        </p:tgtEl>
                                        <p:attrNameLst>
                                          <p:attrName>style.visibility</p:attrName>
                                        </p:attrNameLst>
                                      </p:cBhvr>
                                      <p:to>
                                        <p:strVal val="visible"/>
                                      </p:to>
                                    </p:set>
                                    <p:animEffect transition="in" filter="wipe(down)">
                                      <p:cBhvr>
                                        <p:cTn id="29" dur="500"/>
                                        <p:tgtEl>
                                          <p:spTgt spid="27955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79559"/>
                                        </p:tgtEl>
                                        <p:attrNameLst>
                                          <p:attrName>style.visibility</p:attrName>
                                        </p:attrNameLst>
                                      </p:cBhvr>
                                      <p:to>
                                        <p:strVal val="visible"/>
                                      </p:to>
                                    </p:set>
                                    <p:animEffect transition="in" filter="wipe(down)">
                                      <p:cBhvr>
                                        <p:cTn id="32" dur="500"/>
                                        <p:tgtEl>
                                          <p:spTgt spid="279559"/>
                                        </p:tgtEl>
                                      </p:cBhvr>
                                    </p:animEffec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1" nodeType="clickEffect">
                                  <p:stCondLst>
                                    <p:cond delay="0"/>
                                  </p:stCondLst>
                                  <p:childTnLst>
                                    <p:animMotion origin="layout" path="M -4.16667E-6 -0.02894 L -4.16667E-6 -0.36227 " pathEditMode="relative" rAng="0" ptsTypes="AA">
                                      <p:cBhvr>
                                        <p:cTn id="36" dur="2000" fill="hold"/>
                                        <p:tgtEl>
                                          <p:spTgt spid="279557"/>
                                        </p:tgtEl>
                                        <p:attrNameLst>
                                          <p:attrName>ppt_x</p:attrName>
                                          <p:attrName>ppt_y</p:attrName>
                                        </p:attrNameLst>
                                      </p:cBhvr>
                                      <p:rCtr x="0" y="-16600"/>
                                    </p:animMotion>
                                  </p:childTnLst>
                                  <p:subTnLst>
                                    <p:set>
                                      <p:cBhvr override="childStyle">
                                        <p:cTn dur="1" fill="hold" display="0" masterRel="sameClick" afterEffect="1">
                                          <p:stCondLst>
                                            <p:cond evt="end" delay="0">
                                              <p:tn val="35"/>
                                            </p:cond>
                                          </p:stCondLst>
                                        </p:cTn>
                                        <p:tgtEl>
                                          <p:spTgt spid="279557"/>
                                        </p:tgtEl>
                                        <p:attrNameLst>
                                          <p:attrName>style.visibility</p:attrName>
                                        </p:attrNameLst>
                                      </p:cBhvr>
                                      <p:to>
                                        <p:strVal val="hidden"/>
                                      </p:to>
                                    </p:set>
                                  </p:subTnLst>
                                </p:cTn>
                              </p:par>
                            </p:childTnLst>
                          </p:cTn>
                        </p:par>
                        <p:par>
                          <p:cTn id="37" fill="hold">
                            <p:stCondLst>
                              <p:cond delay="2000"/>
                            </p:stCondLst>
                            <p:childTnLst>
                              <p:par>
                                <p:cTn id="38" presetID="22" presetClass="entr" presetSubtype="4" fill="hold" grpId="0" nodeType="afterEffect">
                                  <p:stCondLst>
                                    <p:cond delay="0"/>
                                  </p:stCondLst>
                                  <p:childTnLst>
                                    <p:set>
                                      <p:cBhvr>
                                        <p:cTn id="39" dur="1" fill="hold">
                                          <p:stCondLst>
                                            <p:cond delay="0"/>
                                          </p:stCondLst>
                                        </p:cTn>
                                        <p:tgtEl>
                                          <p:spTgt spid="279558"/>
                                        </p:tgtEl>
                                        <p:attrNameLst>
                                          <p:attrName>style.visibility</p:attrName>
                                        </p:attrNameLst>
                                      </p:cBhvr>
                                      <p:to>
                                        <p:strVal val="visible"/>
                                      </p:to>
                                    </p:set>
                                    <p:animEffect transition="in" filter="wipe(down)">
                                      <p:cBhvr>
                                        <p:cTn id="40" dur="500"/>
                                        <p:tgtEl>
                                          <p:spTgt spid="279558"/>
                                        </p:tgtEl>
                                      </p:cBhvr>
                                    </p:animEffect>
                                  </p:childTnLst>
                                </p:cTn>
                              </p:par>
                            </p:childTnLst>
                          </p:cTn>
                        </p:par>
                        <p:par>
                          <p:cTn id="41" fill="hold">
                            <p:stCondLst>
                              <p:cond delay="2500"/>
                            </p:stCondLst>
                            <p:childTnLst>
                              <p:par>
                                <p:cTn id="42" presetID="64" presetClass="path" presetSubtype="0" accel="50000" decel="50000" fill="hold" grpId="1" nodeType="afterEffect">
                                  <p:stCondLst>
                                    <p:cond delay="0"/>
                                  </p:stCondLst>
                                  <p:childTnLst>
                                    <p:animMotion origin="layout" path="M -1.11111E-6 -3.33333E-6 L 0.00399 -0.29375 " pathEditMode="relative" rAng="0" ptsTypes="AA">
                                      <p:cBhvr>
                                        <p:cTn id="43" dur="2000" fill="hold"/>
                                        <p:tgtEl>
                                          <p:spTgt spid="279559"/>
                                        </p:tgtEl>
                                        <p:attrNameLst>
                                          <p:attrName>ppt_x</p:attrName>
                                          <p:attrName>ppt_y</p:attrName>
                                        </p:attrNameLst>
                                      </p:cBhvr>
                                      <p:rCtr x="200" y="-14600"/>
                                    </p:animMotion>
                                  </p:childTnLst>
                                  <p:subTnLst>
                                    <p:set>
                                      <p:cBhvr override="childStyle">
                                        <p:cTn dur="1" fill="hold" display="0" masterRel="nextClick" afterEffect="1"/>
                                        <p:tgtEl>
                                          <p:spTgt spid="279559"/>
                                        </p:tgtEl>
                                        <p:attrNameLst>
                                          <p:attrName>style.visibility</p:attrName>
                                        </p:attrNameLst>
                                      </p:cBhvr>
                                      <p:to>
                                        <p:strVal val="hidden"/>
                                      </p:to>
                                    </p:set>
                                  </p:subTnLst>
                                </p:cTn>
                              </p:par>
                            </p:childTnLst>
                          </p:cTn>
                        </p:par>
                        <p:par>
                          <p:cTn id="44" fill="hold">
                            <p:stCondLst>
                              <p:cond delay="4500"/>
                            </p:stCondLst>
                            <p:childTnLst>
                              <p:par>
                                <p:cTn id="45" presetID="1" presetClass="entr" presetSubtype="0" fill="hold" nodeType="afterEffect">
                                  <p:stCondLst>
                                    <p:cond delay="0"/>
                                  </p:stCondLst>
                                  <p:childTnLst>
                                    <p:set>
                                      <p:cBhvr>
                                        <p:cTn id="46" dur="1" fill="hold">
                                          <p:stCondLst>
                                            <p:cond delay="0"/>
                                          </p:stCondLst>
                                        </p:cTn>
                                        <p:tgtEl>
                                          <p:spTgt spid="51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79562">
                                            <p:txEl>
                                              <p:pRg st="4" end="4"/>
                                            </p:txEl>
                                          </p:spTgt>
                                        </p:tgtEl>
                                        <p:attrNameLst>
                                          <p:attrName>style.visibility</p:attrName>
                                        </p:attrNameLst>
                                      </p:cBhvr>
                                      <p:to>
                                        <p:strVal val="visible"/>
                                      </p:to>
                                    </p:set>
                                    <p:animEffect transition="in" filter="blinds(horizontal)">
                                      <p:cBhvr>
                                        <p:cTn id="51" dur="500"/>
                                        <p:tgtEl>
                                          <p:spTgt spid="279562">
                                            <p:txEl>
                                              <p:pRg st="4" end="4"/>
                                            </p:txEl>
                                          </p:spTgt>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79562">
                                            <p:txEl>
                                              <p:pRg st="5" end="5"/>
                                            </p:txEl>
                                          </p:spTgt>
                                        </p:tgtEl>
                                        <p:attrNameLst>
                                          <p:attrName>style.visibility</p:attrName>
                                        </p:attrNameLst>
                                      </p:cBhvr>
                                      <p:to>
                                        <p:strVal val="visible"/>
                                      </p:to>
                                    </p:set>
                                    <p:animEffect transition="in" filter="blinds(horizontal)">
                                      <p:cBhvr>
                                        <p:cTn id="55" dur="500"/>
                                        <p:tgtEl>
                                          <p:spTgt spid="279562">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79572"/>
                                        </p:tgtEl>
                                        <p:attrNameLst>
                                          <p:attrName>style.visibility</p:attrName>
                                        </p:attrNameLst>
                                      </p:cBhvr>
                                      <p:to>
                                        <p:strVal val="visible"/>
                                      </p:to>
                                    </p:set>
                                    <p:anim calcmode="lin" valueType="num">
                                      <p:cBhvr additive="base">
                                        <p:cTn id="60" dur="500" fill="hold"/>
                                        <p:tgtEl>
                                          <p:spTgt spid="279572"/>
                                        </p:tgtEl>
                                        <p:attrNameLst>
                                          <p:attrName>ppt_x</p:attrName>
                                        </p:attrNameLst>
                                      </p:cBhvr>
                                      <p:tavLst>
                                        <p:tav tm="0">
                                          <p:val>
                                            <p:strVal val="#ppt_x"/>
                                          </p:val>
                                        </p:tav>
                                        <p:tav tm="100000">
                                          <p:val>
                                            <p:strVal val="#ppt_x"/>
                                          </p:val>
                                        </p:tav>
                                      </p:tavLst>
                                    </p:anim>
                                    <p:anim calcmode="lin" valueType="num">
                                      <p:cBhvr additive="base">
                                        <p:cTn id="61" dur="500" fill="hold"/>
                                        <p:tgtEl>
                                          <p:spTgt spid="279572"/>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79566"/>
                                        </p:tgtEl>
                                        <p:attrNameLst>
                                          <p:attrName>style.visibility</p:attrName>
                                        </p:attrNameLst>
                                      </p:cBhvr>
                                      <p:to>
                                        <p:strVal val="visible"/>
                                      </p:to>
                                    </p:set>
                                    <p:anim calcmode="lin" valueType="num">
                                      <p:cBhvr additive="base">
                                        <p:cTn id="64" dur="500" fill="hold"/>
                                        <p:tgtEl>
                                          <p:spTgt spid="279566"/>
                                        </p:tgtEl>
                                        <p:attrNameLst>
                                          <p:attrName>ppt_x</p:attrName>
                                        </p:attrNameLst>
                                      </p:cBhvr>
                                      <p:tavLst>
                                        <p:tav tm="0">
                                          <p:val>
                                            <p:strVal val="#ppt_x"/>
                                          </p:val>
                                        </p:tav>
                                        <p:tav tm="100000">
                                          <p:val>
                                            <p:strVal val="#ppt_x"/>
                                          </p:val>
                                        </p:tav>
                                      </p:tavLst>
                                    </p:anim>
                                    <p:anim calcmode="lin" valueType="num">
                                      <p:cBhvr additive="base">
                                        <p:cTn id="65" dur="500" fill="hold"/>
                                        <p:tgtEl>
                                          <p:spTgt spid="279566"/>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79565"/>
                                        </p:tgtEl>
                                        <p:attrNameLst>
                                          <p:attrName>style.visibility</p:attrName>
                                        </p:attrNameLst>
                                      </p:cBhvr>
                                      <p:to>
                                        <p:strVal val="visible"/>
                                      </p:to>
                                    </p:set>
                                    <p:anim calcmode="lin" valueType="num">
                                      <p:cBhvr additive="base">
                                        <p:cTn id="68" dur="500" fill="hold"/>
                                        <p:tgtEl>
                                          <p:spTgt spid="279565"/>
                                        </p:tgtEl>
                                        <p:attrNameLst>
                                          <p:attrName>ppt_x</p:attrName>
                                        </p:attrNameLst>
                                      </p:cBhvr>
                                      <p:tavLst>
                                        <p:tav tm="0">
                                          <p:val>
                                            <p:strVal val="#ppt_x"/>
                                          </p:val>
                                        </p:tav>
                                        <p:tav tm="100000">
                                          <p:val>
                                            <p:strVal val="#ppt_x"/>
                                          </p:val>
                                        </p:tav>
                                      </p:tavLst>
                                    </p:anim>
                                    <p:anim calcmode="lin" valueType="num">
                                      <p:cBhvr additive="base">
                                        <p:cTn id="69" dur="500" fill="hold"/>
                                        <p:tgtEl>
                                          <p:spTgt spid="27956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79567"/>
                                        </p:tgtEl>
                                        <p:attrNameLst>
                                          <p:attrName>style.visibility</p:attrName>
                                        </p:attrNameLst>
                                      </p:cBhvr>
                                      <p:to>
                                        <p:strVal val="visible"/>
                                      </p:to>
                                    </p:set>
                                    <p:anim calcmode="lin" valueType="num">
                                      <p:cBhvr additive="base">
                                        <p:cTn id="72" dur="500" fill="hold"/>
                                        <p:tgtEl>
                                          <p:spTgt spid="279567"/>
                                        </p:tgtEl>
                                        <p:attrNameLst>
                                          <p:attrName>ppt_x</p:attrName>
                                        </p:attrNameLst>
                                      </p:cBhvr>
                                      <p:tavLst>
                                        <p:tav tm="0">
                                          <p:val>
                                            <p:strVal val="#ppt_x"/>
                                          </p:val>
                                        </p:tav>
                                        <p:tav tm="100000">
                                          <p:val>
                                            <p:strVal val="#ppt_x"/>
                                          </p:val>
                                        </p:tav>
                                      </p:tavLst>
                                    </p:anim>
                                    <p:anim calcmode="lin" valueType="num">
                                      <p:cBhvr additive="base">
                                        <p:cTn id="73" dur="500" fill="hold"/>
                                        <p:tgtEl>
                                          <p:spTgt spid="27956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79568"/>
                                        </p:tgtEl>
                                        <p:attrNameLst>
                                          <p:attrName>style.visibility</p:attrName>
                                        </p:attrNameLst>
                                      </p:cBhvr>
                                      <p:to>
                                        <p:strVal val="visible"/>
                                      </p:to>
                                    </p:set>
                                    <p:anim calcmode="lin" valueType="num">
                                      <p:cBhvr additive="base">
                                        <p:cTn id="76" dur="500" fill="hold"/>
                                        <p:tgtEl>
                                          <p:spTgt spid="279568"/>
                                        </p:tgtEl>
                                        <p:attrNameLst>
                                          <p:attrName>ppt_x</p:attrName>
                                        </p:attrNameLst>
                                      </p:cBhvr>
                                      <p:tavLst>
                                        <p:tav tm="0">
                                          <p:val>
                                            <p:strVal val="#ppt_x"/>
                                          </p:val>
                                        </p:tav>
                                        <p:tav tm="100000">
                                          <p:val>
                                            <p:strVal val="#ppt_x"/>
                                          </p:val>
                                        </p:tav>
                                      </p:tavLst>
                                    </p:anim>
                                    <p:anim calcmode="lin" valueType="num">
                                      <p:cBhvr additive="base">
                                        <p:cTn id="77" dur="500" fill="hold"/>
                                        <p:tgtEl>
                                          <p:spTgt spid="279568"/>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279569"/>
                                        </p:tgtEl>
                                        <p:attrNameLst>
                                          <p:attrName>style.visibility</p:attrName>
                                        </p:attrNameLst>
                                      </p:cBhvr>
                                      <p:to>
                                        <p:strVal val="visible"/>
                                      </p:to>
                                    </p:set>
                                    <p:anim calcmode="lin" valueType="num">
                                      <p:cBhvr additive="base">
                                        <p:cTn id="80" dur="500" fill="hold"/>
                                        <p:tgtEl>
                                          <p:spTgt spid="279569"/>
                                        </p:tgtEl>
                                        <p:attrNameLst>
                                          <p:attrName>ppt_x</p:attrName>
                                        </p:attrNameLst>
                                      </p:cBhvr>
                                      <p:tavLst>
                                        <p:tav tm="0">
                                          <p:val>
                                            <p:strVal val="#ppt_x"/>
                                          </p:val>
                                        </p:tav>
                                        <p:tav tm="100000">
                                          <p:val>
                                            <p:strVal val="#ppt_x"/>
                                          </p:val>
                                        </p:tav>
                                      </p:tavLst>
                                    </p:anim>
                                    <p:anim calcmode="lin" valueType="num">
                                      <p:cBhvr additive="base">
                                        <p:cTn id="81" dur="500" fill="hold"/>
                                        <p:tgtEl>
                                          <p:spTgt spid="279569"/>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79571"/>
                                        </p:tgtEl>
                                        <p:attrNameLst>
                                          <p:attrName>style.visibility</p:attrName>
                                        </p:attrNameLst>
                                      </p:cBhvr>
                                      <p:to>
                                        <p:strVal val="visible"/>
                                      </p:to>
                                    </p:set>
                                    <p:anim calcmode="lin" valueType="num">
                                      <p:cBhvr additive="base">
                                        <p:cTn id="84" dur="500" fill="hold"/>
                                        <p:tgtEl>
                                          <p:spTgt spid="279571"/>
                                        </p:tgtEl>
                                        <p:attrNameLst>
                                          <p:attrName>ppt_x</p:attrName>
                                        </p:attrNameLst>
                                      </p:cBhvr>
                                      <p:tavLst>
                                        <p:tav tm="0">
                                          <p:val>
                                            <p:strVal val="#ppt_x"/>
                                          </p:val>
                                        </p:tav>
                                        <p:tav tm="100000">
                                          <p:val>
                                            <p:strVal val="#ppt_x"/>
                                          </p:val>
                                        </p:tav>
                                      </p:tavLst>
                                    </p:anim>
                                    <p:anim calcmode="lin" valueType="num">
                                      <p:cBhvr additive="base">
                                        <p:cTn id="85" dur="500" fill="hold"/>
                                        <p:tgtEl>
                                          <p:spTgt spid="279571"/>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79570"/>
                                        </p:tgtEl>
                                        <p:attrNameLst>
                                          <p:attrName>style.visibility</p:attrName>
                                        </p:attrNameLst>
                                      </p:cBhvr>
                                      <p:to>
                                        <p:strVal val="visible"/>
                                      </p:to>
                                    </p:set>
                                    <p:anim calcmode="lin" valueType="num">
                                      <p:cBhvr additive="base">
                                        <p:cTn id="88" dur="500" fill="hold"/>
                                        <p:tgtEl>
                                          <p:spTgt spid="279570"/>
                                        </p:tgtEl>
                                        <p:attrNameLst>
                                          <p:attrName>ppt_x</p:attrName>
                                        </p:attrNameLst>
                                      </p:cBhvr>
                                      <p:tavLst>
                                        <p:tav tm="0">
                                          <p:val>
                                            <p:strVal val="#ppt_x"/>
                                          </p:val>
                                        </p:tav>
                                        <p:tav tm="100000">
                                          <p:val>
                                            <p:strVal val="#ppt_x"/>
                                          </p:val>
                                        </p:tav>
                                      </p:tavLst>
                                    </p:anim>
                                    <p:anim calcmode="lin" valueType="num">
                                      <p:cBhvr additive="base">
                                        <p:cTn id="89" dur="500" fill="hold"/>
                                        <p:tgtEl>
                                          <p:spTgt spid="2795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7" grpId="0" bldLvl="0" animBg="1"/>
      <p:bldP spid="279557" grpId="1" bldLvl="0" animBg="1"/>
      <p:bldP spid="279558" grpId="0" bldLvl="0" animBg="1"/>
      <p:bldP spid="279559" grpId="0" bldLvl="0" animBg="1"/>
      <p:bldP spid="279559" grpId="1" bldLvl="0" animBg="1"/>
      <p:bldP spid="279565" grpId="0"/>
      <p:bldP spid="279566" grpId="0"/>
      <p:bldP spid="279567" grpId="0"/>
      <p:bldP spid="279568" grpId="0"/>
      <p:bldP spid="279569" grpId="0"/>
      <p:bldP spid="279570" grpId="0"/>
      <p:bldP spid="279571" grpId="0"/>
      <p:bldP spid="27957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2032738" y="152411"/>
            <a:ext cx="10115969" cy="6710779"/>
            <a:chOff x="0" y="0"/>
            <a:chExt cx="11953" cy="10567"/>
          </a:xfrm>
        </p:grpSpPr>
        <p:sp>
          <p:nvSpPr>
            <p:cNvPr id="30730" name="Text Box 4"/>
            <p:cNvSpPr txBox="1">
              <a:spLocks noChangeArrowheads="1"/>
            </p:cNvSpPr>
            <p:nvPr/>
          </p:nvSpPr>
          <p:spPr bwMode="auto">
            <a:xfrm>
              <a:off x="7800" y="0"/>
              <a:ext cx="4153"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en-US"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731" name="Text Box 5"/>
            <p:cNvSpPr txBox="1">
              <a:spLocks noChangeArrowheads="1"/>
            </p:cNvSpPr>
            <p:nvPr/>
          </p:nvSpPr>
          <p:spPr bwMode="auto">
            <a:xfrm>
              <a:off x="0" y="9840"/>
              <a:ext cx="218"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buFont typeface="Arial" panose="020B0604020202020204" pitchFamily="34" charset="0"/>
                <a:buNone/>
              </a:pPr>
              <a:endParaRPr lang="zh-CN" altLang="zh-CN"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0726" name="矩形 1"/>
          <p:cNvSpPr>
            <a:spLocks noChangeArrowheads="1"/>
          </p:cNvSpPr>
          <p:nvPr/>
        </p:nvSpPr>
        <p:spPr bwMode="auto">
          <a:xfrm>
            <a:off x="712457" y="1239183"/>
            <a:ext cx="10765539" cy="50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lnSpc>
                <a:spcPct val="150000"/>
              </a:lnSpc>
            </a:pPr>
            <a:r>
              <a:rPr lang="zh-CN" altLang="en-US" sz="2400" b="0" dirty="0">
                <a:latin typeface="微软雅黑" panose="020B0503020204020204" pitchFamily="34" charset="-122"/>
                <a:ea typeface="微软雅黑" panose="020B0503020204020204" pitchFamily="34" charset="-122"/>
              </a:rPr>
              <a:t>读图，回答</a:t>
            </a:r>
            <a:r>
              <a:rPr lang="en-US" altLang="zh-CN" sz="2400" b="0" dirty="0">
                <a:latin typeface="微软雅黑" panose="020B0503020204020204" pitchFamily="34" charset="-122"/>
                <a:ea typeface="微软雅黑" panose="020B0503020204020204" pitchFamily="34" charset="-122"/>
              </a:rPr>
              <a:t>4-5</a:t>
            </a:r>
            <a:r>
              <a:rPr lang="zh-CN" altLang="en-US" sz="2400" b="0" dirty="0">
                <a:latin typeface="微软雅黑" panose="020B0503020204020204" pitchFamily="34" charset="-122"/>
                <a:ea typeface="微软雅黑" panose="020B0503020204020204" pitchFamily="34" charset="-122"/>
              </a:rPr>
              <a:t>题。</a:t>
            </a:r>
            <a:endParaRPr lang="en-US" altLang="zh-CN" sz="2400" b="0" dirty="0">
              <a:latin typeface="微软雅黑" panose="020B0503020204020204" pitchFamily="34" charset="-122"/>
              <a:ea typeface="微软雅黑" panose="020B0503020204020204" pitchFamily="34" charset="-122"/>
            </a:endParaRPr>
          </a:p>
          <a:p>
            <a:pPr>
              <a:lnSpc>
                <a:spcPct val="150000"/>
              </a:lnSpc>
            </a:pPr>
            <a:r>
              <a:rPr lang="en-US" altLang="zh-CN" sz="2400" b="0" dirty="0">
                <a:latin typeface="微软雅黑" panose="020B0503020204020204" pitchFamily="34" charset="-122"/>
                <a:ea typeface="微软雅黑" panose="020B0503020204020204" pitchFamily="34" charset="-122"/>
              </a:rPr>
              <a:t>4</a:t>
            </a:r>
            <a:r>
              <a:rPr lang="zh-CN" altLang="en-US" sz="2400" b="0" dirty="0">
                <a:latin typeface="微软雅黑" panose="020B0503020204020204" pitchFamily="34" charset="-122"/>
                <a:ea typeface="微软雅黑" panose="020B0503020204020204" pitchFamily="34" charset="-122"/>
              </a:rPr>
              <a:t>．该地建筑物为平顶，</a:t>
            </a:r>
            <a:endParaRPr lang="en-US" altLang="zh-CN" sz="2400" b="0" dirty="0">
              <a:latin typeface="微软雅黑" panose="020B0503020204020204" pitchFamily="34" charset="-122"/>
              <a:ea typeface="微软雅黑" panose="020B0503020204020204" pitchFamily="34" charset="-122"/>
            </a:endParaRPr>
          </a:p>
          <a:p>
            <a:pPr>
              <a:lnSpc>
                <a:spcPct val="150000"/>
              </a:lnSpc>
            </a:pPr>
            <a:r>
              <a:rPr lang="zh-CN" altLang="en-US" sz="2400" b="0" dirty="0">
                <a:latin typeface="微软雅黑" panose="020B0503020204020204" pitchFamily="34" charset="-122"/>
                <a:ea typeface="微软雅黑" panose="020B0503020204020204" pitchFamily="34" charset="-122"/>
              </a:rPr>
              <a:t>造成这种特点的主要原因是</a:t>
            </a:r>
            <a:r>
              <a:rPr lang="en-US" altLang="zh-CN" sz="2400" b="0" dirty="0">
                <a:latin typeface="微软雅黑" panose="020B0503020204020204" pitchFamily="34" charset="-122"/>
                <a:ea typeface="微软雅黑" panose="020B0503020204020204" pitchFamily="34" charset="-122"/>
              </a:rPr>
              <a:t>(     )</a:t>
            </a:r>
          </a:p>
          <a:p>
            <a:pPr>
              <a:lnSpc>
                <a:spcPct val="150000"/>
              </a:lnSpc>
            </a:pPr>
            <a:r>
              <a:rPr lang="en-US" altLang="zh-CN" sz="2400" b="0" dirty="0">
                <a:latin typeface="微软雅黑" panose="020B0503020204020204" pitchFamily="34" charset="-122"/>
                <a:ea typeface="微软雅黑" panose="020B0503020204020204" pitchFamily="34" charset="-122"/>
              </a:rPr>
              <a:t>   A</a:t>
            </a:r>
            <a:r>
              <a:rPr lang="zh-CN" altLang="en-US" sz="2400" b="0" dirty="0">
                <a:latin typeface="微软雅黑" panose="020B0503020204020204" pitchFamily="34" charset="-122"/>
                <a:ea typeface="微软雅黑" panose="020B0503020204020204" pitchFamily="34" charset="-122"/>
              </a:rPr>
              <a:t>．风力大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．气温高</a:t>
            </a:r>
            <a:r>
              <a:rPr lang="en-US" altLang="zh-CN" sz="2400" b="0" dirty="0">
                <a:latin typeface="微软雅黑" panose="020B0503020204020204" pitchFamily="34" charset="-122"/>
                <a:ea typeface="微软雅黑" panose="020B0503020204020204" pitchFamily="34" charset="-122"/>
              </a:rPr>
              <a:t>   </a:t>
            </a:r>
          </a:p>
          <a:p>
            <a:pPr>
              <a:lnSpc>
                <a:spcPct val="150000"/>
              </a:lnSpc>
            </a:pPr>
            <a:r>
              <a:rPr lang="en-US" altLang="zh-CN" sz="2400" b="0" dirty="0">
                <a:latin typeface="微软雅黑" panose="020B0503020204020204" pitchFamily="34" charset="-122"/>
                <a:ea typeface="微软雅黑" panose="020B0503020204020204" pitchFamily="34" charset="-122"/>
              </a:rPr>
              <a:t>   C</a:t>
            </a:r>
            <a:r>
              <a:rPr lang="zh-CN" altLang="en-US" sz="2400" b="0" dirty="0">
                <a:latin typeface="微软雅黑" panose="020B0503020204020204" pitchFamily="34" charset="-122"/>
                <a:ea typeface="微软雅黑" panose="020B0503020204020204" pitchFamily="34" charset="-122"/>
              </a:rPr>
              <a:t>．日照强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．降水少</a:t>
            </a:r>
            <a:endParaRPr lang="en-US" altLang="zh-CN" sz="2400" b="0" dirty="0">
              <a:latin typeface="微软雅黑" panose="020B0503020204020204" pitchFamily="34" charset="-122"/>
              <a:ea typeface="微软雅黑" panose="020B0503020204020204" pitchFamily="34" charset="-122"/>
            </a:endParaRPr>
          </a:p>
          <a:p>
            <a:pPr>
              <a:lnSpc>
                <a:spcPct val="150000"/>
              </a:lnSpc>
            </a:pPr>
            <a:r>
              <a:rPr lang="en-US" altLang="zh-CN" sz="2400" b="0" dirty="0">
                <a:latin typeface="微软雅黑" panose="020B0503020204020204" pitchFamily="34" charset="-122"/>
                <a:ea typeface="微软雅黑" panose="020B0503020204020204" pitchFamily="34" charset="-122"/>
              </a:rPr>
              <a:t>5</a:t>
            </a:r>
            <a:r>
              <a:rPr lang="zh-CN" altLang="en-US" sz="2400" b="0" dirty="0">
                <a:latin typeface="微软雅黑" panose="020B0503020204020204" pitchFamily="34" charset="-122"/>
                <a:ea typeface="微软雅黑" panose="020B0503020204020204" pitchFamily="34" charset="-122"/>
              </a:rPr>
              <a:t>．这类传统民居最可能出现在为了提高空气的质量，我们日常生活中能够做到的是</a:t>
            </a:r>
            <a:r>
              <a:rPr lang="en-US" altLang="zh-CN" sz="2400" b="0" dirty="0">
                <a:latin typeface="微软雅黑" panose="020B0503020204020204" pitchFamily="34" charset="-122"/>
                <a:ea typeface="微软雅黑" panose="020B0503020204020204" pitchFamily="34" charset="-122"/>
              </a:rPr>
              <a:t>(    )</a:t>
            </a:r>
          </a:p>
          <a:p>
            <a:pPr>
              <a:lnSpc>
                <a:spcPct val="150000"/>
              </a:lnSpc>
            </a:pPr>
            <a:r>
              <a:rPr lang="en-US" altLang="zh-CN" sz="2400" b="0" dirty="0">
                <a:latin typeface="微软雅黑" panose="020B0503020204020204" pitchFamily="34" charset="-122"/>
                <a:ea typeface="微软雅黑" panose="020B0503020204020204" pitchFamily="34" charset="-122"/>
              </a:rPr>
              <a:t>   A</a:t>
            </a:r>
            <a:r>
              <a:rPr lang="zh-CN" altLang="en-US" sz="2400" b="0" dirty="0">
                <a:latin typeface="微软雅黑" panose="020B0503020204020204" pitchFamily="34" charset="-122"/>
                <a:ea typeface="微软雅黑" panose="020B0503020204020204" pitchFamily="34" charset="-122"/>
              </a:rPr>
              <a:t>．华东地区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．珠江三角洲地区    </a:t>
            </a:r>
            <a:endParaRPr lang="en-US" altLang="zh-CN" sz="2400" b="0" dirty="0">
              <a:latin typeface="微软雅黑" panose="020B0503020204020204" pitchFamily="34" charset="-122"/>
              <a:ea typeface="微软雅黑" panose="020B0503020204020204" pitchFamily="34" charset="-122"/>
            </a:endParaRPr>
          </a:p>
          <a:p>
            <a:pPr>
              <a:lnSpc>
                <a:spcPct val="150000"/>
              </a:lnSpc>
            </a:pPr>
            <a:r>
              <a:rPr lang="en-US" altLang="zh-CN" sz="2400" b="0" dirty="0">
                <a:latin typeface="微软雅黑" panose="020B0503020204020204" pitchFamily="34" charset="-122"/>
                <a:ea typeface="微软雅黑" panose="020B0503020204020204" pitchFamily="34" charset="-122"/>
              </a:rPr>
              <a:t>   C</a:t>
            </a:r>
            <a:r>
              <a:rPr lang="zh-CN" altLang="en-US" sz="2400" b="0" dirty="0">
                <a:latin typeface="微软雅黑" panose="020B0503020204020204" pitchFamily="34" charset="-122"/>
                <a:ea typeface="微软雅黑" panose="020B0503020204020204" pitchFamily="34" charset="-122"/>
              </a:rPr>
              <a:t>．南方地区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．西北地区</a:t>
            </a:r>
          </a:p>
        </p:txBody>
      </p:sp>
      <p:sp>
        <p:nvSpPr>
          <p:cNvPr id="14" name="Text Box 11"/>
          <p:cNvSpPr txBox="1">
            <a:spLocks noChangeArrowheads="1"/>
          </p:cNvSpPr>
          <p:nvPr/>
        </p:nvSpPr>
        <p:spPr bwMode="auto">
          <a:xfrm>
            <a:off x="4557853" y="2473773"/>
            <a:ext cx="505394"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D</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15" name="Text Box 11"/>
          <p:cNvSpPr txBox="1">
            <a:spLocks noChangeArrowheads="1"/>
          </p:cNvSpPr>
          <p:nvPr/>
        </p:nvSpPr>
        <p:spPr bwMode="auto">
          <a:xfrm>
            <a:off x="1527818" y="4679941"/>
            <a:ext cx="505394"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D</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pic>
        <p:nvPicPr>
          <p:cNvPr id="30729"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0850" y="1619896"/>
            <a:ext cx="3808590" cy="164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autoUpdateAnimBg="0"/>
      <p:bldP spid="15" grpId="0" bldLvl="0" animBg="1" autoUpdateAnimBg="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组合 8"/>
          <p:cNvGrpSpPr/>
          <p:nvPr/>
        </p:nvGrpSpPr>
        <p:grpSpPr>
          <a:xfrm>
            <a:off x="3364401" y="288266"/>
            <a:ext cx="8190698" cy="3274891"/>
            <a:chOff x="2322324" y="406621"/>
            <a:chExt cx="8191764" cy="3274451"/>
          </a:xfrm>
        </p:grpSpPr>
        <p:sp>
          <p:nvSpPr>
            <p:cNvPr id="25" name="矩形 24"/>
            <p:cNvSpPr>
              <a:spLocks noChangeArrowheads="1"/>
            </p:cNvSpPr>
            <p:nvPr/>
          </p:nvSpPr>
          <p:spPr bwMode="auto">
            <a:xfrm>
              <a:off x="6849503" y="406621"/>
              <a:ext cx="366458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第四单元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世界的气候</a:t>
              </a:r>
            </a:p>
          </p:txBody>
        </p:sp>
        <p:sp>
          <p:nvSpPr>
            <p:cNvPr id="26" name="TextBox 2"/>
            <p:cNvSpPr txBox="1">
              <a:spLocks noChangeArrowheads="1"/>
            </p:cNvSpPr>
            <p:nvPr/>
          </p:nvSpPr>
          <p:spPr bwMode="auto">
            <a:xfrm>
              <a:off x="2322324" y="2851239"/>
              <a:ext cx="4930775" cy="82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天气和气候</a:t>
              </a:r>
            </a:p>
          </p:txBody>
        </p:sp>
      </p:grpSp>
      <p:sp>
        <p:nvSpPr>
          <p:cNvPr id="12" name="标题 11"/>
          <p:cNvSpPr>
            <a:spLocks noGrp="1"/>
          </p:cNvSpPr>
          <p:nvPr>
            <p:ph type="ctrTitle" idx="4294967295"/>
          </p:nvPr>
        </p:nvSpPr>
        <p:spPr>
          <a:xfrm>
            <a:off x="1" y="0"/>
            <a:ext cx="1071915" cy="786196"/>
          </a:xfrm>
          <a:prstGeom prst="rect">
            <a:avLst/>
          </a:prstGeom>
        </p:spPr>
        <p:txBody>
          <a:bodyPr/>
          <a:lstStyle/>
          <a:p>
            <a:r>
              <a:rPr lang="zh-CN" altLang="en-US" dirty="0"/>
              <a:t>4</a:t>
            </a:r>
            <a:r>
              <a:rPr lang="en-US" altLang="zh-CN" dirty="0"/>
              <a:t>.1</a:t>
            </a:r>
            <a:endParaRPr lang="zh-CN" altLang="en-US" dirty="0"/>
          </a:p>
        </p:txBody>
      </p:sp>
    </p:spTree>
  </p:cSld>
  <p:clrMapOvr>
    <a:masterClrMapping/>
  </p:clrMapOvr>
  <p:transition spd="med">
    <p:fad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8094" y="100076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pic>
        <p:nvPicPr>
          <p:cNvPr id="6146" name="内容占位符 3" descr="IMG_5372.JPG"/>
          <p:cNvPicPr>
            <a:picLocks noGrp="1" noChangeAspect="1"/>
          </p:cNvPicPr>
          <p:nvPr/>
        </p:nvPicPr>
        <p:blipFill>
          <a:blip r:embed="rId2" cstate="print"/>
          <a:stretch>
            <a:fillRect/>
          </a:stretch>
        </p:blipFill>
        <p:spPr>
          <a:xfrm>
            <a:off x="1628563" y="1245871"/>
            <a:ext cx="5161878" cy="3871595"/>
          </a:xfrm>
          <a:prstGeom prst="rect">
            <a:avLst/>
          </a:prstGeom>
        </p:spPr>
      </p:pic>
      <p:pic>
        <p:nvPicPr>
          <p:cNvPr id="7170" name="内容占位符 3" descr="IMG_5381.JPG"/>
          <p:cNvPicPr>
            <a:picLocks noGrp="1" noChangeAspect="1"/>
          </p:cNvPicPr>
          <p:nvPr/>
        </p:nvPicPr>
        <p:blipFill>
          <a:blip r:embed="rId3" cstate="print"/>
          <a:stretch>
            <a:fillRect/>
          </a:stretch>
        </p:blipFill>
        <p:spPr>
          <a:xfrm>
            <a:off x="6538379" y="2700655"/>
            <a:ext cx="5439972" cy="408051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904449" y="6334780"/>
            <a:ext cx="3768980" cy="523220"/>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uLnTx/>
                <a:uFillTx/>
                <a:latin typeface="Arial" panose="020B0604020202020204" pitchFamily="34" charset="0"/>
                <a:ea typeface="宋体" panose="02010600030101010101" pitchFamily="2" charset="-122"/>
                <a:cs typeface="+mn-cs"/>
              </a:rPr>
              <a:t>微信搜索</a:t>
            </a:r>
            <a:r>
              <a:rPr kumimoji="0" lang="en-US" altLang="zh-CN" sz="2800" b="1" i="0" u="none" strike="noStrike" kern="1200" cap="none" spc="0" normalizeH="0" baseline="0" noProof="0"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uLnTx/>
                <a:uFillTx/>
                <a:latin typeface="Arial" panose="020B0604020202020204" pitchFamily="34" charset="0"/>
                <a:ea typeface="宋体" panose="02010600030101010101" pitchFamily="2" charset="-122"/>
                <a:cs typeface="+mn-cs"/>
              </a:rPr>
              <a:t>xddikt</a:t>
            </a:r>
            <a:r>
              <a:rPr kumimoji="0" lang="zh-CN" altLang="en-US" sz="2800" b="1" i="0" u="none" strike="noStrike" kern="1200" cap="none" spc="0" normalizeH="0" baseline="0" noProof="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uLnTx/>
                <a:uFillTx/>
                <a:latin typeface="Arial" panose="020B0604020202020204" pitchFamily="34" charset="0"/>
                <a:ea typeface="宋体" panose="02010600030101010101" pitchFamily="2" charset="-122"/>
                <a:cs typeface="+mn-cs"/>
              </a:rPr>
              <a:t>关注我</a:t>
            </a:r>
          </a:p>
        </p:txBody>
      </p:sp>
      <p:graphicFrame>
        <p:nvGraphicFramePr>
          <p:cNvPr id="12290" name="Object 2"/>
          <p:cNvGraphicFramePr>
            <a:graphicFrameLocks/>
          </p:cNvGraphicFramePr>
          <p:nvPr/>
        </p:nvGraphicFramePr>
        <p:xfrm>
          <a:off x="7468607" y="4251366"/>
          <a:ext cx="3150509" cy="2606634"/>
        </p:xfrm>
        <a:graphic>
          <a:graphicData uri="http://schemas.openxmlformats.org/presentationml/2006/ole">
            <mc:AlternateContent xmlns:mc="http://schemas.openxmlformats.org/markup-compatibility/2006">
              <mc:Choice xmlns:v="urn:schemas-microsoft-com:vml" Requires="v">
                <p:oleObj spid="_x0000_s14340" r:id="rId3" imgW="4689022" imgH="4168020" progId="">
                  <p:embed/>
                </p:oleObj>
              </mc:Choice>
              <mc:Fallback>
                <p:oleObj r:id="rId3" imgW="4689022" imgH="4168020" progId="">
                  <p:embed/>
                  <p:pic>
                    <p:nvPicPr>
                      <p:cNvPr id="0" name="Object 1" descr="image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607" y="4251366"/>
                        <a:ext cx="3150509" cy="260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 name="Text Box 26"/>
          <p:cNvSpPr txBox="1"/>
          <p:nvPr/>
        </p:nvSpPr>
        <p:spPr>
          <a:xfrm>
            <a:off x="10090424" y="6278564"/>
            <a:ext cx="576187" cy="583565"/>
          </a:xfrm>
          <a:prstGeom prst="rect">
            <a:avLst/>
          </a:prstGeom>
          <a:noFill/>
          <a:ln w="9525">
            <a:noFill/>
          </a:ln>
        </p:spPr>
        <p:txBody>
          <a:bodyPr>
            <a:spAutoFit/>
          </a:bodyPr>
          <a:lstStyle/>
          <a:p>
            <a:pPr>
              <a:spcBef>
                <a:spcPct val="50000"/>
              </a:spcBef>
            </a:pPr>
            <a:r>
              <a:rPr lang="zh-CN" altLang="en-US" sz="3200" dirty="0">
                <a:solidFill>
                  <a:srgbClr val="FF0000"/>
                </a:solidFill>
                <a:latin typeface="微软雅黑" panose="020B0503020204020204" pitchFamily="34" charset="-122"/>
                <a:ea typeface="微软雅黑" panose="020B0503020204020204" pitchFamily="34" charset="-122"/>
              </a:rPr>
              <a:t>热</a:t>
            </a:r>
          </a:p>
        </p:txBody>
      </p:sp>
      <p:pic>
        <p:nvPicPr>
          <p:cNvPr id="12292" name="Picture 37"/>
          <p:cNvPicPr>
            <a:picLocks noChangeAspect="1"/>
          </p:cNvPicPr>
          <p:nvPr/>
        </p:nvPicPr>
        <p:blipFill>
          <a:blip r:embed="rId5" cstate="print"/>
          <a:stretch>
            <a:fillRect/>
          </a:stretch>
        </p:blipFill>
        <p:spPr>
          <a:xfrm>
            <a:off x="4440793" y="1826000"/>
            <a:ext cx="2929814" cy="2523029"/>
          </a:xfrm>
          <a:prstGeom prst="rect">
            <a:avLst/>
          </a:prstGeom>
          <a:noFill/>
          <a:ln w="9525">
            <a:noFill/>
          </a:ln>
        </p:spPr>
      </p:pic>
      <p:pic>
        <p:nvPicPr>
          <p:cNvPr id="12293" name="Picture 85" descr="1253247421_0reGFp"/>
          <p:cNvPicPr>
            <a:picLocks noChangeAspect="1"/>
          </p:cNvPicPr>
          <p:nvPr/>
        </p:nvPicPr>
        <p:blipFill>
          <a:blip r:embed="rId6" cstate="print"/>
          <a:stretch>
            <a:fillRect/>
          </a:stretch>
        </p:blipFill>
        <p:spPr>
          <a:xfrm>
            <a:off x="4440793" y="4305375"/>
            <a:ext cx="3021074" cy="2552625"/>
          </a:xfrm>
          <a:prstGeom prst="rect">
            <a:avLst/>
          </a:prstGeom>
          <a:noFill/>
          <a:ln w="9525">
            <a:noFill/>
          </a:ln>
        </p:spPr>
      </p:pic>
      <p:pic>
        <p:nvPicPr>
          <p:cNvPr id="12294" name="Picture 70" descr="u=3966081184,1051271723&amp;fm=0&amp;gp=0"/>
          <p:cNvPicPr>
            <a:picLocks noChangeAspect="1"/>
          </p:cNvPicPr>
          <p:nvPr/>
        </p:nvPicPr>
        <p:blipFill>
          <a:blip r:embed="rId7" cstate="print"/>
          <a:stretch>
            <a:fillRect/>
          </a:stretch>
        </p:blipFill>
        <p:spPr>
          <a:xfrm>
            <a:off x="1828563" y="1908833"/>
            <a:ext cx="2585577" cy="2594577"/>
          </a:xfrm>
          <a:prstGeom prst="rect">
            <a:avLst/>
          </a:prstGeom>
          <a:noFill/>
          <a:ln w="9525">
            <a:noFill/>
          </a:ln>
        </p:spPr>
      </p:pic>
      <p:pic>
        <p:nvPicPr>
          <p:cNvPr id="12295" name="Picture 3" descr="seiten"/>
          <p:cNvPicPr>
            <a:picLocks noChangeAspect="1"/>
          </p:cNvPicPr>
          <p:nvPr/>
        </p:nvPicPr>
        <p:blipFill>
          <a:blip r:embed="rId8" cstate="print"/>
          <a:stretch>
            <a:fillRect/>
          </a:stretch>
        </p:blipFill>
        <p:spPr>
          <a:xfrm>
            <a:off x="1804815" y="4476255"/>
            <a:ext cx="2595162" cy="2381745"/>
          </a:xfrm>
          <a:prstGeom prst="rect">
            <a:avLst/>
          </a:prstGeom>
          <a:noFill/>
          <a:ln w="9525">
            <a:noFill/>
          </a:ln>
        </p:spPr>
      </p:pic>
      <p:graphicFrame>
        <p:nvGraphicFramePr>
          <p:cNvPr id="12296" name="Object 3"/>
          <p:cNvGraphicFramePr>
            <a:graphicFrameLocks/>
          </p:cNvGraphicFramePr>
          <p:nvPr/>
        </p:nvGraphicFramePr>
        <p:xfrm>
          <a:off x="7373617" y="1852550"/>
          <a:ext cx="3229668" cy="2448977"/>
        </p:xfrm>
        <a:graphic>
          <a:graphicData uri="http://schemas.openxmlformats.org/presentationml/2006/ole">
            <mc:AlternateContent xmlns:mc="http://schemas.openxmlformats.org/markup-compatibility/2006">
              <mc:Choice xmlns:v="urn:schemas-microsoft-com:vml" Requires="v">
                <p:oleObj spid="_x0000_s14341" r:id="rId9" imgW="5082951" imgH="4269679" progId="">
                  <p:embed/>
                </p:oleObj>
              </mc:Choice>
              <mc:Fallback>
                <p:oleObj r:id="rId9" imgW="5082951" imgH="4269679" progId="">
                  <p:embed/>
                  <p:pic>
                    <p:nvPicPr>
                      <p:cNvPr id="0" name="Object 2" descr="image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73617" y="1852550"/>
                        <a:ext cx="3229668" cy="244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Text Box 21"/>
          <p:cNvSpPr txBox="1"/>
          <p:nvPr/>
        </p:nvSpPr>
        <p:spPr>
          <a:xfrm>
            <a:off x="3792045" y="2149435"/>
            <a:ext cx="503171" cy="583565"/>
          </a:xfrm>
          <a:prstGeom prst="rect">
            <a:avLst/>
          </a:prstGeom>
          <a:noFill/>
          <a:ln w="9525">
            <a:noFill/>
          </a:ln>
        </p:spPr>
        <p:txBody>
          <a:bodyPr>
            <a:spAutoFit/>
          </a:bodyPr>
          <a:lstStyle/>
          <a:p>
            <a:pPr>
              <a:spcBef>
                <a:spcPct val="50000"/>
              </a:spcBef>
            </a:pPr>
            <a:r>
              <a:rPr lang="zh-CN" altLang="en-US" sz="3200" dirty="0">
                <a:solidFill>
                  <a:srgbClr val="FF0000"/>
                </a:solidFill>
                <a:latin typeface="微软雅黑" panose="020B0503020204020204" pitchFamily="34" charset="-122"/>
                <a:ea typeface="微软雅黑" panose="020B0503020204020204" pitchFamily="34" charset="-122"/>
              </a:rPr>
              <a:t>阴</a:t>
            </a:r>
          </a:p>
        </p:txBody>
      </p:sp>
      <p:sp>
        <p:nvSpPr>
          <p:cNvPr id="27" name="Text Box 22"/>
          <p:cNvSpPr txBox="1"/>
          <p:nvPr/>
        </p:nvSpPr>
        <p:spPr>
          <a:xfrm>
            <a:off x="3647601" y="6278564"/>
            <a:ext cx="720631" cy="583565"/>
          </a:xfrm>
          <a:prstGeom prst="rect">
            <a:avLst/>
          </a:prstGeom>
          <a:noFill/>
          <a:ln w="9525">
            <a:noFill/>
          </a:ln>
        </p:spPr>
        <p:txBody>
          <a:bodyPr>
            <a:spAutoFit/>
          </a:bodyPr>
          <a:lstStyle/>
          <a:p>
            <a:pPr>
              <a:spcBef>
                <a:spcPct val="50000"/>
              </a:spcBef>
            </a:pPr>
            <a:r>
              <a:rPr lang="zh-CN" altLang="en-US" sz="3200" dirty="0">
                <a:solidFill>
                  <a:srgbClr val="FF0000"/>
                </a:solidFill>
                <a:latin typeface="微软雅黑" panose="020B0503020204020204" pitchFamily="34" charset="-122"/>
                <a:ea typeface="微软雅黑" panose="020B0503020204020204" pitchFamily="34" charset="-122"/>
              </a:rPr>
              <a:t>晴</a:t>
            </a:r>
          </a:p>
        </p:txBody>
      </p:sp>
      <p:sp>
        <p:nvSpPr>
          <p:cNvPr id="28" name="Text Box 23"/>
          <p:cNvSpPr txBox="1"/>
          <p:nvPr/>
        </p:nvSpPr>
        <p:spPr>
          <a:xfrm>
            <a:off x="6699244" y="2018806"/>
            <a:ext cx="504759" cy="583565"/>
          </a:xfrm>
          <a:prstGeom prst="rect">
            <a:avLst/>
          </a:prstGeom>
          <a:noFill/>
          <a:ln w="9525">
            <a:noFill/>
          </a:ln>
        </p:spPr>
        <p:txBody>
          <a:bodyPr>
            <a:spAutoFit/>
          </a:bodyPr>
          <a:lstStyle/>
          <a:p>
            <a:pPr>
              <a:spcBef>
                <a:spcPct val="50000"/>
              </a:spcBef>
            </a:pPr>
            <a:r>
              <a:rPr lang="zh-CN" altLang="en-US" sz="3200" dirty="0">
                <a:solidFill>
                  <a:srgbClr val="FF0000"/>
                </a:solidFill>
                <a:latin typeface="微软雅黑" panose="020B0503020204020204" pitchFamily="34" charset="-122"/>
                <a:ea typeface="微软雅黑" panose="020B0503020204020204" pitchFamily="34" charset="-122"/>
              </a:rPr>
              <a:t>风</a:t>
            </a:r>
          </a:p>
        </p:txBody>
      </p:sp>
      <p:sp>
        <p:nvSpPr>
          <p:cNvPr id="29" name="Text Box 24"/>
          <p:cNvSpPr txBox="1"/>
          <p:nvPr/>
        </p:nvSpPr>
        <p:spPr>
          <a:xfrm>
            <a:off x="6958694" y="6278564"/>
            <a:ext cx="503172" cy="583565"/>
          </a:xfrm>
          <a:prstGeom prst="rect">
            <a:avLst/>
          </a:prstGeom>
          <a:noFill/>
          <a:ln w="9525">
            <a:noFill/>
          </a:ln>
        </p:spPr>
        <p:txBody>
          <a:bodyPr>
            <a:spAutoFit/>
          </a:bodyPr>
          <a:lstStyle/>
          <a:p>
            <a:pPr>
              <a:spcBef>
                <a:spcPct val="50000"/>
              </a:spcBef>
            </a:pPr>
            <a:r>
              <a:rPr lang="zh-CN" altLang="en-US" sz="3200" dirty="0">
                <a:solidFill>
                  <a:srgbClr val="FF0000"/>
                </a:solidFill>
                <a:latin typeface="微软雅黑" panose="020B0503020204020204" pitchFamily="34" charset="-122"/>
                <a:ea typeface="微软雅黑" panose="020B0503020204020204" pitchFamily="34" charset="-122"/>
              </a:rPr>
              <a:t>雨</a:t>
            </a:r>
          </a:p>
        </p:txBody>
      </p:sp>
      <p:sp>
        <p:nvSpPr>
          <p:cNvPr id="30" name="Text Box 25"/>
          <p:cNvSpPr txBox="1"/>
          <p:nvPr/>
        </p:nvSpPr>
        <p:spPr>
          <a:xfrm>
            <a:off x="10041672" y="1947555"/>
            <a:ext cx="755552" cy="583565"/>
          </a:xfrm>
          <a:prstGeom prst="rect">
            <a:avLst/>
          </a:prstGeom>
          <a:noFill/>
          <a:ln w="9525">
            <a:noFill/>
          </a:ln>
        </p:spPr>
        <p:txBody>
          <a:bodyPr>
            <a:spAutoFit/>
          </a:bodyPr>
          <a:lstStyle/>
          <a:p>
            <a:pPr>
              <a:spcBef>
                <a:spcPct val="50000"/>
              </a:spcBef>
            </a:pPr>
            <a:r>
              <a:rPr lang="zh-CN" altLang="en-US" sz="3200" b="1" dirty="0">
                <a:solidFill>
                  <a:srgbClr val="FF0000"/>
                </a:solidFill>
                <a:latin typeface="微软雅黑" panose="020B0503020204020204" pitchFamily="34" charset="-122"/>
                <a:ea typeface="微软雅黑" panose="020B0503020204020204" pitchFamily="34" charset="-122"/>
              </a:rPr>
              <a:t>冷</a:t>
            </a:r>
          </a:p>
        </p:txBody>
      </p:sp>
      <p:sp>
        <p:nvSpPr>
          <p:cNvPr id="31" name="Text Box 28"/>
          <p:cNvSpPr txBox="1"/>
          <p:nvPr/>
        </p:nvSpPr>
        <p:spPr>
          <a:xfrm>
            <a:off x="1666286" y="1045030"/>
            <a:ext cx="9142810" cy="954107"/>
          </a:xfrm>
          <a:prstGeom prst="rect">
            <a:avLst/>
          </a:prstGeom>
          <a:noFill/>
          <a:ln w="9525">
            <a:noFill/>
          </a:ln>
        </p:spPr>
        <p:txBody>
          <a:bodyPr>
            <a:spAutoFit/>
          </a:bodyPr>
          <a:lstStyle/>
          <a:p>
            <a:pPr algn="ctr">
              <a:spcBef>
                <a:spcPct val="50000"/>
              </a:spcBef>
            </a:pPr>
            <a:r>
              <a:rPr lang="zh-CN" altLang="en-US" sz="2800" dirty="0">
                <a:latin typeface="微软雅黑" panose="020B0503020204020204" pitchFamily="34" charset="-122"/>
                <a:ea typeface="微软雅黑" panose="020B0503020204020204" pitchFamily="34" charset="-122"/>
              </a:rPr>
              <a:t>天气的概念：一个地方</a:t>
            </a:r>
            <a:r>
              <a:rPr lang="zh-CN" altLang="en-US" sz="2800" u="sng" dirty="0">
                <a:solidFill>
                  <a:srgbClr val="FF0000"/>
                </a:solidFill>
                <a:latin typeface="微软雅黑" panose="020B0503020204020204" pitchFamily="34" charset="-122"/>
                <a:ea typeface="微软雅黑" panose="020B0503020204020204" pitchFamily="34" charset="-122"/>
              </a:rPr>
              <a:t>短时间</a:t>
            </a:r>
            <a:r>
              <a:rPr lang="zh-CN" altLang="en-US" sz="2800" dirty="0">
                <a:latin typeface="微软雅黑" panose="020B0503020204020204" pitchFamily="34" charset="-122"/>
                <a:ea typeface="微软雅黑" panose="020B0503020204020204" pitchFamily="34" charset="-122"/>
              </a:rPr>
              <a:t>内的大气状况</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可以用</a:t>
            </a:r>
            <a:r>
              <a:rPr lang="zh-CN" altLang="en-US" sz="2800" u="sng" dirty="0">
                <a:solidFill>
                  <a:srgbClr val="FF0000"/>
                </a:solidFill>
                <a:latin typeface="微软雅黑" panose="020B0503020204020204" pitchFamily="34" charset="-122"/>
                <a:ea typeface="微软雅黑" panose="020B0503020204020204" pitchFamily="34" charset="-122"/>
              </a:rPr>
              <a:t>阴、晴、风、雨、冷、热</a:t>
            </a:r>
            <a:r>
              <a:rPr lang="zh-CN" altLang="en-US" sz="2800" dirty="0">
                <a:latin typeface="微软雅黑" panose="020B0503020204020204" pitchFamily="34" charset="-122"/>
                <a:ea typeface="微软雅黑" panose="020B0503020204020204" pitchFamily="34" charset="-122"/>
              </a:rPr>
              <a:t>等来描述。 </a:t>
            </a:r>
          </a:p>
        </p:txBody>
      </p:sp>
      <p:sp>
        <p:nvSpPr>
          <p:cNvPr id="16" name="矩形 15"/>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27" grpId="0"/>
      <p:bldP spid="28" grpId="0"/>
      <p:bldP spid="29" grpId="0"/>
      <p:bldP spid="30" grpId="0"/>
      <p:bldP spid="31"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矩形 3"/>
          <p:cNvSpPr/>
          <p:nvPr/>
        </p:nvSpPr>
        <p:spPr>
          <a:xfrm>
            <a:off x="1767545" y="1208873"/>
            <a:ext cx="8639638" cy="2062099"/>
          </a:xfrm>
          <a:prstGeom prst="rect">
            <a:avLst/>
          </a:prstGeom>
          <a:noFill/>
          <a:ln w="9525" cap="flat" cmpd="sng">
            <a:solidFill>
              <a:schemeClr val="tx1"/>
            </a:solidFill>
            <a:prstDash val="solid"/>
            <a:round/>
            <a:headEnd type="none" w="med" len="med"/>
            <a:tailEnd type="none" w="med" len="med"/>
          </a:ln>
        </p:spPr>
        <p:txBody>
          <a:bodyPr lIns="121917" tIns="60958" rIns="121917" bIns="60958">
            <a:spAutoFit/>
          </a:bodyPr>
          <a:lstStyle/>
          <a:p>
            <a:pPr>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材料一：</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zh-CN" sz="2800" dirty="0">
                <a:solidFill>
                  <a:srgbClr val="000000"/>
                </a:solidFill>
                <a:latin typeface="微软雅黑" panose="020B0503020204020204" pitchFamily="34" charset="-122"/>
                <a:ea typeface="微软雅黑" panose="020B0503020204020204" pitchFamily="34" charset="-122"/>
              </a:rPr>
              <a:t>昨天下午热得穿短裤，今天上午冷得扛不住，气温降到零下好几度，估计到下午，还有一场大雾……</a:t>
            </a:r>
            <a:endParaRPr lang="zh-CN" altLang="en-US" sz="28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608309" y="1975491"/>
            <a:ext cx="656584" cy="615549"/>
          </a:xfrm>
          <a:prstGeom prst="rect">
            <a:avLst/>
          </a:prstGeom>
          <a:noFill/>
        </p:spPr>
        <p:txBody>
          <a:bodyPr wrap="none" lIns="121917" tIns="60958" rIns="121917" bIns="60958">
            <a:spAutoFit/>
          </a:bodyPr>
          <a:lstStyle/>
          <a:p>
            <a:pPr marR="0" defTabSz="914400">
              <a:buClrTx/>
              <a:buSzTx/>
              <a:buFontTx/>
              <a:buNone/>
              <a:defRPr/>
            </a:pPr>
            <a:r>
              <a:rPr kumimoji="0" lang="zh-CN" altLang="zh-CN" sz="3200" b="1" kern="1200" cap="none" spc="0" normalizeH="0" baseline="0" noProof="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热</a:t>
            </a:r>
            <a:endParaRPr kumimoji="0" lang="zh-CN" altLang="en-US" sz="32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微软雅黑" panose="020B0503020204020204" pitchFamily="34" charset="-122"/>
              <a:cs typeface="Times New Roman" panose="02020603050405020304" pitchFamily="18" charset="0"/>
            </a:endParaRPr>
          </a:p>
        </p:txBody>
      </p:sp>
      <p:sp>
        <p:nvSpPr>
          <p:cNvPr id="7" name="文本框 6"/>
          <p:cNvSpPr txBox="1"/>
          <p:nvPr/>
        </p:nvSpPr>
        <p:spPr>
          <a:xfrm>
            <a:off x="7185780" y="1934277"/>
            <a:ext cx="546029" cy="612775"/>
          </a:xfrm>
          <a:prstGeom prst="rect">
            <a:avLst/>
          </a:prstGeom>
          <a:noFill/>
        </p:spPr>
        <p:txBody>
          <a:bodyPr wrap="square" lIns="121917" tIns="60958" rIns="121917" bIns="60958">
            <a:spAutoFit/>
          </a:bodyPr>
          <a:lstStyle>
            <a:defPPr>
              <a:defRPr lang="zh-CN"/>
            </a:defPPr>
            <a:lvl1pPr>
              <a:defRPr sz="2400" b="1" kern="10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3200" b="1" i="0" u="none" strike="noStrike" kern="1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冷</a:t>
            </a:r>
            <a:endParaRPr kumimoji="0" lang="zh-CN" altLang="en-US" sz="3200" b="1" i="0" u="none" strike="noStrike" kern="1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2431672" y="2606038"/>
            <a:ext cx="2298059" cy="615549"/>
          </a:xfrm>
          <a:prstGeom prst="rect">
            <a:avLst/>
          </a:prstGeom>
          <a:noFill/>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3200" b="1" i="0" u="none" strike="noStrike" kern="1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零下好几度</a:t>
            </a:r>
            <a:endParaRPr kumimoji="0" lang="zh-CN" altLang="en-US" sz="3200" b="1" i="0" u="none" strike="noStrike" kern="1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9185172" y="3124881"/>
            <a:ext cx="1066953" cy="615549"/>
          </a:xfrm>
          <a:prstGeom prst="rect">
            <a:avLst/>
          </a:prstGeom>
          <a:noFill/>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3200" b="1" i="0" u="none" strike="noStrike" kern="1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大雾</a:t>
            </a:r>
            <a:endParaRPr kumimoji="0" lang="zh-CN" altLang="en-US" sz="3200" b="1" i="0" u="none" strike="noStrike" kern="1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2015431" y="1948565"/>
            <a:ext cx="1887690" cy="615549"/>
          </a:xfrm>
          <a:prstGeom prst="rect">
            <a:avLst/>
          </a:prstGeom>
          <a:noFill/>
          <a:ln w="9525">
            <a:noFill/>
          </a:ln>
        </p:spPr>
        <p:txBody>
          <a:bodyPr wrap="none" lIns="121917" tIns="60958" rIns="121917" bIns="60958">
            <a:spAutoFit/>
          </a:bodyPr>
          <a:lstStyle/>
          <a:p>
            <a:r>
              <a:rPr lang="zh-CN" altLang="zh-CN" sz="3200" b="1" dirty="0">
                <a:solidFill>
                  <a:srgbClr val="00B0F0"/>
                </a:solidFill>
                <a:latin typeface="微软雅黑" panose="020B0503020204020204" pitchFamily="34" charset="-122"/>
                <a:ea typeface="微软雅黑" panose="020B0503020204020204" pitchFamily="34" charset="-122"/>
              </a:rPr>
              <a:t>昨天下午</a:t>
            </a:r>
            <a:endParaRPr lang="zh-CN" altLang="en-US" sz="3200" b="1" dirty="0">
              <a:solidFill>
                <a:srgbClr val="00B0F0"/>
              </a:solidFill>
              <a:latin typeface="Arial" panose="020B0604020202020204" pitchFamily="34" charset="0"/>
              <a:ea typeface="微软雅黑" panose="020B0503020204020204" pitchFamily="34" charset="-122"/>
            </a:endParaRPr>
          </a:p>
        </p:txBody>
      </p:sp>
      <p:sp>
        <p:nvSpPr>
          <p:cNvPr id="11" name="矩形 10"/>
          <p:cNvSpPr/>
          <p:nvPr/>
        </p:nvSpPr>
        <p:spPr>
          <a:xfrm>
            <a:off x="5660081" y="1935102"/>
            <a:ext cx="1887690" cy="615549"/>
          </a:xfrm>
          <a:prstGeom prst="rect">
            <a:avLst/>
          </a:prstGeom>
          <a:noFill/>
          <a:ln w="9525">
            <a:noFill/>
          </a:ln>
        </p:spPr>
        <p:txBody>
          <a:bodyPr wrap="none" lIns="121917" tIns="60958" rIns="121917" bIns="60958">
            <a:spAutoFit/>
          </a:bodyPr>
          <a:lstStyle/>
          <a:p>
            <a:r>
              <a:rPr lang="zh-CN" altLang="zh-CN" sz="3200" b="1" dirty="0">
                <a:solidFill>
                  <a:srgbClr val="00B0F0"/>
                </a:solidFill>
                <a:latin typeface="微软雅黑" panose="020B0503020204020204" pitchFamily="34" charset="-122"/>
                <a:ea typeface="微软雅黑" panose="020B0503020204020204" pitchFamily="34" charset="-122"/>
              </a:rPr>
              <a:t>今天上午</a:t>
            </a:r>
            <a:endParaRPr lang="zh-CN" altLang="en-US" sz="3200" b="1" dirty="0">
              <a:solidFill>
                <a:srgbClr val="00B0F0"/>
              </a:solidFill>
              <a:latin typeface="Arial" panose="020B0604020202020204" pitchFamily="34" charset="0"/>
              <a:ea typeface="微软雅黑" panose="020B0503020204020204" pitchFamily="34" charset="-122"/>
            </a:endParaRPr>
          </a:p>
        </p:txBody>
      </p:sp>
      <p:sp>
        <p:nvSpPr>
          <p:cNvPr id="12" name="矩形 11"/>
          <p:cNvSpPr/>
          <p:nvPr/>
        </p:nvSpPr>
        <p:spPr>
          <a:xfrm>
            <a:off x="5679562" y="2594924"/>
            <a:ext cx="1066953" cy="615549"/>
          </a:xfrm>
          <a:prstGeom prst="rect">
            <a:avLst/>
          </a:prstGeom>
          <a:noFill/>
          <a:ln w="9525">
            <a:noFill/>
          </a:ln>
        </p:spPr>
        <p:txBody>
          <a:bodyPr wrap="none" lIns="121917" tIns="60958" rIns="121917" bIns="60958">
            <a:spAutoFit/>
          </a:bodyPr>
          <a:lstStyle/>
          <a:p>
            <a:r>
              <a:rPr lang="zh-CN" altLang="zh-CN" sz="3200" b="1" dirty="0">
                <a:solidFill>
                  <a:srgbClr val="00B0F0"/>
                </a:solidFill>
                <a:latin typeface="微软雅黑" panose="020B0503020204020204" pitchFamily="34" charset="-122"/>
                <a:ea typeface="微软雅黑" panose="020B0503020204020204" pitchFamily="34" charset="-122"/>
              </a:rPr>
              <a:t>下午</a:t>
            </a:r>
            <a:endParaRPr lang="zh-CN" altLang="en-US" sz="3200" b="1" dirty="0">
              <a:solidFill>
                <a:srgbClr val="00B0F0"/>
              </a:solidFill>
              <a:latin typeface="Arial" panose="020B0604020202020204" pitchFamily="34" charset="0"/>
              <a:ea typeface="微软雅黑" panose="020B0503020204020204" pitchFamily="34" charset="-122"/>
            </a:endParaRPr>
          </a:p>
        </p:txBody>
      </p:sp>
      <p:sp>
        <p:nvSpPr>
          <p:cNvPr id="15" name="文本框 14"/>
          <p:cNvSpPr txBox="1"/>
          <p:nvPr/>
        </p:nvSpPr>
        <p:spPr>
          <a:xfrm>
            <a:off x="2407925" y="5035550"/>
            <a:ext cx="6414570" cy="692493"/>
          </a:xfrm>
          <a:prstGeom prst="rect">
            <a:avLst/>
          </a:prstGeom>
          <a:noFill/>
          <a:ln w="9525">
            <a:noFill/>
          </a:ln>
        </p:spPr>
        <p:txBody>
          <a:bodyPr wrap="none" lIns="121917" tIns="60958" rIns="121917" bIns="60958">
            <a:spAutoFit/>
          </a:bodyPr>
          <a:lstStyle/>
          <a:p>
            <a:r>
              <a:rPr lang="zh-CN" altLang="en-US" sz="3700" b="1" dirty="0">
                <a:latin typeface="微软雅黑" panose="020B0503020204020204" pitchFamily="34" charset="-122"/>
                <a:ea typeface="微软雅黑" panose="020B0503020204020204" pitchFamily="34" charset="-122"/>
              </a:rPr>
              <a:t>天气的特点：</a:t>
            </a:r>
            <a:r>
              <a:rPr lang="zh-CN" altLang="en-US" sz="3700" b="1" dirty="0">
                <a:solidFill>
                  <a:srgbClr val="00B0F0"/>
                </a:solidFill>
                <a:latin typeface="微软雅黑" panose="020B0503020204020204" pitchFamily="34" charset="-122"/>
                <a:ea typeface="微软雅黑" panose="020B0503020204020204" pitchFamily="34" charset="-122"/>
              </a:rPr>
              <a:t>时间短</a:t>
            </a:r>
            <a:r>
              <a:rPr lang="zh-CN" altLang="en-US" sz="3700" b="1" dirty="0">
                <a:latin typeface="微软雅黑" panose="020B0503020204020204" pitchFamily="34" charset="-122"/>
                <a:ea typeface="微软雅黑" panose="020B0503020204020204" pitchFamily="34" charset="-122"/>
              </a:rPr>
              <a:t>，</a:t>
            </a:r>
            <a:r>
              <a:rPr lang="zh-CN" altLang="en-US" sz="3700" b="1" dirty="0">
                <a:solidFill>
                  <a:srgbClr val="FF0000"/>
                </a:solidFill>
                <a:latin typeface="微软雅黑" panose="020B0503020204020204" pitchFamily="34" charset="-122"/>
                <a:ea typeface="微软雅黑" panose="020B0503020204020204" pitchFamily="34" charset="-122"/>
              </a:rPr>
              <a:t>多变</a:t>
            </a:r>
            <a:r>
              <a:rPr lang="zh-CN" altLang="en-US" sz="3700" b="1" dirty="0">
                <a:latin typeface="微软雅黑" panose="020B0503020204020204" pitchFamily="34" charset="-122"/>
                <a:ea typeface="微软雅黑" panose="020B0503020204020204" pitchFamily="34" charset="-122"/>
              </a:rPr>
              <a:t>。</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5"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3" name="Text Box 7"/>
          <p:cNvSpPr txBox="1"/>
          <p:nvPr/>
        </p:nvSpPr>
        <p:spPr>
          <a:xfrm>
            <a:off x="2231282" y="3391395"/>
            <a:ext cx="7344407" cy="1198880"/>
          </a:xfrm>
          <a:prstGeom prst="rect">
            <a:avLst/>
          </a:prstGeom>
          <a:noFill/>
          <a:ln w="9525">
            <a:noFill/>
          </a:ln>
        </p:spPr>
        <p:txBody>
          <a:bodyPr>
            <a:spAutoFit/>
          </a:bodyPr>
          <a:lstStyle/>
          <a:p>
            <a:pPr>
              <a:spcBef>
                <a:spcPct val="50000"/>
              </a:spcBef>
            </a:pPr>
            <a:r>
              <a:rPr lang="en-US" altLang="zh-CN" sz="3600" b="1" dirty="0">
                <a:latin typeface="Arial" panose="020B0604020202020204" pitchFamily="34" charset="0"/>
              </a:rPr>
              <a:t>        </a:t>
            </a:r>
            <a:r>
              <a:rPr lang="zh-CN" altLang="en-US" sz="3600" dirty="0">
                <a:solidFill>
                  <a:srgbClr val="FF0000"/>
                </a:solidFill>
                <a:latin typeface="微软雅黑" panose="020B0503020204020204" pitchFamily="34" charset="-122"/>
                <a:ea typeface="微软雅黑" panose="020B0503020204020204" pitchFamily="34" charset="-122"/>
              </a:rPr>
              <a:t>气候</a:t>
            </a:r>
            <a:r>
              <a:rPr lang="zh-CN" altLang="en-US" sz="3600" dirty="0">
                <a:latin typeface="微软雅黑" panose="020B0503020204020204" pitchFamily="34" charset="-122"/>
                <a:ea typeface="微软雅黑" panose="020B0503020204020204" pitchFamily="34" charset="-122"/>
              </a:rPr>
              <a:t>是指一个地方</a:t>
            </a:r>
            <a:r>
              <a:rPr lang="zh-CN" altLang="en-US" sz="3600" u="sng" dirty="0">
                <a:solidFill>
                  <a:srgbClr val="FF0000"/>
                </a:solidFill>
                <a:latin typeface="微软雅黑" panose="020B0503020204020204" pitchFamily="34" charset="-122"/>
                <a:ea typeface="微软雅黑" panose="020B0503020204020204" pitchFamily="34" charset="-122"/>
              </a:rPr>
              <a:t>多年</a:t>
            </a:r>
            <a:r>
              <a:rPr lang="zh-CN" altLang="en-US" sz="3600" dirty="0">
                <a:latin typeface="微软雅黑" panose="020B0503020204020204" pitchFamily="34" charset="-122"/>
                <a:ea typeface="微软雅黑" panose="020B0503020204020204" pitchFamily="34" charset="-122"/>
              </a:rPr>
              <a:t>的大气平均状况。</a:t>
            </a:r>
          </a:p>
        </p:txBody>
      </p:sp>
      <p:sp>
        <p:nvSpPr>
          <p:cNvPr id="357384" name="Text Box 8"/>
          <p:cNvSpPr txBox="1"/>
          <p:nvPr/>
        </p:nvSpPr>
        <p:spPr>
          <a:xfrm>
            <a:off x="4247846" y="2300844"/>
            <a:ext cx="3208888" cy="706755"/>
          </a:xfrm>
          <a:prstGeom prst="rect">
            <a:avLst/>
          </a:prstGeom>
          <a:noFill/>
          <a:ln w="9525">
            <a:noFill/>
          </a:ln>
        </p:spPr>
        <p:txBody>
          <a:bodyPr wrap="square">
            <a:spAutoFit/>
          </a:bodyPr>
          <a:lstStyle/>
          <a:p>
            <a:pPr>
              <a:spcBef>
                <a:spcPct val="50000"/>
              </a:spcBef>
            </a:pPr>
            <a:r>
              <a:rPr lang="zh-CN" altLang="en-US" sz="4000" b="1" dirty="0">
                <a:latin typeface="Arial" panose="020B0604020202020204" pitchFamily="34" charset="0"/>
              </a:rPr>
              <a:t>冬</a:t>
            </a:r>
            <a:r>
              <a:rPr lang="zh-CN" altLang="en-US" sz="3600" dirty="0">
                <a:latin typeface="微软雅黑" panose="020B0503020204020204" pitchFamily="34" charset="-122"/>
                <a:ea typeface="微软雅黑" panose="020B0503020204020204" pitchFamily="34" charset="-122"/>
              </a:rPr>
              <a:t>季气候寒冷</a:t>
            </a:r>
          </a:p>
        </p:txBody>
      </p:sp>
      <p:sp>
        <p:nvSpPr>
          <p:cNvPr id="357388" name="Text Box 12"/>
          <p:cNvSpPr txBox="1"/>
          <p:nvPr/>
        </p:nvSpPr>
        <p:spPr>
          <a:xfrm>
            <a:off x="4271592" y="1462644"/>
            <a:ext cx="3352364" cy="645160"/>
          </a:xfrm>
          <a:prstGeom prst="rect">
            <a:avLst/>
          </a:prstGeom>
          <a:noFill/>
          <a:ln w="9525">
            <a:noFill/>
          </a:ln>
        </p:spPr>
        <p:txBody>
          <a:bodyPr>
            <a:spAutoFit/>
          </a:bodyPr>
          <a:lstStyle/>
          <a:p>
            <a:pPr>
              <a:spcBef>
                <a:spcPct val="50000"/>
              </a:spcBef>
            </a:pPr>
            <a:r>
              <a:rPr lang="zh-CN" altLang="en-US" sz="3600" dirty="0">
                <a:latin typeface="微软雅黑" panose="020B0503020204020204" pitchFamily="34" charset="-122"/>
                <a:ea typeface="微软雅黑" panose="020B0503020204020204" pitchFamily="34" charset="-122"/>
              </a:rPr>
              <a:t>夏季气候炎热</a:t>
            </a:r>
          </a:p>
        </p:txBody>
      </p:sp>
      <p:sp>
        <p:nvSpPr>
          <p:cNvPr id="5" name="矩形 4"/>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7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73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7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3" grpId="0"/>
      <p:bldP spid="357384" grpId="0"/>
      <p:bldP spid="357388"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1"/>
          <p:cNvSpPr/>
          <p:nvPr/>
        </p:nvSpPr>
        <p:spPr>
          <a:xfrm>
            <a:off x="1776182" y="1017589"/>
            <a:ext cx="8638050" cy="3075305"/>
          </a:xfrm>
          <a:prstGeom prst="rect">
            <a:avLst/>
          </a:prstGeom>
          <a:noFill/>
          <a:ln w="9525" cap="flat" cmpd="sng">
            <a:solidFill>
              <a:schemeClr val="tx1"/>
            </a:solidFill>
            <a:prstDash val="solid"/>
            <a:round/>
            <a:headEnd type="none" w="med" len="med"/>
            <a:tailEnd type="none" w="med" len="med"/>
          </a:ln>
        </p:spPr>
        <p:txBody>
          <a:bodyPr lIns="121917" tIns="60958" rIns="121917" bIns="60958">
            <a:spAutoFit/>
          </a:bodyPr>
          <a:lstStyle/>
          <a:p>
            <a:pPr>
              <a:lnSpc>
                <a:spcPct val="150000"/>
              </a:lnSpc>
            </a:pPr>
            <a:r>
              <a:rPr lang="zh-CN" altLang="en-US" sz="3200" dirty="0">
                <a:solidFill>
                  <a:srgbClr val="000000"/>
                </a:solidFill>
                <a:latin typeface="微软雅黑" panose="020B0503020204020204" pitchFamily="34" charset="-122"/>
                <a:ea typeface="微软雅黑" panose="020B0503020204020204" pitchFamily="34" charset="-122"/>
              </a:rPr>
              <a:t>材料二：</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    </a:t>
            </a:r>
            <a:r>
              <a:rPr lang="zh-CN" altLang="en-US" sz="3200" b="1" dirty="0">
                <a:solidFill>
                  <a:srgbClr val="000000"/>
                </a:solidFill>
                <a:latin typeface="微软雅黑" panose="020B0503020204020204" pitchFamily="34" charset="-122"/>
                <a:ea typeface="微软雅黑" panose="020B0503020204020204" pitchFamily="34" charset="-122"/>
              </a:rPr>
              <a:t>小娜</a:t>
            </a:r>
            <a:r>
              <a:rPr lang="zh-CN" altLang="zh-CN" sz="3200" dirty="0">
                <a:solidFill>
                  <a:srgbClr val="000000"/>
                </a:solidFill>
                <a:latin typeface="微软雅黑" panose="020B0503020204020204" pitchFamily="34" charset="-122"/>
                <a:ea typeface="微软雅黑" panose="020B0503020204020204" pitchFamily="34" charset="-122"/>
              </a:rPr>
              <a:t>的爸爸在海南上班，一次</a:t>
            </a:r>
            <a:r>
              <a:rPr lang="zh-CN" altLang="en-US" sz="3200" dirty="0">
                <a:solidFill>
                  <a:srgbClr val="000000"/>
                </a:solidFill>
                <a:latin typeface="微软雅黑" panose="020B0503020204020204" pitchFamily="34" charset="-122"/>
                <a:ea typeface="微软雅黑" panose="020B0503020204020204" pitchFamily="34" charset="-122"/>
              </a:rPr>
              <a:t>打</a:t>
            </a:r>
            <a:r>
              <a:rPr lang="zh-CN" altLang="zh-CN" sz="3200" dirty="0">
                <a:solidFill>
                  <a:srgbClr val="000000"/>
                </a:solidFill>
                <a:latin typeface="微软雅黑" panose="020B0503020204020204" pitchFamily="34" charset="-122"/>
                <a:ea typeface="微软雅黑" panose="020B0503020204020204" pitchFamily="34" charset="-122"/>
              </a:rPr>
              <a:t>电话的时候爸爸告诉他，海南一年四季都很热，每天都穿短衬衣。</a:t>
            </a:r>
            <a:endParaRPr lang="zh-CN" altLang="en-US" sz="3200"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5054107" y="2660651"/>
            <a:ext cx="1887690" cy="615549"/>
          </a:xfrm>
          <a:prstGeom prst="rect">
            <a:avLst/>
          </a:prstGeom>
        </p:spPr>
        <p:txBody>
          <a:bodyPr wrap="none" lIns="121917" tIns="60958" rIns="121917" bIns="60958">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2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一年四季</a:t>
            </a:r>
            <a:endParaRPr kumimoji="0" lang="zh-CN" altLang="en-US" sz="32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7438407" y="2629788"/>
            <a:ext cx="656584" cy="615549"/>
          </a:xfrm>
          <a:prstGeom prst="rect">
            <a:avLst/>
          </a:prstGeom>
        </p:spPr>
        <p:txBody>
          <a:bodyPr wrap="none" lIns="121917" tIns="60958" rIns="121917" bIns="60958">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2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热</a:t>
            </a:r>
            <a:endParaRPr kumimoji="0" lang="zh-CN" altLang="en-US" sz="32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微软雅黑" panose="020B0503020204020204" pitchFamily="34" charset="-122"/>
              <a:cs typeface="Times New Roman" panose="02020603050405020304" pitchFamily="18" charset="0"/>
            </a:endParaRPr>
          </a:p>
        </p:txBody>
      </p:sp>
      <p:sp>
        <p:nvSpPr>
          <p:cNvPr id="5" name="文本框 4"/>
          <p:cNvSpPr txBox="1"/>
          <p:nvPr/>
        </p:nvSpPr>
        <p:spPr>
          <a:xfrm>
            <a:off x="2407925" y="5035550"/>
            <a:ext cx="6414570" cy="692493"/>
          </a:xfrm>
          <a:prstGeom prst="rect">
            <a:avLst/>
          </a:prstGeom>
          <a:noFill/>
          <a:ln w="9525">
            <a:noFill/>
          </a:ln>
        </p:spPr>
        <p:txBody>
          <a:bodyPr wrap="none" lIns="121917" tIns="60958" rIns="121917" bIns="60958">
            <a:spAutoFit/>
          </a:bodyPr>
          <a:lstStyle/>
          <a:p>
            <a:r>
              <a:rPr lang="zh-CN" altLang="en-US" sz="3700" b="1" dirty="0">
                <a:latin typeface="微软雅黑" panose="020B0503020204020204" pitchFamily="34" charset="-122"/>
                <a:ea typeface="微软雅黑" panose="020B0503020204020204" pitchFamily="34" charset="-122"/>
              </a:rPr>
              <a:t>气候的特点：</a:t>
            </a:r>
            <a:r>
              <a:rPr lang="zh-CN" altLang="en-US" sz="3700" b="1" dirty="0">
                <a:solidFill>
                  <a:srgbClr val="00B0F0"/>
                </a:solidFill>
                <a:latin typeface="微软雅黑" panose="020B0503020204020204" pitchFamily="34" charset="-122"/>
                <a:ea typeface="微软雅黑" panose="020B0503020204020204" pitchFamily="34" charset="-122"/>
              </a:rPr>
              <a:t>时间长</a:t>
            </a:r>
            <a:r>
              <a:rPr lang="zh-CN" altLang="en-US" sz="3700" b="1" dirty="0">
                <a:latin typeface="微软雅黑" panose="020B0503020204020204" pitchFamily="34" charset="-122"/>
                <a:ea typeface="微软雅黑" panose="020B0503020204020204" pitchFamily="34" charset="-122"/>
              </a:rPr>
              <a:t>，</a:t>
            </a:r>
            <a:r>
              <a:rPr lang="zh-CN" altLang="en-US" sz="3700" b="1" dirty="0">
                <a:solidFill>
                  <a:srgbClr val="FF0000"/>
                </a:solidFill>
                <a:latin typeface="微软雅黑" panose="020B0503020204020204" pitchFamily="34" charset="-122"/>
                <a:ea typeface="微软雅黑" panose="020B0503020204020204" pitchFamily="34" charset="-122"/>
              </a:rPr>
              <a:t>稳定</a:t>
            </a:r>
            <a:r>
              <a:rPr lang="zh-CN" altLang="en-US" sz="3700" b="1" dirty="0">
                <a:latin typeface="微软雅黑" panose="020B0503020204020204" pitchFamily="34" charset="-122"/>
                <a:ea typeface="微软雅黑" panose="020B0503020204020204" pitchFamily="34" charset="-122"/>
              </a:rPr>
              <a:t>。</a:t>
            </a:r>
          </a:p>
        </p:txBody>
      </p:sp>
      <p:sp>
        <p:nvSpPr>
          <p:cNvPr id="6" name="矩形 5"/>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2690" y="1211916"/>
            <a:ext cx="8838049" cy="4041122"/>
            <a:chOff x="142030" y="908640"/>
            <a:chExt cx="6629071" cy="3031262"/>
          </a:xfrm>
        </p:grpSpPr>
        <p:sp>
          <p:nvSpPr>
            <p:cNvPr id="16386" name="Text Box 15"/>
            <p:cNvSpPr txBox="1"/>
            <p:nvPr/>
          </p:nvSpPr>
          <p:spPr>
            <a:xfrm>
              <a:off x="142030" y="908640"/>
              <a:ext cx="3870325" cy="495369"/>
            </a:xfrm>
            <a:prstGeom prst="rect">
              <a:avLst/>
            </a:prstGeom>
            <a:noFill/>
            <a:ln w="9525">
              <a:noFill/>
            </a:ln>
            <a:effectLst>
              <a:prstShdw prst="shdw17" dist="17961" dir="2699999">
                <a:srgbClr val="991F00"/>
              </a:prstShdw>
            </a:effectLst>
          </p:spPr>
          <p:txBody>
            <a:bodyPr anchor="ctr">
              <a:spAutoFit/>
            </a:bodyPr>
            <a:lstStyle/>
            <a:p>
              <a:r>
                <a:rPr lang="zh-CN" altLang="en-US" sz="3700" b="1" dirty="0">
                  <a:latin typeface="Arial" panose="020B0604020202020204" pitchFamily="34" charset="0"/>
                  <a:ea typeface="微软雅黑" panose="020B0503020204020204" pitchFamily="34" charset="-122"/>
                </a:rPr>
                <a:t>小结：天气和气候</a:t>
              </a:r>
              <a:endParaRPr lang="zh-CN" altLang="en-US" sz="1900" b="1" dirty="0">
                <a:latin typeface="Arial" panose="020B0604020202020204" pitchFamily="34" charset="0"/>
                <a:ea typeface="微软雅黑" panose="020B0503020204020204" pitchFamily="34" charset="-122"/>
              </a:endParaRPr>
            </a:p>
          </p:txBody>
        </p:sp>
        <p:sp>
          <p:nvSpPr>
            <p:cNvPr id="16387" name="Rectangle 16"/>
            <p:cNvSpPr/>
            <p:nvPr/>
          </p:nvSpPr>
          <p:spPr>
            <a:xfrm>
              <a:off x="207075" y="1638111"/>
              <a:ext cx="1162232" cy="578929"/>
            </a:xfrm>
            <a:prstGeom prst="rect">
              <a:avLst/>
            </a:prstGeom>
            <a:noFill/>
            <a:ln w="9525">
              <a:noFill/>
            </a:ln>
          </p:spPr>
          <p:txBody>
            <a:bodyPr/>
            <a:lstStyle/>
            <a:p>
              <a:pPr algn="ctr">
                <a:lnSpc>
                  <a:spcPct val="60000"/>
                </a:lnSpc>
              </a:pPr>
              <a:r>
                <a:rPr lang="zh-CN" altLang="en-US" sz="3200" dirty="0">
                  <a:latin typeface="微软雅黑" panose="020B0503020204020204" pitchFamily="34" charset="-122"/>
                  <a:ea typeface="微软雅黑" panose="020B0503020204020204" pitchFamily="34" charset="-122"/>
                </a:rPr>
                <a:t> </a:t>
              </a:r>
            </a:p>
            <a:p>
              <a:pPr algn="ctr">
                <a:lnSpc>
                  <a:spcPct val="60000"/>
                </a:lnSpc>
              </a:pPr>
              <a:r>
                <a:rPr lang="zh-CN" altLang="en-US" sz="3200" dirty="0">
                  <a:latin typeface="微软雅黑" panose="020B0503020204020204" pitchFamily="34" charset="-122"/>
                  <a:ea typeface="微软雅黑" panose="020B0503020204020204" pitchFamily="34" charset="-122"/>
                </a:rPr>
                <a:t>区 别</a:t>
              </a:r>
            </a:p>
          </p:txBody>
        </p:sp>
        <p:sp>
          <p:nvSpPr>
            <p:cNvPr id="16388" name="Rectangle 23"/>
            <p:cNvSpPr/>
            <p:nvPr/>
          </p:nvSpPr>
          <p:spPr>
            <a:xfrm>
              <a:off x="1351627" y="2246721"/>
              <a:ext cx="2589257" cy="753056"/>
            </a:xfrm>
            <a:prstGeom prst="rect">
              <a:avLst/>
            </a:prstGeom>
            <a:noFill/>
            <a:ln w="9525">
              <a:noFill/>
            </a:ln>
          </p:spPr>
          <p:txBody>
            <a:bodyPr>
              <a:spAutoFit/>
            </a:bodyPr>
            <a:lstStyle/>
            <a:p>
              <a:pPr algn="ctr">
                <a:lnSpc>
                  <a:spcPct val="110000"/>
                </a:lnSpc>
              </a:pPr>
              <a:r>
                <a:rPr lang="zh-CN" altLang="en-US" sz="2700" dirty="0">
                  <a:latin typeface="微软雅黑" panose="020B0503020204020204" pitchFamily="34" charset="-122"/>
                  <a:ea typeface="微软雅黑" panose="020B0503020204020204" pitchFamily="34" charset="-122"/>
                </a:rPr>
                <a:t>某地</a:t>
              </a:r>
              <a:r>
                <a:rPr lang="zh-CN" altLang="en-US" sz="2700" dirty="0">
                  <a:solidFill>
                    <a:srgbClr val="FF0000"/>
                  </a:solidFill>
                  <a:latin typeface="微软雅黑" panose="020B0503020204020204" pitchFamily="34" charset="-122"/>
                  <a:ea typeface="微软雅黑" panose="020B0503020204020204" pitchFamily="34" charset="-122"/>
                </a:rPr>
                <a:t>短时间</a:t>
              </a:r>
              <a:r>
                <a:rPr lang="zh-CN" altLang="en-US" sz="2700" dirty="0">
                  <a:latin typeface="微软雅黑" panose="020B0503020204020204" pitchFamily="34" charset="-122"/>
                  <a:ea typeface="微软雅黑" panose="020B0503020204020204" pitchFamily="34" charset="-122"/>
                </a:rPr>
                <a:t>里</a:t>
              </a:r>
              <a:endParaRPr lang="en-US" altLang="zh-CN" sz="2700" dirty="0">
                <a:latin typeface="微软雅黑" panose="020B0503020204020204" pitchFamily="34" charset="-122"/>
                <a:ea typeface="微软雅黑" panose="020B0503020204020204" pitchFamily="34" charset="-122"/>
              </a:endParaRPr>
            </a:p>
            <a:p>
              <a:pPr algn="ctr">
                <a:lnSpc>
                  <a:spcPct val="110000"/>
                </a:lnSpc>
              </a:pPr>
              <a:r>
                <a:rPr lang="zh-CN" altLang="en-US" sz="2700" dirty="0">
                  <a:latin typeface="微软雅黑" panose="020B0503020204020204" pitchFamily="34" charset="-122"/>
                  <a:ea typeface="微软雅黑" panose="020B0503020204020204" pitchFamily="34" charset="-122"/>
                </a:rPr>
                <a:t>的大气</a:t>
              </a:r>
              <a:r>
                <a:rPr lang="zh-CN" altLang="en-US" sz="2700" dirty="0">
                  <a:solidFill>
                    <a:srgbClr val="FF0000"/>
                  </a:solidFill>
                  <a:latin typeface="微软雅黑" panose="020B0503020204020204" pitchFamily="34" charset="-122"/>
                  <a:ea typeface="微软雅黑" panose="020B0503020204020204" pitchFamily="34" charset="-122"/>
                </a:rPr>
                <a:t>具体状况</a:t>
              </a:r>
              <a:endParaRPr lang="zh-CN" altLang="en-US" sz="1900" dirty="0">
                <a:solidFill>
                  <a:srgbClr val="FF0000"/>
                </a:solidFill>
                <a:latin typeface="微软雅黑" panose="020B0503020204020204" pitchFamily="34" charset="-122"/>
                <a:ea typeface="微软雅黑" panose="020B0503020204020204" pitchFamily="34" charset="-122"/>
              </a:endParaRPr>
            </a:p>
          </p:txBody>
        </p:sp>
        <p:sp>
          <p:nvSpPr>
            <p:cNvPr id="16389" name="Rectangle 24"/>
            <p:cNvSpPr/>
            <p:nvPr/>
          </p:nvSpPr>
          <p:spPr>
            <a:xfrm>
              <a:off x="5628257" y="3264140"/>
              <a:ext cx="657925" cy="380926"/>
            </a:xfrm>
            <a:prstGeom prst="rect">
              <a:avLst/>
            </a:prstGeom>
            <a:noFill/>
            <a:ln w="9525">
              <a:noFill/>
            </a:ln>
          </p:spPr>
          <p:txBody>
            <a:bodyPr wrap="none">
              <a:spAutoFit/>
            </a:bodyPr>
            <a:lstStyle/>
            <a:p>
              <a:r>
                <a:rPr lang="zh-CN" altLang="en-US" sz="2700" dirty="0">
                  <a:latin typeface="微软雅黑" panose="020B0503020204020204" pitchFamily="34" charset="-122"/>
                  <a:ea typeface="微软雅黑" panose="020B0503020204020204" pitchFamily="34" charset="-122"/>
                </a:rPr>
                <a:t>稳定</a:t>
              </a:r>
            </a:p>
          </p:txBody>
        </p:sp>
        <p:sp>
          <p:nvSpPr>
            <p:cNvPr id="16390" name="Rectangle 25"/>
            <p:cNvSpPr/>
            <p:nvPr/>
          </p:nvSpPr>
          <p:spPr>
            <a:xfrm>
              <a:off x="5573128" y="2430105"/>
              <a:ext cx="813588" cy="382006"/>
            </a:xfrm>
            <a:prstGeom prst="rect">
              <a:avLst/>
            </a:prstGeom>
            <a:noFill/>
            <a:ln w="9525">
              <a:noFill/>
            </a:ln>
          </p:spPr>
          <p:txBody>
            <a:bodyPr lIns="90170" tIns="46990" rIns="90170" bIns="46990">
              <a:spAutoFit/>
            </a:bodyPr>
            <a:lstStyle/>
            <a:p>
              <a:r>
                <a:rPr lang="zh-CN" altLang="en-US" sz="2700" dirty="0">
                  <a:latin typeface="微软雅黑" panose="020B0503020204020204" pitchFamily="34" charset="-122"/>
                  <a:ea typeface="微软雅黑" panose="020B0503020204020204" pitchFamily="34" charset="-122"/>
                </a:rPr>
                <a:t>多变</a:t>
              </a:r>
            </a:p>
          </p:txBody>
        </p:sp>
        <p:sp>
          <p:nvSpPr>
            <p:cNvPr id="16391" name="Rectangle 26"/>
            <p:cNvSpPr/>
            <p:nvPr/>
          </p:nvSpPr>
          <p:spPr>
            <a:xfrm>
              <a:off x="1353262" y="3069866"/>
              <a:ext cx="2585987" cy="753056"/>
            </a:xfrm>
            <a:prstGeom prst="rect">
              <a:avLst/>
            </a:prstGeom>
            <a:noFill/>
            <a:ln w="9525">
              <a:noFill/>
            </a:ln>
          </p:spPr>
          <p:txBody>
            <a:bodyPr>
              <a:spAutoFit/>
            </a:bodyPr>
            <a:lstStyle/>
            <a:p>
              <a:pPr algn="ctr">
                <a:lnSpc>
                  <a:spcPct val="110000"/>
                </a:lnSpc>
              </a:pPr>
              <a:r>
                <a:rPr lang="zh-CN" altLang="en-US" sz="2700" dirty="0">
                  <a:latin typeface="微软雅黑" panose="020B0503020204020204" pitchFamily="34" charset="-122"/>
                  <a:ea typeface="微软雅黑" panose="020B0503020204020204" pitchFamily="34" charset="-122"/>
                </a:rPr>
                <a:t>某地</a:t>
              </a:r>
              <a:r>
                <a:rPr lang="zh-CN" altLang="en-US" sz="2700" dirty="0">
                  <a:solidFill>
                    <a:srgbClr val="FF0000"/>
                  </a:solidFill>
                  <a:latin typeface="微软雅黑" panose="020B0503020204020204" pitchFamily="34" charset="-122"/>
                  <a:ea typeface="微软雅黑" panose="020B0503020204020204" pitchFamily="34" charset="-122"/>
                </a:rPr>
                <a:t>多年</a:t>
              </a:r>
              <a:r>
                <a:rPr lang="zh-CN" altLang="en-US" sz="2700" dirty="0">
                  <a:latin typeface="微软雅黑" panose="020B0503020204020204" pitchFamily="34" charset="-122"/>
                  <a:ea typeface="微软雅黑" panose="020B0503020204020204" pitchFamily="34" charset="-122"/>
                </a:rPr>
                <a:t>的</a:t>
              </a:r>
              <a:endParaRPr lang="en-US" altLang="zh-CN" sz="2700" dirty="0">
                <a:latin typeface="微软雅黑" panose="020B0503020204020204" pitchFamily="34" charset="-122"/>
                <a:ea typeface="微软雅黑" panose="020B0503020204020204" pitchFamily="34" charset="-122"/>
              </a:endParaRPr>
            </a:p>
            <a:p>
              <a:pPr algn="ctr">
                <a:lnSpc>
                  <a:spcPct val="110000"/>
                </a:lnSpc>
              </a:pPr>
              <a:r>
                <a:rPr lang="zh-CN" altLang="en-US" sz="2700" dirty="0">
                  <a:solidFill>
                    <a:srgbClr val="FF0000"/>
                  </a:solidFill>
                  <a:latin typeface="微软雅黑" panose="020B0503020204020204" pitchFamily="34" charset="-122"/>
                  <a:ea typeface="微软雅黑" panose="020B0503020204020204" pitchFamily="34" charset="-122"/>
                </a:rPr>
                <a:t>天气平均状况</a:t>
              </a:r>
            </a:p>
          </p:txBody>
        </p:sp>
        <p:grpSp>
          <p:nvGrpSpPr>
            <p:cNvPr id="3" name="Group 28"/>
            <p:cNvGrpSpPr/>
            <p:nvPr/>
          </p:nvGrpSpPr>
          <p:grpSpPr>
            <a:xfrm>
              <a:off x="159317" y="1589255"/>
              <a:ext cx="6611784" cy="2350647"/>
              <a:chOff x="0" y="0"/>
              <a:chExt cx="12972" cy="5343"/>
            </a:xfrm>
          </p:grpSpPr>
          <p:grpSp>
            <p:nvGrpSpPr>
              <p:cNvPr id="4" name="Group 29"/>
              <p:cNvGrpSpPr/>
              <p:nvPr/>
            </p:nvGrpSpPr>
            <p:grpSpPr>
              <a:xfrm>
                <a:off x="44" y="0"/>
                <a:ext cx="12928" cy="5295"/>
                <a:chOff x="0" y="0"/>
                <a:chExt cx="12928" cy="5295"/>
              </a:xfrm>
            </p:grpSpPr>
            <p:sp>
              <p:nvSpPr>
                <p:cNvPr id="16394" name="Line 30"/>
                <p:cNvSpPr/>
                <p:nvPr/>
              </p:nvSpPr>
              <p:spPr>
                <a:xfrm>
                  <a:off x="0" y="0"/>
                  <a:ext cx="12928" cy="0"/>
                </a:xfrm>
                <a:prstGeom prst="line">
                  <a:avLst/>
                </a:prstGeom>
                <a:ln w="47625" cap="flat" cmpd="sng">
                  <a:solidFill>
                    <a:schemeClr val="tx1"/>
                  </a:solidFill>
                  <a:prstDash val="solid"/>
                  <a:headEnd type="none" w="med" len="med"/>
                  <a:tailEnd type="none" w="med" len="med"/>
                </a:ln>
              </p:spPr>
            </p:sp>
            <p:sp>
              <p:nvSpPr>
                <p:cNvPr id="16395" name="Line 31"/>
                <p:cNvSpPr/>
                <p:nvPr/>
              </p:nvSpPr>
              <p:spPr>
                <a:xfrm>
                  <a:off x="3" y="0"/>
                  <a:ext cx="0" cy="5295"/>
                </a:xfrm>
                <a:prstGeom prst="line">
                  <a:avLst/>
                </a:prstGeom>
                <a:ln w="50800" cap="flat" cmpd="sng">
                  <a:solidFill>
                    <a:schemeClr val="tx1"/>
                  </a:solidFill>
                  <a:prstDash val="solid"/>
                  <a:headEnd type="none" w="med" len="med"/>
                  <a:tailEnd type="none" w="med" len="med"/>
                </a:ln>
              </p:spPr>
            </p:sp>
            <p:sp>
              <p:nvSpPr>
                <p:cNvPr id="16396" name="Line 32"/>
                <p:cNvSpPr/>
                <p:nvPr/>
              </p:nvSpPr>
              <p:spPr>
                <a:xfrm>
                  <a:off x="0" y="5295"/>
                  <a:ext cx="12928" cy="0"/>
                </a:xfrm>
                <a:prstGeom prst="line">
                  <a:avLst/>
                </a:prstGeom>
                <a:ln w="50800" cap="flat" cmpd="sng">
                  <a:solidFill>
                    <a:schemeClr val="tx1"/>
                  </a:solidFill>
                  <a:prstDash val="solid"/>
                  <a:headEnd type="none" w="med" len="med"/>
                  <a:tailEnd type="none" w="med" len="med"/>
                </a:ln>
              </p:spPr>
            </p:sp>
            <p:sp>
              <p:nvSpPr>
                <p:cNvPr id="16397" name="Line 33"/>
                <p:cNvSpPr/>
                <p:nvPr/>
              </p:nvSpPr>
              <p:spPr>
                <a:xfrm flipH="1">
                  <a:off x="12928" y="0"/>
                  <a:ext cx="0" cy="5293"/>
                </a:xfrm>
                <a:prstGeom prst="line">
                  <a:avLst/>
                </a:prstGeom>
                <a:ln w="50800" cap="flat" cmpd="sng">
                  <a:solidFill>
                    <a:schemeClr val="tx1"/>
                  </a:solidFill>
                  <a:prstDash val="solid"/>
                  <a:headEnd type="none" w="med" len="med"/>
                  <a:tailEnd type="none" w="med" len="med"/>
                </a:ln>
              </p:spPr>
            </p:sp>
          </p:grpSp>
          <p:grpSp>
            <p:nvGrpSpPr>
              <p:cNvPr id="5" name="Group 34"/>
              <p:cNvGrpSpPr/>
              <p:nvPr/>
            </p:nvGrpSpPr>
            <p:grpSpPr>
              <a:xfrm>
                <a:off x="0" y="1"/>
                <a:ext cx="12946" cy="5343"/>
                <a:chOff x="0" y="0"/>
                <a:chExt cx="12946" cy="5343"/>
              </a:xfrm>
            </p:grpSpPr>
            <p:sp>
              <p:nvSpPr>
                <p:cNvPr id="16399" name="Line 35"/>
                <p:cNvSpPr/>
                <p:nvPr/>
              </p:nvSpPr>
              <p:spPr>
                <a:xfrm>
                  <a:off x="0" y="3421"/>
                  <a:ext cx="12928" cy="0"/>
                </a:xfrm>
                <a:prstGeom prst="line">
                  <a:avLst/>
                </a:prstGeom>
                <a:ln w="9525" cap="flat" cmpd="sng">
                  <a:solidFill>
                    <a:schemeClr val="tx1"/>
                  </a:solidFill>
                  <a:prstDash val="solid"/>
                  <a:headEnd type="none" w="med" len="med"/>
                  <a:tailEnd type="none" w="med" len="med"/>
                </a:ln>
              </p:spPr>
            </p:sp>
            <p:sp>
              <p:nvSpPr>
                <p:cNvPr id="16400" name="Line 36"/>
                <p:cNvSpPr/>
                <p:nvPr/>
              </p:nvSpPr>
              <p:spPr>
                <a:xfrm>
                  <a:off x="10001" y="0"/>
                  <a:ext cx="0" cy="5295"/>
                </a:xfrm>
                <a:prstGeom prst="line">
                  <a:avLst/>
                </a:prstGeom>
                <a:ln w="9525" cap="flat" cmpd="sng">
                  <a:solidFill>
                    <a:schemeClr val="tx1"/>
                  </a:solidFill>
                  <a:prstDash val="solid"/>
                  <a:headEnd type="none" w="med" len="med"/>
                  <a:tailEnd type="none" w="med" len="med"/>
                </a:ln>
              </p:spPr>
            </p:sp>
            <p:sp>
              <p:nvSpPr>
                <p:cNvPr id="16401" name="Line 37"/>
                <p:cNvSpPr/>
                <p:nvPr/>
              </p:nvSpPr>
              <p:spPr>
                <a:xfrm>
                  <a:off x="2396" y="49"/>
                  <a:ext cx="2" cy="5295"/>
                </a:xfrm>
                <a:prstGeom prst="line">
                  <a:avLst/>
                </a:prstGeom>
                <a:ln w="9525" cap="flat" cmpd="sng">
                  <a:solidFill>
                    <a:schemeClr val="tx1"/>
                  </a:solidFill>
                  <a:prstDash val="solid"/>
                  <a:headEnd type="none" w="med" len="med"/>
                  <a:tailEnd type="none" w="med" len="med"/>
                </a:ln>
              </p:spPr>
            </p:sp>
            <p:sp>
              <p:nvSpPr>
                <p:cNvPr id="16402" name="Line 38"/>
                <p:cNvSpPr/>
                <p:nvPr/>
              </p:nvSpPr>
              <p:spPr>
                <a:xfrm>
                  <a:off x="22" y="1487"/>
                  <a:ext cx="12925" cy="0"/>
                </a:xfrm>
                <a:prstGeom prst="line">
                  <a:avLst/>
                </a:prstGeom>
                <a:ln w="9525" cap="flat" cmpd="sng">
                  <a:solidFill>
                    <a:schemeClr val="tx1"/>
                  </a:solidFill>
                  <a:prstDash val="solid"/>
                  <a:headEnd type="none" w="med" len="med"/>
                  <a:tailEnd type="none" w="med" len="med"/>
                </a:ln>
              </p:spPr>
            </p:sp>
            <p:sp>
              <p:nvSpPr>
                <p:cNvPr id="16403" name="Line 39"/>
                <p:cNvSpPr/>
                <p:nvPr/>
              </p:nvSpPr>
              <p:spPr>
                <a:xfrm>
                  <a:off x="7503" y="1"/>
                  <a:ext cx="0" cy="5295"/>
                </a:xfrm>
                <a:prstGeom prst="line">
                  <a:avLst/>
                </a:prstGeom>
                <a:ln w="9525" cap="flat" cmpd="sng">
                  <a:solidFill>
                    <a:schemeClr val="tx1"/>
                  </a:solidFill>
                  <a:prstDash val="solid"/>
                  <a:headEnd type="none" w="med" len="med"/>
                  <a:tailEnd type="none" w="med" len="med"/>
                </a:ln>
              </p:spPr>
            </p:sp>
          </p:grpSp>
        </p:grpSp>
        <p:sp>
          <p:nvSpPr>
            <p:cNvPr id="16404" name="文本框 27"/>
            <p:cNvSpPr txBox="1"/>
            <p:nvPr/>
          </p:nvSpPr>
          <p:spPr>
            <a:xfrm>
              <a:off x="2246146" y="1697868"/>
              <a:ext cx="754113" cy="438642"/>
            </a:xfrm>
            <a:prstGeom prst="rect">
              <a:avLst/>
            </a:prstGeom>
            <a:noFill/>
            <a:ln w="9525">
              <a:noFill/>
            </a:ln>
          </p:spPr>
          <p:txBody>
            <a:bodyPr wrap="none">
              <a:spAutoFit/>
            </a:bodyPr>
            <a:lstStyle/>
            <a:p>
              <a:r>
                <a:rPr lang="zh-CN" altLang="en-US" sz="3200" dirty="0">
                  <a:latin typeface="微软雅黑" panose="020B0503020204020204" pitchFamily="34" charset="-122"/>
                  <a:ea typeface="微软雅黑" panose="020B0503020204020204" pitchFamily="34" charset="-122"/>
                </a:rPr>
                <a:t>定义</a:t>
              </a:r>
            </a:p>
          </p:txBody>
        </p:sp>
        <p:sp>
          <p:nvSpPr>
            <p:cNvPr id="16405" name="文本框 28"/>
            <p:cNvSpPr txBox="1"/>
            <p:nvPr/>
          </p:nvSpPr>
          <p:spPr>
            <a:xfrm>
              <a:off x="4191537" y="1697868"/>
              <a:ext cx="754113" cy="438642"/>
            </a:xfrm>
            <a:prstGeom prst="rect">
              <a:avLst/>
            </a:prstGeom>
            <a:noFill/>
            <a:ln w="9525">
              <a:noFill/>
            </a:ln>
          </p:spPr>
          <p:txBody>
            <a:bodyPr wrap="none">
              <a:spAutoFit/>
            </a:bodyPr>
            <a:lstStyle/>
            <a:p>
              <a:r>
                <a:rPr lang="zh-CN" altLang="en-US" sz="3200" dirty="0">
                  <a:latin typeface="微软雅黑" panose="020B0503020204020204" pitchFamily="34" charset="-122"/>
                  <a:ea typeface="微软雅黑" panose="020B0503020204020204" pitchFamily="34" charset="-122"/>
                </a:rPr>
                <a:t>时间</a:t>
              </a:r>
            </a:p>
          </p:txBody>
        </p:sp>
        <p:sp>
          <p:nvSpPr>
            <p:cNvPr id="16406" name="文本框 29"/>
            <p:cNvSpPr txBox="1"/>
            <p:nvPr/>
          </p:nvSpPr>
          <p:spPr>
            <a:xfrm>
              <a:off x="5445224" y="1697868"/>
              <a:ext cx="1061915" cy="438642"/>
            </a:xfrm>
            <a:prstGeom prst="rect">
              <a:avLst/>
            </a:prstGeom>
            <a:noFill/>
            <a:ln w="9525">
              <a:noFill/>
            </a:ln>
          </p:spPr>
          <p:txBody>
            <a:bodyPr wrap="none">
              <a:spAutoFit/>
            </a:bodyPr>
            <a:lstStyle/>
            <a:p>
              <a:r>
                <a:rPr lang="zh-CN" altLang="en-US" sz="3200" dirty="0">
                  <a:latin typeface="微软雅黑" panose="020B0503020204020204" pitchFamily="34" charset="-122"/>
                  <a:ea typeface="微软雅黑" panose="020B0503020204020204" pitchFamily="34" charset="-122"/>
                </a:rPr>
                <a:t>稳定性</a:t>
              </a:r>
            </a:p>
          </p:txBody>
        </p:sp>
        <p:sp>
          <p:nvSpPr>
            <p:cNvPr id="16407" name="文本框 30"/>
            <p:cNvSpPr txBox="1"/>
            <p:nvPr/>
          </p:nvSpPr>
          <p:spPr>
            <a:xfrm>
              <a:off x="381038" y="2621005"/>
              <a:ext cx="800219" cy="331757"/>
            </a:xfrm>
            <a:prstGeom prst="rect">
              <a:avLst/>
            </a:prstGeom>
            <a:noFill/>
            <a:ln w="9525">
              <a:noFill/>
            </a:ln>
          </p:spPr>
          <p:txBody>
            <a:bodyPr/>
            <a:lstStyle/>
            <a:p>
              <a:pPr algn="ctr">
                <a:lnSpc>
                  <a:spcPct val="60000"/>
                </a:lnSpc>
              </a:pPr>
              <a:r>
                <a:rPr lang="zh-CN" altLang="en-US" sz="3200" dirty="0">
                  <a:latin typeface="微软雅黑" panose="020B0503020204020204" pitchFamily="34" charset="-122"/>
                  <a:ea typeface="微软雅黑" panose="020B0503020204020204" pitchFamily="34" charset="-122"/>
                </a:rPr>
                <a:t>天气</a:t>
              </a:r>
            </a:p>
          </p:txBody>
        </p:sp>
        <p:sp>
          <p:nvSpPr>
            <p:cNvPr id="16408" name="文本框 31"/>
            <p:cNvSpPr txBox="1"/>
            <p:nvPr/>
          </p:nvSpPr>
          <p:spPr>
            <a:xfrm>
              <a:off x="357326" y="3275941"/>
              <a:ext cx="754113" cy="438642"/>
            </a:xfrm>
            <a:prstGeom prst="rect">
              <a:avLst/>
            </a:prstGeom>
            <a:noFill/>
            <a:ln w="9525">
              <a:noFill/>
            </a:ln>
          </p:spPr>
          <p:txBody>
            <a:bodyPr wrap="none">
              <a:spAutoFit/>
            </a:bodyPr>
            <a:lstStyle/>
            <a:p>
              <a:r>
                <a:rPr lang="zh-CN" altLang="en-US" sz="3200" dirty="0">
                  <a:latin typeface="微软雅黑" panose="020B0503020204020204" pitchFamily="34" charset="-122"/>
                  <a:ea typeface="微软雅黑" panose="020B0503020204020204" pitchFamily="34" charset="-122"/>
                </a:rPr>
                <a:t>气候</a:t>
              </a:r>
            </a:p>
          </p:txBody>
        </p:sp>
        <p:sp>
          <p:nvSpPr>
            <p:cNvPr id="16409" name="文本框 32"/>
            <p:cNvSpPr txBox="1"/>
            <p:nvPr/>
          </p:nvSpPr>
          <p:spPr>
            <a:xfrm>
              <a:off x="4273415" y="2411635"/>
              <a:ext cx="787779" cy="380926"/>
            </a:xfrm>
            <a:prstGeom prst="rect">
              <a:avLst/>
            </a:prstGeom>
            <a:noFill/>
            <a:ln w="9525">
              <a:noFill/>
            </a:ln>
          </p:spPr>
          <p:txBody>
            <a:bodyPr wrap="none">
              <a:spAutoFit/>
            </a:bodyPr>
            <a:lstStyle/>
            <a:p>
              <a:r>
                <a:rPr lang="zh-CN" altLang="en-US" sz="2700" dirty="0">
                  <a:latin typeface="微软雅黑" panose="020B0503020204020204" pitchFamily="34" charset="-122"/>
                  <a:ea typeface="微软雅黑" panose="020B0503020204020204" pitchFamily="34" charset="-122"/>
                </a:rPr>
                <a:t>短时</a:t>
              </a:r>
              <a:r>
                <a:rPr lang="zh-CN" altLang="en-US" sz="2700" dirty="0">
                  <a:latin typeface="方正正准黑简体" pitchFamily="2" charset="-122"/>
                  <a:ea typeface="方正正准黑简体" pitchFamily="2" charset="-122"/>
                </a:rPr>
                <a:t> </a:t>
              </a:r>
            </a:p>
          </p:txBody>
        </p:sp>
        <p:sp>
          <p:nvSpPr>
            <p:cNvPr id="16410" name="文本框 33"/>
            <p:cNvSpPr txBox="1"/>
            <p:nvPr/>
          </p:nvSpPr>
          <p:spPr>
            <a:xfrm>
              <a:off x="4242832" y="3264140"/>
              <a:ext cx="657925" cy="380926"/>
            </a:xfrm>
            <a:prstGeom prst="rect">
              <a:avLst/>
            </a:prstGeom>
            <a:noFill/>
            <a:ln w="9525">
              <a:noFill/>
            </a:ln>
          </p:spPr>
          <p:txBody>
            <a:bodyPr wrap="none">
              <a:spAutoFit/>
            </a:bodyPr>
            <a:lstStyle/>
            <a:p>
              <a:r>
                <a:rPr lang="zh-CN" altLang="en-US" sz="2700" dirty="0">
                  <a:latin typeface="微软雅黑" panose="020B0503020204020204" pitchFamily="34" charset="-122"/>
                  <a:ea typeface="微软雅黑" panose="020B0503020204020204" pitchFamily="34" charset="-122"/>
                </a:rPr>
                <a:t>长期</a:t>
              </a:r>
            </a:p>
          </p:txBody>
        </p:sp>
      </p:grpSp>
      <p:sp>
        <p:nvSpPr>
          <p:cNvPr id="28" name="矩形 27"/>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p:nvPr/>
        </p:nvSpPr>
        <p:spPr>
          <a:xfrm>
            <a:off x="2511098" y="2070100"/>
            <a:ext cx="6609490" cy="645160"/>
          </a:xfrm>
          <a:prstGeom prst="rect">
            <a:avLst/>
          </a:prstGeom>
          <a:noFill/>
          <a:ln w="9525">
            <a:noFill/>
          </a:ln>
        </p:spPr>
        <p:txBody>
          <a:bodyPr wrap="none">
            <a:spAutoFit/>
          </a:bodyPr>
          <a:lstStyle/>
          <a:p>
            <a:r>
              <a:rPr lang="zh-CN" altLang="en-US" sz="3600" dirty="0">
                <a:latin typeface="微软雅黑" panose="020B0503020204020204" pitchFamily="34" charset="-122"/>
                <a:ea typeface="微软雅黑" panose="020B0503020204020204" pitchFamily="34" charset="-122"/>
              </a:rPr>
              <a:t>下列词语中哪些是描述天气的？</a:t>
            </a:r>
          </a:p>
        </p:txBody>
      </p:sp>
      <p:sp>
        <p:nvSpPr>
          <p:cNvPr id="6" name="Text Box 4"/>
          <p:cNvSpPr txBox="1"/>
          <p:nvPr/>
        </p:nvSpPr>
        <p:spPr>
          <a:xfrm>
            <a:off x="2871414" y="3025776"/>
            <a:ext cx="7795197" cy="1753235"/>
          </a:xfrm>
          <a:prstGeom prst="rect">
            <a:avLst/>
          </a:prstGeom>
          <a:noFill/>
          <a:ln w="9525">
            <a:noFill/>
          </a:ln>
        </p:spPr>
        <p:txBody>
          <a:bodyPr>
            <a:spAutoFit/>
          </a:bodyPr>
          <a:lstStyle/>
          <a:p>
            <a:r>
              <a:rPr lang="zh-CN" altLang="en-US" sz="3600" b="1" dirty="0">
                <a:solidFill>
                  <a:srgbClr val="0000FF"/>
                </a:solidFill>
                <a:latin typeface="微软雅黑" panose="020B0503020204020204" pitchFamily="34" charset="-122"/>
                <a:ea typeface="微软雅黑" panose="020B0503020204020204" pitchFamily="34" charset="-122"/>
              </a:rPr>
              <a:t>阴转多云　　</a:t>
            </a:r>
            <a:r>
              <a:rPr lang="zh-CN" altLang="en-US" sz="3600" dirty="0">
                <a:solidFill>
                  <a:srgbClr val="0000FF"/>
                </a:solidFill>
                <a:latin typeface="微软雅黑" panose="020B0503020204020204" pitchFamily="34" charset="-122"/>
                <a:ea typeface="微软雅黑" panose="020B0503020204020204" pitchFamily="34" charset="-122"/>
              </a:rPr>
              <a:t>冬暖夏凉</a:t>
            </a:r>
            <a:r>
              <a:rPr lang="zh-CN" altLang="en-US" sz="3600" b="1" dirty="0">
                <a:solidFill>
                  <a:srgbClr val="0000FF"/>
                </a:solidFill>
                <a:latin typeface="微软雅黑" panose="020B0503020204020204" pitchFamily="34" charset="-122"/>
                <a:ea typeface="微软雅黑" panose="020B0503020204020204" pitchFamily="34" charset="-122"/>
              </a:rPr>
              <a:t>　　晴空万里</a:t>
            </a:r>
            <a:r>
              <a:rPr lang="zh-CN" altLang="en-US" sz="3600" dirty="0">
                <a:solidFill>
                  <a:srgbClr val="0000FF"/>
                </a:solidFill>
                <a:latin typeface="微软雅黑" panose="020B0503020204020204" pitchFamily="34" charset="-122"/>
                <a:ea typeface="微软雅黑" panose="020B0503020204020204" pitchFamily="34" charset="-122"/>
                <a:cs typeface="Aharoni" panose="02010803020104030203" pitchFamily="2" charset="-79"/>
              </a:rPr>
              <a:t>秋高气爽　　和风细雨　　终年高温冬雨夏干</a:t>
            </a:r>
            <a:r>
              <a:rPr lang="zh-CN" altLang="en-US" sz="3600" b="1" dirty="0">
                <a:solidFill>
                  <a:srgbClr val="0000FF"/>
                </a:solidFill>
                <a:latin typeface="楷体_GB2312" pitchFamily="49" charset="-122"/>
                <a:ea typeface="楷体_GB2312" pitchFamily="49" charset="-122"/>
              </a:rPr>
              <a:t>　  雷电交加</a:t>
            </a:r>
          </a:p>
        </p:txBody>
      </p:sp>
      <p:sp>
        <p:nvSpPr>
          <p:cNvPr id="7" name="Rectangle 6"/>
          <p:cNvSpPr/>
          <p:nvPr/>
        </p:nvSpPr>
        <p:spPr>
          <a:xfrm>
            <a:off x="2892048" y="3019425"/>
            <a:ext cx="2376179" cy="645160"/>
          </a:xfrm>
          <a:prstGeom prst="rect">
            <a:avLst/>
          </a:prstGeom>
          <a:noFill/>
          <a:ln w="9525">
            <a:noFill/>
          </a:ln>
        </p:spPr>
        <p:txBody>
          <a:bodyPr>
            <a:spAutoFit/>
          </a:bodyPr>
          <a:lstStyle/>
          <a:p>
            <a:r>
              <a:rPr lang="zh-CN" altLang="en-US" sz="3600" dirty="0">
                <a:solidFill>
                  <a:srgbClr val="FF0066"/>
                </a:solidFill>
                <a:latin typeface="微软雅黑" panose="020B0503020204020204" pitchFamily="34" charset="-122"/>
                <a:ea typeface="微软雅黑" panose="020B0503020204020204" pitchFamily="34" charset="-122"/>
              </a:rPr>
              <a:t>阴转多云</a:t>
            </a:r>
          </a:p>
        </p:txBody>
      </p:sp>
      <p:sp>
        <p:nvSpPr>
          <p:cNvPr id="8" name="Rectangle 7"/>
          <p:cNvSpPr/>
          <p:nvPr/>
        </p:nvSpPr>
        <p:spPr>
          <a:xfrm>
            <a:off x="8363450" y="3019425"/>
            <a:ext cx="2231734" cy="645160"/>
          </a:xfrm>
          <a:prstGeom prst="rect">
            <a:avLst/>
          </a:prstGeom>
          <a:noFill/>
          <a:ln w="9525">
            <a:noFill/>
          </a:ln>
        </p:spPr>
        <p:txBody>
          <a:bodyPr>
            <a:spAutoFit/>
          </a:bodyPr>
          <a:lstStyle/>
          <a:p>
            <a:r>
              <a:rPr lang="zh-CN" altLang="en-US" sz="3600" b="1" dirty="0">
                <a:solidFill>
                  <a:srgbClr val="FF0066"/>
                </a:solidFill>
                <a:latin typeface="Arial" panose="020B0604020202020204" pitchFamily="34" charset="0"/>
                <a:ea typeface="楷体_GB2312" pitchFamily="49" charset="-122"/>
              </a:rPr>
              <a:t>晴空万里</a:t>
            </a:r>
          </a:p>
        </p:txBody>
      </p:sp>
      <p:sp>
        <p:nvSpPr>
          <p:cNvPr id="9" name="Rectangle 8"/>
          <p:cNvSpPr/>
          <p:nvPr/>
        </p:nvSpPr>
        <p:spPr>
          <a:xfrm>
            <a:off x="5638067" y="3568700"/>
            <a:ext cx="2449194" cy="645160"/>
          </a:xfrm>
          <a:prstGeom prst="rect">
            <a:avLst/>
          </a:prstGeom>
          <a:noFill/>
          <a:ln w="9525">
            <a:noFill/>
          </a:ln>
        </p:spPr>
        <p:txBody>
          <a:bodyPr>
            <a:spAutoFit/>
          </a:bodyPr>
          <a:lstStyle/>
          <a:p>
            <a:r>
              <a:rPr lang="zh-CN" altLang="en-US" sz="3600" dirty="0">
                <a:solidFill>
                  <a:srgbClr val="FF0066"/>
                </a:solidFill>
                <a:latin typeface="微软雅黑" panose="020B0503020204020204" pitchFamily="34" charset="-122"/>
                <a:ea typeface="微软雅黑" panose="020B0503020204020204" pitchFamily="34" charset="-122"/>
              </a:rPr>
              <a:t>和风细雨</a:t>
            </a:r>
          </a:p>
        </p:txBody>
      </p:sp>
      <p:sp>
        <p:nvSpPr>
          <p:cNvPr id="10" name="Rectangle 9"/>
          <p:cNvSpPr/>
          <p:nvPr/>
        </p:nvSpPr>
        <p:spPr>
          <a:xfrm>
            <a:off x="5628543" y="4100513"/>
            <a:ext cx="2447606" cy="645160"/>
          </a:xfrm>
          <a:prstGeom prst="rect">
            <a:avLst/>
          </a:prstGeom>
          <a:noFill/>
          <a:ln w="9525">
            <a:noFill/>
          </a:ln>
        </p:spPr>
        <p:txBody>
          <a:bodyPr>
            <a:spAutoFit/>
          </a:bodyPr>
          <a:lstStyle/>
          <a:p>
            <a:r>
              <a:rPr lang="zh-CN" altLang="en-US" sz="3600" dirty="0">
                <a:solidFill>
                  <a:srgbClr val="FF0066"/>
                </a:solidFill>
                <a:latin typeface="微软雅黑" panose="020B0503020204020204" pitchFamily="34" charset="-122"/>
                <a:ea typeface="微软雅黑" panose="020B0503020204020204" pitchFamily="34" charset="-122"/>
              </a:rPr>
              <a:t>雷电交加</a:t>
            </a:r>
          </a:p>
        </p:txBody>
      </p:sp>
      <p:sp>
        <p:nvSpPr>
          <p:cNvPr id="14" name="矩形 13"/>
          <p:cNvSpPr/>
          <p:nvPr/>
        </p:nvSpPr>
        <p:spPr>
          <a:xfrm>
            <a:off x="2878401" y="4383521"/>
            <a:ext cx="6192032" cy="2306955"/>
          </a:xfrm>
          <a:prstGeom prst="rect">
            <a:avLst/>
          </a:prstGeom>
        </p:spPr>
        <p:txBody>
          <a:bodyPr>
            <a:sp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①</a:t>
            </a:r>
            <a:r>
              <a:rPr kumimoji="0" lang="zh-CN"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竹外桃花三两枝，春江水暖鸭先知。</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②</a:t>
            </a:r>
            <a:r>
              <a:rPr kumimoji="0" lang="zh-CN"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忽如一夜春风来，千树万树梨花开。</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zh-CN" sz="24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 name="直接连接符 14"/>
          <p:cNvCxnSpPr/>
          <p:nvPr/>
        </p:nvCxnSpPr>
        <p:spPr>
          <a:xfrm>
            <a:off x="8077138" y="5294415"/>
            <a:ext cx="994429" cy="25730"/>
          </a:xfrm>
          <a:prstGeom prst="line">
            <a:avLst/>
          </a:prstGeom>
          <a:ln w="63500">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476889" y="5922818"/>
            <a:ext cx="460315" cy="0"/>
          </a:xfrm>
          <a:prstGeom prst="line">
            <a:avLst/>
          </a:prstGeom>
          <a:ln w="63500">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012822" y="5910943"/>
            <a:ext cx="460315" cy="0"/>
          </a:xfrm>
          <a:prstGeom prst="line">
            <a:avLst/>
          </a:prstGeom>
          <a:ln w="63500">
            <a:solidFill>
              <a:srgbClr val="FF0066"/>
            </a:solidFill>
            <a:prstDash val="sysDot"/>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834629" y="5055919"/>
            <a:ext cx="1612690" cy="521970"/>
          </a:xfrm>
          <a:prstGeom prst="rect">
            <a:avLst/>
          </a:prstGeom>
          <a:noFill/>
          <a:ln w="9525">
            <a:noFill/>
          </a:ln>
        </p:spPr>
        <p:txBody>
          <a:bodyPr wrap="none">
            <a:spAutoFit/>
          </a:bodyPr>
          <a:lstStyle/>
          <a:p>
            <a:pPr algn="just"/>
            <a:r>
              <a:rPr lang="zh-CN" altLang="en-US" sz="2800" dirty="0">
                <a:solidFill>
                  <a:srgbClr val="FF0000"/>
                </a:solidFill>
                <a:latin typeface="微软雅黑" panose="020B0503020204020204" pitchFamily="34" charset="-122"/>
                <a:ea typeface="微软雅黑" panose="020B0503020204020204" pitchFamily="34" charset="-122"/>
              </a:rPr>
              <a:t>（气候）</a:t>
            </a:r>
            <a:endParaRPr lang="zh-CN" altLang="zh-CN" sz="2800"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8751512" y="5648697"/>
            <a:ext cx="1612690" cy="521970"/>
          </a:xfrm>
          <a:prstGeom prst="rect">
            <a:avLst/>
          </a:prstGeom>
          <a:noFill/>
          <a:ln w="9525">
            <a:noFill/>
          </a:ln>
        </p:spPr>
        <p:txBody>
          <a:bodyPr wrap="none">
            <a:spAutoFit/>
          </a:bodyPr>
          <a:lstStyle/>
          <a:p>
            <a:pPr algn="just"/>
            <a:r>
              <a:rPr lang="zh-CN" altLang="en-US" sz="2800" dirty="0">
                <a:solidFill>
                  <a:srgbClr val="FF0000"/>
                </a:solidFill>
                <a:latin typeface="微软雅黑" panose="020B0503020204020204" pitchFamily="34" charset="-122"/>
                <a:ea typeface="微软雅黑" panose="020B0503020204020204" pitchFamily="34" charset="-122"/>
              </a:rPr>
              <a:t>（天气）</a:t>
            </a:r>
            <a:endParaRPr lang="zh-CN" altLang="zh-CN" sz="2800" dirty="0">
              <a:solidFill>
                <a:srgbClr val="FF0000"/>
              </a:solidFill>
              <a:latin typeface="微软雅黑" panose="020B0503020204020204" pitchFamily="34" charset="-122"/>
              <a:ea typeface="微软雅黑" panose="020B0503020204020204" pitchFamily="34" charset="-122"/>
            </a:endParaRPr>
          </a:p>
        </p:txBody>
      </p:sp>
      <p:sp>
        <p:nvSpPr>
          <p:cNvPr id="21" name="矩形 20"/>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33  E" pathEditMode="relative" ptsTypes="">
                                      <p:cBhvr>
                                        <p:cTn id="26" dur="2000" fill="hold"/>
                                        <p:tgtEl>
                                          <p:spTgt spid="5"/>
                                        </p:tgtEl>
                                        <p:attrNameLst>
                                          <p:attrName>ppt_x</p:attrName>
                                          <p:attrName>ppt_y</p:attrName>
                                        </p:attrNameLst>
                                      </p:cBhvr>
                                    </p:animMotion>
                                  </p:childTnLst>
                                </p:cTn>
                              </p:par>
                              <p:par>
                                <p:cTn id="27" presetID="64" presetClass="path" presetSubtype="0" accel="50000" decel="50000" fill="hold" grpId="0" nodeType="withEffect">
                                  <p:stCondLst>
                                    <p:cond delay="0"/>
                                  </p:stCondLst>
                                  <p:childTnLst>
                                    <p:animMotion origin="layout" path="M 0 0  L 0 -0.33333  E" pathEditMode="relative" ptsTypes="">
                                      <p:cBhvr>
                                        <p:cTn id="28" dur="2000" fill="hold"/>
                                        <p:tgtEl>
                                          <p:spTgt spid="6"/>
                                        </p:tgtEl>
                                        <p:attrNameLst>
                                          <p:attrName>ppt_x</p:attrName>
                                          <p:attrName>ppt_y</p:attrName>
                                        </p:attrNameLst>
                                      </p:cBhvr>
                                    </p:animMotion>
                                  </p:childTnLst>
                                </p:cTn>
                              </p:par>
                              <p:par>
                                <p:cTn id="29" presetID="64" presetClass="path" presetSubtype="0" accel="50000" decel="50000" fill="hold" grpId="1" nodeType="withEffect">
                                  <p:stCondLst>
                                    <p:cond delay="0"/>
                                  </p:stCondLst>
                                  <p:childTnLst>
                                    <p:animMotion origin="layout" path="M 0 0  L 0 -0.33333  E" pathEditMode="relative" ptsTypes="">
                                      <p:cBhvr>
                                        <p:cTn id="30" dur="2000" fill="hold"/>
                                        <p:tgtEl>
                                          <p:spTgt spid="7"/>
                                        </p:tgtEl>
                                        <p:attrNameLst>
                                          <p:attrName>ppt_x</p:attrName>
                                          <p:attrName>ppt_y</p:attrName>
                                        </p:attrNameLst>
                                      </p:cBhvr>
                                    </p:animMotion>
                                  </p:childTnLst>
                                </p:cTn>
                              </p:par>
                              <p:par>
                                <p:cTn id="31" presetID="64" presetClass="path" presetSubtype="0" accel="50000" decel="50000" fill="hold" grpId="1" nodeType="withEffect">
                                  <p:stCondLst>
                                    <p:cond delay="0"/>
                                  </p:stCondLst>
                                  <p:childTnLst>
                                    <p:animMotion origin="layout" path="M 0 0  L 0 -0.33333  E" pathEditMode="relative" ptsTypes="">
                                      <p:cBhvr>
                                        <p:cTn id="32" dur="2000" fill="hold"/>
                                        <p:tgtEl>
                                          <p:spTgt spid="8"/>
                                        </p:tgtEl>
                                        <p:attrNameLst>
                                          <p:attrName>ppt_x</p:attrName>
                                          <p:attrName>ppt_y</p:attrName>
                                        </p:attrNameLst>
                                      </p:cBhvr>
                                    </p:animMotion>
                                  </p:childTnLst>
                                </p:cTn>
                              </p:par>
                              <p:par>
                                <p:cTn id="33" presetID="64" presetClass="path" presetSubtype="0" accel="50000" decel="50000" fill="hold" grpId="1" nodeType="withEffect">
                                  <p:stCondLst>
                                    <p:cond delay="0"/>
                                  </p:stCondLst>
                                  <p:childTnLst>
                                    <p:animMotion origin="layout" path="M 0 0  L 0 -0.33333  E" pathEditMode="relative" ptsTypes="">
                                      <p:cBhvr>
                                        <p:cTn id="34" dur="2000" fill="hold"/>
                                        <p:tgtEl>
                                          <p:spTgt spid="9"/>
                                        </p:tgtEl>
                                        <p:attrNameLst>
                                          <p:attrName>ppt_x</p:attrName>
                                          <p:attrName>ppt_y</p:attrName>
                                        </p:attrNameLst>
                                      </p:cBhvr>
                                    </p:animMotion>
                                  </p:childTnLst>
                                </p:cTn>
                              </p:par>
                              <p:par>
                                <p:cTn id="35" presetID="64" presetClass="path" presetSubtype="0" accel="50000" decel="50000" fill="hold" grpId="1" nodeType="withEffect">
                                  <p:stCondLst>
                                    <p:cond delay="0"/>
                                  </p:stCondLst>
                                  <p:childTnLst>
                                    <p:animMotion origin="layout" path="M 0 0  L 0 -0.33333  E" pathEditMode="relative" ptsTypes="">
                                      <p:cBhvr>
                                        <p:cTn id="36" dur="2000" fill="hold"/>
                                        <p:tgtEl>
                                          <p:spTgt spid="10"/>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 grpId="1"/>
      <p:bldP spid="8" grpId="0"/>
      <p:bldP spid="8" grpId="1"/>
      <p:bldP spid="9" grpId="0"/>
      <p:bldP spid="9" grpId="1"/>
      <p:bldP spid="10" grpId="0"/>
      <p:bldP spid="10" grpId="1"/>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WordArt 3"/>
          <p:cNvSpPr/>
          <p:nvPr/>
        </p:nvSpPr>
        <p:spPr>
          <a:xfrm>
            <a:off x="5879335" y="1123951"/>
            <a:ext cx="1028566" cy="504825"/>
          </a:xfrm>
          <a:prstGeom prst="rect">
            <a:avLst/>
          </a:prstGeom>
        </p:spPr>
        <p:txBody>
          <a:bodyPr wrap="none" fromWordArt="1">
            <a:prstTxWarp prst="textPlain">
              <a:avLst>
                <a:gd name="adj" fmla="val 50000"/>
              </a:avLst>
            </a:prstTxWarp>
            <a:normAutofit fontScale="82500" lnSpcReduction="20000"/>
          </a:bodyPr>
          <a:lstStyle/>
          <a:p>
            <a:pPr algn="ctr"/>
            <a:r>
              <a:rPr lang="zh-CN" altLang="en-US" sz="4000" b="1">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活动</a:t>
            </a:r>
          </a:p>
        </p:txBody>
      </p:sp>
      <p:sp>
        <p:nvSpPr>
          <p:cNvPr id="6147" name="Text Box 6"/>
          <p:cNvSpPr txBox="1"/>
          <p:nvPr/>
        </p:nvSpPr>
        <p:spPr>
          <a:xfrm>
            <a:off x="2188878" y="2405064"/>
            <a:ext cx="2406337" cy="1753235"/>
          </a:xfrm>
          <a:prstGeom prst="rect">
            <a:avLst/>
          </a:prstGeom>
          <a:noFill/>
          <a:ln w="9525">
            <a:noFill/>
          </a:ln>
        </p:spPr>
        <p:txBody>
          <a:bodyPr>
            <a:spAutoFit/>
          </a:bodyPr>
          <a:lstStyle/>
          <a:p>
            <a:pPr>
              <a:lnSpc>
                <a:spcPct val="150000"/>
              </a:lnSpc>
            </a:pPr>
            <a:r>
              <a:rPr lang="zh-CN" altLang="en-US" dirty="0">
                <a:latin typeface="微软雅黑" panose="020B0503020204020204" pitchFamily="34" charset="-122"/>
                <a:ea typeface="微软雅黑" panose="020B0503020204020204" pitchFamily="34" charset="-122"/>
              </a:rPr>
              <a:t>以小组为单位，绘制一幅学校平面草图，比一比哪一个小组制得最好。</a:t>
            </a:r>
          </a:p>
        </p:txBody>
      </p:sp>
      <p:grpSp>
        <p:nvGrpSpPr>
          <p:cNvPr id="2" name="Group 7"/>
          <p:cNvGrpSpPr/>
          <p:nvPr/>
        </p:nvGrpSpPr>
        <p:grpSpPr>
          <a:xfrm>
            <a:off x="4871404" y="2276475"/>
            <a:ext cx="5039656" cy="4089400"/>
            <a:chOff x="204" y="1434"/>
            <a:chExt cx="3175" cy="2576"/>
          </a:xfrm>
        </p:grpSpPr>
        <p:pic>
          <p:nvPicPr>
            <p:cNvPr id="6149" name="Picture 8" descr="学校平面图(空白）"/>
            <p:cNvPicPr>
              <a:picLocks noChangeAspect="1"/>
            </p:cNvPicPr>
            <p:nvPr/>
          </p:nvPicPr>
          <p:blipFill>
            <a:blip r:embed="rId2" cstate="print"/>
            <a:stretch>
              <a:fillRect/>
            </a:stretch>
          </p:blipFill>
          <p:spPr>
            <a:xfrm>
              <a:off x="204" y="1450"/>
              <a:ext cx="3175" cy="2560"/>
            </a:xfrm>
            <a:prstGeom prst="rect">
              <a:avLst/>
            </a:prstGeom>
            <a:noFill/>
            <a:ln w="9525">
              <a:noFill/>
            </a:ln>
          </p:spPr>
        </p:pic>
        <p:sp>
          <p:nvSpPr>
            <p:cNvPr id="6150" name="Text Box 9"/>
            <p:cNvSpPr txBox="1"/>
            <p:nvPr/>
          </p:nvSpPr>
          <p:spPr>
            <a:xfrm>
              <a:off x="204" y="1434"/>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图书馆</a:t>
              </a:r>
            </a:p>
          </p:txBody>
        </p:sp>
        <p:sp>
          <p:nvSpPr>
            <p:cNvPr id="6151" name="Text Box 10"/>
            <p:cNvSpPr txBox="1"/>
            <p:nvPr/>
          </p:nvSpPr>
          <p:spPr>
            <a:xfrm>
              <a:off x="204" y="1853"/>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6152" name="Text Box 11"/>
            <p:cNvSpPr txBox="1"/>
            <p:nvPr/>
          </p:nvSpPr>
          <p:spPr>
            <a:xfrm>
              <a:off x="1459" y="1690"/>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6153" name="Text Box 12"/>
            <p:cNvSpPr txBox="1"/>
            <p:nvPr/>
          </p:nvSpPr>
          <p:spPr>
            <a:xfrm>
              <a:off x="2699" y="1434"/>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宿舍楼</a:t>
              </a:r>
            </a:p>
          </p:txBody>
        </p:sp>
        <p:sp>
          <p:nvSpPr>
            <p:cNvPr id="6154" name="Text Box 13"/>
            <p:cNvSpPr txBox="1"/>
            <p:nvPr/>
          </p:nvSpPr>
          <p:spPr>
            <a:xfrm>
              <a:off x="2714" y="1842"/>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综合楼</a:t>
              </a:r>
            </a:p>
          </p:txBody>
        </p:sp>
        <p:sp>
          <p:nvSpPr>
            <p:cNvPr id="6155" name="Text Box 14"/>
            <p:cNvSpPr txBox="1"/>
            <p:nvPr/>
          </p:nvSpPr>
          <p:spPr>
            <a:xfrm>
              <a:off x="1489" y="2719"/>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花坛</a:t>
              </a:r>
            </a:p>
          </p:txBody>
        </p:sp>
        <p:sp>
          <p:nvSpPr>
            <p:cNvPr id="6156" name="Text Box 15"/>
            <p:cNvSpPr txBox="1"/>
            <p:nvPr/>
          </p:nvSpPr>
          <p:spPr>
            <a:xfrm>
              <a:off x="2533" y="2591"/>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体育场</a:t>
              </a:r>
            </a:p>
          </p:txBody>
        </p:sp>
        <p:sp>
          <p:nvSpPr>
            <p:cNvPr id="6157" name="Text Box 16"/>
            <p:cNvSpPr txBox="1"/>
            <p:nvPr/>
          </p:nvSpPr>
          <p:spPr>
            <a:xfrm>
              <a:off x="295" y="2976"/>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池塘</a:t>
              </a:r>
            </a:p>
          </p:txBody>
        </p:sp>
      </p:gr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2"/>
          <p:cNvSpPr txBox="1">
            <a:spLocks noChangeArrowheads="1"/>
          </p:cNvSpPr>
          <p:nvPr/>
        </p:nvSpPr>
        <p:spPr bwMode="auto">
          <a:xfrm>
            <a:off x="1658930" y="1244550"/>
            <a:ext cx="8831636"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zh-CN" altLang="en-US" sz="2400" b="0" dirty="0">
                <a:latin typeface="微软雅黑" panose="020B0503020204020204" pitchFamily="34" charset="-122"/>
                <a:ea typeface="微软雅黑" panose="020B0503020204020204" pitchFamily="34" charset="-122"/>
              </a:rPr>
              <a:t>那么，我们怎么知道明天的天气呢？</a:t>
            </a:r>
          </a:p>
        </p:txBody>
      </p:sp>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
          <a:stretch>
            <a:fillRect/>
          </a:stretch>
        </p:blipFill>
        <p:spPr bwMode="auto">
          <a:xfrm>
            <a:off x="1715328" y="2675103"/>
            <a:ext cx="2782367" cy="2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7546" y="2819575"/>
            <a:ext cx="2687153" cy="172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
          <a:stretch>
            <a:fillRect/>
          </a:stretch>
        </p:blipFill>
        <p:spPr bwMode="auto">
          <a:xfrm>
            <a:off x="8143638" y="1089903"/>
            <a:ext cx="2731585" cy="16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375480" y="4840588"/>
            <a:ext cx="1821762" cy="460375"/>
          </a:xfrm>
          <a:prstGeom prst="rect">
            <a:avLst/>
          </a:prstGeom>
          <a:noFill/>
        </p:spPr>
        <p:txBody>
          <a:bodyPr>
            <a:spAutoFit/>
          </a:bodyPr>
          <a:lstStyle/>
          <a:p>
            <a:pPr>
              <a:defRPr/>
            </a:pPr>
            <a:r>
              <a:rPr lang="zh-CN" altLang="en-US" sz="2400" b="0" dirty="0">
                <a:latin typeface="微软雅黑" panose="020B0503020204020204" pitchFamily="34" charset="-122"/>
                <a:ea typeface="微软雅黑" panose="020B0503020204020204" pitchFamily="34" charset="-122"/>
                <a:cs typeface="+mj-cs"/>
              </a:rPr>
              <a:t>电视台</a:t>
            </a:r>
          </a:p>
        </p:txBody>
      </p:sp>
      <p:sp>
        <p:nvSpPr>
          <p:cNvPr id="9" name="文本框 8"/>
          <p:cNvSpPr txBox="1"/>
          <p:nvPr/>
        </p:nvSpPr>
        <p:spPr>
          <a:xfrm>
            <a:off x="5350390" y="4840588"/>
            <a:ext cx="1438791" cy="460375"/>
          </a:xfrm>
          <a:prstGeom prst="rect">
            <a:avLst/>
          </a:prstGeom>
          <a:noFill/>
        </p:spPr>
        <p:txBody>
          <a:bodyPr>
            <a:spAutoFit/>
          </a:bodyPr>
          <a:lstStyle/>
          <a:p>
            <a:pPr>
              <a:defRPr/>
            </a:pPr>
            <a:r>
              <a:rPr lang="zh-CN" altLang="en-US" sz="2400" b="0" dirty="0">
                <a:latin typeface="微软雅黑" panose="020B0503020204020204" pitchFamily="34" charset="-122"/>
                <a:ea typeface="微软雅黑" panose="020B0503020204020204" pitchFamily="34" charset="-122"/>
                <a:cs typeface="+mj-cs"/>
              </a:rPr>
              <a:t>网络</a:t>
            </a:r>
          </a:p>
        </p:txBody>
      </p:sp>
      <p:pic>
        <p:nvPicPr>
          <p:cNvPr id="11" name="Picture 9" descr="3-3-P11天气预报图"/>
          <p:cNvPicPr>
            <a:picLocks noChangeAspect="1" noChangeArrowheads="1"/>
          </p:cNvPicPr>
          <p:nvPr/>
        </p:nvPicPr>
        <p:blipFill>
          <a:blip r:embed="rId5" cstate="email"/>
          <a:srcRect/>
          <a:stretch>
            <a:fillRect/>
          </a:stretch>
        </p:blipFill>
        <p:spPr bwMode="auto">
          <a:xfrm>
            <a:off x="2182532" y="3238759"/>
            <a:ext cx="1919489" cy="1080187"/>
          </a:xfrm>
          <a:prstGeom prst="flowChartAlternateProcess">
            <a:avLst/>
          </a:prstGeom>
          <a:noFill/>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7846" y="3048061"/>
            <a:ext cx="1631336" cy="720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2"/>
          <p:cNvSpPr txBox="1">
            <a:spLocks noChangeArrowheads="1"/>
          </p:cNvSpPr>
          <p:nvPr/>
        </p:nvSpPr>
        <p:spPr bwMode="auto">
          <a:xfrm>
            <a:off x="8210174" y="2596151"/>
            <a:ext cx="3004534" cy="4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en-US" altLang="zh-CN" sz="2400" b="0" dirty="0">
                <a:latin typeface="微软雅黑" panose="020B0503020204020204" pitchFamily="34" charset="-122"/>
                <a:ea typeface="微软雅黑" panose="020B0503020204020204" pitchFamily="34" charset="-122"/>
              </a:rPr>
              <a:t>12121</a:t>
            </a:r>
            <a:r>
              <a:rPr lang="zh-CN" altLang="en-US" sz="2400" b="0" dirty="0">
                <a:latin typeface="微软雅黑" panose="020B0503020204020204" pitchFamily="34" charset="-122"/>
                <a:ea typeface="微软雅黑" panose="020B0503020204020204" pitchFamily="34" charset="-122"/>
              </a:rPr>
              <a:t>天气热线</a:t>
            </a:r>
          </a:p>
        </p:txBody>
      </p:sp>
      <p:pic>
        <p:nvPicPr>
          <p:cNvPr id="15" name="图片 14"/>
          <p:cNvPicPr>
            <a:picLocks noChangeAspect="1"/>
          </p:cNvPicPr>
          <p:nvPr/>
        </p:nvPicPr>
        <p:blipFill>
          <a:blip r:embed="rId7" cstate="print"/>
          <a:stretch>
            <a:fillRect/>
          </a:stretch>
        </p:blipFill>
        <p:spPr>
          <a:xfrm>
            <a:off x="8394762" y="3601327"/>
            <a:ext cx="1377359" cy="2873694"/>
          </a:xfrm>
          <a:prstGeom prst="rect">
            <a:avLst/>
          </a:prstGeom>
          <a:ln w="38100" cap="sq">
            <a:solidFill>
              <a:srgbClr val="002060"/>
            </a:solidFill>
            <a:prstDash val="solid"/>
            <a:miter lim="800000"/>
            <a:headEnd/>
            <a:tailEnd/>
          </a:ln>
          <a:effectLst>
            <a:outerShdw blurRad="50800" dist="38100" dir="2700000" algn="tl" rotWithShape="0">
              <a:srgbClr val="000000">
                <a:alpha val="43000"/>
              </a:srgbClr>
            </a:outerShdw>
          </a:effectLst>
        </p:spPr>
      </p:pic>
      <p:sp>
        <p:nvSpPr>
          <p:cNvPr id="16" name="文本框 8"/>
          <p:cNvSpPr txBox="1"/>
          <p:nvPr/>
        </p:nvSpPr>
        <p:spPr>
          <a:xfrm>
            <a:off x="9907942" y="5230495"/>
            <a:ext cx="1438791" cy="460375"/>
          </a:xfrm>
          <a:prstGeom prst="rect">
            <a:avLst/>
          </a:prstGeom>
          <a:noFill/>
        </p:spPr>
        <p:txBody>
          <a:bodyPr>
            <a:spAutoFit/>
          </a:bodyPr>
          <a:lstStyle/>
          <a:p>
            <a:pPr>
              <a:defRPr/>
            </a:pPr>
            <a:r>
              <a:rPr lang="zh-CN" altLang="en-US" sz="2400" dirty="0">
                <a:latin typeface="微软雅黑" panose="020B0503020204020204" pitchFamily="34" charset="-122"/>
                <a:ea typeface="微软雅黑" panose="020B0503020204020204" pitchFamily="34" charset="-122"/>
                <a:cs typeface="+mj-cs"/>
              </a:rPr>
              <a:t>手机</a:t>
            </a:r>
            <a:endParaRPr lang="zh-CN" altLang="en-US" sz="2400" b="0" dirty="0">
              <a:latin typeface="微软雅黑" panose="020B0503020204020204" pitchFamily="34" charset="-122"/>
              <a:ea typeface="微软雅黑" panose="020B0503020204020204" pitchFamily="34" charset="-122"/>
              <a:cs typeface="+mj-cs"/>
            </a:endParaRPr>
          </a:p>
        </p:txBody>
      </p:sp>
      <p:sp>
        <p:nvSpPr>
          <p:cNvPr id="14" name="矩形 13"/>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6"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1391632" y="2667166"/>
            <a:ext cx="9851484"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lnSpc>
                <a:spcPct val="150000"/>
              </a:lnSpc>
              <a:defRPr/>
            </a:pP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气象工作者通过对卫星云图、气温、降水、风力等天气资料的分析，发布将要出现的天气状况，主要包括气温、阴睛、降水可能性、降水的强度、风向和风力大小、空气的能见度等，这就是天气预报。</a:t>
            </a:r>
          </a:p>
        </p:txBody>
      </p:sp>
      <p:sp>
        <p:nvSpPr>
          <p:cNvPr id="21507" name="圆角矩形 1"/>
          <p:cNvSpPr>
            <a:spLocks noChangeArrowheads="1"/>
          </p:cNvSpPr>
          <p:nvPr/>
        </p:nvSpPr>
        <p:spPr bwMode="auto">
          <a:xfrm>
            <a:off x="1220245" y="1519334"/>
            <a:ext cx="10359293" cy="515969"/>
          </a:xfrm>
          <a:prstGeom prst="roundRect">
            <a:avLst>
              <a:gd name="adj" fmla="val 33222"/>
            </a:avLst>
          </a:prstGeom>
          <a:solidFill>
            <a:schemeClr val="bg1"/>
          </a:solidFill>
          <a:ln w="28575">
            <a:solidFill>
              <a:srgbClr val="00B0F0"/>
            </a:solidFill>
            <a:prstDash val="sysDot"/>
            <a:round/>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b="0">
              <a:latin typeface="微软雅黑" panose="020B0503020204020204" pitchFamily="34" charset="-122"/>
              <a:ea typeface="微软雅黑" panose="020B0503020204020204" pitchFamily="34" charset="-122"/>
            </a:endParaRPr>
          </a:p>
        </p:txBody>
      </p:sp>
      <p:sp>
        <p:nvSpPr>
          <p:cNvPr id="21509" name="矩形 9"/>
          <p:cNvSpPr>
            <a:spLocks noChangeArrowheads="1"/>
          </p:cNvSpPr>
          <p:nvPr/>
        </p:nvSpPr>
        <p:spPr bwMode="auto">
          <a:xfrm>
            <a:off x="1391633" y="1525683"/>
            <a:ext cx="1046297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0000"/>
              </a:lnSpc>
            </a:pPr>
            <a:r>
              <a:rPr kumimoji="1" lang="zh-CN" altLang="en-US" sz="2400" b="0" dirty="0">
                <a:latin typeface="微软雅黑" panose="020B0503020204020204" pitchFamily="34" charset="-122"/>
                <a:ea typeface="微软雅黑" panose="020B0503020204020204" pitchFamily="34" charset="-122"/>
              </a:rPr>
              <a:t>  思考：什么是天气预报？</a:t>
            </a:r>
          </a:p>
        </p:txBody>
      </p:sp>
      <p:sp>
        <p:nvSpPr>
          <p:cNvPr id="7" name="矩形 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934437" y="2007200"/>
            <a:ext cx="8444433" cy="2637790"/>
          </a:xfrm>
          <a:prstGeom prst="rect">
            <a:avLst/>
          </a:prstGeom>
          <a:solidFill>
            <a:srgbClr val="FFFFFF"/>
          </a:solidFill>
          <a:ln w="19050">
            <a:solidFill>
              <a:schemeClr val="tx1"/>
            </a:solidFill>
            <a:miter lim="800000"/>
          </a:ln>
          <a:effectLst/>
        </p:spPr>
        <p:txBody>
          <a:bodyPr>
            <a:spAutoFit/>
          </a:bodyPr>
          <a:lstStyle/>
          <a:p>
            <a:pPr>
              <a:lnSpc>
                <a:spcPct val="135000"/>
              </a:lnSpc>
              <a:spcBef>
                <a:spcPct val="50000"/>
              </a:spcBef>
              <a:defRPr/>
            </a:pPr>
            <a:r>
              <a:rPr kumimoji="1" lang="zh-CN" altLang="en-US"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今天    </a:t>
            </a:r>
            <a:r>
              <a:rPr kumimoji="1" lang="zh-CN" altLang="en-US" sz="2400" b="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温度</a:t>
            </a:r>
            <a:r>
              <a:rPr kumimoji="1" lang="zh-CN" altLang="en-US"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：最低</a:t>
            </a:r>
            <a:r>
              <a:rPr kumimoji="1" lang="en-US" altLang="zh-CN"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9 ℃    </a:t>
            </a:r>
            <a:r>
              <a:rPr kumimoji="1" lang="zh-CN" altLang="en-US"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最高</a:t>
            </a:r>
            <a:r>
              <a:rPr kumimoji="1" lang="en-US" altLang="zh-CN"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14℃</a:t>
            </a:r>
          </a:p>
          <a:p>
            <a:pPr>
              <a:lnSpc>
                <a:spcPct val="135000"/>
              </a:lnSpc>
              <a:spcBef>
                <a:spcPct val="50000"/>
              </a:spcBef>
              <a:defRPr/>
            </a:pPr>
            <a:r>
              <a:rPr kumimoji="1" lang="zh-CN" altLang="en-US" sz="2400" b="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小雨转多云</a:t>
            </a:r>
            <a:r>
              <a:rPr kumimoji="1" lang="zh-CN" altLang="en-US" sz="2400" b="0" dirty="0">
                <a:solidFill>
                  <a:srgbClr val="0066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2400" b="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西北风</a:t>
            </a:r>
            <a:r>
              <a:rPr kumimoji="1" lang="en-US" altLang="zh-CN" sz="2400" b="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a:t>
            </a:r>
            <a:r>
              <a:rPr kumimoji="1" lang="en-US" altLang="en-US" sz="2400" b="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2400" b="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5</a:t>
            </a:r>
            <a:r>
              <a:rPr kumimoji="1" lang="zh-CN" altLang="en-US" sz="2400" b="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级</a:t>
            </a:r>
          </a:p>
          <a:p>
            <a:pPr>
              <a:lnSpc>
                <a:spcPct val="135000"/>
              </a:lnSpc>
              <a:spcBef>
                <a:spcPct val="50000"/>
              </a:spcBef>
              <a:defRPr/>
            </a:pPr>
            <a:r>
              <a:rPr kumimoji="1" lang="zh-CN" altLang="en-US"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明天多云偏北风</a:t>
            </a:r>
            <a:r>
              <a:rPr kumimoji="1" lang="en-US" altLang="zh-CN"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 </a:t>
            </a:r>
            <a:r>
              <a:rPr kumimoji="1" lang="en-US" altLang="en-US"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zh-CN" altLang="en-US"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en-US" altLang="zh-CN"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a:t>
            </a:r>
            <a:r>
              <a:rPr kumimoji="1" lang="zh-CN" altLang="en-US"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级 </a:t>
            </a:r>
          </a:p>
          <a:p>
            <a:pPr>
              <a:lnSpc>
                <a:spcPct val="135000"/>
              </a:lnSpc>
              <a:spcBef>
                <a:spcPct val="50000"/>
              </a:spcBef>
              <a:defRPr/>
            </a:pPr>
            <a:r>
              <a:rPr kumimoji="1" lang="zh-CN" altLang="en-US"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温度：最低</a:t>
            </a:r>
            <a:r>
              <a:rPr kumimoji="1" lang="en-US" altLang="zh-CN"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7℃    </a:t>
            </a:r>
            <a:r>
              <a:rPr kumimoji="1" lang="zh-CN" altLang="en-US"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最高</a:t>
            </a:r>
            <a:r>
              <a:rPr kumimoji="1" lang="en-US" altLang="zh-CN" sz="2400" b="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15℃ </a:t>
            </a:r>
          </a:p>
        </p:txBody>
      </p:sp>
      <p:sp>
        <p:nvSpPr>
          <p:cNvPr id="5" name="Text Box 11"/>
          <p:cNvSpPr txBox="1">
            <a:spLocks noChangeArrowheads="1"/>
          </p:cNvSpPr>
          <p:nvPr/>
        </p:nvSpPr>
        <p:spPr bwMode="auto">
          <a:xfrm>
            <a:off x="2858264" y="1177397"/>
            <a:ext cx="68544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dirty="0">
                <a:latin typeface="微软雅黑" panose="020B0503020204020204" pitchFamily="34" charset="-122"/>
                <a:ea typeface="微软雅黑" panose="020B0503020204020204" pitchFamily="34" charset="-122"/>
              </a:rPr>
              <a:t>根据以下信息，说一说天气预报的内容。</a:t>
            </a:r>
          </a:p>
        </p:txBody>
      </p:sp>
      <p:sp>
        <p:nvSpPr>
          <p:cNvPr id="7" name="文本框 6"/>
          <p:cNvSpPr txBox="1">
            <a:spLocks noChangeArrowheads="1"/>
          </p:cNvSpPr>
          <p:nvPr/>
        </p:nvSpPr>
        <p:spPr bwMode="auto">
          <a:xfrm>
            <a:off x="2421087" y="5122070"/>
            <a:ext cx="786891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dirty="0">
                <a:latin typeface="微软雅黑" panose="020B0503020204020204" pitchFamily="34" charset="-122"/>
                <a:ea typeface="微软雅黑" panose="020B0503020204020204" pitchFamily="34" charset="-122"/>
              </a:rPr>
              <a:t>要看懂天气预报，必须掌握两项技能！</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294" y="4991887"/>
            <a:ext cx="916171" cy="68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7" descr="4-2 069卫星云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082" y="1824151"/>
            <a:ext cx="7102972" cy="395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2"/>
          <p:cNvSpPr txBox="1">
            <a:spLocks noChangeArrowheads="1"/>
          </p:cNvSpPr>
          <p:nvPr/>
        </p:nvSpPr>
        <p:spPr bwMode="auto">
          <a:xfrm>
            <a:off x="3354386" y="1362164"/>
            <a:ext cx="38381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dirty="0">
                <a:latin typeface="微软雅黑" panose="020B0503020204020204" pitchFamily="34" charset="-122"/>
                <a:ea typeface="微软雅黑" panose="020B0503020204020204" pitchFamily="34" charset="-122"/>
              </a:rPr>
              <a:t>看懂卫星云图</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08" y="4473851"/>
            <a:ext cx="12331283" cy="191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a:spLocks noChangeArrowheads="1"/>
          </p:cNvSpPr>
          <p:nvPr/>
        </p:nvSpPr>
        <p:spPr bwMode="auto">
          <a:xfrm>
            <a:off x="1436160" y="4807248"/>
            <a:ext cx="9597581"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latin typeface="微软雅黑" panose="020B0503020204020204" pitchFamily="34" charset="-122"/>
                <a:ea typeface="微软雅黑" panose="020B0503020204020204" pitchFamily="34" charset="-122"/>
              </a:rPr>
              <a:t>    在卫星云图上，绿色或棕色部分表示陆地，蓝色部分表示海洋，白色部分表示云团。</a:t>
            </a:r>
          </a:p>
        </p:txBody>
      </p:sp>
      <p:sp>
        <p:nvSpPr>
          <p:cNvPr id="2" name="圆角矩形标注 1"/>
          <p:cNvSpPr>
            <a:spLocks noChangeArrowheads="1"/>
          </p:cNvSpPr>
          <p:nvPr/>
        </p:nvSpPr>
        <p:spPr bwMode="auto">
          <a:xfrm>
            <a:off x="4825781" y="1859077"/>
            <a:ext cx="3859345" cy="1524094"/>
          </a:xfrm>
          <a:prstGeom prst="wedgeRoundRectCallout">
            <a:avLst>
              <a:gd name="adj1" fmla="val -44157"/>
              <a:gd name="adj2" fmla="val 63866"/>
              <a:gd name="adj3" fmla="val 16667"/>
            </a:avLst>
          </a:prstGeom>
          <a:solidFill>
            <a:srgbClr val="FFFFFF">
              <a:alpha val="69803"/>
            </a:srgbClr>
          </a:solidFill>
          <a:ln>
            <a:noFill/>
          </a:ln>
          <a:extLst>
            <a:ext uri="{91240B29-F687-4F45-9708-019B960494DF}">
              <a14:hiddenLine xmlns:a14="http://schemas.microsoft.com/office/drawing/2010/main" w="9525">
                <a:solidFill>
                  <a:srgbClr val="000000"/>
                </a:solidFill>
                <a:rou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2400" b="0">
                <a:latin typeface="微软雅黑" panose="020B0503020204020204" pitchFamily="34" charset="-122"/>
                <a:ea typeface="微软雅黑" panose="020B0503020204020204" pitchFamily="34" charset="-122"/>
              </a:rPr>
              <a:t>不同地区，云层厚度是不同的。云的颜色越白，表示云层越厚。云层厚的地方一般是云雨区。</a:t>
            </a:r>
          </a:p>
        </p:txBody>
      </p:sp>
      <p:sp>
        <p:nvSpPr>
          <p:cNvPr id="9" name="矩形 8"/>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bldLvl="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文本框 2"/>
          <p:cNvSpPr txBox="1">
            <a:spLocks noChangeArrowheads="1"/>
          </p:cNvSpPr>
          <p:nvPr/>
        </p:nvSpPr>
        <p:spPr bwMode="auto">
          <a:xfrm>
            <a:off x="1649768" y="1048534"/>
            <a:ext cx="38381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dirty="0">
                <a:latin typeface="微软雅黑" panose="020B0503020204020204" pitchFamily="34" charset="-122"/>
                <a:ea typeface="微软雅黑" panose="020B0503020204020204" pitchFamily="34" charset="-122"/>
              </a:rPr>
              <a:t>了解天气符号</a:t>
            </a:r>
          </a:p>
        </p:txBody>
      </p:sp>
      <p:pic>
        <p:nvPicPr>
          <p:cNvPr id="24580" name="图片 1"/>
          <p:cNvPicPr>
            <a:picLocks noChangeAspect="1"/>
          </p:cNvPicPr>
          <p:nvPr/>
        </p:nvPicPr>
        <p:blipFill>
          <a:blip r:embed="rId2" cstate="print">
            <a:clrChange>
              <a:clrFrom>
                <a:srgbClr val="FFFCDB"/>
              </a:clrFrom>
              <a:clrTo>
                <a:srgbClr val="FFFCDB">
                  <a:alpha val="0"/>
                </a:srgbClr>
              </a:clrTo>
            </a:clrChange>
            <a:extLst>
              <a:ext uri="{28A0092B-C50C-407E-A947-70E740481C1C}">
                <a14:useLocalDpi xmlns:a14="http://schemas.microsoft.com/office/drawing/2010/main" val="0"/>
              </a:ext>
            </a:extLst>
          </a:blip>
          <a:srcRect/>
          <a:stretch>
            <a:fillRect/>
          </a:stretch>
        </p:blipFill>
        <p:spPr bwMode="auto">
          <a:xfrm>
            <a:off x="2845233" y="1556565"/>
            <a:ext cx="6296825" cy="440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3"/>
          <p:cNvSpPr txBox="1">
            <a:spLocks noChangeArrowheads="1"/>
          </p:cNvSpPr>
          <p:nvPr/>
        </p:nvSpPr>
        <p:spPr bwMode="auto">
          <a:xfrm>
            <a:off x="4303135" y="834916"/>
            <a:ext cx="3806656"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dirty="0">
                <a:latin typeface="微软雅黑" panose="020B0503020204020204" pitchFamily="34" charset="-122"/>
                <a:ea typeface="微软雅黑" panose="020B0503020204020204" pitchFamily="34" charset="-122"/>
              </a:rPr>
              <a:t>抢答：常用的天气符号</a:t>
            </a:r>
          </a:p>
        </p:txBody>
      </p:sp>
      <p:grpSp>
        <p:nvGrpSpPr>
          <p:cNvPr id="2" name="Group 294"/>
          <p:cNvGrpSpPr/>
          <p:nvPr/>
        </p:nvGrpSpPr>
        <p:grpSpPr bwMode="auto">
          <a:xfrm>
            <a:off x="1028538" y="1271759"/>
            <a:ext cx="1322417" cy="906518"/>
            <a:chOff x="1824" y="2544"/>
            <a:chExt cx="710" cy="649"/>
          </a:xfrm>
        </p:grpSpPr>
        <p:grpSp>
          <p:nvGrpSpPr>
            <p:cNvPr id="3" name="Group 264"/>
            <p:cNvGrpSpPr/>
            <p:nvPr/>
          </p:nvGrpSpPr>
          <p:grpSpPr bwMode="auto">
            <a:xfrm>
              <a:off x="1824" y="2544"/>
              <a:ext cx="710" cy="649"/>
              <a:chOff x="-1872" y="194"/>
              <a:chExt cx="1363" cy="1800"/>
            </a:xfrm>
          </p:grpSpPr>
          <p:sp>
            <p:nvSpPr>
              <p:cNvPr id="25857" name="AutoShape 265"/>
              <p:cNvSpPr>
                <a:spLocks noChangeArrowheads="1"/>
              </p:cNvSpPr>
              <p:nvPr/>
            </p:nvSpPr>
            <p:spPr bwMode="gray">
              <a:xfrm>
                <a:off x="-1872" y="194"/>
                <a:ext cx="1363" cy="1800"/>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58" name="AutoShape 266"/>
              <p:cNvSpPr>
                <a:spLocks noChangeArrowheads="1"/>
              </p:cNvSpPr>
              <p:nvPr/>
            </p:nvSpPr>
            <p:spPr bwMode="gray">
              <a:xfrm>
                <a:off x="-1851" y="199"/>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59" name="AutoShape 267"/>
              <p:cNvSpPr>
                <a:spLocks noChangeArrowheads="1"/>
              </p:cNvSpPr>
              <p:nvPr/>
            </p:nvSpPr>
            <p:spPr bwMode="gray">
              <a:xfrm>
                <a:off x="-1840" y="1499"/>
                <a:ext cx="1304" cy="447"/>
              </a:xfrm>
              <a:prstGeom prst="roundRect">
                <a:avLst>
                  <a:gd name="adj" fmla="val 50000"/>
                </a:avLst>
              </a:prstGeom>
              <a:gradFill rotWithShape="1">
                <a:gsLst>
                  <a:gs pos="0">
                    <a:srgbClr val="3CA1E6">
                      <a:alpha val="0"/>
                    </a:srgbClr>
                  </a:gs>
                  <a:gs pos="100000">
                    <a:srgbClr val="9BCFF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60" name="AutoShape 268"/>
              <p:cNvSpPr>
                <a:spLocks noChangeArrowheads="1"/>
              </p:cNvSpPr>
              <p:nvPr/>
            </p:nvSpPr>
            <p:spPr bwMode="gray">
              <a:xfrm>
                <a:off x="-1840" y="213"/>
                <a:ext cx="1304" cy="446"/>
              </a:xfrm>
              <a:prstGeom prst="roundRect">
                <a:avLst>
                  <a:gd name="adj" fmla="val 50000"/>
                </a:avLst>
              </a:prstGeom>
              <a:gradFill rotWithShape="1">
                <a:gsLst>
                  <a:gs pos="0">
                    <a:srgbClr val="BEE0F7"/>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4" name="Group 269"/>
            <p:cNvGrpSpPr/>
            <p:nvPr/>
          </p:nvGrpSpPr>
          <p:grpSpPr bwMode="auto">
            <a:xfrm>
              <a:off x="1905" y="2592"/>
              <a:ext cx="543" cy="541"/>
              <a:chOff x="654" y="2400"/>
              <a:chExt cx="894" cy="912"/>
            </a:xfrm>
          </p:grpSpPr>
          <p:sp>
            <p:nvSpPr>
              <p:cNvPr id="25848" name="Oval 270"/>
              <p:cNvSpPr>
                <a:spLocks noChangeArrowheads="1"/>
              </p:cNvSpPr>
              <p:nvPr/>
            </p:nvSpPr>
            <p:spPr bwMode="auto">
              <a:xfrm>
                <a:off x="909" y="2658"/>
                <a:ext cx="384" cy="384"/>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49" name="Line 271"/>
              <p:cNvSpPr>
                <a:spLocks noChangeShapeType="1"/>
              </p:cNvSpPr>
              <p:nvPr/>
            </p:nvSpPr>
            <p:spPr bwMode="auto">
              <a:xfrm rot="2700000">
                <a:off x="696" y="2568"/>
                <a:ext cx="240"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50" name="Line 272"/>
              <p:cNvSpPr>
                <a:spLocks noChangeShapeType="1"/>
              </p:cNvSpPr>
              <p:nvPr/>
            </p:nvSpPr>
            <p:spPr bwMode="auto">
              <a:xfrm>
                <a:off x="654" y="2880"/>
                <a:ext cx="19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51" name="Line 273"/>
              <p:cNvSpPr>
                <a:spLocks noChangeShapeType="1"/>
              </p:cNvSpPr>
              <p:nvPr/>
            </p:nvSpPr>
            <p:spPr bwMode="auto">
              <a:xfrm rot="8100000">
                <a:off x="1269" y="2571"/>
                <a:ext cx="240"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52" name="Line 274"/>
              <p:cNvSpPr>
                <a:spLocks noChangeShapeType="1"/>
              </p:cNvSpPr>
              <p:nvPr/>
            </p:nvSpPr>
            <p:spPr bwMode="auto">
              <a:xfrm>
                <a:off x="1356" y="2871"/>
                <a:ext cx="19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53" name="Line 275"/>
              <p:cNvSpPr>
                <a:spLocks noChangeShapeType="1"/>
              </p:cNvSpPr>
              <p:nvPr/>
            </p:nvSpPr>
            <p:spPr bwMode="auto">
              <a:xfrm rot="5400000">
                <a:off x="1008" y="2496"/>
                <a:ext cx="19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54" name="Line 276"/>
              <p:cNvSpPr>
                <a:spLocks noChangeShapeType="1"/>
              </p:cNvSpPr>
              <p:nvPr/>
            </p:nvSpPr>
            <p:spPr bwMode="auto">
              <a:xfrm rot="5400000">
                <a:off x="1008" y="3216"/>
                <a:ext cx="19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55" name="Line 277"/>
              <p:cNvSpPr>
                <a:spLocks noChangeShapeType="1"/>
              </p:cNvSpPr>
              <p:nvPr/>
            </p:nvSpPr>
            <p:spPr bwMode="auto">
              <a:xfrm rot="2700000">
                <a:off x="1236" y="3144"/>
                <a:ext cx="240"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56" name="Line 278"/>
              <p:cNvSpPr>
                <a:spLocks noChangeShapeType="1"/>
              </p:cNvSpPr>
              <p:nvPr/>
            </p:nvSpPr>
            <p:spPr bwMode="auto">
              <a:xfrm rot="8100000">
                <a:off x="702" y="3156"/>
                <a:ext cx="240"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grpSp>
        <p:nvGrpSpPr>
          <p:cNvPr id="5" name="Group 320"/>
          <p:cNvGrpSpPr/>
          <p:nvPr/>
        </p:nvGrpSpPr>
        <p:grpSpPr bwMode="auto">
          <a:xfrm>
            <a:off x="1028538" y="2822843"/>
            <a:ext cx="1322417" cy="906519"/>
            <a:chOff x="2496" y="2592"/>
            <a:chExt cx="710" cy="649"/>
          </a:xfrm>
        </p:grpSpPr>
        <p:grpSp>
          <p:nvGrpSpPr>
            <p:cNvPr id="6" name="Group 296"/>
            <p:cNvGrpSpPr/>
            <p:nvPr/>
          </p:nvGrpSpPr>
          <p:grpSpPr bwMode="auto">
            <a:xfrm>
              <a:off x="2496" y="2592"/>
              <a:ext cx="710" cy="649"/>
              <a:chOff x="-1872" y="194"/>
              <a:chExt cx="1363" cy="1800"/>
            </a:xfrm>
          </p:grpSpPr>
          <p:sp>
            <p:nvSpPr>
              <p:cNvPr id="25842" name="AutoShape 297"/>
              <p:cNvSpPr>
                <a:spLocks noChangeArrowheads="1"/>
              </p:cNvSpPr>
              <p:nvPr/>
            </p:nvSpPr>
            <p:spPr bwMode="gray">
              <a:xfrm>
                <a:off x="-1872" y="194"/>
                <a:ext cx="1363" cy="1800"/>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43" name="AutoShape 298"/>
              <p:cNvSpPr>
                <a:spLocks noChangeArrowheads="1"/>
              </p:cNvSpPr>
              <p:nvPr/>
            </p:nvSpPr>
            <p:spPr bwMode="gray">
              <a:xfrm>
                <a:off x="-1851" y="199"/>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44" name="AutoShape 299"/>
              <p:cNvSpPr>
                <a:spLocks noChangeArrowheads="1"/>
              </p:cNvSpPr>
              <p:nvPr/>
            </p:nvSpPr>
            <p:spPr bwMode="gray">
              <a:xfrm>
                <a:off x="-1840" y="1499"/>
                <a:ext cx="1304" cy="447"/>
              </a:xfrm>
              <a:prstGeom prst="roundRect">
                <a:avLst>
                  <a:gd name="adj" fmla="val 50000"/>
                </a:avLst>
              </a:prstGeom>
              <a:gradFill rotWithShape="1">
                <a:gsLst>
                  <a:gs pos="0">
                    <a:srgbClr val="3CA1E6">
                      <a:alpha val="0"/>
                    </a:srgbClr>
                  </a:gs>
                  <a:gs pos="100000">
                    <a:srgbClr val="9BCFF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45" name="AutoShape 300"/>
              <p:cNvSpPr>
                <a:spLocks noChangeArrowheads="1"/>
              </p:cNvSpPr>
              <p:nvPr/>
            </p:nvSpPr>
            <p:spPr bwMode="gray">
              <a:xfrm>
                <a:off x="-1840" y="213"/>
                <a:ext cx="1304" cy="446"/>
              </a:xfrm>
              <a:prstGeom prst="roundRect">
                <a:avLst>
                  <a:gd name="adj" fmla="val 50000"/>
                </a:avLst>
              </a:prstGeom>
              <a:gradFill rotWithShape="1">
                <a:gsLst>
                  <a:gs pos="0">
                    <a:srgbClr val="BEE0F7"/>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sp>
          <p:nvSpPr>
            <p:cNvPr id="25841" name="AutoShape 311"/>
            <p:cNvSpPr>
              <a:spLocks noChangeArrowheads="1"/>
            </p:cNvSpPr>
            <p:nvPr/>
          </p:nvSpPr>
          <p:spPr bwMode="auto">
            <a:xfrm>
              <a:off x="2592" y="2669"/>
              <a:ext cx="518" cy="444"/>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7" name="Group 324"/>
          <p:cNvGrpSpPr/>
          <p:nvPr/>
        </p:nvGrpSpPr>
        <p:grpSpPr bwMode="auto">
          <a:xfrm>
            <a:off x="8239418" y="1251121"/>
            <a:ext cx="1322417" cy="906519"/>
            <a:chOff x="1584" y="1536"/>
            <a:chExt cx="710" cy="649"/>
          </a:xfrm>
        </p:grpSpPr>
        <p:grpSp>
          <p:nvGrpSpPr>
            <p:cNvPr id="8" name="Group 314"/>
            <p:cNvGrpSpPr/>
            <p:nvPr/>
          </p:nvGrpSpPr>
          <p:grpSpPr bwMode="auto">
            <a:xfrm>
              <a:off x="1584" y="1536"/>
              <a:ext cx="710" cy="649"/>
              <a:chOff x="-1872" y="194"/>
              <a:chExt cx="1363" cy="1800"/>
            </a:xfrm>
          </p:grpSpPr>
          <p:sp>
            <p:nvSpPr>
              <p:cNvPr id="25836" name="AutoShape 315"/>
              <p:cNvSpPr>
                <a:spLocks noChangeArrowheads="1"/>
              </p:cNvSpPr>
              <p:nvPr/>
            </p:nvSpPr>
            <p:spPr bwMode="gray">
              <a:xfrm>
                <a:off x="-1872" y="194"/>
                <a:ext cx="1363" cy="1800"/>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37" name="AutoShape 316"/>
              <p:cNvSpPr>
                <a:spLocks noChangeArrowheads="1"/>
              </p:cNvSpPr>
              <p:nvPr/>
            </p:nvSpPr>
            <p:spPr bwMode="gray">
              <a:xfrm>
                <a:off x="-1851" y="199"/>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38" name="AutoShape 317"/>
              <p:cNvSpPr>
                <a:spLocks noChangeArrowheads="1"/>
              </p:cNvSpPr>
              <p:nvPr/>
            </p:nvSpPr>
            <p:spPr bwMode="gray">
              <a:xfrm>
                <a:off x="-1840" y="1499"/>
                <a:ext cx="1304" cy="447"/>
              </a:xfrm>
              <a:prstGeom prst="roundRect">
                <a:avLst>
                  <a:gd name="adj" fmla="val 50000"/>
                </a:avLst>
              </a:prstGeom>
              <a:gradFill rotWithShape="1">
                <a:gsLst>
                  <a:gs pos="0">
                    <a:srgbClr val="3CA1E6">
                      <a:alpha val="0"/>
                    </a:srgbClr>
                  </a:gs>
                  <a:gs pos="100000">
                    <a:srgbClr val="9BCFF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39" name="AutoShape 318"/>
              <p:cNvSpPr>
                <a:spLocks noChangeArrowheads="1"/>
              </p:cNvSpPr>
              <p:nvPr/>
            </p:nvSpPr>
            <p:spPr bwMode="gray">
              <a:xfrm>
                <a:off x="-1840" y="213"/>
                <a:ext cx="1304" cy="446"/>
              </a:xfrm>
              <a:prstGeom prst="roundRect">
                <a:avLst>
                  <a:gd name="adj" fmla="val 50000"/>
                </a:avLst>
              </a:prstGeom>
              <a:gradFill rotWithShape="1">
                <a:gsLst>
                  <a:gs pos="0">
                    <a:srgbClr val="BEE0F7"/>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9" name="Group 321"/>
            <p:cNvGrpSpPr/>
            <p:nvPr/>
          </p:nvGrpSpPr>
          <p:grpSpPr bwMode="auto">
            <a:xfrm>
              <a:off x="1858" y="1536"/>
              <a:ext cx="158" cy="641"/>
              <a:chOff x="1776" y="528"/>
              <a:chExt cx="240" cy="1056"/>
            </a:xfrm>
          </p:grpSpPr>
          <p:sp>
            <p:nvSpPr>
              <p:cNvPr id="25834" name="AutoShape 322"/>
              <p:cNvSpPr>
                <a:spLocks noChangeArrowheads="1"/>
              </p:cNvSpPr>
              <p:nvPr/>
            </p:nvSpPr>
            <p:spPr bwMode="auto">
              <a:xfrm rot="640372" flipH="1">
                <a:off x="1776" y="528"/>
                <a:ext cx="192" cy="576"/>
              </a:xfrm>
              <a:prstGeom prst="rtTriangle">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35" name="AutoShape 323"/>
              <p:cNvSpPr>
                <a:spLocks noChangeArrowheads="1"/>
              </p:cNvSpPr>
              <p:nvPr/>
            </p:nvSpPr>
            <p:spPr bwMode="auto">
              <a:xfrm rot="11460000" flipH="1">
                <a:off x="1824" y="1008"/>
                <a:ext cx="192" cy="576"/>
              </a:xfrm>
              <a:prstGeom prst="rtTriangle">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grpSp>
        <p:nvGrpSpPr>
          <p:cNvPr id="10" name="Group 416"/>
          <p:cNvGrpSpPr/>
          <p:nvPr/>
        </p:nvGrpSpPr>
        <p:grpSpPr bwMode="auto">
          <a:xfrm>
            <a:off x="2854531" y="1254297"/>
            <a:ext cx="1322419" cy="904931"/>
            <a:chOff x="576" y="1152"/>
            <a:chExt cx="710" cy="648"/>
          </a:xfrm>
        </p:grpSpPr>
        <p:grpSp>
          <p:nvGrpSpPr>
            <p:cNvPr id="11" name="Group 387"/>
            <p:cNvGrpSpPr/>
            <p:nvPr/>
          </p:nvGrpSpPr>
          <p:grpSpPr bwMode="auto">
            <a:xfrm>
              <a:off x="576" y="1152"/>
              <a:ext cx="710" cy="648"/>
              <a:chOff x="1584" y="1632"/>
              <a:chExt cx="710" cy="648"/>
            </a:xfrm>
          </p:grpSpPr>
          <p:sp>
            <p:nvSpPr>
              <p:cNvPr id="25828" name="AutoShape 388"/>
              <p:cNvSpPr>
                <a:spLocks noChangeArrowheads="1"/>
              </p:cNvSpPr>
              <p:nvPr/>
            </p:nvSpPr>
            <p:spPr bwMode="gray">
              <a:xfrm>
                <a:off x="1584" y="1632"/>
                <a:ext cx="710" cy="648"/>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29" name="AutoShape 389"/>
              <p:cNvSpPr>
                <a:spLocks noChangeArrowheads="1"/>
              </p:cNvSpPr>
              <p:nvPr/>
            </p:nvSpPr>
            <p:spPr bwMode="gray">
              <a:xfrm>
                <a:off x="1584" y="1632"/>
                <a:ext cx="689" cy="637"/>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30" name="AutoShape 390"/>
              <p:cNvSpPr>
                <a:spLocks noChangeArrowheads="1"/>
              </p:cNvSpPr>
              <p:nvPr/>
            </p:nvSpPr>
            <p:spPr bwMode="gray">
              <a:xfrm>
                <a:off x="1601" y="2092"/>
                <a:ext cx="680" cy="161"/>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31" name="AutoShape 391"/>
              <p:cNvSpPr>
                <a:spLocks noChangeArrowheads="1"/>
              </p:cNvSpPr>
              <p:nvPr/>
            </p:nvSpPr>
            <p:spPr bwMode="gray">
              <a:xfrm>
                <a:off x="1601" y="1639"/>
                <a:ext cx="680" cy="161"/>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12" name="Group 402"/>
            <p:cNvGrpSpPr/>
            <p:nvPr/>
          </p:nvGrpSpPr>
          <p:grpSpPr bwMode="auto">
            <a:xfrm>
              <a:off x="620" y="1296"/>
              <a:ext cx="628" cy="322"/>
              <a:chOff x="4284" y="1296"/>
              <a:chExt cx="948" cy="556"/>
            </a:xfrm>
          </p:grpSpPr>
          <p:grpSp>
            <p:nvGrpSpPr>
              <p:cNvPr id="13" name="Group 403"/>
              <p:cNvGrpSpPr/>
              <p:nvPr/>
            </p:nvGrpSpPr>
            <p:grpSpPr bwMode="auto">
              <a:xfrm>
                <a:off x="4782" y="1296"/>
                <a:ext cx="450" cy="432"/>
                <a:chOff x="654" y="2400"/>
                <a:chExt cx="894" cy="912"/>
              </a:xfrm>
            </p:grpSpPr>
            <p:sp>
              <p:nvSpPr>
                <p:cNvPr id="25819" name="Oval 404"/>
                <p:cNvSpPr>
                  <a:spLocks noChangeArrowheads="1"/>
                </p:cNvSpPr>
                <p:nvPr/>
              </p:nvSpPr>
              <p:spPr bwMode="auto">
                <a:xfrm>
                  <a:off x="909" y="2658"/>
                  <a:ext cx="384" cy="384"/>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20" name="Line 405"/>
                <p:cNvSpPr>
                  <a:spLocks noChangeShapeType="1"/>
                </p:cNvSpPr>
                <p:nvPr/>
              </p:nvSpPr>
              <p:spPr bwMode="auto">
                <a:xfrm rot="2700000">
                  <a:off x="696" y="2568"/>
                  <a:ext cx="240"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21" name="Line 406"/>
                <p:cNvSpPr>
                  <a:spLocks noChangeShapeType="1"/>
                </p:cNvSpPr>
                <p:nvPr/>
              </p:nvSpPr>
              <p:spPr bwMode="auto">
                <a:xfrm>
                  <a:off x="654" y="2880"/>
                  <a:ext cx="19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22" name="Line 407"/>
                <p:cNvSpPr>
                  <a:spLocks noChangeShapeType="1"/>
                </p:cNvSpPr>
                <p:nvPr/>
              </p:nvSpPr>
              <p:spPr bwMode="auto">
                <a:xfrm rot="8100000">
                  <a:off x="1269" y="2571"/>
                  <a:ext cx="240"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23" name="Line 408"/>
                <p:cNvSpPr>
                  <a:spLocks noChangeShapeType="1"/>
                </p:cNvSpPr>
                <p:nvPr/>
              </p:nvSpPr>
              <p:spPr bwMode="auto">
                <a:xfrm>
                  <a:off x="1356" y="2871"/>
                  <a:ext cx="19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24" name="Line 409"/>
                <p:cNvSpPr>
                  <a:spLocks noChangeShapeType="1"/>
                </p:cNvSpPr>
                <p:nvPr/>
              </p:nvSpPr>
              <p:spPr bwMode="auto">
                <a:xfrm rot="5400000">
                  <a:off x="1008" y="2496"/>
                  <a:ext cx="19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25" name="Line 410"/>
                <p:cNvSpPr>
                  <a:spLocks noChangeShapeType="1"/>
                </p:cNvSpPr>
                <p:nvPr/>
              </p:nvSpPr>
              <p:spPr bwMode="auto">
                <a:xfrm rot="5400000">
                  <a:off x="1008" y="3216"/>
                  <a:ext cx="19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26" name="Line 411"/>
                <p:cNvSpPr>
                  <a:spLocks noChangeShapeType="1"/>
                </p:cNvSpPr>
                <p:nvPr/>
              </p:nvSpPr>
              <p:spPr bwMode="auto">
                <a:xfrm rot="2700000">
                  <a:off x="1236" y="3144"/>
                  <a:ext cx="240"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27" name="Line 412"/>
                <p:cNvSpPr>
                  <a:spLocks noChangeShapeType="1"/>
                </p:cNvSpPr>
                <p:nvPr/>
              </p:nvSpPr>
              <p:spPr bwMode="auto">
                <a:xfrm rot="8100000">
                  <a:off x="702" y="3156"/>
                  <a:ext cx="240"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14" name="Group 413"/>
              <p:cNvGrpSpPr/>
              <p:nvPr/>
            </p:nvGrpSpPr>
            <p:grpSpPr bwMode="auto">
              <a:xfrm>
                <a:off x="4284" y="1410"/>
                <a:ext cx="931" cy="442"/>
                <a:chOff x="4284" y="1410"/>
                <a:chExt cx="931" cy="442"/>
              </a:xfrm>
            </p:grpSpPr>
            <p:sp>
              <p:nvSpPr>
                <p:cNvPr id="25817" name="Freeform 414"/>
                <p:cNvSpPr/>
                <p:nvPr/>
              </p:nvSpPr>
              <p:spPr bwMode="auto">
                <a:xfrm>
                  <a:off x="4284" y="1410"/>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chemeClr val="bg1"/>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18" name="Freeform 415"/>
                <p:cNvSpPr/>
                <p:nvPr/>
              </p:nvSpPr>
              <p:spPr bwMode="auto">
                <a:xfrm>
                  <a:off x="4350" y="1488"/>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rgbClr val="3366FF"/>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grpSp>
      <p:grpSp>
        <p:nvGrpSpPr>
          <p:cNvPr id="15" name="Group 422"/>
          <p:cNvGrpSpPr/>
          <p:nvPr/>
        </p:nvGrpSpPr>
        <p:grpSpPr bwMode="auto">
          <a:xfrm>
            <a:off x="6411308" y="1249534"/>
            <a:ext cx="1322417" cy="904931"/>
            <a:chOff x="1728" y="912"/>
            <a:chExt cx="710" cy="648"/>
          </a:xfrm>
        </p:grpSpPr>
        <p:grpSp>
          <p:nvGrpSpPr>
            <p:cNvPr id="16" name="Group 366"/>
            <p:cNvGrpSpPr/>
            <p:nvPr/>
          </p:nvGrpSpPr>
          <p:grpSpPr bwMode="auto">
            <a:xfrm>
              <a:off x="1728" y="912"/>
              <a:ext cx="710" cy="648"/>
              <a:chOff x="1584" y="1632"/>
              <a:chExt cx="710" cy="648"/>
            </a:xfrm>
          </p:grpSpPr>
          <p:sp>
            <p:nvSpPr>
              <p:cNvPr id="25809" name="AutoShape 362"/>
              <p:cNvSpPr>
                <a:spLocks noChangeArrowheads="1"/>
              </p:cNvSpPr>
              <p:nvPr/>
            </p:nvSpPr>
            <p:spPr bwMode="gray">
              <a:xfrm>
                <a:off x="1584" y="1632"/>
                <a:ext cx="710" cy="648"/>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10" name="AutoShape 363"/>
              <p:cNvSpPr>
                <a:spLocks noChangeArrowheads="1"/>
              </p:cNvSpPr>
              <p:nvPr/>
            </p:nvSpPr>
            <p:spPr bwMode="gray">
              <a:xfrm>
                <a:off x="1584" y="1632"/>
                <a:ext cx="689" cy="637"/>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11" name="AutoShape 364"/>
              <p:cNvSpPr>
                <a:spLocks noChangeArrowheads="1"/>
              </p:cNvSpPr>
              <p:nvPr/>
            </p:nvSpPr>
            <p:spPr bwMode="gray">
              <a:xfrm>
                <a:off x="1601" y="2092"/>
                <a:ext cx="680" cy="161"/>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12" name="AutoShape 365"/>
              <p:cNvSpPr>
                <a:spLocks noChangeArrowheads="1"/>
              </p:cNvSpPr>
              <p:nvPr/>
            </p:nvSpPr>
            <p:spPr bwMode="gray">
              <a:xfrm>
                <a:off x="1601" y="1639"/>
                <a:ext cx="680" cy="161"/>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17" name="Group 417"/>
            <p:cNvGrpSpPr/>
            <p:nvPr/>
          </p:nvGrpSpPr>
          <p:grpSpPr bwMode="auto">
            <a:xfrm>
              <a:off x="1824" y="1104"/>
              <a:ext cx="528" cy="259"/>
              <a:chOff x="678" y="504"/>
              <a:chExt cx="819" cy="456"/>
            </a:xfrm>
          </p:grpSpPr>
          <p:sp>
            <p:nvSpPr>
              <p:cNvPr id="25806" name="Line 418"/>
              <p:cNvSpPr>
                <a:spLocks noChangeShapeType="1"/>
              </p:cNvSpPr>
              <p:nvPr/>
            </p:nvSpPr>
            <p:spPr bwMode="auto">
              <a:xfrm>
                <a:off x="678" y="504"/>
                <a:ext cx="816" cy="0"/>
              </a:xfrm>
              <a:prstGeom prst="line">
                <a:avLst/>
              </a:prstGeom>
              <a:noFill/>
              <a:ln w="1270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07" name="Line 419"/>
              <p:cNvSpPr>
                <a:spLocks noChangeShapeType="1"/>
              </p:cNvSpPr>
              <p:nvPr/>
            </p:nvSpPr>
            <p:spPr bwMode="auto">
              <a:xfrm>
                <a:off x="681" y="729"/>
                <a:ext cx="816" cy="0"/>
              </a:xfrm>
              <a:prstGeom prst="line">
                <a:avLst/>
              </a:prstGeom>
              <a:noFill/>
              <a:ln w="1270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808" name="Line 420"/>
              <p:cNvSpPr>
                <a:spLocks noChangeShapeType="1"/>
              </p:cNvSpPr>
              <p:nvPr/>
            </p:nvSpPr>
            <p:spPr bwMode="auto">
              <a:xfrm>
                <a:off x="681" y="960"/>
                <a:ext cx="816" cy="0"/>
              </a:xfrm>
              <a:prstGeom prst="line">
                <a:avLst/>
              </a:prstGeom>
              <a:noFill/>
              <a:ln w="1270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grpSp>
        <p:nvGrpSpPr>
          <p:cNvPr id="18" name="Group 433"/>
          <p:cNvGrpSpPr/>
          <p:nvPr/>
        </p:nvGrpSpPr>
        <p:grpSpPr bwMode="auto">
          <a:xfrm>
            <a:off x="10067529" y="1230483"/>
            <a:ext cx="1322417" cy="1068959"/>
            <a:chOff x="2640" y="912"/>
            <a:chExt cx="710" cy="765"/>
          </a:xfrm>
        </p:grpSpPr>
        <p:grpSp>
          <p:nvGrpSpPr>
            <p:cNvPr id="19" name="Group 392"/>
            <p:cNvGrpSpPr/>
            <p:nvPr/>
          </p:nvGrpSpPr>
          <p:grpSpPr bwMode="auto">
            <a:xfrm>
              <a:off x="2640" y="912"/>
              <a:ext cx="710" cy="648"/>
              <a:chOff x="1584" y="1632"/>
              <a:chExt cx="710" cy="648"/>
            </a:xfrm>
          </p:grpSpPr>
          <p:sp>
            <p:nvSpPr>
              <p:cNvPr id="25800" name="AutoShape 393"/>
              <p:cNvSpPr>
                <a:spLocks noChangeArrowheads="1"/>
              </p:cNvSpPr>
              <p:nvPr/>
            </p:nvSpPr>
            <p:spPr bwMode="gray">
              <a:xfrm>
                <a:off x="1584" y="1632"/>
                <a:ext cx="710" cy="648"/>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01" name="AutoShape 394"/>
              <p:cNvSpPr>
                <a:spLocks noChangeArrowheads="1"/>
              </p:cNvSpPr>
              <p:nvPr/>
            </p:nvSpPr>
            <p:spPr bwMode="gray">
              <a:xfrm>
                <a:off x="1584" y="1632"/>
                <a:ext cx="689" cy="637"/>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02" name="AutoShape 395"/>
              <p:cNvSpPr>
                <a:spLocks noChangeArrowheads="1"/>
              </p:cNvSpPr>
              <p:nvPr/>
            </p:nvSpPr>
            <p:spPr bwMode="gray">
              <a:xfrm>
                <a:off x="1601" y="2092"/>
                <a:ext cx="680" cy="161"/>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803" name="AutoShape 396"/>
              <p:cNvSpPr>
                <a:spLocks noChangeArrowheads="1"/>
              </p:cNvSpPr>
              <p:nvPr/>
            </p:nvSpPr>
            <p:spPr bwMode="gray">
              <a:xfrm>
                <a:off x="1601" y="1639"/>
                <a:ext cx="680" cy="161"/>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0" name="Group 423"/>
            <p:cNvGrpSpPr/>
            <p:nvPr/>
          </p:nvGrpSpPr>
          <p:grpSpPr bwMode="auto">
            <a:xfrm>
              <a:off x="2688" y="912"/>
              <a:ext cx="589" cy="765"/>
              <a:chOff x="201" y="3012"/>
              <a:chExt cx="934" cy="1246"/>
            </a:xfrm>
          </p:grpSpPr>
          <p:grpSp>
            <p:nvGrpSpPr>
              <p:cNvPr id="21" name="Group 424"/>
              <p:cNvGrpSpPr/>
              <p:nvPr/>
            </p:nvGrpSpPr>
            <p:grpSpPr bwMode="auto">
              <a:xfrm>
                <a:off x="551" y="3721"/>
                <a:ext cx="480" cy="537"/>
                <a:chOff x="-1104" y="2976"/>
                <a:chExt cx="480" cy="537"/>
              </a:xfrm>
            </p:grpSpPr>
            <p:sp>
              <p:nvSpPr>
                <p:cNvPr id="25797" name="Line 425"/>
                <p:cNvSpPr>
                  <a:spLocks noChangeShapeType="1"/>
                </p:cNvSpPr>
                <p:nvPr/>
              </p:nvSpPr>
              <p:spPr bwMode="auto">
                <a:xfrm>
                  <a:off x="-1104" y="2976"/>
                  <a:ext cx="480" cy="537"/>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98" name="Line 426"/>
                <p:cNvSpPr>
                  <a:spLocks noChangeShapeType="1"/>
                </p:cNvSpPr>
                <p:nvPr/>
              </p:nvSpPr>
              <p:spPr bwMode="auto">
                <a:xfrm rot="3600000">
                  <a:off x="-1104" y="3048"/>
                  <a:ext cx="480" cy="392"/>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99" name="Line 427"/>
                <p:cNvSpPr>
                  <a:spLocks noChangeShapeType="1"/>
                </p:cNvSpPr>
                <p:nvPr/>
              </p:nvSpPr>
              <p:spPr bwMode="auto">
                <a:xfrm rot="7200000">
                  <a:off x="-1104" y="3048"/>
                  <a:ext cx="480" cy="392"/>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22" name="Group 428"/>
              <p:cNvGrpSpPr/>
              <p:nvPr/>
            </p:nvGrpSpPr>
            <p:grpSpPr bwMode="auto">
              <a:xfrm>
                <a:off x="249" y="3492"/>
                <a:ext cx="240" cy="410"/>
                <a:chOff x="4272" y="768"/>
                <a:chExt cx="240" cy="410"/>
              </a:xfrm>
            </p:grpSpPr>
            <p:sp>
              <p:nvSpPr>
                <p:cNvPr id="25795" name="AutoShape 429"/>
                <p:cNvSpPr>
                  <a:spLocks noChangeArrowheads="1"/>
                </p:cNvSpPr>
                <p:nvPr/>
              </p:nvSpPr>
              <p:spPr bwMode="auto">
                <a:xfrm>
                  <a:off x="4368" y="768"/>
                  <a:ext cx="144" cy="181"/>
                </a:xfrm>
                <a:prstGeom prst="parallelogram">
                  <a:avLst>
                    <a:gd name="adj" fmla="val 52083"/>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96" name="AutoShape 430"/>
                <p:cNvSpPr>
                  <a:spLocks noChangeArrowheads="1"/>
                </p:cNvSpPr>
                <p:nvPr/>
              </p:nvSpPr>
              <p:spPr bwMode="auto">
                <a:xfrm>
                  <a:off x="4272" y="997"/>
                  <a:ext cx="144" cy="181"/>
                </a:xfrm>
                <a:prstGeom prst="parallelogram">
                  <a:avLst>
                    <a:gd name="adj" fmla="val 52083"/>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sp>
            <p:nvSpPr>
              <p:cNvPr id="25793" name="Freeform 431"/>
              <p:cNvSpPr/>
              <p:nvPr/>
            </p:nvSpPr>
            <p:spPr bwMode="auto">
              <a:xfrm>
                <a:off x="201" y="3012"/>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chemeClr val="bg1"/>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794" name="Freeform 432"/>
              <p:cNvSpPr/>
              <p:nvPr/>
            </p:nvSpPr>
            <p:spPr bwMode="auto">
              <a:xfrm>
                <a:off x="270" y="3090"/>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rgbClr val="3366FF"/>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grpSp>
        <p:nvGrpSpPr>
          <p:cNvPr id="23" name="Group 592"/>
          <p:cNvGrpSpPr/>
          <p:nvPr/>
        </p:nvGrpSpPr>
        <p:grpSpPr bwMode="auto">
          <a:xfrm>
            <a:off x="4672063" y="2838717"/>
            <a:ext cx="1322417" cy="904931"/>
            <a:chOff x="1152" y="2101"/>
            <a:chExt cx="625" cy="570"/>
          </a:xfrm>
        </p:grpSpPr>
        <p:grpSp>
          <p:nvGrpSpPr>
            <p:cNvPr id="24" name="Group 372"/>
            <p:cNvGrpSpPr/>
            <p:nvPr/>
          </p:nvGrpSpPr>
          <p:grpSpPr bwMode="auto">
            <a:xfrm>
              <a:off x="1152" y="2101"/>
              <a:ext cx="625" cy="570"/>
              <a:chOff x="1584" y="1632"/>
              <a:chExt cx="710" cy="648"/>
            </a:xfrm>
          </p:grpSpPr>
          <p:sp>
            <p:nvSpPr>
              <p:cNvPr id="25785" name="AutoShape 373"/>
              <p:cNvSpPr>
                <a:spLocks noChangeArrowheads="1"/>
              </p:cNvSpPr>
              <p:nvPr/>
            </p:nvSpPr>
            <p:spPr bwMode="gray">
              <a:xfrm>
                <a:off x="1584" y="1632"/>
                <a:ext cx="710" cy="648"/>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86" name="AutoShape 374"/>
              <p:cNvSpPr>
                <a:spLocks noChangeArrowheads="1"/>
              </p:cNvSpPr>
              <p:nvPr/>
            </p:nvSpPr>
            <p:spPr bwMode="gray">
              <a:xfrm>
                <a:off x="1584" y="1632"/>
                <a:ext cx="689" cy="637"/>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87" name="AutoShape 375"/>
              <p:cNvSpPr>
                <a:spLocks noChangeArrowheads="1"/>
              </p:cNvSpPr>
              <p:nvPr/>
            </p:nvSpPr>
            <p:spPr bwMode="gray">
              <a:xfrm>
                <a:off x="1601" y="2092"/>
                <a:ext cx="680" cy="161"/>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88" name="AutoShape 376"/>
              <p:cNvSpPr>
                <a:spLocks noChangeArrowheads="1"/>
              </p:cNvSpPr>
              <p:nvPr/>
            </p:nvSpPr>
            <p:spPr bwMode="gray">
              <a:xfrm>
                <a:off x="1601" y="1639"/>
                <a:ext cx="680" cy="161"/>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sp>
          <p:nvSpPr>
            <p:cNvPr id="25783" name="Text Box 434"/>
            <p:cNvSpPr txBox="1">
              <a:spLocks noChangeArrowheads="1"/>
            </p:cNvSpPr>
            <p:nvPr/>
          </p:nvSpPr>
          <p:spPr bwMode="auto">
            <a:xfrm>
              <a:off x="1312" y="2214"/>
              <a:ext cx="32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en-US" altLang="zh-CN" sz="2400" dirty="0">
                  <a:latin typeface="微软雅黑" panose="020B0503020204020204" pitchFamily="34" charset="-122"/>
                  <a:ea typeface="微软雅黑" panose="020B0503020204020204" pitchFamily="34" charset="-122"/>
                </a:rPr>
                <a:t>S</a:t>
              </a:r>
            </a:p>
          </p:txBody>
        </p:sp>
        <p:sp>
          <p:nvSpPr>
            <p:cNvPr id="25784" name="Line 435"/>
            <p:cNvSpPr>
              <a:spLocks noChangeShapeType="1"/>
            </p:cNvSpPr>
            <p:nvPr/>
          </p:nvSpPr>
          <p:spPr bwMode="auto">
            <a:xfrm>
              <a:off x="1274" y="2349"/>
              <a:ext cx="454" cy="0"/>
            </a:xfrm>
            <a:prstGeom prst="line">
              <a:avLst/>
            </a:prstGeom>
            <a:noFill/>
            <a:ln w="3810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25" name="Group 471"/>
          <p:cNvGrpSpPr/>
          <p:nvPr/>
        </p:nvGrpSpPr>
        <p:grpSpPr bwMode="auto">
          <a:xfrm>
            <a:off x="4682640" y="4494584"/>
            <a:ext cx="1320302" cy="968350"/>
            <a:chOff x="1344" y="3312"/>
            <a:chExt cx="710" cy="693"/>
          </a:xfrm>
        </p:grpSpPr>
        <p:grpSp>
          <p:nvGrpSpPr>
            <p:cNvPr id="26" name="Group 367"/>
            <p:cNvGrpSpPr/>
            <p:nvPr/>
          </p:nvGrpSpPr>
          <p:grpSpPr bwMode="auto">
            <a:xfrm>
              <a:off x="1344" y="3312"/>
              <a:ext cx="710" cy="648"/>
              <a:chOff x="1584" y="1632"/>
              <a:chExt cx="710" cy="648"/>
            </a:xfrm>
          </p:grpSpPr>
          <p:sp>
            <p:nvSpPr>
              <p:cNvPr id="25778" name="AutoShape 368"/>
              <p:cNvSpPr>
                <a:spLocks noChangeArrowheads="1"/>
              </p:cNvSpPr>
              <p:nvPr/>
            </p:nvSpPr>
            <p:spPr bwMode="gray">
              <a:xfrm>
                <a:off x="1584" y="1632"/>
                <a:ext cx="710" cy="648"/>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79" name="AutoShape 369"/>
              <p:cNvSpPr>
                <a:spLocks noChangeArrowheads="1"/>
              </p:cNvSpPr>
              <p:nvPr/>
            </p:nvSpPr>
            <p:spPr bwMode="gray">
              <a:xfrm>
                <a:off x="1584" y="1632"/>
                <a:ext cx="689" cy="637"/>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80" name="AutoShape 370"/>
              <p:cNvSpPr>
                <a:spLocks noChangeArrowheads="1"/>
              </p:cNvSpPr>
              <p:nvPr/>
            </p:nvSpPr>
            <p:spPr bwMode="gray">
              <a:xfrm>
                <a:off x="1601" y="2092"/>
                <a:ext cx="680" cy="161"/>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81" name="AutoShape 371"/>
              <p:cNvSpPr>
                <a:spLocks noChangeArrowheads="1"/>
              </p:cNvSpPr>
              <p:nvPr/>
            </p:nvSpPr>
            <p:spPr bwMode="gray">
              <a:xfrm>
                <a:off x="1601" y="1639"/>
                <a:ext cx="680" cy="161"/>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7" name="Group 443"/>
            <p:cNvGrpSpPr/>
            <p:nvPr/>
          </p:nvGrpSpPr>
          <p:grpSpPr bwMode="auto">
            <a:xfrm>
              <a:off x="1488" y="3604"/>
              <a:ext cx="432" cy="401"/>
              <a:chOff x="-1104" y="2934"/>
              <a:chExt cx="480" cy="480"/>
            </a:xfrm>
          </p:grpSpPr>
          <p:sp>
            <p:nvSpPr>
              <p:cNvPr id="25775" name="Line 444"/>
              <p:cNvSpPr>
                <a:spLocks noChangeShapeType="1"/>
              </p:cNvSpPr>
              <p:nvPr/>
            </p:nvSpPr>
            <p:spPr bwMode="auto">
              <a:xfrm>
                <a:off x="-1104" y="2976"/>
                <a:ext cx="480" cy="395"/>
              </a:xfrm>
              <a:prstGeom prst="line">
                <a:avLst/>
              </a:prstGeom>
              <a:noFill/>
              <a:ln w="984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76" name="Line 445"/>
              <p:cNvSpPr>
                <a:spLocks noChangeShapeType="1"/>
              </p:cNvSpPr>
              <p:nvPr/>
            </p:nvSpPr>
            <p:spPr bwMode="auto">
              <a:xfrm rot="3600000">
                <a:off x="-1104" y="3036"/>
                <a:ext cx="480" cy="275"/>
              </a:xfrm>
              <a:prstGeom prst="line">
                <a:avLst/>
              </a:prstGeom>
              <a:noFill/>
              <a:ln w="984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77" name="Line 446"/>
              <p:cNvSpPr>
                <a:spLocks noChangeShapeType="1"/>
              </p:cNvSpPr>
              <p:nvPr/>
            </p:nvSpPr>
            <p:spPr bwMode="auto">
              <a:xfrm rot="7200000">
                <a:off x="-1104" y="3036"/>
                <a:ext cx="480" cy="275"/>
              </a:xfrm>
              <a:prstGeom prst="line">
                <a:avLst/>
              </a:prstGeom>
              <a:noFill/>
              <a:ln w="984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grpSp>
      </p:grpSp>
      <p:grpSp>
        <p:nvGrpSpPr>
          <p:cNvPr id="28" name="Group 472"/>
          <p:cNvGrpSpPr/>
          <p:nvPr/>
        </p:nvGrpSpPr>
        <p:grpSpPr bwMode="auto">
          <a:xfrm>
            <a:off x="6502288" y="4473945"/>
            <a:ext cx="1322419" cy="1051476"/>
            <a:chOff x="2448" y="2976"/>
            <a:chExt cx="710" cy="753"/>
          </a:xfrm>
        </p:grpSpPr>
        <p:grpSp>
          <p:nvGrpSpPr>
            <p:cNvPr id="29" name="Group 382"/>
            <p:cNvGrpSpPr/>
            <p:nvPr/>
          </p:nvGrpSpPr>
          <p:grpSpPr bwMode="auto">
            <a:xfrm>
              <a:off x="2448" y="2976"/>
              <a:ext cx="710" cy="648"/>
              <a:chOff x="1584" y="1632"/>
              <a:chExt cx="710" cy="648"/>
            </a:xfrm>
          </p:grpSpPr>
          <p:sp>
            <p:nvSpPr>
              <p:cNvPr id="25769" name="AutoShape 383"/>
              <p:cNvSpPr>
                <a:spLocks noChangeArrowheads="1"/>
              </p:cNvSpPr>
              <p:nvPr/>
            </p:nvSpPr>
            <p:spPr bwMode="gray">
              <a:xfrm>
                <a:off x="1584" y="1632"/>
                <a:ext cx="710" cy="648"/>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70" name="AutoShape 384"/>
              <p:cNvSpPr>
                <a:spLocks noChangeArrowheads="1"/>
              </p:cNvSpPr>
              <p:nvPr/>
            </p:nvSpPr>
            <p:spPr bwMode="gray">
              <a:xfrm>
                <a:off x="1584" y="1632"/>
                <a:ext cx="689" cy="637"/>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71" name="AutoShape 385"/>
              <p:cNvSpPr>
                <a:spLocks noChangeArrowheads="1"/>
              </p:cNvSpPr>
              <p:nvPr/>
            </p:nvSpPr>
            <p:spPr bwMode="gray">
              <a:xfrm>
                <a:off x="1601" y="2092"/>
                <a:ext cx="680" cy="161"/>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72" name="AutoShape 386"/>
              <p:cNvSpPr>
                <a:spLocks noChangeArrowheads="1"/>
              </p:cNvSpPr>
              <p:nvPr/>
            </p:nvSpPr>
            <p:spPr bwMode="gray">
              <a:xfrm>
                <a:off x="1601" y="1639"/>
                <a:ext cx="680" cy="161"/>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30" name="Group 447"/>
            <p:cNvGrpSpPr/>
            <p:nvPr/>
          </p:nvGrpSpPr>
          <p:grpSpPr bwMode="auto">
            <a:xfrm>
              <a:off x="2496" y="3307"/>
              <a:ext cx="624" cy="422"/>
              <a:chOff x="1536" y="3494"/>
              <a:chExt cx="1008" cy="785"/>
            </a:xfrm>
          </p:grpSpPr>
          <p:grpSp>
            <p:nvGrpSpPr>
              <p:cNvPr id="31" name="Group 448"/>
              <p:cNvGrpSpPr/>
              <p:nvPr/>
            </p:nvGrpSpPr>
            <p:grpSpPr bwMode="auto">
              <a:xfrm>
                <a:off x="1536" y="3494"/>
                <a:ext cx="480" cy="613"/>
                <a:chOff x="-1104" y="2976"/>
                <a:chExt cx="480" cy="613"/>
              </a:xfrm>
            </p:grpSpPr>
            <p:sp>
              <p:nvSpPr>
                <p:cNvPr id="25766" name="Line 449"/>
                <p:cNvSpPr>
                  <a:spLocks noChangeShapeType="1"/>
                </p:cNvSpPr>
                <p:nvPr/>
              </p:nvSpPr>
              <p:spPr bwMode="auto">
                <a:xfrm>
                  <a:off x="-1104" y="2976"/>
                  <a:ext cx="480" cy="613"/>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67" name="Line 450"/>
                <p:cNvSpPr>
                  <a:spLocks noChangeShapeType="1"/>
                </p:cNvSpPr>
                <p:nvPr/>
              </p:nvSpPr>
              <p:spPr bwMode="auto">
                <a:xfrm rot="3600000">
                  <a:off x="-1104" y="3083"/>
                  <a:ext cx="480" cy="399"/>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68" name="Line 451"/>
                <p:cNvSpPr>
                  <a:spLocks noChangeShapeType="1"/>
                </p:cNvSpPr>
                <p:nvPr/>
              </p:nvSpPr>
              <p:spPr bwMode="auto">
                <a:xfrm rot="7200000">
                  <a:off x="-1104" y="3083"/>
                  <a:ext cx="480" cy="399"/>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25760" name="Group 452"/>
              <p:cNvGrpSpPr/>
              <p:nvPr/>
            </p:nvGrpSpPr>
            <p:grpSpPr bwMode="auto">
              <a:xfrm>
                <a:off x="2064" y="3494"/>
                <a:ext cx="480" cy="785"/>
                <a:chOff x="-1104" y="2976"/>
                <a:chExt cx="480" cy="785"/>
              </a:xfrm>
            </p:grpSpPr>
            <p:sp>
              <p:nvSpPr>
                <p:cNvPr id="25763" name="Line 453"/>
                <p:cNvSpPr>
                  <a:spLocks noChangeShapeType="1"/>
                </p:cNvSpPr>
                <p:nvPr/>
              </p:nvSpPr>
              <p:spPr bwMode="auto">
                <a:xfrm>
                  <a:off x="-1104" y="2976"/>
                  <a:ext cx="480" cy="613"/>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64" name="Line 454"/>
                <p:cNvSpPr>
                  <a:spLocks noChangeShapeType="1"/>
                </p:cNvSpPr>
                <p:nvPr/>
              </p:nvSpPr>
              <p:spPr bwMode="auto">
                <a:xfrm rot="3600000">
                  <a:off x="-1104" y="3321"/>
                  <a:ext cx="480" cy="399"/>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65" name="Line 455"/>
                <p:cNvSpPr>
                  <a:spLocks noChangeShapeType="1"/>
                </p:cNvSpPr>
                <p:nvPr/>
              </p:nvSpPr>
              <p:spPr bwMode="auto">
                <a:xfrm rot="7200000">
                  <a:off x="-1104" y="3083"/>
                  <a:ext cx="480" cy="399"/>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grpSp>
        </p:grpSp>
      </p:grpSp>
      <p:grpSp>
        <p:nvGrpSpPr>
          <p:cNvPr id="25761" name="Group 470"/>
          <p:cNvGrpSpPr/>
          <p:nvPr/>
        </p:nvGrpSpPr>
        <p:grpSpPr bwMode="auto">
          <a:xfrm>
            <a:off x="8271155" y="4494585"/>
            <a:ext cx="1322419" cy="1085985"/>
            <a:chOff x="384" y="2592"/>
            <a:chExt cx="710" cy="778"/>
          </a:xfrm>
        </p:grpSpPr>
        <p:grpSp>
          <p:nvGrpSpPr>
            <p:cNvPr id="25762" name="Group 377"/>
            <p:cNvGrpSpPr/>
            <p:nvPr/>
          </p:nvGrpSpPr>
          <p:grpSpPr bwMode="auto">
            <a:xfrm>
              <a:off x="384" y="2592"/>
              <a:ext cx="710" cy="648"/>
              <a:chOff x="1584" y="1632"/>
              <a:chExt cx="710" cy="648"/>
            </a:xfrm>
          </p:grpSpPr>
          <p:sp>
            <p:nvSpPr>
              <p:cNvPr id="25755" name="AutoShape 378"/>
              <p:cNvSpPr>
                <a:spLocks noChangeArrowheads="1"/>
              </p:cNvSpPr>
              <p:nvPr/>
            </p:nvSpPr>
            <p:spPr bwMode="gray">
              <a:xfrm>
                <a:off x="1584" y="1632"/>
                <a:ext cx="710" cy="648"/>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56" name="AutoShape 379"/>
              <p:cNvSpPr>
                <a:spLocks noChangeArrowheads="1"/>
              </p:cNvSpPr>
              <p:nvPr/>
            </p:nvSpPr>
            <p:spPr bwMode="gray">
              <a:xfrm>
                <a:off x="1584" y="1632"/>
                <a:ext cx="689" cy="637"/>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57" name="AutoShape 380"/>
              <p:cNvSpPr>
                <a:spLocks noChangeArrowheads="1"/>
              </p:cNvSpPr>
              <p:nvPr/>
            </p:nvSpPr>
            <p:spPr bwMode="gray">
              <a:xfrm>
                <a:off x="1601" y="2092"/>
                <a:ext cx="680" cy="161"/>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58" name="AutoShape 381"/>
              <p:cNvSpPr>
                <a:spLocks noChangeArrowheads="1"/>
              </p:cNvSpPr>
              <p:nvPr/>
            </p:nvSpPr>
            <p:spPr bwMode="gray">
              <a:xfrm>
                <a:off x="1601" y="1639"/>
                <a:ext cx="680" cy="161"/>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773" name="Group 456"/>
            <p:cNvGrpSpPr/>
            <p:nvPr/>
          </p:nvGrpSpPr>
          <p:grpSpPr bwMode="auto">
            <a:xfrm>
              <a:off x="480" y="2798"/>
              <a:ext cx="528" cy="572"/>
              <a:chOff x="3251" y="2554"/>
              <a:chExt cx="790" cy="1007"/>
            </a:xfrm>
          </p:grpSpPr>
          <p:grpSp>
            <p:nvGrpSpPr>
              <p:cNvPr id="25774" name="Group 457"/>
              <p:cNvGrpSpPr/>
              <p:nvPr/>
            </p:nvGrpSpPr>
            <p:grpSpPr bwMode="auto">
              <a:xfrm>
                <a:off x="3251" y="2554"/>
                <a:ext cx="790" cy="919"/>
                <a:chOff x="3251" y="2554"/>
                <a:chExt cx="790" cy="919"/>
              </a:xfrm>
            </p:grpSpPr>
            <p:grpSp>
              <p:nvGrpSpPr>
                <p:cNvPr id="25782" name="Group 458"/>
                <p:cNvGrpSpPr/>
                <p:nvPr/>
              </p:nvGrpSpPr>
              <p:grpSpPr bwMode="auto">
                <a:xfrm>
                  <a:off x="3251" y="2564"/>
                  <a:ext cx="386" cy="774"/>
                  <a:chOff x="-1104" y="2976"/>
                  <a:chExt cx="480" cy="958"/>
                </a:xfrm>
              </p:grpSpPr>
              <p:sp>
                <p:nvSpPr>
                  <p:cNvPr id="25752" name="Line 459"/>
                  <p:cNvSpPr>
                    <a:spLocks noChangeShapeType="1"/>
                  </p:cNvSpPr>
                  <p:nvPr/>
                </p:nvSpPr>
                <p:spPr bwMode="auto">
                  <a:xfrm>
                    <a:off x="-1104" y="2976"/>
                    <a:ext cx="480" cy="719"/>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53" name="Line 460"/>
                  <p:cNvSpPr>
                    <a:spLocks noChangeShapeType="1"/>
                  </p:cNvSpPr>
                  <p:nvPr/>
                </p:nvSpPr>
                <p:spPr bwMode="auto">
                  <a:xfrm rot="3600000">
                    <a:off x="-1104" y="3464"/>
                    <a:ext cx="480" cy="460"/>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54" name="Line 461"/>
                  <p:cNvSpPr>
                    <a:spLocks noChangeShapeType="1"/>
                  </p:cNvSpPr>
                  <p:nvPr/>
                </p:nvSpPr>
                <p:spPr bwMode="auto">
                  <a:xfrm rot="7200000">
                    <a:off x="-1104" y="3105"/>
                    <a:ext cx="480" cy="460"/>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25789" name="Group 462"/>
                <p:cNvGrpSpPr/>
                <p:nvPr/>
              </p:nvGrpSpPr>
              <p:grpSpPr bwMode="auto">
                <a:xfrm>
                  <a:off x="3655" y="2554"/>
                  <a:ext cx="386" cy="919"/>
                  <a:chOff x="-1104" y="2976"/>
                  <a:chExt cx="480" cy="1137"/>
                </a:xfrm>
              </p:grpSpPr>
              <p:sp>
                <p:nvSpPr>
                  <p:cNvPr id="25749" name="Line 463"/>
                  <p:cNvSpPr>
                    <a:spLocks noChangeShapeType="1"/>
                  </p:cNvSpPr>
                  <p:nvPr/>
                </p:nvSpPr>
                <p:spPr bwMode="auto">
                  <a:xfrm>
                    <a:off x="-1104" y="2976"/>
                    <a:ext cx="480" cy="719"/>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50" name="Line 464"/>
                  <p:cNvSpPr>
                    <a:spLocks noChangeShapeType="1"/>
                  </p:cNvSpPr>
                  <p:nvPr/>
                </p:nvSpPr>
                <p:spPr bwMode="auto">
                  <a:xfrm rot="3600000">
                    <a:off x="-1104" y="3464"/>
                    <a:ext cx="480" cy="460"/>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51" name="Line 465"/>
                  <p:cNvSpPr>
                    <a:spLocks noChangeShapeType="1"/>
                  </p:cNvSpPr>
                  <p:nvPr/>
                </p:nvSpPr>
                <p:spPr bwMode="auto">
                  <a:xfrm rot="7200000">
                    <a:off x="-1104" y="3643"/>
                    <a:ext cx="480" cy="460"/>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grpSp>
          </p:grpSp>
          <p:grpSp>
            <p:nvGrpSpPr>
              <p:cNvPr id="25790" name="Group 466"/>
              <p:cNvGrpSpPr/>
              <p:nvPr/>
            </p:nvGrpSpPr>
            <p:grpSpPr bwMode="auto">
              <a:xfrm>
                <a:off x="3444" y="2980"/>
                <a:ext cx="386" cy="581"/>
                <a:chOff x="3462" y="3188"/>
                <a:chExt cx="386" cy="581"/>
              </a:xfrm>
            </p:grpSpPr>
            <p:sp>
              <p:nvSpPr>
                <p:cNvPr id="25744" name="Line 467"/>
                <p:cNvSpPr>
                  <a:spLocks noChangeShapeType="1"/>
                </p:cNvSpPr>
                <p:nvPr/>
              </p:nvSpPr>
              <p:spPr bwMode="auto">
                <a:xfrm>
                  <a:off x="3462" y="3188"/>
                  <a:ext cx="386" cy="581"/>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45" name="Line 468"/>
                <p:cNvSpPr>
                  <a:spLocks noChangeShapeType="1"/>
                </p:cNvSpPr>
                <p:nvPr/>
              </p:nvSpPr>
              <p:spPr bwMode="auto">
                <a:xfrm rot="3600000">
                  <a:off x="3461" y="3294"/>
                  <a:ext cx="388" cy="370"/>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46" name="Line 469"/>
                <p:cNvSpPr>
                  <a:spLocks noChangeShapeType="1"/>
                </p:cNvSpPr>
                <p:nvPr/>
              </p:nvSpPr>
              <p:spPr bwMode="auto">
                <a:xfrm rot="7200000">
                  <a:off x="3461" y="3294"/>
                  <a:ext cx="388" cy="370"/>
                </a:xfrm>
                <a:prstGeom prst="line">
                  <a:avLst/>
                </a:prstGeom>
                <a:noFill/>
                <a:ln w="889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grpSp>
        </p:grpSp>
      </p:grpSp>
      <p:grpSp>
        <p:nvGrpSpPr>
          <p:cNvPr id="25791" name="Group 589"/>
          <p:cNvGrpSpPr/>
          <p:nvPr/>
        </p:nvGrpSpPr>
        <p:grpSpPr bwMode="auto">
          <a:xfrm>
            <a:off x="4693222" y="1266996"/>
            <a:ext cx="1313954" cy="887468"/>
            <a:chOff x="528" y="1056"/>
            <a:chExt cx="705" cy="635"/>
          </a:xfrm>
        </p:grpSpPr>
        <p:grpSp>
          <p:nvGrpSpPr>
            <p:cNvPr id="25792" name="Group 503"/>
            <p:cNvGrpSpPr/>
            <p:nvPr/>
          </p:nvGrpSpPr>
          <p:grpSpPr bwMode="auto">
            <a:xfrm>
              <a:off x="528" y="1056"/>
              <a:ext cx="705" cy="635"/>
              <a:chOff x="-1086" y="443"/>
              <a:chExt cx="1363" cy="1800"/>
            </a:xfrm>
          </p:grpSpPr>
          <p:sp>
            <p:nvSpPr>
              <p:cNvPr id="25736" name="AutoShape 504"/>
              <p:cNvSpPr>
                <a:spLocks noChangeArrowheads="1"/>
              </p:cNvSpPr>
              <p:nvPr/>
            </p:nvSpPr>
            <p:spPr bwMode="gray">
              <a:xfrm>
                <a:off x="-1086" y="443"/>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37" name="AutoShape 505"/>
              <p:cNvSpPr>
                <a:spLocks noChangeArrowheads="1"/>
              </p:cNvSpPr>
              <p:nvPr/>
            </p:nvSpPr>
            <p:spPr bwMode="gray">
              <a:xfrm>
                <a:off x="-1065" y="448"/>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38" name="AutoShape 506"/>
              <p:cNvSpPr>
                <a:spLocks noChangeArrowheads="1"/>
              </p:cNvSpPr>
              <p:nvPr/>
            </p:nvSpPr>
            <p:spPr bwMode="gray">
              <a:xfrm>
                <a:off x="-1054" y="1748"/>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39" name="AutoShape 507"/>
              <p:cNvSpPr>
                <a:spLocks noChangeArrowheads="1"/>
              </p:cNvSpPr>
              <p:nvPr/>
            </p:nvSpPr>
            <p:spPr bwMode="gray">
              <a:xfrm>
                <a:off x="-1054" y="462"/>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04" name="Group 528"/>
            <p:cNvGrpSpPr/>
            <p:nvPr/>
          </p:nvGrpSpPr>
          <p:grpSpPr bwMode="auto">
            <a:xfrm>
              <a:off x="576" y="1200"/>
              <a:ext cx="624" cy="252"/>
              <a:chOff x="2592" y="1278"/>
              <a:chExt cx="913" cy="430"/>
            </a:xfrm>
          </p:grpSpPr>
          <p:sp>
            <p:nvSpPr>
              <p:cNvPr id="25734" name="Freeform 529"/>
              <p:cNvSpPr/>
              <p:nvPr/>
            </p:nvSpPr>
            <p:spPr bwMode="auto">
              <a:xfrm>
                <a:off x="2592" y="1278"/>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chemeClr val="bg1"/>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735" name="Freeform 530"/>
              <p:cNvSpPr/>
              <p:nvPr/>
            </p:nvSpPr>
            <p:spPr bwMode="auto">
              <a:xfrm>
                <a:off x="2640" y="1344"/>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rgbClr val="3366FF"/>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grpSp>
        <p:nvGrpSpPr>
          <p:cNvPr id="25805" name="Group 585"/>
          <p:cNvGrpSpPr/>
          <p:nvPr/>
        </p:nvGrpSpPr>
        <p:grpSpPr bwMode="auto">
          <a:xfrm>
            <a:off x="9998018" y="4507284"/>
            <a:ext cx="1481692" cy="887466"/>
            <a:chOff x="3348" y="3216"/>
            <a:chExt cx="795" cy="635"/>
          </a:xfrm>
        </p:grpSpPr>
        <p:grpSp>
          <p:nvGrpSpPr>
            <p:cNvPr id="25813" name="Group 513"/>
            <p:cNvGrpSpPr/>
            <p:nvPr/>
          </p:nvGrpSpPr>
          <p:grpSpPr bwMode="auto">
            <a:xfrm>
              <a:off x="3408" y="3216"/>
              <a:ext cx="705" cy="635"/>
              <a:chOff x="-1086" y="443"/>
              <a:chExt cx="1363" cy="1800"/>
            </a:xfrm>
          </p:grpSpPr>
          <p:sp>
            <p:nvSpPr>
              <p:cNvPr id="25728" name="AutoShape 514"/>
              <p:cNvSpPr>
                <a:spLocks noChangeArrowheads="1"/>
              </p:cNvSpPr>
              <p:nvPr/>
            </p:nvSpPr>
            <p:spPr bwMode="gray">
              <a:xfrm>
                <a:off x="-1086" y="443"/>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29" name="AutoShape 515"/>
              <p:cNvSpPr>
                <a:spLocks noChangeArrowheads="1"/>
              </p:cNvSpPr>
              <p:nvPr/>
            </p:nvSpPr>
            <p:spPr bwMode="gray">
              <a:xfrm>
                <a:off x="-1065" y="448"/>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30" name="AutoShape 516"/>
              <p:cNvSpPr>
                <a:spLocks noChangeArrowheads="1"/>
              </p:cNvSpPr>
              <p:nvPr/>
            </p:nvSpPr>
            <p:spPr bwMode="gray">
              <a:xfrm>
                <a:off x="-1054" y="1748"/>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31" name="AutoShape 517"/>
              <p:cNvSpPr>
                <a:spLocks noChangeArrowheads="1"/>
              </p:cNvSpPr>
              <p:nvPr/>
            </p:nvSpPr>
            <p:spPr bwMode="gray">
              <a:xfrm>
                <a:off x="-1054" y="462"/>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14" name="Group 531"/>
            <p:cNvGrpSpPr/>
            <p:nvPr/>
          </p:nvGrpSpPr>
          <p:grpSpPr bwMode="auto">
            <a:xfrm>
              <a:off x="3348" y="3250"/>
              <a:ext cx="795" cy="590"/>
              <a:chOff x="-2080" y="511"/>
              <a:chExt cx="1226" cy="948"/>
            </a:xfrm>
          </p:grpSpPr>
          <p:sp>
            <p:nvSpPr>
              <p:cNvPr id="25725" name="AutoShape 532"/>
              <p:cNvSpPr>
                <a:spLocks noChangeArrowheads="1"/>
              </p:cNvSpPr>
              <p:nvPr/>
            </p:nvSpPr>
            <p:spPr bwMode="auto">
              <a:xfrm>
                <a:off x="-1680" y="611"/>
                <a:ext cx="432" cy="74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300" y="10800"/>
                    </a:moveTo>
                    <a:cubicBezTo>
                      <a:pt x="6300" y="13285"/>
                      <a:pt x="8315" y="15300"/>
                      <a:pt x="10800" y="15300"/>
                    </a:cubicBezTo>
                    <a:cubicBezTo>
                      <a:pt x="13285" y="15300"/>
                      <a:pt x="15300" y="13285"/>
                      <a:pt x="15300" y="10800"/>
                    </a:cubicBezTo>
                    <a:cubicBezTo>
                      <a:pt x="15300" y="8315"/>
                      <a:pt x="13285" y="6300"/>
                      <a:pt x="10800" y="6300"/>
                    </a:cubicBezTo>
                    <a:cubicBezTo>
                      <a:pt x="8315" y="6300"/>
                      <a:pt x="6300" y="8315"/>
                      <a:pt x="6300" y="10800"/>
                    </a:cubicBezTo>
                    <a:close/>
                  </a:path>
                </a:pathLst>
              </a:cu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sz="2400">
                  <a:latin typeface="微软雅黑" panose="020B0503020204020204" pitchFamily="34" charset="-122"/>
                  <a:ea typeface="微软雅黑" panose="020B0503020204020204" pitchFamily="34" charset="-122"/>
                </a:endParaRPr>
              </a:p>
            </p:txBody>
          </p:sp>
          <p:sp>
            <p:nvSpPr>
              <p:cNvPr id="25726" name="AutoShape 533"/>
              <p:cNvSpPr>
                <a:spLocks noChangeArrowheads="1"/>
              </p:cNvSpPr>
              <p:nvPr/>
            </p:nvSpPr>
            <p:spPr bwMode="auto">
              <a:xfrm rot="18480822">
                <a:off x="-1614" y="134"/>
                <a:ext cx="384" cy="1137"/>
              </a:xfrm>
              <a:prstGeom prst="rtTriangle">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27" name="AutoShape 534"/>
              <p:cNvSpPr>
                <a:spLocks noChangeArrowheads="1"/>
              </p:cNvSpPr>
              <p:nvPr/>
            </p:nvSpPr>
            <p:spPr bwMode="auto">
              <a:xfrm rot="7680822">
                <a:off x="-1704" y="699"/>
                <a:ext cx="384" cy="1136"/>
              </a:xfrm>
              <a:prstGeom prst="rtTriangle">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grpSp>
        <p:nvGrpSpPr>
          <p:cNvPr id="25815" name="Group 590"/>
          <p:cNvGrpSpPr/>
          <p:nvPr/>
        </p:nvGrpSpPr>
        <p:grpSpPr bwMode="auto">
          <a:xfrm>
            <a:off x="2854530" y="2832367"/>
            <a:ext cx="1313955" cy="887468"/>
            <a:chOff x="1488" y="1152"/>
            <a:chExt cx="705" cy="635"/>
          </a:xfrm>
        </p:grpSpPr>
        <p:grpSp>
          <p:nvGrpSpPr>
            <p:cNvPr id="25816" name="Group 473"/>
            <p:cNvGrpSpPr/>
            <p:nvPr/>
          </p:nvGrpSpPr>
          <p:grpSpPr bwMode="auto">
            <a:xfrm>
              <a:off x="1488" y="1152"/>
              <a:ext cx="705" cy="635"/>
              <a:chOff x="-1086" y="443"/>
              <a:chExt cx="1363" cy="1800"/>
            </a:xfrm>
          </p:grpSpPr>
          <p:sp>
            <p:nvSpPr>
              <p:cNvPr id="25719" name="AutoShape 474"/>
              <p:cNvSpPr>
                <a:spLocks noChangeArrowheads="1"/>
              </p:cNvSpPr>
              <p:nvPr/>
            </p:nvSpPr>
            <p:spPr bwMode="gray">
              <a:xfrm>
                <a:off x="-1086" y="443"/>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20" name="AutoShape 475"/>
              <p:cNvSpPr>
                <a:spLocks noChangeArrowheads="1"/>
              </p:cNvSpPr>
              <p:nvPr/>
            </p:nvSpPr>
            <p:spPr bwMode="gray">
              <a:xfrm>
                <a:off x="-1065" y="448"/>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21" name="AutoShape 476"/>
              <p:cNvSpPr>
                <a:spLocks noChangeArrowheads="1"/>
              </p:cNvSpPr>
              <p:nvPr/>
            </p:nvSpPr>
            <p:spPr bwMode="gray">
              <a:xfrm>
                <a:off x="-1054" y="1748"/>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22" name="AutoShape 477"/>
              <p:cNvSpPr>
                <a:spLocks noChangeArrowheads="1"/>
              </p:cNvSpPr>
              <p:nvPr/>
            </p:nvSpPr>
            <p:spPr bwMode="gray">
              <a:xfrm>
                <a:off x="-1054" y="462"/>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32" name="Group 535"/>
            <p:cNvGrpSpPr/>
            <p:nvPr/>
          </p:nvGrpSpPr>
          <p:grpSpPr bwMode="auto">
            <a:xfrm>
              <a:off x="1632" y="1344"/>
              <a:ext cx="464" cy="167"/>
              <a:chOff x="-1296" y="1776"/>
              <a:chExt cx="720" cy="288"/>
            </a:xfrm>
          </p:grpSpPr>
          <p:sp>
            <p:nvSpPr>
              <p:cNvPr id="25716" name="Line 536"/>
              <p:cNvSpPr>
                <a:spLocks noChangeShapeType="1"/>
              </p:cNvSpPr>
              <p:nvPr/>
            </p:nvSpPr>
            <p:spPr bwMode="auto">
              <a:xfrm rot="5400000">
                <a:off x="-936" y="1704"/>
                <a:ext cx="0" cy="720"/>
              </a:xfrm>
              <a:prstGeom prst="line">
                <a:avLst/>
              </a:prstGeom>
              <a:noFill/>
              <a:ln w="165100">
                <a:solidFill>
                  <a:srgbClr val="33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717" name="Line 537"/>
              <p:cNvSpPr>
                <a:spLocks noChangeShapeType="1"/>
              </p:cNvSpPr>
              <p:nvPr/>
            </p:nvSpPr>
            <p:spPr bwMode="auto">
              <a:xfrm rot="10800000">
                <a:off x="-1248" y="1776"/>
                <a:ext cx="0" cy="288"/>
              </a:xfrm>
              <a:prstGeom prst="line">
                <a:avLst/>
              </a:prstGeom>
              <a:noFill/>
              <a:ln w="165100">
                <a:solidFill>
                  <a:srgbClr val="33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718" name="Line 538"/>
              <p:cNvSpPr>
                <a:spLocks noChangeShapeType="1"/>
              </p:cNvSpPr>
              <p:nvPr/>
            </p:nvSpPr>
            <p:spPr bwMode="auto">
              <a:xfrm rot="10800000">
                <a:off x="-633" y="1776"/>
                <a:ext cx="0" cy="288"/>
              </a:xfrm>
              <a:prstGeom prst="line">
                <a:avLst/>
              </a:prstGeom>
              <a:noFill/>
              <a:ln w="165100">
                <a:solidFill>
                  <a:srgbClr val="33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grpSp>
        <p:nvGrpSpPr>
          <p:cNvPr id="25833" name="Group 587"/>
          <p:cNvGrpSpPr/>
          <p:nvPr/>
        </p:nvGrpSpPr>
        <p:grpSpPr bwMode="auto">
          <a:xfrm>
            <a:off x="10131005" y="2797441"/>
            <a:ext cx="1313954" cy="887468"/>
            <a:chOff x="2160" y="2016"/>
            <a:chExt cx="705" cy="635"/>
          </a:xfrm>
        </p:grpSpPr>
        <p:grpSp>
          <p:nvGrpSpPr>
            <p:cNvPr id="25840" name="Group 508"/>
            <p:cNvGrpSpPr/>
            <p:nvPr/>
          </p:nvGrpSpPr>
          <p:grpSpPr bwMode="auto">
            <a:xfrm>
              <a:off x="2160" y="2016"/>
              <a:ext cx="705" cy="635"/>
              <a:chOff x="-1086" y="443"/>
              <a:chExt cx="1363" cy="1800"/>
            </a:xfrm>
          </p:grpSpPr>
          <p:sp>
            <p:nvSpPr>
              <p:cNvPr id="25710" name="AutoShape 509"/>
              <p:cNvSpPr>
                <a:spLocks noChangeArrowheads="1"/>
              </p:cNvSpPr>
              <p:nvPr/>
            </p:nvSpPr>
            <p:spPr bwMode="gray">
              <a:xfrm>
                <a:off x="-1086" y="443"/>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11" name="AutoShape 510"/>
              <p:cNvSpPr>
                <a:spLocks noChangeArrowheads="1"/>
              </p:cNvSpPr>
              <p:nvPr/>
            </p:nvSpPr>
            <p:spPr bwMode="gray">
              <a:xfrm>
                <a:off x="-1065" y="448"/>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12" name="AutoShape 511"/>
              <p:cNvSpPr>
                <a:spLocks noChangeArrowheads="1"/>
              </p:cNvSpPr>
              <p:nvPr/>
            </p:nvSpPr>
            <p:spPr bwMode="gray">
              <a:xfrm>
                <a:off x="-1054" y="1748"/>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13" name="AutoShape 512"/>
              <p:cNvSpPr>
                <a:spLocks noChangeArrowheads="1"/>
              </p:cNvSpPr>
              <p:nvPr/>
            </p:nvSpPr>
            <p:spPr bwMode="gray">
              <a:xfrm>
                <a:off x="-1054" y="462"/>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46" name="Group 539"/>
            <p:cNvGrpSpPr/>
            <p:nvPr/>
          </p:nvGrpSpPr>
          <p:grpSpPr bwMode="auto">
            <a:xfrm>
              <a:off x="2223" y="2079"/>
              <a:ext cx="609" cy="513"/>
              <a:chOff x="-593" y="1229"/>
              <a:chExt cx="934" cy="890"/>
            </a:xfrm>
          </p:grpSpPr>
          <p:grpSp>
            <p:nvGrpSpPr>
              <p:cNvPr id="25847" name="Group 540"/>
              <p:cNvGrpSpPr/>
              <p:nvPr/>
            </p:nvGrpSpPr>
            <p:grpSpPr bwMode="auto">
              <a:xfrm>
                <a:off x="-593" y="1229"/>
                <a:ext cx="934" cy="442"/>
                <a:chOff x="-593" y="1229"/>
                <a:chExt cx="934" cy="442"/>
              </a:xfrm>
            </p:grpSpPr>
            <p:sp>
              <p:nvSpPr>
                <p:cNvPr id="25708" name="Freeform 541"/>
                <p:cNvSpPr/>
                <p:nvPr/>
              </p:nvSpPr>
              <p:spPr bwMode="auto">
                <a:xfrm>
                  <a:off x="-593" y="1229"/>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chemeClr val="bg1"/>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709" name="Freeform 542"/>
                <p:cNvSpPr/>
                <p:nvPr/>
              </p:nvSpPr>
              <p:spPr bwMode="auto">
                <a:xfrm>
                  <a:off x="-524" y="1307"/>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rgbClr val="3366FF"/>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25861" name="Group 543"/>
              <p:cNvGrpSpPr/>
              <p:nvPr/>
            </p:nvGrpSpPr>
            <p:grpSpPr bwMode="auto">
              <a:xfrm>
                <a:off x="-432" y="1709"/>
                <a:ext cx="480" cy="410"/>
                <a:chOff x="-432" y="1709"/>
                <a:chExt cx="480" cy="410"/>
              </a:xfrm>
            </p:grpSpPr>
            <p:grpSp>
              <p:nvGrpSpPr>
                <p:cNvPr id="25862" name="Group 544"/>
                <p:cNvGrpSpPr/>
                <p:nvPr/>
              </p:nvGrpSpPr>
              <p:grpSpPr bwMode="auto">
                <a:xfrm>
                  <a:off x="-432" y="1709"/>
                  <a:ext cx="240" cy="410"/>
                  <a:chOff x="4272" y="768"/>
                  <a:chExt cx="240" cy="410"/>
                </a:xfrm>
              </p:grpSpPr>
              <p:sp>
                <p:nvSpPr>
                  <p:cNvPr id="25706" name="AutoShape 545"/>
                  <p:cNvSpPr>
                    <a:spLocks noChangeArrowheads="1"/>
                  </p:cNvSpPr>
                  <p:nvPr/>
                </p:nvSpPr>
                <p:spPr bwMode="auto">
                  <a:xfrm>
                    <a:off x="4368" y="768"/>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07" name="AutoShape 546"/>
                  <p:cNvSpPr>
                    <a:spLocks noChangeArrowheads="1"/>
                  </p:cNvSpPr>
                  <p:nvPr/>
                </p:nvSpPr>
                <p:spPr bwMode="auto">
                  <a:xfrm>
                    <a:off x="4272" y="997"/>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63" name="Group 547"/>
                <p:cNvGrpSpPr/>
                <p:nvPr/>
              </p:nvGrpSpPr>
              <p:grpSpPr bwMode="auto">
                <a:xfrm>
                  <a:off x="-192" y="1709"/>
                  <a:ext cx="240" cy="410"/>
                  <a:chOff x="4272" y="768"/>
                  <a:chExt cx="240" cy="410"/>
                </a:xfrm>
              </p:grpSpPr>
              <p:sp>
                <p:nvSpPr>
                  <p:cNvPr id="25704" name="AutoShape 548"/>
                  <p:cNvSpPr>
                    <a:spLocks noChangeArrowheads="1"/>
                  </p:cNvSpPr>
                  <p:nvPr/>
                </p:nvSpPr>
                <p:spPr bwMode="auto">
                  <a:xfrm>
                    <a:off x="4368" y="768"/>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705" name="AutoShape 549"/>
                  <p:cNvSpPr>
                    <a:spLocks noChangeArrowheads="1"/>
                  </p:cNvSpPr>
                  <p:nvPr/>
                </p:nvSpPr>
                <p:spPr bwMode="auto">
                  <a:xfrm>
                    <a:off x="4272" y="997"/>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grpSp>
      </p:grpSp>
      <p:grpSp>
        <p:nvGrpSpPr>
          <p:cNvPr id="25864" name="Group 591"/>
          <p:cNvGrpSpPr/>
          <p:nvPr/>
        </p:nvGrpSpPr>
        <p:grpSpPr bwMode="auto">
          <a:xfrm>
            <a:off x="8256346" y="2810141"/>
            <a:ext cx="1313954" cy="887468"/>
            <a:chOff x="2544" y="1104"/>
            <a:chExt cx="705" cy="635"/>
          </a:xfrm>
        </p:grpSpPr>
        <p:grpSp>
          <p:nvGrpSpPr>
            <p:cNvPr id="25865" name="Group 518"/>
            <p:cNvGrpSpPr/>
            <p:nvPr/>
          </p:nvGrpSpPr>
          <p:grpSpPr bwMode="auto">
            <a:xfrm>
              <a:off x="2544" y="1104"/>
              <a:ext cx="705" cy="635"/>
              <a:chOff x="-1086" y="443"/>
              <a:chExt cx="1363" cy="1800"/>
            </a:xfrm>
          </p:grpSpPr>
          <p:sp>
            <p:nvSpPr>
              <p:cNvPr id="25694" name="AutoShape 519"/>
              <p:cNvSpPr>
                <a:spLocks noChangeArrowheads="1"/>
              </p:cNvSpPr>
              <p:nvPr/>
            </p:nvSpPr>
            <p:spPr bwMode="gray">
              <a:xfrm>
                <a:off x="-1086" y="443"/>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95" name="AutoShape 520"/>
              <p:cNvSpPr>
                <a:spLocks noChangeArrowheads="1"/>
              </p:cNvSpPr>
              <p:nvPr/>
            </p:nvSpPr>
            <p:spPr bwMode="gray">
              <a:xfrm>
                <a:off x="-1065" y="448"/>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96" name="AutoShape 521"/>
              <p:cNvSpPr>
                <a:spLocks noChangeArrowheads="1"/>
              </p:cNvSpPr>
              <p:nvPr/>
            </p:nvSpPr>
            <p:spPr bwMode="gray">
              <a:xfrm>
                <a:off x="-1054" y="1748"/>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97" name="AutoShape 522"/>
              <p:cNvSpPr>
                <a:spLocks noChangeArrowheads="1"/>
              </p:cNvSpPr>
              <p:nvPr/>
            </p:nvSpPr>
            <p:spPr bwMode="gray">
              <a:xfrm>
                <a:off x="-1054" y="462"/>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66" name="Group 550"/>
            <p:cNvGrpSpPr/>
            <p:nvPr/>
          </p:nvGrpSpPr>
          <p:grpSpPr bwMode="auto">
            <a:xfrm>
              <a:off x="2592" y="1165"/>
              <a:ext cx="576" cy="515"/>
              <a:chOff x="-532" y="1781"/>
              <a:chExt cx="934" cy="890"/>
            </a:xfrm>
          </p:grpSpPr>
          <p:sp>
            <p:nvSpPr>
              <p:cNvPr id="25689" name="Freeform 551"/>
              <p:cNvSpPr/>
              <p:nvPr/>
            </p:nvSpPr>
            <p:spPr bwMode="auto">
              <a:xfrm>
                <a:off x="-532" y="1781"/>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chemeClr val="bg1"/>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90" name="Freeform 552"/>
              <p:cNvSpPr/>
              <p:nvPr/>
            </p:nvSpPr>
            <p:spPr bwMode="auto">
              <a:xfrm>
                <a:off x="-463" y="1859"/>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rgbClr val="3366FF"/>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nvGrpSpPr>
              <p:cNvPr id="25867" name="Group 553"/>
              <p:cNvGrpSpPr/>
              <p:nvPr/>
            </p:nvGrpSpPr>
            <p:grpSpPr bwMode="auto">
              <a:xfrm>
                <a:off x="-244" y="2261"/>
                <a:ext cx="240" cy="410"/>
                <a:chOff x="4272" y="768"/>
                <a:chExt cx="240" cy="410"/>
              </a:xfrm>
            </p:grpSpPr>
            <p:sp>
              <p:nvSpPr>
                <p:cNvPr id="25692" name="AutoShape 554"/>
                <p:cNvSpPr>
                  <a:spLocks noChangeArrowheads="1"/>
                </p:cNvSpPr>
                <p:nvPr/>
              </p:nvSpPr>
              <p:spPr bwMode="auto">
                <a:xfrm>
                  <a:off x="4368" y="768"/>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93" name="AutoShape 555"/>
                <p:cNvSpPr>
                  <a:spLocks noChangeArrowheads="1"/>
                </p:cNvSpPr>
                <p:nvPr/>
              </p:nvSpPr>
              <p:spPr bwMode="auto">
                <a:xfrm>
                  <a:off x="4272" y="997"/>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grpSp>
      <p:grpSp>
        <p:nvGrpSpPr>
          <p:cNvPr id="25868" name="Group 588"/>
          <p:cNvGrpSpPr/>
          <p:nvPr/>
        </p:nvGrpSpPr>
        <p:grpSpPr bwMode="auto">
          <a:xfrm>
            <a:off x="1056041" y="4512047"/>
            <a:ext cx="1313955" cy="887468"/>
            <a:chOff x="672" y="2928"/>
            <a:chExt cx="705" cy="635"/>
          </a:xfrm>
        </p:grpSpPr>
        <p:grpSp>
          <p:nvGrpSpPr>
            <p:cNvPr id="25869" name="Group 498"/>
            <p:cNvGrpSpPr/>
            <p:nvPr/>
          </p:nvGrpSpPr>
          <p:grpSpPr bwMode="auto">
            <a:xfrm>
              <a:off x="672" y="2928"/>
              <a:ext cx="705" cy="635"/>
              <a:chOff x="-1086" y="443"/>
              <a:chExt cx="1363" cy="1800"/>
            </a:xfrm>
          </p:grpSpPr>
          <p:sp>
            <p:nvSpPr>
              <p:cNvPr id="25683" name="AutoShape 499"/>
              <p:cNvSpPr>
                <a:spLocks noChangeArrowheads="1"/>
              </p:cNvSpPr>
              <p:nvPr/>
            </p:nvSpPr>
            <p:spPr bwMode="gray">
              <a:xfrm>
                <a:off x="-1086" y="443"/>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84" name="AutoShape 500"/>
              <p:cNvSpPr>
                <a:spLocks noChangeArrowheads="1"/>
              </p:cNvSpPr>
              <p:nvPr/>
            </p:nvSpPr>
            <p:spPr bwMode="gray">
              <a:xfrm>
                <a:off x="-1065" y="448"/>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85" name="AutoShape 501"/>
              <p:cNvSpPr>
                <a:spLocks noChangeArrowheads="1"/>
              </p:cNvSpPr>
              <p:nvPr/>
            </p:nvSpPr>
            <p:spPr bwMode="gray">
              <a:xfrm>
                <a:off x="-1054" y="1748"/>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86" name="AutoShape 502"/>
              <p:cNvSpPr>
                <a:spLocks noChangeArrowheads="1"/>
              </p:cNvSpPr>
              <p:nvPr/>
            </p:nvSpPr>
            <p:spPr bwMode="gray">
              <a:xfrm>
                <a:off x="-1054" y="462"/>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70" name="Group 556"/>
            <p:cNvGrpSpPr/>
            <p:nvPr/>
          </p:nvGrpSpPr>
          <p:grpSpPr bwMode="auto">
            <a:xfrm>
              <a:off x="768" y="2976"/>
              <a:ext cx="576" cy="489"/>
              <a:chOff x="2736" y="343"/>
              <a:chExt cx="934" cy="898"/>
            </a:xfrm>
          </p:grpSpPr>
          <p:grpSp>
            <p:nvGrpSpPr>
              <p:cNvPr id="25871" name="Group 557"/>
              <p:cNvGrpSpPr/>
              <p:nvPr/>
            </p:nvGrpSpPr>
            <p:grpSpPr bwMode="auto">
              <a:xfrm>
                <a:off x="2800" y="823"/>
                <a:ext cx="240" cy="410"/>
                <a:chOff x="4272" y="768"/>
                <a:chExt cx="240" cy="410"/>
              </a:xfrm>
            </p:grpSpPr>
            <p:sp>
              <p:nvSpPr>
                <p:cNvPr id="25681" name="AutoShape 558"/>
                <p:cNvSpPr>
                  <a:spLocks noChangeArrowheads="1"/>
                </p:cNvSpPr>
                <p:nvPr/>
              </p:nvSpPr>
              <p:spPr bwMode="auto">
                <a:xfrm>
                  <a:off x="4368" y="768"/>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82" name="AutoShape 559"/>
                <p:cNvSpPr>
                  <a:spLocks noChangeArrowheads="1"/>
                </p:cNvSpPr>
                <p:nvPr/>
              </p:nvSpPr>
              <p:spPr bwMode="auto">
                <a:xfrm>
                  <a:off x="4272" y="997"/>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sp>
            <p:nvSpPr>
              <p:cNvPr id="25673" name="Freeform 560"/>
              <p:cNvSpPr/>
              <p:nvPr/>
            </p:nvSpPr>
            <p:spPr bwMode="auto">
              <a:xfrm>
                <a:off x="2736" y="343"/>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chemeClr val="bg1"/>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74" name="Freeform 561"/>
              <p:cNvSpPr/>
              <p:nvPr/>
            </p:nvSpPr>
            <p:spPr bwMode="auto">
              <a:xfrm>
                <a:off x="2805" y="421"/>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rgbClr val="3366FF"/>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nvGrpSpPr>
              <p:cNvPr id="25872" name="Group 562"/>
              <p:cNvGrpSpPr/>
              <p:nvPr/>
            </p:nvGrpSpPr>
            <p:grpSpPr bwMode="auto">
              <a:xfrm>
                <a:off x="3048" y="831"/>
                <a:ext cx="240" cy="410"/>
                <a:chOff x="4272" y="768"/>
                <a:chExt cx="240" cy="410"/>
              </a:xfrm>
            </p:grpSpPr>
            <p:sp>
              <p:nvSpPr>
                <p:cNvPr id="25679" name="AutoShape 563"/>
                <p:cNvSpPr>
                  <a:spLocks noChangeArrowheads="1"/>
                </p:cNvSpPr>
                <p:nvPr/>
              </p:nvSpPr>
              <p:spPr bwMode="auto">
                <a:xfrm>
                  <a:off x="4368" y="768"/>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80" name="AutoShape 564"/>
                <p:cNvSpPr>
                  <a:spLocks noChangeArrowheads="1"/>
                </p:cNvSpPr>
                <p:nvPr/>
              </p:nvSpPr>
              <p:spPr bwMode="auto">
                <a:xfrm>
                  <a:off x="4272" y="997"/>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73" name="Group 565"/>
              <p:cNvGrpSpPr/>
              <p:nvPr/>
            </p:nvGrpSpPr>
            <p:grpSpPr bwMode="auto">
              <a:xfrm>
                <a:off x="3312" y="823"/>
                <a:ext cx="240" cy="410"/>
                <a:chOff x="4272" y="768"/>
                <a:chExt cx="240" cy="410"/>
              </a:xfrm>
            </p:grpSpPr>
            <p:sp>
              <p:nvSpPr>
                <p:cNvPr id="25677" name="AutoShape 566"/>
                <p:cNvSpPr>
                  <a:spLocks noChangeArrowheads="1"/>
                </p:cNvSpPr>
                <p:nvPr/>
              </p:nvSpPr>
              <p:spPr bwMode="auto">
                <a:xfrm>
                  <a:off x="4368" y="768"/>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78" name="AutoShape 567"/>
                <p:cNvSpPr>
                  <a:spLocks noChangeArrowheads="1"/>
                </p:cNvSpPr>
                <p:nvPr/>
              </p:nvSpPr>
              <p:spPr bwMode="auto">
                <a:xfrm>
                  <a:off x="4272" y="997"/>
                  <a:ext cx="144" cy="181"/>
                </a:xfrm>
                <a:prstGeom prst="parallelogram">
                  <a:avLst>
                    <a:gd name="adj" fmla="val 52083"/>
                  </a:avLst>
                </a:prstGeom>
                <a:solidFill>
                  <a:srgbClr val="33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grpSp>
      <p:grpSp>
        <p:nvGrpSpPr>
          <p:cNvPr id="25874" name="Group 586"/>
          <p:cNvGrpSpPr/>
          <p:nvPr/>
        </p:nvGrpSpPr>
        <p:grpSpPr bwMode="auto">
          <a:xfrm>
            <a:off x="2822794" y="4485058"/>
            <a:ext cx="1313954" cy="887466"/>
            <a:chOff x="2928" y="2304"/>
            <a:chExt cx="705" cy="635"/>
          </a:xfrm>
        </p:grpSpPr>
        <p:grpSp>
          <p:nvGrpSpPr>
            <p:cNvPr id="25875" name="Group 523"/>
            <p:cNvGrpSpPr/>
            <p:nvPr/>
          </p:nvGrpSpPr>
          <p:grpSpPr bwMode="auto">
            <a:xfrm>
              <a:off x="2928" y="2304"/>
              <a:ext cx="705" cy="635"/>
              <a:chOff x="-1086" y="443"/>
              <a:chExt cx="1363" cy="1800"/>
            </a:xfrm>
          </p:grpSpPr>
          <p:sp>
            <p:nvSpPr>
              <p:cNvPr id="25666" name="AutoShape 524"/>
              <p:cNvSpPr>
                <a:spLocks noChangeArrowheads="1"/>
              </p:cNvSpPr>
              <p:nvPr/>
            </p:nvSpPr>
            <p:spPr bwMode="gray">
              <a:xfrm>
                <a:off x="-1086" y="443"/>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67" name="AutoShape 525"/>
              <p:cNvSpPr>
                <a:spLocks noChangeArrowheads="1"/>
              </p:cNvSpPr>
              <p:nvPr/>
            </p:nvSpPr>
            <p:spPr bwMode="gray">
              <a:xfrm>
                <a:off x="-1065" y="448"/>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68" name="AutoShape 526"/>
              <p:cNvSpPr>
                <a:spLocks noChangeArrowheads="1"/>
              </p:cNvSpPr>
              <p:nvPr/>
            </p:nvSpPr>
            <p:spPr bwMode="gray">
              <a:xfrm>
                <a:off x="-1054" y="1748"/>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69" name="AutoShape 527"/>
              <p:cNvSpPr>
                <a:spLocks noChangeArrowheads="1"/>
              </p:cNvSpPr>
              <p:nvPr/>
            </p:nvSpPr>
            <p:spPr bwMode="gray">
              <a:xfrm>
                <a:off x="-1054" y="462"/>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76" name="Group 568"/>
            <p:cNvGrpSpPr/>
            <p:nvPr/>
          </p:nvGrpSpPr>
          <p:grpSpPr bwMode="auto">
            <a:xfrm>
              <a:off x="2976" y="2377"/>
              <a:ext cx="624" cy="455"/>
              <a:chOff x="5855" y="2040"/>
              <a:chExt cx="934" cy="773"/>
            </a:xfrm>
          </p:grpSpPr>
          <p:grpSp>
            <p:nvGrpSpPr>
              <p:cNvPr id="25877" name="Group 569"/>
              <p:cNvGrpSpPr/>
              <p:nvPr/>
            </p:nvGrpSpPr>
            <p:grpSpPr bwMode="auto">
              <a:xfrm>
                <a:off x="5855" y="2040"/>
                <a:ext cx="934" cy="442"/>
                <a:chOff x="3670" y="942"/>
                <a:chExt cx="934" cy="442"/>
              </a:xfrm>
            </p:grpSpPr>
            <p:sp>
              <p:nvSpPr>
                <p:cNvPr id="25664" name="Freeform 570"/>
                <p:cNvSpPr/>
                <p:nvPr/>
              </p:nvSpPr>
              <p:spPr bwMode="auto">
                <a:xfrm>
                  <a:off x="3670" y="942"/>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chemeClr val="bg1"/>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65" name="Freeform 571"/>
                <p:cNvSpPr/>
                <p:nvPr/>
              </p:nvSpPr>
              <p:spPr bwMode="auto">
                <a:xfrm>
                  <a:off x="3739" y="1020"/>
                  <a:ext cx="865" cy="364"/>
                </a:xfrm>
                <a:custGeom>
                  <a:avLst/>
                  <a:gdLst>
                    <a:gd name="T0" fmla="*/ 41 w 865"/>
                    <a:gd name="T1" fmla="*/ 351 h 364"/>
                    <a:gd name="T2" fmla="*/ 846 w 865"/>
                    <a:gd name="T3" fmla="*/ 342 h 364"/>
                    <a:gd name="T4" fmla="*/ 827 w 865"/>
                    <a:gd name="T5" fmla="*/ 287 h 364"/>
                    <a:gd name="T6" fmla="*/ 709 w 865"/>
                    <a:gd name="T7" fmla="*/ 169 h 364"/>
                    <a:gd name="T8" fmla="*/ 635 w 865"/>
                    <a:gd name="T9" fmla="*/ 77 h 364"/>
                    <a:gd name="T10" fmla="*/ 361 w 865"/>
                    <a:gd name="T11" fmla="*/ 50 h 364"/>
                    <a:gd name="T12" fmla="*/ 306 w 865"/>
                    <a:gd name="T13" fmla="*/ 68 h 364"/>
                    <a:gd name="T14" fmla="*/ 279 w 865"/>
                    <a:gd name="T15" fmla="*/ 77 h 364"/>
                    <a:gd name="T16" fmla="*/ 187 w 865"/>
                    <a:gd name="T17" fmla="*/ 187 h 364"/>
                    <a:gd name="T18" fmla="*/ 123 w 865"/>
                    <a:gd name="T19" fmla="*/ 196 h 364"/>
                    <a:gd name="T20" fmla="*/ 41 w 865"/>
                    <a:gd name="T21" fmla="*/ 242 h 364"/>
                    <a:gd name="T22" fmla="*/ 41 w 865"/>
                    <a:gd name="T23" fmla="*/ 351 h 3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5" h="364">
                      <a:moveTo>
                        <a:pt x="41" y="351"/>
                      </a:moveTo>
                      <a:cubicBezTo>
                        <a:pt x="309" y="348"/>
                        <a:pt x="579" y="364"/>
                        <a:pt x="846" y="342"/>
                      </a:cubicBezTo>
                      <a:cubicBezTo>
                        <a:pt x="865" y="340"/>
                        <a:pt x="833" y="305"/>
                        <a:pt x="827" y="287"/>
                      </a:cubicBezTo>
                      <a:cubicBezTo>
                        <a:pt x="805" y="222"/>
                        <a:pt x="762" y="205"/>
                        <a:pt x="709" y="169"/>
                      </a:cubicBezTo>
                      <a:cubicBezTo>
                        <a:pt x="693" y="124"/>
                        <a:pt x="680" y="91"/>
                        <a:pt x="635" y="77"/>
                      </a:cubicBezTo>
                      <a:cubicBezTo>
                        <a:pt x="520" y="0"/>
                        <a:pt x="603" y="40"/>
                        <a:pt x="361" y="50"/>
                      </a:cubicBezTo>
                      <a:cubicBezTo>
                        <a:pt x="343" y="56"/>
                        <a:pt x="324" y="62"/>
                        <a:pt x="306" y="68"/>
                      </a:cubicBezTo>
                      <a:cubicBezTo>
                        <a:pt x="297" y="71"/>
                        <a:pt x="279" y="77"/>
                        <a:pt x="279" y="77"/>
                      </a:cubicBezTo>
                      <a:cubicBezTo>
                        <a:pt x="266" y="98"/>
                        <a:pt x="209" y="180"/>
                        <a:pt x="187" y="187"/>
                      </a:cubicBezTo>
                      <a:cubicBezTo>
                        <a:pt x="167" y="194"/>
                        <a:pt x="144" y="193"/>
                        <a:pt x="123" y="196"/>
                      </a:cubicBezTo>
                      <a:cubicBezTo>
                        <a:pt x="96" y="214"/>
                        <a:pt x="68" y="223"/>
                        <a:pt x="41" y="242"/>
                      </a:cubicBezTo>
                      <a:cubicBezTo>
                        <a:pt x="17" y="313"/>
                        <a:pt x="0" y="270"/>
                        <a:pt x="41" y="351"/>
                      </a:cubicBezTo>
                      <a:close/>
                    </a:path>
                  </a:pathLst>
                </a:custGeom>
                <a:solidFill>
                  <a:srgbClr val="3366FF"/>
                </a:soli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25878" name="Group 572"/>
              <p:cNvGrpSpPr/>
              <p:nvPr/>
            </p:nvGrpSpPr>
            <p:grpSpPr bwMode="auto">
              <a:xfrm>
                <a:off x="5982" y="2532"/>
                <a:ext cx="700" cy="281"/>
                <a:chOff x="5924" y="2593"/>
                <a:chExt cx="700" cy="281"/>
              </a:xfrm>
            </p:grpSpPr>
            <p:grpSp>
              <p:nvGrpSpPr>
                <p:cNvPr id="25879" name="Group 573"/>
                <p:cNvGrpSpPr/>
                <p:nvPr/>
              </p:nvGrpSpPr>
              <p:grpSpPr bwMode="auto">
                <a:xfrm>
                  <a:off x="5924" y="2593"/>
                  <a:ext cx="119" cy="281"/>
                  <a:chOff x="5982" y="2670"/>
                  <a:chExt cx="147" cy="310"/>
                </a:xfrm>
              </p:grpSpPr>
              <p:sp>
                <p:nvSpPr>
                  <p:cNvPr id="25662" name="AutoShape 574"/>
                  <p:cNvSpPr>
                    <a:spLocks noChangeArrowheads="1"/>
                  </p:cNvSpPr>
                  <p:nvPr/>
                </p:nvSpPr>
                <p:spPr bwMode="auto">
                  <a:xfrm rot="10800000">
                    <a:off x="5982" y="2670"/>
                    <a:ext cx="147" cy="29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4996 w 21600"/>
                      <a:gd name="T13" fmla="*/ 2255 h 21600"/>
                      <a:gd name="T14" fmla="*/ 16604 w 21600"/>
                      <a:gd name="T15" fmla="*/ 13673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63" name="Oval 575"/>
                  <p:cNvSpPr>
                    <a:spLocks noChangeArrowheads="1"/>
                  </p:cNvSpPr>
                  <p:nvPr/>
                </p:nvSpPr>
                <p:spPr bwMode="auto">
                  <a:xfrm>
                    <a:off x="5994" y="2821"/>
                    <a:ext cx="120" cy="159"/>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80" name="Group 576"/>
                <p:cNvGrpSpPr/>
                <p:nvPr/>
              </p:nvGrpSpPr>
              <p:grpSpPr bwMode="auto">
                <a:xfrm>
                  <a:off x="6107" y="2593"/>
                  <a:ext cx="119" cy="281"/>
                  <a:chOff x="5982" y="2670"/>
                  <a:chExt cx="147" cy="310"/>
                </a:xfrm>
              </p:grpSpPr>
              <p:sp>
                <p:nvSpPr>
                  <p:cNvPr id="25660" name="AutoShape 577"/>
                  <p:cNvSpPr>
                    <a:spLocks noChangeArrowheads="1"/>
                  </p:cNvSpPr>
                  <p:nvPr/>
                </p:nvSpPr>
                <p:spPr bwMode="auto">
                  <a:xfrm rot="10800000">
                    <a:off x="5982" y="2670"/>
                    <a:ext cx="147" cy="29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4996 w 21600"/>
                      <a:gd name="T13" fmla="*/ 2255 h 21600"/>
                      <a:gd name="T14" fmla="*/ 16604 w 21600"/>
                      <a:gd name="T15" fmla="*/ 13673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61" name="Oval 578"/>
                  <p:cNvSpPr>
                    <a:spLocks noChangeArrowheads="1"/>
                  </p:cNvSpPr>
                  <p:nvPr/>
                </p:nvSpPr>
                <p:spPr bwMode="auto">
                  <a:xfrm>
                    <a:off x="5994" y="2821"/>
                    <a:ext cx="120" cy="159"/>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81" name="Group 579"/>
                <p:cNvGrpSpPr/>
                <p:nvPr/>
              </p:nvGrpSpPr>
              <p:grpSpPr bwMode="auto">
                <a:xfrm>
                  <a:off x="6310" y="2593"/>
                  <a:ext cx="119" cy="281"/>
                  <a:chOff x="5982" y="2670"/>
                  <a:chExt cx="147" cy="310"/>
                </a:xfrm>
              </p:grpSpPr>
              <p:sp>
                <p:nvSpPr>
                  <p:cNvPr id="25658" name="AutoShape 580"/>
                  <p:cNvSpPr>
                    <a:spLocks noChangeArrowheads="1"/>
                  </p:cNvSpPr>
                  <p:nvPr/>
                </p:nvSpPr>
                <p:spPr bwMode="auto">
                  <a:xfrm rot="10800000">
                    <a:off x="5982" y="2670"/>
                    <a:ext cx="147" cy="29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4996 w 21600"/>
                      <a:gd name="T13" fmla="*/ 2255 h 21600"/>
                      <a:gd name="T14" fmla="*/ 16604 w 21600"/>
                      <a:gd name="T15" fmla="*/ 13673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59" name="Oval 581"/>
                  <p:cNvSpPr>
                    <a:spLocks noChangeArrowheads="1"/>
                  </p:cNvSpPr>
                  <p:nvPr/>
                </p:nvSpPr>
                <p:spPr bwMode="auto">
                  <a:xfrm>
                    <a:off x="5994" y="2821"/>
                    <a:ext cx="120" cy="159"/>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nvGrpSpPr>
                <p:cNvPr id="25882" name="Group 582"/>
                <p:cNvGrpSpPr/>
                <p:nvPr/>
              </p:nvGrpSpPr>
              <p:grpSpPr bwMode="auto">
                <a:xfrm>
                  <a:off x="6505" y="2593"/>
                  <a:ext cx="119" cy="281"/>
                  <a:chOff x="5982" y="2670"/>
                  <a:chExt cx="147" cy="310"/>
                </a:xfrm>
              </p:grpSpPr>
              <p:sp>
                <p:nvSpPr>
                  <p:cNvPr id="25656" name="AutoShape 583"/>
                  <p:cNvSpPr>
                    <a:spLocks noChangeArrowheads="1"/>
                  </p:cNvSpPr>
                  <p:nvPr/>
                </p:nvSpPr>
                <p:spPr bwMode="auto">
                  <a:xfrm rot="10800000">
                    <a:off x="5982" y="2670"/>
                    <a:ext cx="147" cy="29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4996 w 21600"/>
                      <a:gd name="T13" fmla="*/ 2255 h 21600"/>
                      <a:gd name="T14" fmla="*/ 16604 w 21600"/>
                      <a:gd name="T15" fmla="*/ 13673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57" name="Oval 584"/>
                  <p:cNvSpPr>
                    <a:spLocks noChangeArrowheads="1"/>
                  </p:cNvSpPr>
                  <p:nvPr/>
                </p:nvSpPr>
                <p:spPr bwMode="auto">
                  <a:xfrm>
                    <a:off x="5994" y="2821"/>
                    <a:ext cx="120" cy="159"/>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grpSp>
        </p:grpSp>
      </p:grpSp>
      <p:sp>
        <p:nvSpPr>
          <p:cNvPr id="233" name="Text Box 593"/>
          <p:cNvSpPr txBox="1">
            <a:spLocks noChangeArrowheads="1"/>
          </p:cNvSpPr>
          <p:nvPr/>
        </p:nvSpPr>
        <p:spPr bwMode="auto">
          <a:xfrm>
            <a:off x="749243" y="2275122"/>
            <a:ext cx="1536121"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晴</a:t>
            </a:r>
          </a:p>
        </p:txBody>
      </p:sp>
      <p:sp>
        <p:nvSpPr>
          <p:cNvPr id="234" name="Text Box 594"/>
          <p:cNvSpPr txBox="1">
            <a:spLocks noChangeArrowheads="1"/>
          </p:cNvSpPr>
          <p:nvPr/>
        </p:nvSpPr>
        <p:spPr bwMode="auto">
          <a:xfrm>
            <a:off x="4693221" y="2284648"/>
            <a:ext cx="1440906"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阴</a:t>
            </a:r>
          </a:p>
        </p:txBody>
      </p:sp>
      <p:sp>
        <p:nvSpPr>
          <p:cNvPr id="235" name="Text Box 595"/>
          <p:cNvSpPr txBox="1">
            <a:spLocks noChangeArrowheads="1"/>
          </p:cNvSpPr>
          <p:nvPr/>
        </p:nvSpPr>
        <p:spPr bwMode="auto">
          <a:xfrm>
            <a:off x="2323449" y="2275122"/>
            <a:ext cx="2016422"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多云</a:t>
            </a:r>
          </a:p>
        </p:txBody>
      </p:sp>
      <p:sp>
        <p:nvSpPr>
          <p:cNvPr id="236" name="Text Box 596"/>
          <p:cNvSpPr txBox="1">
            <a:spLocks noChangeArrowheads="1"/>
          </p:cNvSpPr>
          <p:nvPr/>
        </p:nvSpPr>
        <p:spPr bwMode="auto">
          <a:xfrm>
            <a:off x="9836897" y="5453493"/>
            <a:ext cx="1743476"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台风</a:t>
            </a:r>
          </a:p>
        </p:txBody>
      </p:sp>
      <p:sp>
        <p:nvSpPr>
          <p:cNvPr id="237" name="Text Box 597"/>
          <p:cNvSpPr txBox="1">
            <a:spLocks noChangeArrowheads="1"/>
          </p:cNvSpPr>
          <p:nvPr/>
        </p:nvSpPr>
        <p:spPr bwMode="auto">
          <a:xfrm>
            <a:off x="6189139" y="2286235"/>
            <a:ext cx="1728665"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雾</a:t>
            </a:r>
          </a:p>
        </p:txBody>
      </p:sp>
      <p:sp>
        <p:nvSpPr>
          <p:cNvPr id="238" name="Text Box 598"/>
          <p:cNvSpPr txBox="1">
            <a:spLocks noChangeArrowheads="1"/>
          </p:cNvSpPr>
          <p:nvPr/>
        </p:nvSpPr>
        <p:spPr bwMode="auto">
          <a:xfrm>
            <a:off x="8021481" y="2275122"/>
            <a:ext cx="1931789"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雷阵雨</a:t>
            </a:r>
          </a:p>
        </p:txBody>
      </p:sp>
      <p:sp>
        <p:nvSpPr>
          <p:cNvPr id="239" name="Text Box 599"/>
          <p:cNvSpPr txBox="1">
            <a:spLocks noChangeArrowheads="1"/>
          </p:cNvSpPr>
          <p:nvPr/>
        </p:nvSpPr>
        <p:spPr bwMode="auto">
          <a:xfrm>
            <a:off x="700577" y="3870659"/>
            <a:ext cx="1919093"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冰雹</a:t>
            </a:r>
          </a:p>
        </p:txBody>
      </p:sp>
      <p:sp>
        <p:nvSpPr>
          <p:cNvPr id="240" name="Text Box 600"/>
          <p:cNvSpPr txBox="1">
            <a:spLocks noChangeArrowheads="1"/>
          </p:cNvSpPr>
          <p:nvPr/>
        </p:nvSpPr>
        <p:spPr bwMode="auto">
          <a:xfrm>
            <a:off x="2541381" y="3837319"/>
            <a:ext cx="2016423"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霜冻</a:t>
            </a:r>
          </a:p>
        </p:txBody>
      </p:sp>
      <p:sp>
        <p:nvSpPr>
          <p:cNvPr id="241" name="Text Box 601"/>
          <p:cNvSpPr txBox="1">
            <a:spLocks noChangeArrowheads="1"/>
          </p:cNvSpPr>
          <p:nvPr/>
        </p:nvSpPr>
        <p:spPr bwMode="auto">
          <a:xfrm>
            <a:off x="4041533" y="3838906"/>
            <a:ext cx="2640604"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沙尘暴</a:t>
            </a:r>
          </a:p>
        </p:txBody>
      </p:sp>
      <p:sp>
        <p:nvSpPr>
          <p:cNvPr id="242" name="Text Box 602"/>
          <p:cNvSpPr txBox="1">
            <a:spLocks noChangeArrowheads="1"/>
          </p:cNvSpPr>
          <p:nvPr/>
        </p:nvSpPr>
        <p:spPr bwMode="auto">
          <a:xfrm>
            <a:off x="5865411" y="3870657"/>
            <a:ext cx="2784484"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西北风</a:t>
            </a:r>
            <a:r>
              <a:rPr lang="en-US" altLang="zh-CN" sz="2400" b="0">
                <a:latin typeface="微软雅黑" panose="020B0503020204020204" pitchFamily="34" charset="-122"/>
                <a:ea typeface="微软雅黑" panose="020B0503020204020204" pitchFamily="34" charset="-122"/>
              </a:rPr>
              <a:t>6</a:t>
            </a:r>
            <a:r>
              <a:rPr lang="zh-CN" altLang="en-US" sz="2400" b="0">
                <a:latin typeface="微软雅黑" panose="020B0503020204020204" pitchFamily="34" charset="-122"/>
                <a:ea typeface="微软雅黑" panose="020B0503020204020204" pitchFamily="34" charset="-122"/>
              </a:rPr>
              <a:t>级</a:t>
            </a:r>
          </a:p>
        </p:txBody>
      </p:sp>
      <p:sp>
        <p:nvSpPr>
          <p:cNvPr id="243" name="Text Box 603"/>
          <p:cNvSpPr txBox="1">
            <a:spLocks noChangeArrowheads="1"/>
          </p:cNvSpPr>
          <p:nvPr/>
        </p:nvSpPr>
        <p:spPr bwMode="auto">
          <a:xfrm>
            <a:off x="9881332" y="3851607"/>
            <a:ext cx="1728664"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中雨</a:t>
            </a:r>
          </a:p>
        </p:txBody>
      </p:sp>
      <p:sp>
        <p:nvSpPr>
          <p:cNvPr id="244" name="Text Box 604"/>
          <p:cNvSpPr txBox="1">
            <a:spLocks noChangeArrowheads="1"/>
          </p:cNvSpPr>
          <p:nvPr/>
        </p:nvSpPr>
        <p:spPr bwMode="auto">
          <a:xfrm>
            <a:off x="8163247" y="3857956"/>
            <a:ext cx="1713854"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小雨</a:t>
            </a:r>
          </a:p>
        </p:txBody>
      </p:sp>
      <p:sp>
        <p:nvSpPr>
          <p:cNvPr id="245" name="Text Box 605"/>
          <p:cNvSpPr txBox="1">
            <a:spLocks noChangeArrowheads="1"/>
          </p:cNvSpPr>
          <p:nvPr/>
        </p:nvSpPr>
        <p:spPr bwMode="auto">
          <a:xfrm>
            <a:off x="6335134" y="5424916"/>
            <a:ext cx="1548816"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中雪</a:t>
            </a:r>
          </a:p>
        </p:txBody>
      </p:sp>
      <p:sp>
        <p:nvSpPr>
          <p:cNvPr id="246" name="Text Box 606"/>
          <p:cNvSpPr txBox="1">
            <a:spLocks noChangeArrowheads="1"/>
          </p:cNvSpPr>
          <p:nvPr/>
        </p:nvSpPr>
        <p:spPr bwMode="auto">
          <a:xfrm>
            <a:off x="9642238" y="2267184"/>
            <a:ext cx="2348614"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雨夹雪</a:t>
            </a:r>
          </a:p>
        </p:txBody>
      </p:sp>
      <p:sp>
        <p:nvSpPr>
          <p:cNvPr id="247" name="Text Box 607"/>
          <p:cNvSpPr txBox="1">
            <a:spLocks noChangeArrowheads="1"/>
          </p:cNvSpPr>
          <p:nvPr/>
        </p:nvSpPr>
        <p:spPr bwMode="auto">
          <a:xfrm>
            <a:off x="852920" y="5448730"/>
            <a:ext cx="1631336"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大雨</a:t>
            </a:r>
          </a:p>
        </p:txBody>
      </p:sp>
      <p:sp>
        <p:nvSpPr>
          <p:cNvPr id="248" name="Text Box 608"/>
          <p:cNvSpPr txBox="1">
            <a:spLocks noChangeArrowheads="1"/>
          </p:cNvSpPr>
          <p:nvPr/>
        </p:nvSpPr>
        <p:spPr bwMode="auto">
          <a:xfrm>
            <a:off x="2463097" y="5448730"/>
            <a:ext cx="2016422"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暴雨</a:t>
            </a:r>
          </a:p>
        </p:txBody>
      </p:sp>
      <p:sp>
        <p:nvSpPr>
          <p:cNvPr id="249" name="Text Box 609"/>
          <p:cNvSpPr txBox="1">
            <a:spLocks noChangeArrowheads="1"/>
          </p:cNvSpPr>
          <p:nvPr/>
        </p:nvSpPr>
        <p:spPr bwMode="auto">
          <a:xfrm>
            <a:off x="4445665" y="5428091"/>
            <a:ext cx="1832342"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小雪</a:t>
            </a:r>
          </a:p>
        </p:txBody>
      </p:sp>
      <p:sp>
        <p:nvSpPr>
          <p:cNvPr id="250" name="Text Box 610"/>
          <p:cNvSpPr txBox="1">
            <a:spLocks noChangeArrowheads="1"/>
          </p:cNvSpPr>
          <p:nvPr/>
        </p:nvSpPr>
        <p:spPr bwMode="auto">
          <a:xfrm>
            <a:off x="8061683" y="5443967"/>
            <a:ext cx="1701159"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400" b="0">
                <a:latin typeface="微软雅黑" panose="020B0503020204020204" pitchFamily="34" charset="-122"/>
                <a:ea typeface="微软雅黑" panose="020B0503020204020204" pitchFamily="34" charset="-122"/>
              </a:rPr>
              <a:t>大雪</a:t>
            </a:r>
          </a:p>
        </p:txBody>
      </p:sp>
      <p:grpSp>
        <p:nvGrpSpPr>
          <p:cNvPr id="25883" name="Group 613"/>
          <p:cNvGrpSpPr/>
          <p:nvPr/>
        </p:nvGrpSpPr>
        <p:grpSpPr bwMode="auto">
          <a:xfrm>
            <a:off x="6466321" y="2840308"/>
            <a:ext cx="1322417" cy="904931"/>
            <a:chOff x="3024" y="2064"/>
            <a:chExt cx="625" cy="570"/>
          </a:xfrm>
        </p:grpSpPr>
        <p:grpSp>
          <p:nvGrpSpPr>
            <p:cNvPr id="25884" name="Group 397"/>
            <p:cNvGrpSpPr/>
            <p:nvPr/>
          </p:nvGrpSpPr>
          <p:grpSpPr bwMode="auto">
            <a:xfrm>
              <a:off x="3024" y="2064"/>
              <a:ext cx="625" cy="570"/>
              <a:chOff x="1584" y="1632"/>
              <a:chExt cx="710" cy="648"/>
            </a:xfrm>
          </p:grpSpPr>
          <p:sp>
            <p:nvSpPr>
              <p:cNvPr id="25644" name="AutoShape 398"/>
              <p:cNvSpPr>
                <a:spLocks noChangeArrowheads="1"/>
              </p:cNvSpPr>
              <p:nvPr/>
            </p:nvSpPr>
            <p:spPr bwMode="gray">
              <a:xfrm>
                <a:off x="1584" y="1632"/>
                <a:ext cx="710" cy="648"/>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45" name="AutoShape 399"/>
              <p:cNvSpPr>
                <a:spLocks noChangeArrowheads="1"/>
              </p:cNvSpPr>
              <p:nvPr/>
            </p:nvSpPr>
            <p:spPr bwMode="gray">
              <a:xfrm>
                <a:off x="1584" y="1632"/>
                <a:ext cx="689" cy="637"/>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46" name="AutoShape 400"/>
              <p:cNvSpPr>
                <a:spLocks noChangeArrowheads="1"/>
              </p:cNvSpPr>
              <p:nvPr/>
            </p:nvSpPr>
            <p:spPr bwMode="gray">
              <a:xfrm>
                <a:off x="1601" y="2092"/>
                <a:ext cx="680" cy="161"/>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sp>
            <p:nvSpPr>
              <p:cNvPr id="25647" name="AutoShape 401"/>
              <p:cNvSpPr>
                <a:spLocks noChangeArrowheads="1"/>
              </p:cNvSpPr>
              <p:nvPr/>
            </p:nvSpPr>
            <p:spPr bwMode="gray">
              <a:xfrm>
                <a:off x="1601" y="1639"/>
                <a:ext cx="680" cy="161"/>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endParaRPr lang="zh-CN" altLang="en-US" sz="2400">
                  <a:latin typeface="微软雅黑" panose="020B0503020204020204" pitchFamily="34" charset="-122"/>
                  <a:ea typeface="微软雅黑" panose="020B0503020204020204" pitchFamily="34" charset="-122"/>
                </a:endParaRPr>
              </a:p>
            </p:txBody>
          </p:sp>
        </p:grpSp>
        <p:sp>
          <p:nvSpPr>
            <p:cNvPr id="25640" name="Line 438"/>
            <p:cNvSpPr>
              <a:spLocks noChangeShapeType="1"/>
            </p:cNvSpPr>
            <p:nvPr/>
          </p:nvSpPr>
          <p:spPr bwMode="auto">
            <a:xfrm>
              <a:off x="3168" y="2256"/>
              <a:ext cx="192" cy="196"/>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41" name="Line 439"/>
            <p:cNvSpPr>
              <a:spLocks noChangeShapeType="1"/>
            </p:cNvSpPr>
            <p:nvPr/>
          </p:nvSpPr>
          <p:spPr bwMode="auto">
            <a:xfrm flipV="1">
              <a:off x="3168" y="2160"/>
              <a:ext cx="106" cy="106"/>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42" name="Line 440"/>
            <p:cNvSpPr>
              <a:spLocks noChangeShapeType="1"/>
            </p:cNvSpPr>
            <p:nvPr/>
          </p:nvSpPr>
          <p:spPr bwMode="auto">
            <a:xfrm flipV="1">
              <a:off x="3216" y="2208"/>
              <a:ext cx="106" cy="106"/>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43" name="Line 612"/>
            <p:cNvSpPr>
              <a:spLocks noChangeShapeType="1"/>
            </p:cNvSpPr>
            <p:nvPr/>
          </p:nvSpPr>
          <p:spPr bwMode="auto">
            <a:xfrm flipV="1">
              <a:off x="3264" y="2256"/>
              <a:ext cx="96" cy="106"/>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62" name="矩形 261"/>
          <p:cNvSpPr/>
          <p:nvPr/>
        </p:nvSpPr>
        <p:spPr>
          <a:xfrm>
            <a:off x="192121" y="851073"/>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blinds(horizontal)">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blinds(horizontal)">
                                      <p:cBhvr>
                                        <p:cTn id="12" dur="500"/>
                                        <p:tgtEl>
                                          <p:spTgt spid="2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4"/>
                                        </p:tgtEl>
                                        <p:attrNameLst>
                                          <p:attrName>style.visibility</p:attrName>
                                        </p:attrNameLst>
                                      </p:cBhvr>
                                      <p:to>
                                        <p:strVal val="visible"/>
                                      </p:to>
                                    </p:set>
                                    <p:animEffect transition="in" filter="blinds(horizontal)">
                                      <p:cBhvr>
                                        <p:cTn id="17" dur="500"/>
                                        <p:tgtEl>
                                          <p:spTgt spid="2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blinds(horizontal)">
                                      <p:cBhvr>
                                        <p:cTn id="22" dur="500"/>
                                        <p:tgtEl>
                                          <p:spTgt spid="2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blinds(horizontal)">
                                      <p:cBhvr>
                                        <p:cTn id="27" dur="500"/>
                                        <p:tgtEl>
                                          <p:spTgt spid="23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6"/>
                                        </p:tgtEl>
                                        <p:attrNameLst>
                                          <p:attrName>style.visibility</p:attrName>
                                        </p:attrNameLst>
                                      </p:cBhvr>
                                      <p:to>
                                        <p:strVal val="visible"/>
                                      </p:to>
                                    </p:set>
                                    <p:animEffect transition="in" filter="blinds(horizontal)">
                                      <p:cBhvr>
                                        <p:cTn id="32" dur="500"/>
                                        <p:tgtEl>
                                          <p:spTgt spid="24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39"/>
                                        </p:tgtEl>
                                        <p:attrNameLst>
                                          <p:attrName>style.visibility</p:attrName>
                                        </p:attrNameLst>
                                      </p:cBhvr>
                                      <p:to>
                                        <p:strVal val="visible"/>
                                      </p:to>
                                    </p:set>
                                    <p:animEffect transition="in" filter="blinds(horizontal)">
                                      <p:cBhvr>
                                        <p:cTn id="37" dur="500"/>
                                        <p:tgtEl>
                                          <p:spTgt spid="23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0"/>
                                        </p:tgtEl>
                                        <p:attrNameLst>
                                          <p:attrName>style.visibility</p:attrName>
                                        </p:attrNameLst>
                                      </p:cBhvr>
                                      <p:to>
                                        <p:strVal val="visible"/>
                                      </p:to>
                                    </p:set>
                                    <p:animEffect transition="in" filter="blinds(horizontal)">
                                      <p:cBhvr>
                                        <p:cTn id="42" dur="500"/>
                                        <p:tgtEl>
                                          <p:spTgt spid="24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41"/>
                                        </p:tgtEl>
                                        <p:attrNameLst>
                                          <p:attrName>style.visibility</p:attrName>
                                        </p:attrNameLst>
                                      </p:cBhvr>
                                      <p:to>
                                        <p:strVal val="visible"/>
                                      </p:to>
                                    </p:set>
                                    <p:animEffect transition="in" filter="blinds(horizontal)">
                                      <p:cBhvr>
                                        <p:cTn id="47" dur="500"/>
                                        <p:tgtEl>
                                          <p:spTgt spid="24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2"/>
                                        </p:tgtEl>
                                        <p:attrNameLst>
                                          <p:attrName>style.visibility</p:attrName>
                                        </p:attrNameLst>
                                      </p:cBhvr>
                                      <p:to>
                                        <p:strVal val="visible"/>
                                      </p:to>
                                    </p:set>
                                    <p:animEffect transition="in" filter="blinds(horizontal)">
                                      <p:cBhvr>
                                        <p:cTn id="52" dur="500"/>
                                        <p:tgtEl>
                                          <p:spTgt spid="24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44"/>
                                        </p:tgtEl>
                                        <p:attrNameLst>
                                          <p:attrName>style.visibility</p:attrName>
                                        </p:attrNameLst>
                                      </p:cBhvr>
                                      <p:to>
                                        <p:strVal val="visible"/>
                                      </p:to>
                                    </p:set>
                                    <p:animEffect transition="in" filter="blinds(horizontal)">
                                      <p:cBhvr>
                                        <p:cTn id="57" dur="500"/>
                                        <p:tgtEl>
                                          <p:spTgt spid="24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43"/>
                                        </p:tgtEl>
                                        <p:attrNameLst>
                                          <p:attrName>style.visibility</p:attrName>
                                        </p:attrNameLst>
                                      </p:cBhvr>
                                      <p:to>
                                        <p:strVal val="visible"/>
                                      </p:to>
                                    </p:set>
                                    <p:animEffect transition="in" filter="blinds(horizontal)">
                                      <p:cBhvr>
                                        <p:cTn id="62" dur="500"/>
                                        <p:tgtEl>
                                          <p:spTgt spid="24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47"/>
                                        </p:tgtEl>
                                        <p:attrNameLst>
                                          <p:attrName>style.visibility</p:attrName>
                                        </p:attrNameLst>
                                      </p:cBhvr>
                                      <p:to>
                                        <p:strVal val="visible"/>
                                      </p:to>
                                    </p:set>
                                    <p:animEffect transition="in" filter="blinds(horizontal)">
                                      <p:cBhvr>
                                        <p:cTn id="67" dur="500"/>
                                        <p:tgtEl>
                                          <p:spTgt spid="24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48"/>
                                        </p:tgtEl>
                                        <p:attrNameLst>
                                          <p:attrName>style.visibility</p:attrName>
                                        </p:attrNameLst>
                                      </p:cBhvr>
                                      <p:to>
                                        <p:strVal val="visible"/>
                                      </p:to>
                                    </p:set>
                                    <p:animEffect transition="in" filter="blinds(horizontal)">
                                      <p:cBhvr>
                                        <p:cTn id="72" dur="500"/>
                                        <p:tgtEl>
                                          <p:spTgt spid="24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Effect transition="in" filter="blinds(horizontal)">
                                      <p:cBhvr>
                                        <p:cTn id="77" dur="500"/>
                                        <p:tgtEl>
                                          <p:spTgt spid="24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45"/>
                                        </p:tgtEl>
                                        <p:attrNameLst>
                                          <p:attrName>style.visibility</p:attrName>
                                        </p:attrNameLst>
                                      </p:cBhvr>
                                      <p:to>
                                        <p:strVal val="visible"/>
                                      </p:to>
                                    </p:set>
                                    <p:animEffect transition="in" filter="blinds(horizontal)">
                                      <p:cBhvr>
                                        <p:cTn id="82" dur="500"/>
                                        <p:tgtEl>
                                          <p:spTgt spid="24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50"/>
                                        </p:tgtEl>
                                        <p:attrNameLst>
                                          <p:attrName>style.visibility</p:attrName>
                                        </p:attrNameLst>
                                      </p:cBhvr>
                                      <p:to>
                                        <p:strVal val="visible"/>
                                      </p:to>
                                    </p:set>
                                    <p:animEffect transition="in" filter="blinds(horizontal)">
                                      <p:cBhvr>
                                        <p:cTn id="87" dur="500"/>
                                        <p:tgtEl>
                                          <p:spTgt spid="25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36"/>
                                        </p:tgtEl>
                                        <p:attrNameLst>
                                          <p:attrName>style.visibility</p:attrName>
                                        </p:attrNameLst>
                                      </p:cBhvr>
                                      <p:to>
                                        <p:strVal val="visible"/>
                                      </p:to>
                                    </p:set>
                                    <p:animEffect transition="in" filter="blinds(horizontal)">
                                      <p:cBhvr>
                                        <p:cTn id="92"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bldLvl="0" animBg="1"/>
      <p:bldP spid="234" grpId="0" bldLvl="0" animBg="1"/>
      <p:bldP spid="235" grpId="0" bldLvl="0" animBg="1"/>
      <p:bldP spid="236" grpId="0" bldLvl="0" animBg="1"/>
      <p:bldP spid="237" grpId="0" bldLvl="0" animBg="1"/>
      <p:bldP spid="238" grpId="0" bldLvl="0" animBg="1"/>
      <p:bldP spid="239" grpId="0" bldLvl="0" animBg="1"/>
      <p:bldP spid="240" grpId="0" bldLvl="0" animBg="1"/>
      <p:bldP spid="241"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49" grpId="0" bldLvl="0" animBg="1"/>
      <p:bldP spid="250" grpId="0" bldLvl="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4645977" y="975636"/>
            <a:ext cx="2365541"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a:latin typeface="微软雅黑" panose="020B0503020204020204" pitchFamily="34" charset="-122"/>
                <a:ea typeface="微软雅黑" panose="020B0503020204020204" pitchFamily="34" charset="-122"/>
              </a:rPr>
              <a:t>风向：</a:t>
            </a:r>
          </a:p>
        </p:txBody>
      </p:sp>
      <p:sp>
        <p:nvSpPr>
          <p:cNvPr id="27651" name="Text Box 3"/>
          <p:cNvSpPr txBox="1">
            <a:spLocks noChangeArrowheads="1"/>
          </p:cNvSpPr>
          <p:nvPr/>
        </p:nvSpPr>
        <p:spPr bwMode="auto">
          <a:xfrm>
            <a:off x="4648091" y="1556698"/>
            <a:ext cx="4508917"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a:latin typeface="微软雅黑" panose="020B0503020204020204" pitchFamily="34" charset="-122"/>
                <a:ea typeface="微软雅黑" panose="020B0503020204020204" pitchFamily="34" charset="-122"/>
              </a:rPr>
              <a:t>指风吹来的方向。</a:t>
            </a:r>
          </a:p>
          <a:p>
            <a:pPr>
              <a:spcBef>
                <a:spcPct val="50000"/>
              </a:spcBef>
            </a:pPr>
            <a:r>
              <a:rPr kumimoji="1" lang="zh-CN" altLang="en-US" sz="2400" b="0">
                <a:latin typeface="微软雅黑" panose="020B0503020204020204" pitchFamily="34" charset="-122"/>
                <a:ea typeface="微软雅黑" panose="020B0503020204020204" pitchFamily="34" charset="-122"/>
              </a:rPr>
              <a:t>画有风尾或者风旗的一方即为风向。</a:t>
            </a:r>
          </a:p>
        </p:txBody>
      </p:sp>
      <p:sp>
        <p:nvSpPr>
          <p:cNvPr id="27652" name="Text Box 4"/>
          <p:cNvSpPr txBox="1">
            <a:spLocks noChangeArrowheads="1"/>
          </p:cNvSpPr>
          <p:nvPr/>
        </p:nvSpPr>
        <p:spPr bwMode="auto">
          <a:xfrm>
            <a:off x="4711565" y="4282601"/>
            <a:ext cx="26500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en-US" altLang="zh-CN" sz="2400" b="0">
                <a:latin typeface="微软雅黑" panose="020B0503020204020204" pitchFamily="34" charset="-122"/>
                <a:ea typeface="微软雅黑" panose="020B0503020204020204" pitchFamily="34" charset="-122"/>
              </a:rPr>
              <a:t>1.</a:t>
            </a:r>
            <a:r>
              <a:rPr kumimoji="1" lang="zh-CN" altLang="en-US" sz="2400" b="0">
                <a:latin typeface="微软雅黑" panose="020B0503020204020204" pitchFamily="34" charset="-122"/>
                <a:ea typeface="微软雅黑" panose="020B0503020204020204" pitchFamily="34" charset="-122"/>
              </a:rPr>
              <a:t>一道风尾为 </a:t>
            </a:r>
            <a:r>
              <a:rPr kumimoji="1" lang="en-US" altLang="zh-CN" sz="2400" b="0">
                <a:latin typeface="微软雅黑" panose="020B0503020204020204" pitchFamily="34" charset="-122"/>
                <a:ea typeface="微软雅黑" panose="020B0503020204020204" pitchFamily="34" charset="-122"/>
              </a:rPr>
              <a:t>2 </a:t>
            </a:r>
            <a:r>
              <a:rPr kumimoji="1" lang="zh-CN" altLang="en-US" sz="2400" b="0">
                <a:latin typeface="微软雅黑" panose="020B0503020204020204" pitchFamily="34" charset="-122"/>
                <a:ea typeface="微软雅黑" panose="020B0503020204020204" pitchFamily="34" charset="-122"/>
              </a:rPr>
              <a:t>级</a:t>
            </a:r>
          </a:p>
          <a:p>
            <a:pPr>
              <a:spcBef>
                <a:spcPct val="50000"/>
              </a:spcBef>
            </a:pPr>
            <a:r>
              <a:rPr kumimoji="1" lang="en-US" altLang="zh-CN" sz="2400" b="0">
                <a:latin typeface="微软雅黑" panose="020B0503020204020204" pitchFamily="34" charset="-122"/>
                <a:ea typeface="微软雅黑" panose="020B0503020204020204" pitchFamily="34" charset="-122"/>
              </a:rPr>
              <a:t>2.</a:t>
            </a:r>
            <a:r>
              <a:rPr kumimoji="1" lang="zh-CN" altLang="en-US" sz="2400" b="0">
                <a:latin typeface="微软雅黑" panose="020B0503020204020204" pitchFamily="34" charset="-122"/>
                <a:ea typeface="微软雅黑" panose="020B0503020204020204" pitchFamily="34" charset="-122"/>
              </a:rPr>
              <a:t>一个风旗为 </a:t>
            </a:r>
            <a:r>
              <a:rPr kumimoji="1" lang="en-US" altLang="zh-CN" sz="2400" b="0">
                <a:latin typeface="微软雅黑" panose="020B0503020204020204" pitchFamily="34" charset="-122"/>
                <a:ea typeface="微软雅黑" panose="020B0503020204020204" pitchFamily="34" charset="-122"/>
              </a:rPr>
              <a:t>8 </a:t>
            </a:r>
            <a:r>
              <a:rPr kumimoji="1" lang="zh-CN" altLang="en-US" sz="2400" b="0">
                <a:latin typeface="微软雅黑" panose="020B0503020204020204" pitchFamily="34" charset="-122"/>
                <a:ea typeface="微软雅黑" panose="020B0503020204020204" pitchFamily="34" charset="-122"/>
              </a:rPr>
              <a:t>级</a:t>
            </a:r>
          </a:p>
        </p:txBody>
      </p:sp>
      <p:pic>
        <p:nvPicPr>
          <p:cNvPr id="27653" name="Picture 5" descr="风向和风速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1932" y="975636"/>
            <a:ext cx="3044749" cy="437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descr="二级风"/>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21036" y="1304268"/>
            <a:ext cx="1379546" cy="167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7" descr="八级风"/>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06226" y="3233201"/>
            <a:ext cx="1589017" cy="206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8"/>
          <p:cNvSpPr txBox="1">
            <a:spLocks noChangeArrowheads="1"/>
          </p:cNvSpPr>
          <p:nvPr/>
        </p:nvSpPr>
        <p:spPr bwMode="auto">
          <a:xfrm>
            <a:off x="4692525" y="3644389"/>
            <a:ext cx="2170881"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a:latin typeface="微软雅黑" panose="020B0503020204020204" pitchFamily="34" charset="-122"/>
                <a:ea typeface="微软雅黑" panose="020B0503020204020204" pitchFamily="34" charset="-122"/>
              </a:rPr>
              <a:t>风级：</a:t>
            </a:r>
          </a:p>
        </p:txBody>
      </p:sp>
      <p:sp>
        <p:nvSpPr>
          <p:cNvPr id="11" name="矩形 10"/>
          <p:cNvSpPr/>
          <p:nvPr/>
        </p:nvSpPr>
        <p:spPr>
          <a:xfrm>
            <a:off x="0" y="886699"/>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488962" y="3192662"/>
            <a:ext cx="2426901"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a:latin typeface="微软雅黑" panose="020B0503020204020204" pitchFamily="34" charset="-122"/>
                <a:ea typeface="微软雅黑" panose="020B0503020204020204" pitchFamily="34" charset="-122"/>
              </a:rPr>
              <a:t>西风</a:t>
            </a:r>
            <a:r>
              <a:rPr kumimoji="1" lang="en-US" altLang="zh-CN" sz="2400" b="0">
                <a:latin typeface="微软雅黑" panose="020B0503020204020204" pitchFamily="34" charset="-122"/>
                <a:ea typeface="微软雅黑" panose="020B0503020204020204" pitchFamily="34" charset="-122"/>
              </a:rPr>
              <a:t>4</a:t>
            </a:r>
            <a:r>
              <a:rPr kumimoji="1" lang="zh-CN" altLang="en-US" sz="2400" b="0">
                <a:latin typeface="微软雅黑" panose="020B0503020204020204" pitchFamily="34" charset="-122"/>
                <a:ea typeface="微软雅黑" panose="020B0503020204020204" pitchFamily="34" charset="-122"/>
              </a:rPr>
              <a:t>级</a:t>
            </a:r>
          </a:p>
        </p:txBody>
      </p:sp>
      <p:sp>
        <p:nvSpPr>
          <p:cNvPr id="3" name="Text Box 3"/>
          <p:cNvSpPr txBox="1">
            <a:spLocks noChangeArrowheads="1"/>
          </p:cNvSpPr>
          <p:nvPr/>
        </p:nvSpPr>
        <p:spPr bwMode="auto">
          <a:xfrm>
            <a:off x="4848961" y="3192662"/>
            <a:ext cx="312937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a:latin typeface="微软雅黑" panose="020B0503020204020204" pitchFamily="34" charset="-122"/>
                <a:ea typeface="微软雅黑" panose="020B0503020204020204" pitchFamily="34" charset="-122"/>
              </a:rPr>
              <a:t>西南风</a:t>
            </a:r>
            <a:r>
              <a:rPr kumimoji="1" lang="en-US" altLang="zh-CN" sz="2400" b="0">
                <a:latin typeface="微软雅黑" panose="020B0503020204020204" pitchFamily="34" charset="-122"/>
                <a:ea typeface="微软雅黑" panose="020B0503020204020204" pitchFamily="34" charset="-122"/>
              </a:rPr>
              <a:t>10</a:t>
            </a:r>
            <a:r>
              <a:rPr kumimoji="1" lang="zh-CN" altLang="en-US" sz="2400" b="0">
                <a:latin typeface="微软雅黑" panose="020B0503020204020204" pitchFamily="34" charset="-122"/>
                <a:ea typeface="微软雅黑" panose="020B0503020204020204" pitchFamily="34" charset="-122"/>
              </a:rPr>
              <a:t>级</a:t>
            </a:r>
          </a:p>
        </p:txBody>
      </p:sp>
      <p:sp>
        <p:nvSpPr>
          <p:cNvPr id="4" name="Text Box 4"/>
          <p:cNvSpPr txBox="1">
            <a:spLocks noChangeArrowheads="1"/>
          </p:cNvSpPr>
          <p:nvPr/>
        </p:nvSpPr>
        <p:spPr bwMode="auto">
          <a:xfrm>
            <a:off x="8947397" y="3192662"/>
            <a:ext cx="2431134"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a:latin typeface="微软雅黑" panose="020B0503020204020204" pitchFamily="34" charset="-122"/>
                <a:ea typeface="微软雅黑" panose="020B0503020204020204" pitchFamily="34" charset="-122"/>
              </a:rPr>
              <a:t>东风</a:t>
            </a:r>
            <a:r>
              <a:rPr kumimoji="1" lang="en-US" altLang="zh-CN" sz="2400" b="0">
                <a:latin typeface="微软雅黑" panose="020B0503020204020204" pitchFamily="34" charset="-122"/>
                <a:ea typeface="微软雅黑" panose="020B0503020204020204" pitchFamily="34" charset="-122"/>
              </a:rPr>
              <a:t>6</a:t>
            </a:r>
            <a:r>
              <a:rPr kumimoji="1" lang="zh-CN" altLang="en-US" sz="2400" b="0">
                <a:latin typeface="微软雅黑" panose="020B0503020204020204" pitchFamily="34" charset="-122"/>
                <a:ea typeface="微软雅黑" panose="020B0503020204020204" pitchFamily="34" charset="-122"/>
              </a:rPr>
              <a:t>级</a:t>
            </a:r>
          </a:p>
        </p:txBody>
      </p:sp>
      <p:sp>
        <p:nvSpPr>
          <p:cNvPr id="5" name="Text Box 5"/>
          <p:cNvSpPr txBox="1">
            <a:spLocks noChangeArrowheads="1"/>
          </p:cNvSpPr>
          <p:nvPr/>
        </p:nvSpPr>
        <p:spPr bwMode="auto">
          <a:xfrm>
            <a:off x="1296417" y="5356557"/>
            <a:ext cx="2735819"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a:latin typeface="微软雅黑" panose="020B0503020204020204" pitchFamily="34" charset="-122"/>
                <a:ea typeface="微软雅黑" panose="020B0503020204020204" pitchFamily="34" charset="-122"/>
              </a:rPr>
              <a:t>南风</a:t>
            </a:r>
            <a:r>
              <a:rPr kumimoji="1" lang="en-US" altLang="zh-CN" sz="2400" b="0">
                <a:latin typeface="微软雅黑" panose="020B0503020204020204" pitchFamily="34" charset="-122"/>
                <a:ea typeface="微软雅黑" panose="020B0503020204020204" pitchFamily="34" charset="-122"/>
              </a:rPr>
              <a:t>8</a:t>
            </a:r>
            <a:r>
              <a:rPr kumimoji="1" lang="zh-CN" altLang="en-US" sz="2400" b="0">
                <a:latin typeface="微软雅黑" panose="020B0503020204020204" pitchFamily="34" charset="-122"/>
                <a:ea typeface="微软雅黑" panose="020B0503020204020204" pitchFamily="34" charset="-122"/>
              </a:rPr>
              <a:t>级</a:t>
            </a:r>
          </a:p>
        </p:txBody>
      </p:sp>
      <p:sp>
        <p:nvSpPr>
          <p:cNvPr id="6" name="Text Box 6"/>
          <p:cNvSpPr txBox="1">
            <a:spLocks noChangeArrowheads="1"/>
          </p:cNvSpPr>
          <p:nvPr/>
        </p:nvSpPr>
        <p:spPr bwMode="auto">
          <a:xfrm>
            <a:off x="5045738" y="5358146"/>
            <a:ext cx="34150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a:latin typeface="微软雅黑" panose="020B0503020204020204" pitchFamily="34" charset="-122"/>
                <a:ea typeface="微软雅黑" panose="020B0503020204020204" pitchFamily="34" charset="-122"/>
              </a:rPr>
              <a:t>西北风</a:t>
            </a:r>
            <a:r>
              <a:rPr kumimoji="1" lang="en-US" altLang="zh-CN" sz="2400" b="0">
                <a:latin typeface="微软雅黑" panose="020B0503020204020204" pitchFamily="34" charset="-122"/>
                <a:ea typeface="微软雅黑" panose="020B0503020204020204" pitchFamily="34" charset="-122"/>
              </a:rPr>
              <a:t>2</a:t>
            </a:r>
            <a:r>
              <a:rPr kumimoji="1" lang="zh-CN" altLang="en-US" sz="2400" b="0">
                <a:latin typeface="微软雅黑" panose="020B0503020204020204" pitchFamily="34" charset="-122"/>
                <a:ea typeface="微软雅黑" panose="020B0503020204020204" pitchFamily="34" charset="-122"/>
              </a:rPr>
              <a:t>级</a:t>
            </a:r>
          </a:p>
        </p:txBody>
      </p:sp>
      <p:sp>
        <p:nvSpPr>
          <p:cNvPr id="7" name="Text Box 7"/>
          <p:cNvSpPr txBox="1">
            <a:spLocks noChangeArrowheads="1"/>
          </p:cNvSpPr>
          <p:nvPr/>
        </p:nvSpPr>
        <p:spPr bwMode="auto">
          <a:xfrm>
            <a:off x="8856416" y="5356557"/>
            <a:ext cx="375778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a:latin typeface="微软雅黑" panose="020B0503020204020204" pitchFamily="34" charset="-122"/>
                <a:ea typeface="微软雅黑" panose="020B0503020204020204" pitchFamily="34" charset="-122"/>
              </a:rPr>
              <a:t>东北风</a:t>
            </a:r>
            <a:r>
              <a:rPr kumimoji="1" lang="en-US" altLang="zh-CN" sz="2400" b="0">
                <a:latin typeface="微软雅黑" panose="020B0503020204020204" pitchFamily="34" charset="-122"/>
                <a:ea typeface="微软雅黑" panose="020B0503020204020204" pitchFamily="34" charset="-122"/>
              </a:rPr>
              <a:t>12</a:t>
            </a:r>
            <a:r>
              <a:rPr kumimoji="1" lang="zh-CN" altLang="en-US" sz="2400" b="0">
                <a:latin typeface="微软雅黑" panose="020B0503020204020204" pitchFamily="34" charset="-122"/>
                <a:ea typeface="微软雅黑" panose="020B0503020204020204" pitchFamily="34" charset="-122"/>
              </a:rPr>
              <a:t>级</a:t>
            </a:r>
          </a:p>
        </p:txBody>
      </p:sp>
      <p:pic>
        <p:nvPicPr>
          <p:cNvPr id="28680" name="Picture 8" descr="西风四级"/>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7097" y="2294081"/>
            <a:ext cx="1371083" cy="63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9" descr="西南风十级"/>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7726" y="2157547"/>
            <a:ext cx="1618640" cy="906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0" descr="东风六级"/>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6417" y="2329007"/>
            <a:ext cx="1654610" cy="527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1" descr="南风八级"/>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8233" y="4005511"/>
            <a:ext cx="926750" cy="120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12" descr="西北风二级"/>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39742" y="4151570"/>
            <a:ext cx="810379" cy="91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13" descr="东北风十二级"/>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1126" y="4270639"/>
            <a:ext cx="1286449" cy="7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6" name="Text Box 11"/>
          <p:cNvSpPr txBox="1">
            <a:spLocks noChangeArrowheads="1"/>
          </p:cNvSpPr>
          <p:nvPr/>
        </p:nvSpPr>
        <p:spPr bwMode="auto">
          <a:xfrm>
            <a:off x="913446" y="1268493"/>
            <a:ext cx="10388916"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400" b="0" dirty="0">
                <a:latin typeface="微软雅黑" panose="020B0503020204020204" pitchFamily="34" charset="-122"/>
                <a:ea typeface="微软雅黑" panose="020B0503020204020204" pitchFamily="34" charset="-122"/>
              </a:rPr>
              <a:t>试一试，判断下列符号的风向与风级。</a:t>
            </a:r>
          </a:p>
        </p:txBody>
      </p:sp>
      <p:sp>
        <p:nvSpPr>
          <p:cNvPr id="16" name="矩形 15"/>
          <p:cNvSpPr/>
          <p:nvPr/>
        </p:nvSpPr>
        <p:spPr>
          <a:xfrm>
            <a:off x="144626" y="83919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矩形 2"/>
          <p:cNvSpPr>
            <a:spLocks noChangeArrowheads="1"/>
          </p:cNvSpPr>
          <p:nvPr/>
        </p:nvSpPr>
        <p:spPr bwMode="auto">
          <a:xfrm>
            <a:off x="1048824" y="1524670"/>
            <a:ext cx="974992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400" b="0" dirty="0">
                <a:latin typeface="微软雅黑" panose="020B0503020204020204" pitchFamily="34" charset="-122"/>
                <a:ea typeface="微软雅黑" panose="020B0503020204020204" pitchFamily="34" charset="-122"/>
              </a:rPr>
              <a:t>在下列天气中，图中人们所进行的活动是否妥当？</a:t>
            </a:r>
          </a:p>
        </p:txBody>
      </p:sp>
      <p:grpSp>
        <p:nvGrpSpPr>
          <p:cNvPr id="2" name="Group 15"/>
          <p:cNvGrpSpPr/>
          <p:nvPr/>
        </p:nvGrpSpPr>
        <p:grpSpPr bwMode="auto">
          <a:xfrm>
            <a:off x="1144039" y="2286486"/>
            <a:ext cx="10357177" cy="2663990"/>
            <a:chOff x="492" y="1843"/>
            <a:chExt cx="4895" cy="1678"/>
          </a:xfrm>
        </p:grpSpPr>
        <p:pic>
          <p:nvPicPr>
            <p:cNvPr id="29701" name="Picture 6" descr="4-4a 七年级上册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 y="1843"/>
              <a:ext cx="1186" cy="1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702" name="Picture 7" descr="4-4b 七年级上册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 y="1843"/>
              <a:ext cx="1087" cy="1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703" name="Picture 8" descr="4-4d 七年级上册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4" y="1843"/>
              <a:ext cx="1293" cy="1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704" name="Picture 9" descr="4-4c 七年级上册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8" y="1843"/>
              <a:ext cx="1267" cy="1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705" name="Picture 11" descr="4-3 12"/>
            <p:cNvPicPr>
              <a:picLocks noChangeAspect="1" noChangeArrowheads="1"/>
            </p:cNvPicPr>
            <p:nvPr/>
          </p:nvPicPr>
          <p:blipFill>
            <a:blip r:embed="rId6" cstate="print">
              <a:clrChange>
                <a:clrFrom>
                  <a:srgbClr val="FFFEDC"/>
                </a:clrFrom>
                <a:clrTo>
                  <a:srgbClr val="FFFEDC">
                    <a:alpha val="0"/>
                  </a:srgbClr>
                </a:clrTo>
              </a:clrChange>
              <a:extLst>
                <a:ext uri="{28A0092B-C50C-407E-A947-70E740481C1C}">
                  <a14:useLocalDpi xmlns:a14="http://schemas.microsoft.com/office/drawing/2010/main" val="0"/>
                </a:ext>
              </a:extLst>
            </a:blip>
            <a:srcRect/>
            <a:stretch>
              <a:fillRect/>
            </a:stretch>
          </p:blipFill>
          <p:spPr bwMode="auto">
            <a:xfrm>
              <a:off x="492" y="1843"/>
              <a:ext cx="211" cy="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9706" name="Picture 12" descr="4-3 12"/>
            <p:cNvPicPr>
              <a:picLocks noChangeAspect="1" noChangeArrowheads="1"/>
            </p:cNvPicPr>
            <p:nvPr/>
          </p:nvPicPr>
          <p:blipFill>
            <a:blip r:embed="rId7" cstate="print">
              <a:clrChange>
                <a:clrFrom>
                  <a:srgbClr val="FFFDDB"/>
                </a:clrFrom>
                <a:clrTo>
                  <a:srgbClr val="FFFDDB">
                    <a:alpha val="0"/>
                  </a:srgbClr>
                </a:clrTo>
              </a:clrChange>
              <a:extLst>
                <a:ext uri="{28A0092B-C50C-407E-A947-70E740481C1C}">
                  <a14:useLocalDpi xmlns:a14="http://schemas.microsoft.com/office/drawing/2010/main" val="0"/>
                </a:ext>
              </a:extLst>
            </a:blip>
            <a:srcRect/>
            <a:stretch>
              <a:fillRect/>
            </a:stretch>
          </p:blipFill>
          <p:spPr bwMode="auto">
            <a:xfrm>
              <a:off x="1701" y="1843"/>
              <a:ext cx="272" cy="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9707" name="Picture 13" descr="4-3 12"/>
            <p:cNvPicPr>
              <a:picLocks noChangeAspect="1" noChangeArrowheads="1"/>
            </p:cNvPicPr>
            <p:nvPr/>
          </p:nvPicPr>
          <p:blipFill>
            <a:blip r:embed="rId8" cstate="print">
              <a:clrChange>
                <a:clrFrom>
                  <a:srgbClr val="FFFDD9"/>
                </a:clrFrom>
                <a:clrTo>
                  <a:srgbClr val="FFFDD9">
                    <a:alpha val="0"/>
                  </a:srgbClr>
                </a:clrTo>
              </a:clrChange>
              <a:extLst>
                <a:ext uri="{28A0092B-C50C-407E-A947-70E740481C1C}">
                  <a14:useLocalDpi xmlns:a14="http://schemas.microsoft.com/office/drawing/2010/main" val="0"/>
                </a:ext>
              </a:extLst>
            </a:blip>
            <a:srcRect/>
            <a:stretch>
              <a:fillRect/>
            </a:stretch>
          </p:blipFill>
          <p:spPr bwMode="auto">
            <a:xfrm>
              <a:off x="2811" y="1843"/>
              <a:ext cx="275" cy="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9708" name="Picture 14" descr="4-3 12"/>
            <p:cNvPicPr>
              <a:picLocks noChangeAspect="1" noChangeArrowheads="1"/>
            </p:cNvPicPr>
            <p:nvPr/>
          </p:nvPicPr>
          <p:blipFill>
            <a:blip r:embed="rId9" cstate="print">
              <a:clrChange>
                <a:clrFrom>
                  <a:srgbClr val="FFFDD9"/>
                </a:clrFrom>
                <a:clrTo>
                  <a:srgbClr val="FFFDD9">
                    <a:alpha val="0"/>
                  </a:srgbClr>
                </a:clrTo>
              </a:clrChange>
              <a:extLst>
                <a:ext uri="{28A0092B-C50C-407E-A947-70E740481C1C}">
                  <a14:useLocalDpi xmlns:a14="http://schemas.microsoft.com/office/drawing/2010/main" val="0"/>
                </a:ext>
              </a:extLst>
            </a:blip>
            <a:srcRect/>
            <a:stretch>
              <a:fillRect/>
            </a:stretch>
          </p:blipFill>
          <p:spPr bwMode="auto">
            <a:xfrm>
              <a:off x="4094" y="1845"/>
              <a:ext cx="285" cy="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grpSp>
      <p:sp>
        <p:nvSpPr>
          <p:cNvPr id="14" name="矩形 13"/>
          <p:cNvSpPr/>
          <p:nvPr/>
        </p:nvSpPr>
        <p:spPr>
          <a:xfrm>
            <a:off x="178107" y="874823"/>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1"/>
          <p:cNvSpPr txBox="1"/>
          <p:nvPr/>
        </p:nvSpPr>
        <p:spPr>
          <a:xfrm>
            <a:off x="2366202" y="952934"/>
            <a:ext cx="6144412" cy="553994"/>
          </a:xfrm>
          <a:prstGeom prst="rect">
            <a:avLst/>
          </a:prstGeom>
          <a:noFill/>
          <a:ln w="9525">
            <a:noFill/>
          </a:ln>
        </p:spPr>
        <p:txBody>
          <a:bodyPr lIns="121917" tIns="60958" rIns="121917" bIns="60958">
            <a:spAutoFit/>
          </a:bodyPr>
          <a:lstStyle/>
          <a:p>
            <a:r>
              <a:rPr lang="zh-CN" altLang="en-US" sz="2800" dirty="0">
                <a:latin typeface="微软雅黑" panose="020B0503020204020204" pitchFamily="34" charset="-122"/>
                <a:ea typeface="微软雅黑" panose="020B0503020204020204" pitchFamily="34" charset="-122"/>
              </a:rPr>
              <a:t>谁</a:t>
            </a:r>
            <a:r>
              <a:rPr lang="zh-CN" altLang="en-US" sz="2800" dirty="0">
                <a:solidFill>
                  <a:srgbClr val="FF0000"/>
                </a:solidFill>
                <a:latin typeface="微软雅黑" panose="020B0503020204020204" pitchFamily="34" charset="-122"/>
                <a:ea typeface="微软雅黑" panose="020B0503020204020204" pitchFamily="34" charset="-122"/>
              </a:rPr>
              <a:t>“动了”</a:t>
            </a:r>
            <a:r>
              <a:rPr lang="zh-CN" altLang="en-US" sz="2800" dirty="0">
                <a:latin typeface="微软雅黑" panose="020B0503020204020204" pitchFamily="34" charset="-122"/>
                <a:ea typeface="微软雅黑" panose="020B0503020204020204" pitchFamily="34" charset="-122"/>
              </a:rPr>
              <a:t>我们的空气？</a:t>
            </a:r>
          </a:p>
        </p:txBody>
      </p:sp>
      <p:grpSp>
        <p:nvGrpSpPr>
          <p:cNvPr id="2" name="组合 19"/>
          <p:cNvGrpSpPr/>
          <p:nvPr/>
        </p:nvGrpSpPr>
        <p:grpSpPr>
          <a:xfrm>
            <a:off x="6960200" y="1307998"/>
            <a:ext cx="4049185" cy="3425825"/>
            <a:chOff x="3596702" y="325727"/>
            <a:chExt cx="3036932" cy="2570548"/>
          </a:xfrm>
        </p:grpSpPr>
        <p:pic>
          <p:nvPicPr>
            <p:cNvPr id="4" name="图片 3"/>
            <p:cNvPicPr>
              <a:picLocks noChangeAspect="1"/>
            </p:cNvPicPr>
            <p:nvPr/>
          </p:nvPicPr>
          <p:blipFill>
            <a:blip r:embed="rId2" cstate="print"/>
            <a:stretch>
              <a:fillRect/>
            </a:stretch>
          </p:blipFill>
          <p:spPr>
            <a:xfrm rot="534355">
              <a:off x="3596702" y="325727"/>
              <a:ext cx="3036932" cy="2165446"/>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3796" name="图片 14"/>
            <p:cNvPicPr>
              <a:picLocks noChangeAspect="1"/>
            </p:cNvPicPr>
            <p:nvPr/>
          </p:nvPicPr>
          <p:blipFill>
            <a:blip r:embed="rId3" cstate="print"/>
            <a:stretch>
              <a:fillRect/>
            </a:stretch>
          </p:blipFill>
          <p:spPr>
            <a:xfrm>
              <a:off x="4161157" y="1881605"/>
              <a:ext cx="1682642" cy="1014670"/>
            </a:xfrm>
            <a:prstGeom prst="rect">
              <a:avLst/>
            </a:prstGeom>
            <a:noFill/>
            <a:ln w="9525">
              <a:noFill/>
            </a:ln>
          </p:spPr>
        </p:pic>
      </p:grpSp>
      <p:grpSp>
        <p:nvGrpSpPr>
          <p:cNvPr id="7" name="组合 20"/>
          <p:cNvGrpSpPr/>
          <p:nvPr/>
        </p:nvGrpSpPr>
        <p:grpSpPr>
          <a:xfrm>
            <a:off x="1489234" y="3916073"/>
            <a:ext cx="4222055" cy="3203184"/>
            <a:chOff x="303012" y="2679210"/>
            <a:chExt cx="3357086" cy="2581422"/>
          </a:xfrm>
        </p:grpSpPr>
        <p:pic>
          <p:nvPicPr>
            <p:cNvPr id="5" name="图片 4"/>
            <p:cNvPicPr>
              <a:picLocks noChangeAspect="1"/>
            </p:cNvPicPr>
            <p:nvPr/>
          </p:nvPicPr>
          <p:blipFill>
            <a:blip r:embed="rId4" cstate="print"/>
            <a:stretch>
              <a:fillRect/>
            </a:stretch>
          </p:blipFill>
          <p:spPr>
            <a:xfrm rot="20953612">
              <a:off x="303012" y="2679210"/>
              <a:ext cx="3357086" cy="2166177"/>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3799" name="图片 15"/>
            <p:cNvPicPr>
              <a:picLocks noChangeAspect="1"/>
            </p:cNvPicPr>
            <p:nvPr/>
          </p:nvPicPr>
          <p:blipFill>
            <a:blip r:embed="rId5" cstate="print"/>
            <a:stretch>
              <a:fillRect/>
            </a:stretch>
          </p:blipFill>
          <p:spPr>
            <a:xfrm>
              <a:off x="1558229" y="4321767"/>
              <a:ext cx="1700931" cy="938865"/>
            </a:xfrm>
            <a:prstGeom prst="rect">
              <a:avLst/>
            </a:prstGeom>
            <a:noFill/>
            <a:ln w="9525">
              <a:noFill/>
            </a:ln>
          </p:spPr>
        </p:pic>
      </p:grpSp>
      <p:grpSp>
        <p:nvGrpSpPr>
          <p:cNvPr id="8" name="组合 21"/>
          <p:cNvGrpSpPr/>
          <p:nvPr/>
        </p:nvGrpSpPr>
        <p:grpSpPr>
          <a:xfrm>
            <a:off x="6506027" y="3740089"/>
            <a:ext cx="4385691" cy="3457575"/>
            <a:chOff x="3425510" y="2588719"/>
            <a:chExt cx="3289508" cy="2593514"/>
          </a:xfrm>
        </p:grpSpPr>
        <p:pic>
          <p:nvPicPr>
            <p:cNvPr id="6" name="图片 5"/>
            <p:cNvPicPr>
              <a:picLocks noChangeAspect="1"/>
            </p:cNvPicPr>
            <p:nvPr/>
          </p:nvPicPr>
          <p:blipFill>
            <a:blip r:embed="rId6" cstate="print"/>
            <a:stretch>
              <a:fillRect/>
            </a:stretch>
          </p:blipFill>
          <p:spPr>
            <a:xfrm rot="883556">
              <a:off x="3425510" y="2588719"/>
              <a:ext cx="3289508" cy="208823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3802" name="图片 16"/>
            <p:cNvPicPr>
              <a:picLocks noChangeAspect="1"/>
            </p:cNvPicPr>
            <p:nvPr/>
          </p:nvPicPr>
          <p:blipFill>
            <a:blip r:embed="rId7" cstate="print"/>
            <a:stretch>
              <a:fillRect/>
            </a:stretch>
          </p:blipFill>
          <p:spPr>
            <a:xfrm>
              <a:off x="4213702" y="4188499"/>
              <a:ext cx="1713124" cy="993734"/>
            </a:xfrm>
            <a:prstGeom prst="rect">
              <a:avLst/>
            </a:prstGeom>
            <a:noFill/>
            <a:ln w="9525">
              <a:noFill/>
            </a:ln>
          </p:spPr>
        </p:pic>
      </p:grpSp>
      <p:grpSp>
        <p:nvGrpSpPr>
          <p:cNvPr id="9" name="组合 18"/>
          <p:cNvGrpSpPr/>
          <p:nvPr/>
        </p:nvGrpSpPr>
        <p:grpSpPr>
          <a:xfrm>
            <a:off x="1670018" y="1210604"/>
            <a:ext cx="4512675" cy="3273425"/>
            <a:chOff x="163834" y="488877"/>
            <a:chExt cx="3384376" cy="2455365"/>
          </a:xfrm>
        </p:grpSpPr>
        <p:pic>
          <p:nvPicPr>
            <p:cNvPr id="3" name="图片 2"/>
            <p:cNvPicPr>
              <a:picLocks noChangeAspect="1"/>
            </p:cNvPicPr>
            <p:nvPr/>
          </p:nvPicPr>
          <p:blipFill>
            <a:blip r:embed="rId8" cstate="print"/>
            <a:stretch>
              <a:fillRect/>
            </a:stretch>
          </p:blipFill>
          <p:spPr>
            <a:xfrm rot="21292078">
              <a:off x="163834" y="488877"/>
              <a:ext cx="3384376" cy="207449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3805" name="图片 17"/>
            <p:cNvPicPr>
              <a:picLocks noChangeAspect="1"/>
            </p:cNvPicPr>
            <p:nvPr/>
          </p:nvPicPr>
          <p:blipFill>
            <a:blip r:embed="rId9" cstate="print"/>
            <a:stretch>
              <a:fillRect/>
            </a:stretch>
          </p:blipFill>
          <p:spPr>
            <a:xfrm>
              <a:off x="1137111" y="2102921"/>
              <a:ext cx="1981372" cy="841321"/>
            </a:xfrm>
            <a:prstGeom prst="rect">
              <a:avLst/>
            </a:prstGeom>
            <a:noFill/>
            <a:ln w="9525">
              <a:noFill/>
            </a:ln>
          </p:spPr>
        </p:pic>
      </p:grpSp>
      <p:sp>
        <p:nvSpPr>
          <p:cNvPr id="15" name="矩形 14"/>
          <p:cNvSpPr/>
          <p:nvPr/>
        </p:nvSpPr>
        <p:spPr>
          <a:xfrm>
            <a:off x="275237" y="1029203"/>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3"/>
          <p:cNvSpPr/>
          <p:nvPr/>
        </p:nvSpPr>
        <p:spPr>
          <a:xfrm>
            <a:off x="4947594" y="787401"/>
            <a:ext cx="2250782" cy="879475"/>
          </a:xfrm>
          <a:prstGeom prst="horizontalScroll">
            <a:avLst>
              <a:gd name="adj" fmla="val 12500"/>
            </a:avLst>
          </a:prstGeom>
          <a:gradFill rotWithShape="1">
            <a:gsLst>
              <a:gs pos="0">
                <a:srgbClr val="CC99FF">
                  <a:alpha val="60999"/>
                </a:srgbClr>
              </a:gs>
              <a:gs pos="100000">
                <a:schemeClr val="bg1"/>
              </a:gs>
            </a:gsLst>
            <a:lin ang="5400000" scaled="1"/>
            <a:tileRect/>
          </a:gradFill>
          <a:ln w="9525" cap="flat" cmpd="sng">
            <a:solidFill>
              <a:srgbClr val="0000FF"/>
            </a:solidFill>
            <a:prstDash val="solid"/>
            <a:headEnd type="none" w="med" len="med"/>
            <a:tailEnd type="none" w="med" len="med"/>
          </a:ln>
        </p:spPr>
        <p:txBody>
          <a:bodyPr wrap="none" anchor="ctr"/>
          <a:lstStyle/>
          <a:p>
            <a:pPr algn="ctr"/>
            <a:r>
              <a:rPr lang="zh-CN" altLang="en-US" sz="3200" dirty="0">
                <a:latin typeface="Arial" panose="020B0604020202020204" pitchFamily="34" charset="0"/>
                <a:ea typeface="华文新魏" panose="02010800040101010101" pitchFamily="2" charset="-122"/>
              </a:rPr>
              <a:t>你知道吗？</a:t>
            </a:r>
          </a:p>
        </p:txBody>
      </p:sp>
      <p:sp>
        <p:nvSpPr>
          <p:cNvPr id="281604" name="Text Box 4"/>
          <p:cNvSpPr txBox="1"/>
          <p:nvPr/>
        </p:nvSpPr>
        <p:spPr>
          <a:xfrm>
            <a:off x="1729515" y="1884681"/>
            <a:ext cx="8731383" cy="3969385"/>
          </a:xfrm>
          <a:prstGeom prst="rect">
            <a:avLst/>
          </a:prstGeom>
          <a:solidFill>
            <a:srgbClr val="CC99FF"/>
          </a:solidFill>
          <a:ln w="9525">
            <a:noFill/>
          </a:ln>
        </p:spPr>
        <p:txBody>
          <a:bodyPr wrap="square">
            <a:spAutoFit/>
          </a:bodyPr>
          <a:lstStyle/>
          <a:p>
            <a:pPr algn="l">
              <a:lnSpc>
                <a:spcPct val="150000"/>
              </a:lnSpc>
            </a:pPr>
            <a:r>
              <a:rPr lang="en-US" altLang="zh-CN" dirty="0">
                <a:latin typeface="Arial" panose="020B0604020202020204" pitchFamily="34" charset="0"/>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中国是世界上最早使用地图的国家之一，早在公元前</a:t>
            </a:r>
            <a:r>
              <a:rPr lang="en-US" altLang="zh-CN" sz="2400" dirty="0">
                <a:latin typeface="微软雅黑" panose="020B0503020204020204" pitchFamily="34" charset="-122"/>
                <a:ea typeface="微软雅黑" panose="020B0503020204020204" pitchFamily="34" charset="-122"/>
              </a:rPr>
              <a:t>2100</a:t>
            </a:r>
            <a:r>
              <a:rPr lang="zh-CN" altLang="en-US" sz="2400" dirty="0">
                <a:latin typeface="微软雅黑" panose="020B0503020204020204" pitchFamily="34" charset="-122"/>
                <a:ea typeface="微软雅黑" panose="020B0503020204020204" pitchFamily="34" charset="-122"/>
              </a:rPr>
              <a:t>年的夏禹时期，就有“禹收九牧之金，铸九鼎象征九州”的记载。这“九鼎”和后来由它派生的</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山海经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，就是一种原始地图。</a:t>
            </a:r>
            <a:r>
              <a:rPr lang="en-US" altLang="zh-CN" sz="2400" dirty="0">
                <a:latin typeface="微软雅黑" panose="020B0503020204020204" pitchFamily="34" charset="-122"/>
                <a:ea typeface="微软雅黑" panose="020B0503020204020204" pitchFamily="34" charset="-122"/>
              </a:rPr>
              <a:t>1973</a:t>
            </a:r>
            <a:r>
              <a:rPr lang="zh-CN" altLang="en-US" sz="2400" dirty="0">
                <a:latin typeface="微软雅黑" panose="020B0503020204020204" pitchFamily="34" charset="-122"/>
                <a:ea typeface="微软雅黑" panose="020B0503020204020204" pitchFamily="34" charset="-122"/>
              </a:rPr>
              <a:t>年在长沙马王堆古汉墓出土的</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幅帛制地图</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地形图、驻军图、城邑图，都是公元前</a:t>
            </a:r>
            <a:r>
              <a:rPr lang="en-US" altLang="zh-CN" sz="2400" dirty="0">
                <a:latin typeface="微软雅黑" panose="020B0503020204020204" pitchFamily="34" charset="-122"/>
                <a:ea typeface="微软雅黑" panose="020B0503020204020204" pitchFamily="34" charset="-122"/>
              </a:rPr>
              <a:t>168</a:t>
            </a:r>
            <a:r>
              <a:rPr lang="zh-CN" altLang="en-US" sz="2400" dirty="0">
                <a:latin typeface="微软雅黑" panose="020B0503020204020204" pitchFamily="34" charset="-122"/>
                <a:ea typeface="微软雅黑" panose="020B0503020204020204" pitchFamily="34" charset="-122"/>
              </a:rPr>
              <a:t>年的作品，其山河大势定位正确，表示方法和工艺水平都达到了相当的高度，是最久远的现存古地图，在研究世界地图史方面具有重要价值。</a:t>
            </a:r>
            <a:r>
              <a:rPr lang="zh-CN" altLang="en-US" sz="2400" b="0" dirty="0">
                <a:latin typeface="微软雅黑" panose="020B0503020204020204" pitchFamily="34" charset="-122"/>
                <a:ea typeface="微软雅黑" panose="020B0503020204020204" pitchFamily="34"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81604"/>
                                        </p:tgtEl>
                                        <p:attrNameLst>
                                          <p:attrName>style.visibility</p:attrName>
                                        </p:attrNameLst>
                                      </p:cBhvr>
                                      <p:to>
                                        <p:strVal val="visible"/>
                                      </p:to>
                                    </p:set>
                                    <p:animEffect transition="in" filter="box(in)">
                                      <p:cBhvr>
                                        <p:cTn id="7" dur="500"/>
                                        <p:tgtEl>
                                          <p:spTgt spid="281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ldLvl="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p:cNvSpPr txBox="1">
            <a:spLocks noChangeArrowheads="1"/>
          </p:cNvSpPr>
          <p:nvPr/>
        </p:nvSpPr>
        <p:spPr bwMode="auto">
          <a:xfrm>
            <a:off x="287106" y="1609545"/>
            <a:ext cx="11425771"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dirty="0">
                <a:latin typeface="微软雅黑" panose="020B0503020204020204" pitchFamily="34" charset="-122"/>
                <a:ea typeface="微软雅黑" panose="020B0503020204020204" pitchFamily="34" charset="-122"/>
              </a:rPr>
              <a:t>    空气质量的高低，与空气中所含污染物的数量有关，可以用污染指数来表示。</a:t>
            </a:r>
          </a:p>
        </p:txBody>
      </p:sp>
      <p:sp>
        <p:nvSpPr>
          <p:cNvPr id="3" name="矩形 2"/>
          <p:cNvSpPr>
            <a:spLocks noChangeArrowheads="1"/>
          </p:cNvSpPr>
          <p:nvPr/>
        </p:nvSpPr>
        <p:spPr bwMode="auto">
          <a:xfrm>
            <a:off x="858396" y="2762623"/>
            <a:ext cx="538277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dirty="0">
                <a:solidFill>
                  <a:srgbClr val="FF0000"/>
                </a:solidFill>
                <a:latin typeface="微软雅黑" panose="020B0503020204020204" pitchFamily="34" charset="-122"/>
                <a:ea typeface="微软雅黑" panose="020B0503020204020204" pitchFamily="34" charset="-122"/>
              </a:rPr>
              <a:t> 清新的空气，污染指数小，对人体健康有利；</a:t>
            </a:r>
            <a:endParaRPr lang="en-US" altLang="zh-CN" sz="2400" b="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400" b="0" dirty="0">
                <a:solidFill>
                  <a:srgbClr val="FF0000"/>
                </a:solidFill>
                <a:latin typeface="微软雅黑" panose="020B0503020204020204" pitchFamily="34" charset="-122"/>
                <a:ea typeface="微软雅黑" panose="020B0503020204020204" pitchFamily="34" charset="-122"/>
              </a:rPr>
              <a:t> 污浊的空气，污染指数大，对人体健康有害。</a:t>
            </a:r>
          </a:p>
        </p:txBody>
      </p:sp>
      <p:pic>
        <p:nvPicPr>
          <p:cNvPr id="31748" name="图片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0851" y="2572168"/>
            <a:ext cx="4803022" cy="281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4300" y="1594282"/>
            <a:ext cx="8429621" cy="431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743672" y="984645"/>
            <a:ext cx="8023374" cy="460375"/>
          </a:xfrm>
          <a:prstGeom prst="rect">
            <a:avLst/>
          </a:prstGeom>
        </p:spPr>
        <p:txBody>
          <a:bodyPr>
            <a:spAutoFit/>
          </a:bodyPr>
          <a:lstStyle/>
          <a:p>
            <a:pPr>
              <a:defRPr/>
            </a:pPr>
            <a:r>
              <a:rPr lang="zh-CN" altLang="zh-CN" sz="2400" b="0" kern="100" dirty="0">
                <a:latin typeface="微软雅黑" panose="020B0503020204020204" pitchFamily="34" charset="-122"/>
                <a:ea typeface="微软雅黑" panose="020B0503020204020204" pitchFamily="34" charset="-122"/>
              </a:rPr>
              <a:t>我国部分城市空气质量日报（</a:t>
            </a:r>
            <a:r>
              <a:rPr lang="en-US" altLang="zh-CN" sz="2400" b="0" kern="100" dirty="0">
                <a:latin typeface="微软雅黑" panose="020B0503020204020204" pitchFamily="34" charset="-122"/>
                <a:ea typeface="微软雅黑" panose="020B0503020204020204" pitchFamily="34" charset="-122"/>
              </a:rPr>
              <a:t>2011.01.09</a:t>
            </a:r>
            <a:r>
              <a:rPr lang="zh-CN" altLang="zh-CN" sz="2400" b="0" kern="100" dirty="0">
                <a:latin typeface="微软雅黑" panose="020B0503020204020204" pitchFamily="34" charset="-122"/>
                <a:ea typeface="微软雅黑" panose="020B0503020204020204" pitchFamily="34" charset="-122"/>
              </a:rPr>
              <a:t>）</a:t>
            </a:r>
            <a:endParaRPr lang="zh-CN" altLang="en-US" sz="2400" b="0" dirty="0">
              <a:latin typeface="微软雅黑" panose="020B0503020204020204" pitchFamily="34" charset="-122"/>
              <a:ea typeface="微软雅黑" panose="020B0503020204020204" pitchFamily="34" charset="-122"/>
            </a:endParaRPr>
          </a:p>
        </p:txBody>
      </p:sp>
      <p:sp>
        <p:nvSpPr>
          <p:cNvPr id="5" name="矩形 4"/>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矩形 9"/>
          <p:cNvSpPr>
            <a:spLocks noChangeArrowheads="1"/>
          </p:cNvSpPr>
          <p:nvPr/>
        </p:nvSpPr>
        <p:spPr bwMode="auto">
          <a:xfrm>
            <a:off x="2614630" y="1162766"/>
            <a:ext cx="4782734"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0000"/>
              </a:lnSpc>
            </a:pPr>
            <a:r>
              <a:rPr kumimoji="1" lang="zh-CN" altLang="en-US" sz="2400" b="0" dirty="0">
                <a:latin typeface="微软雅黑" panose="020B0503020204020204" pitchFamily="34" charset="-122"/>
                <a:ea typeface="微软雅黑" panose="020B0503020204020204" pitchFamily="34" charset="-122"/>
              </a:rPr>
              <a:t>  影响空气质量的因素有哪些？</a:t>
            </a:r>
          </a:p>
        </p:txBody>
      </p:sp>
      <p:grpSp>
        <p:nvGrpSpPr>
          <p:cNvPr id="2" name="组合 7"/>
          <p:cNvGrpSpPr/>
          <p:nvPr/>
        </p:nvGrpSpPr>
        <p:grpSpPr bwMode="auto">
          <a:xfrm>
            <a:off x="1321808" y="1833937"/>
            <a:ext cx="3696424" cy="533988"/>
            <a:chOff x="1108873" y="2590822"/>
            <a:chExt cx="2773376" cy="533386"/>
          </a:xfrm>
        </p:grpSpPr>
        <p:sp>
          <p:nvSpPr>
            <p:cNvPr id="33808" name="KSO_Shape"/>
            <p:cNvSpPr/>
            <p:nvPr/>
          </p:nvSpPr>
          <p:spPr bwMode="auto">
            <a:xfrm flipH="1">
              <a:off x="1108873" y="2590822"/>
              <a:ext cx="716030" cy="533386"/>
            </a:xfrm>
            <a:custGeom>
              <a:avLst/>
              <a:gdLst>
                <a:gd name="T0" fmla="*/ 2147483646 w 8690"/>
                <a:gd name="T1" fmla="*/ 2147483646 h 6144"/>
                <a:gd name="T2" fmla="*/ 2147483646 w 8690"/>
                <a:gd name="T3" fmla="*/ 2147483646 h 6144"/>
                <a:gd name="T4" fmla="*/ 2147483646 w 8690"/>
                <a:gd name="T5" fmla="*/ 2147483646 h 6144"/>
                <a:gd name="T6" fmla="*/ 2147483646 w 8690"/>
                <a:gd name="T7" fmla="*/ 2147483646 h 6144"/>
                <a:gd name="T8" fmla="*/ 2147483646 w 8690"/>
                <a:gd name="T9" fmla="*/ 2147483646 h 6144"/>
                <a:gd name="T10" fmla="*/ 2147483646 w 8690"/>
                <a:gd name="T11" fmla="*/ 2147483646 h 6144"/>
                <a:gd name="T12" fmla="*/ 2147483646 w 8690"/>
                <a:gd name="T13" fmla="*/ 2147483646 h 6144"/>
                <a:gd name="T14" fmla="*/ 2147483646 w 8690"/>
                <a:gd name="T15" fmla="*/ 2147483646 h 6144"/>
                <a:gd name="T16" fmla="*/ 2147483646 w 8690"/>
                <a:gd name="T17" fmla="*/ 2147483646 h 6144"/>
                <a:gd name="T18" fmla="*/ 2147483646 w 8690"/>
                <a:gd name="T19" fmla="*/ 2147483646 h 6144"/>
                <a:gd name="T20" fmla="*/ 2147483646 w 8690"/>
                <a:gd name="T21" fmla="*/ 2147483646 h 6144"/>
                <a:gd name="T22" fmla="*/ 2147483646 w 8690"/>
                <a:gd name="T23" fmla="*/ 2147483646 h 6144"/>
                <a:gd name="T24" fmla="*/ 2147483646 w 8690"/>
                <a:gd name="T25" fmla="*/ 2147483646 h 6144"/>
                <a:gd name="T26" fmla="*/ 2147483646 w 8690"/>
                <a:gd name="T27" fmla="*/ 2147483646 h 6144"/>
                <a:gd name="T28" fmla="*/ 2147483646 w 8690"/>
                <a:gd name="T29" fmla="*/ 2147483646 h 6144"/>
                <a:gd name="T30" fmla="*/ 2147483646 w 8690"/>
                <a:gd name="T31" fmla="*/ 2147483646 h 6144"/>
                <a:gd name="T32" fmla="*/ 2147483646 w 8690"/>
                <a:gd name="T33" fmla="*/ 2147483646 h 6144"/>
                <a:gd name="T34" fmla="*/ 2147483646 w 8690"/>
                <a:gd name="T35" fmla="*/ 2147483646 h 6144"/>
                <a:gd name="T36" fmla="*/ 2147483646 w 8690"/>
                <a:gd name="T37" fmla="*/ 2147483646 h 6144"/>
                <a:gd name="T38" fmla="*/ 2147483646 w 8690"/>
                <a:gd name="T39" fmla="*/ 2147483646 h 6144"/>
                <a:gd name="T40" fmla="*/ 2147483646 w 8690"/>
                <a:gd name="T41" fmla="*/ 2147483646 h 6144"/>
                <a:gd name="T42" fmla="*/ 2147483646 w 8690"/>
                <a:gd name="T43" fmla="*/ 2147483646 h 6144"/>
                <a:gd name="T44" fmla="*/ 2147483646 w 8690"/>
                <a:gd name="T45" fmla="*/ 2147483646 h 6144"/>
                <a:gd name="T46" fmla="*/ 2147483646 w 8690"/>
                <a:gd name="T47" fmla="*/ 2147483646 h 6144"/>
                <a:gd name="T48" fmla="*/ 2147483646 w 8690"/>
                <a:gd name="T49" fmla="*/ 2147483646 h 6144"/>
                <a:gd name="T50" fmla="*/ 2147483646 w 8690"/>
                <a:gd name="T51" fmla="*/ 2147483646 h 6144"/>
                <a:gd name="T52" fmla="*/ 2147483646 w 8690"/>
                <a:gd name="T53" fmla="*/ 2147483646 h 6144"/>
                <a:gd name="T54" fmla="*/ 2147483646 w 8690"/>
                <a:gd name="T55" fmla="*/ 2147483646 h 6144"/>
                <a:gd name="T56" fmla="*/ 2147483646 w 8690"/>
                <a:gd name="T57" fmla="*/ 2147483646 h 6144"/>
                <a:gd name="T58" fmla="*/ 2147483646 w 8690"/>
                <a:gd name="T59" fmla="*/ 2147483646 h 6144"/>
                <a:gd name="T60" fmla="*/ 2147483646 w 8690"/>
                <a:gd name="T61" fmla="*/ 2147483646 h 6144"/>
                <a:gd name="T62" fmla="*/ 2147483646 w 8690"/>
                <a:gd name="T63" fmla="*/ 2147483646 h 6144"/>
                <a:gd name="T64" fmla="*/ 2147483646 w 8690"/>
                <a:gd name="T65" fmla="*/ 2147483646 h 6144"/>
                <a:gd name="T66" fmla="*/ 2147483646 w 8690"/>
                <a:gd name="T67" fmla="*/ 2147483646 h 6144"/>
                <a:gd name="T68" fmla="*/ 2147483646 w 8690"/>
                <a:gd name="T69" fmla="*/ 2147483646 h 6144"/>
                <a:gd name="T70" fmla="*/ 2147483646 w 8690"/>
                <a:gd name="T71" fmla="*/ 2147483646 h 6144"/>
                <a:gd name="T72" fmla="*/ 2147483646 w 8690"/>
                <a:gd name="T73" fmla="*/ 2147483646 h 6144"/>
                <a:gd name="T74" fmla="*/ 2147483646 w 8690"/>
                <a:gd name="T75" fmla="*/ 2147483646 h 6144"/>
                <a:gd name="T76" fmla="*/ 2147483646 w 8690"/>
                <a:gd name="T77" fmla="*/ 2147483646 h 6144"/>
                <a:gd name="T78" fmla="*/ 2147483646 w 8690"/>
                <a:gd name="T79" fmla="*/ 2147483646 h 6144"/>
                <a:gd name="T80" fmla="*/ 2147483646 w 8690"/>
                <a:gd name="T81" fmla="*/ 2147483646 h 6144"/>
                <a:gd name="T82" fmla="*/ 2147483646 w 8690"/>
                <a:gd name="T83" fmla="*/ 2147483646 h 6144"/>
                <a:gd name="T84" fmla="*/ 2147483646 w 8690"/>
                <a:gd name="T85" fmla="*/ 2147483646 h 6144"/>
                <a:gd name="T86" fmla="*/ 2147483646 w 8690"/>
                <a:gd name="T87" fmla="*/ 2147483646 h 6144"/>
                <a:gd name="T88" fmla="*/ 2147483646 w 8690"/>
                <a:gd name="T89" fmla="*/ 2147483646 h 6144"/>
                <a:gd name="T90" fmla="*/ 2147483646 w 8690"/>
                <a:gd name="T91" fmla="*/ 2147483646 h 6144"/>
                <a:gd name="T92" fmla="*/ 2147483646 w 8690"/>
                <a:gd name="T93" fmla="*/ 2147483646 h 6144"/>
                <a:gd name="T94" fmla="*/ 2147483646 w 8690"/>
                <a:gd name="T95" fmla="*/ 2147483646 h 6144"/>
                <a:gd name="T96" fmla="*/ 2147483646 w 8690"/>
                <a:gd name="T97" fmla="*/ 2147483646 h 6144"/>
                <a:gd name="T98" fmla="*/ 2147483646 w 8690"/>
                <a:gd name="T99" fmla="*/ 2147483646 h 6144"/>
                <a:gd name="T100" fmla="*/ 2147483646 w 8690"/>
                <a:gd name="T101" fmla="*/ 2147483646 h 6144"/>
                <a:gd name="T102" fmla="*/ 2147483646 w 8690"/>
                <a:gd name="T103" fmla="*/ 2147483646 h 6144"/>
                <a:gd name="T104" fmla="*/ 2147483646 w 8690"/>
                <a:gd name="T105" fmla="*/ 2147483646 h 61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90" h="6144">
                  <a:moveTo>
                    <a:pt x="0" y="4607"/>
                  </a:moveTo>
                  <a:lnTo>
                    <a:pt x="1164" y="5376"/>
                  </a:lnTo>
                  <a:lnTo>
                    <a:pt x="2328" y="6144"/>
                  </a:lnTo>
                  <a:lnTo>
                    <a:pt x="2328" y="5376"/>
                  </a:lnTo>
                  <a:lnTo>
                    <a:pt x="5142" y="5376"/>
                  </a:lnTo>
                  <a:lnTo>
                    <a:pt x="5182" y="5375"/>
                  </a:lnTo>
                  <a:lnTo>
                    <a:pt x="5221" y="5372"/>
                  </a:lnTo>
                  <a:lnTo>
                    <a:pt x="5259" y="5367"/>
                  </a:lnTo>
                  <a:lnTo>
                    <a:pt x="5296" y="5360"/>
                  </a:lnTo>
                  <a:lnTo>
                    <a:pt x="5333" y="5352"/>
                  </a:lnTo>
                  <a:lnTo>
                    <a:pt x="5370" y="5341"/>
                  </a:lnTo>
                  <a:lnTo>
                    <a:pt x="5406" y="5329"/>
                  </a:lnTo>
                  <a:lnTo>
                    <a:pt x="5440" y="5315"/>
                  </a:lnTo>
                  <a:lnTo>
                    <a:pt x="5474" y="5300"/>
                  </a:lnTo>
                  <a:lnTo>
                    <a:pt x="5507" y="5283"/>
                  </a:lnTo>
                  <a:lnTo>
                    <a:pt x="5539" y="5264"/>
                  </a:lnTo>
                  <a:lnTo>
                    <a:pt x="5570" y="5244"/>
                  </a:lnTo>
                  <a:lnTo>
                    <a:pt x="5601" y="5222"/>
                  </a:lnTo>
                  <a:lnTo>
                    <a:pt x="5630" y="5200"/>
                  </a:lnTo>
                  <a:lnTo>
                    <a:pt x="5657" y="5176"/>
                  </a:lnTo>
                  <a:lnTo>
                    <a:pt x="5684" y="5149"/>
                  </a:lnTo>
                  <a:lnTo>
                    <a:pt x="5709" y="5123"/>
                  </a:lnTo>
                  <a:lnTo>
                    <a:pt x="5734" y="5095"/>
                  </a:lnTo>
                  <a:lnTo>
                    <a:pt x="5757" y="5066"/>
                  </a:lnTo>
                  <a:lnTo>
                    <a:pt x="5778" y="5036"/>
                  </a:lnTo>
                  <a:lnTo>
                    <a:pt x="5799" y="5004"/>
                  </a:lnTo>
                  <a:lnTo>
                    <a:pt x="5817" y="4972"/>
                  </a:lnTo>
                  <a:lnTo>
                    <a:pt x="5834" y="4940"/>
                  </a:lnTo>
                  <a:lnTo>
                    <a:pt x="5850" y="4905"/>
                  </a:lnTo>
                  <a:lnTo>
                    <a:pt x="5863" y="4871"/>
                  </a:lnTo>
                  <a:lnTo>
                    <a:pt x="5876" y="4835"/>
                  </a:lnTo>
                  <a:lnTo>
                    <a:pt x="5886" y="4798"/>
                  </a:lnTo>
                  <a:lnTo>
                    <a:pt x="5895" y="4761"/>
                  </a:lnTo>
                  <a:lnTo>
                    <a:pt x="5901" y="4724"/>
                  </a:lnTo>
                  <a:lnTo>
                    <a:pt x="5907" y="4686"/>
                  </a:lnTo>
                  <a:lnTo>
                    <a:pt x="5909" y="4647"/>
                  </a:lnTo>
                  <a:lnTo>
                    <a:pt x="5911" y="4607"/>
                  </a:lnTo>
                  <a:lnTo>
                    <a:pt x="5911" y="3072"/>
                  </a:lnTo>
                  <a:lnTo>
                    <a:pt x="5912" y="3033"/>
                  </a:lnTo>
                  <a:lnTo>
                    <a:pt x="5914" y="2995"/>
                  </a:lnTo>
                  <a:lnTo>
                    <a:pt x="5919" y="2955"/>
                  </a:lnTo>
                  <a:lnTo>
                    <a:pt x="5926" y="2918"/>
                  </a:lnTo>
                  <a:lnTo>
                    <a:pt x="5934" y="2881"/>
                  </a:lnTo>
                  <a:lnTo>
                    <a:pt x="5945" y="2844"/>
                  </a:lnTo>
                  <a:lnTo>
                    <a:pt x="5957" y="2809"/>
                  </a:lnTo>
                  <a:lnTo>
                    <a:pt x="5971" y="2774"/>
                  </a:lnTo>
                  <a:lnTo>
                    <a:pt x="5987" y="2740"/>
                  </a:lnTo>
                  <a:lnTo>
                    <a:pt x="6004" y="2706"/>
                  </a:lnTo>
                  <a:lnTo>
                    <a:pt x="6023" y="2674"/>
                  </a:lnTo>
                  <a:lnTo>
                    <a:pt x="6042" y="2643"/>
                  </a:lnTo>
                  <a:lnTo>
                    <a:pt x="6063" y="2613"/>
                  </a:lnTo>
                  <a:lnTo>
                    <a:pt x="6087" y="2585"/>
                  </a:lnTo>
                  <a:lnTo>
                    <a:pt x="6111" y="2556"/>
                  </a:lnTo>
                  <a:lnTo>
                    <a:pt x="6136" y="2530"/>
                  </a:lnTo>
                  <a:lnTo>
                    <a:pt x="6163" y="2504"/>
                  </a:lnTo>
                  <a:lnTo>
                    <a:pt x="6191" y="2480"/>
                  </a:lnTo>
                  <a:lnTo>
                    <a:pt x="6220" y="2457"/>
                  </a:lnTo>
                  <a:lnTo>
                    <a:pt x="6250" y="2436"/>
                  </a:lnTo>
                  <a:lnTo>
                    <a:pt x="6281" y="2416"/>
                  </a:lnTo>
                  <a:lnTo>
                    <a:pt x="6313" y="2397"/>
                  </a:lnTo>
                  <a:lnTo>
                    <a:pt x="6347" y="2380"/>
                  </a:lnTo>
                  <a:lnTo>
                    <a:pt x="6380" y="2364"/>
                  </a:lnTo>
                  <a:lnTo>
                    <a:pt x="6416" y="2351"/>
                  </a:lnTo>
                  <a:lnTo>
                    <a:pt x="6450" y="2338"/>
                  </a:lnTo>
                  <a:lnTo>
                    <a:pt x="6487" y="2329"/>
                  </a:lnTo>
                  <a:lnTo>
                    <a:pt x="6524" y="2319"/>
                  </a:lnTo>
                  <a:lnTo>
                    <a:pt x="6562" y="2313"/>
                  </a:lnTo>
                  <a:lnTo>
                    <a:pt x="6600" y="2308"/>
                  </a:lnTo>
                  <a:lnTo>
                    <a:pt x="6640" y="2305"/>
                  </a:lnTo>
                  <a:lnTo>
                    <a:pt x="6679" y="2304"/>
                  </a:lnTo>
                  <a:lnTo>
                    <a:pt x="7921" y="2304"/>
                  </a:lnTo>
                  <a:lnTo>
                    <a:pt x="7961" y="2302"/>
                  </a:lnTo>
                  <a:lnTo>
                    <a:pt x="7999" y="2300"/>
                  </a:lnTo>
                  <a:lnTo>
                    <a:pt x="8038" y="2295"/>
                  </a:lnTo>
                  <a:lnTo>
                    <a:pt x="8075" y="2288"/>
                  </a:lnTo>
                  <a:lnTo>
                    <a:pt x="8112" y="2280"/>
                  </a:lnTo>
                  <a:lnTo>
                    <a:pt x="8149" y="2269"/>
                  </a:lnTo>
                  <a:lnTo>
                    <a:pt x="8183" y="2257"/>
                  </a:lnTo>
                  <a:lnTo>
                    <a:pt x="8219" y="2243"/>
                  </a:lnTo>
                  <a:lnTo>
                    <a:pt x="8252" y="2227"/>
                  </a:lnTo>
                  <a:lnTo>
                    <a:pt x="8286" y="2211"/>
                  </a:lnTo>
                  <a:lnTo>
                    <a:pt x="8318" y="2192"/>
                  </a:lnTo>
                  <a:lnTo>
                    <a:pt x="8349" y="2171"/>
                  </a:lnTo>
                  <a:lnTo>
                    <a:pt x="8379" y="2150"/>
                  </a:lnTo>
                  <a:lnTo>
                    <a:pt x="8408" y="2127"/>
                  </a:lnTo>
                  <a:lnTo>
                    <a:pt x="8436" y="2104"/>
                  </a:lnTo>
                  <a:lnTo>
                    <a:pt x="8463" y="2077"/>
                  </a:lnTo>
                  <a:lnTo>
                    <a:pt x="8488" y="2051"/>
                  </a:lnTo>
                  <a:lnTo>
                    <a:pt x="8513" y="2023"/>
                  </a:lnTo>
                  <a:lnTo>
                    <a:pt x="8536" y="1994"/>
                  </a:lnTo>
                  <a:lnTo>
                    <a:pt x="8557" y="1964"/>
                  </a:lnTo>
                  <a:lnTo>
                    <a:pt x="8578" y="1933"/>
                  </a:lnTo>
                  <a:lnTo>
                    <a:pt x="8595" y="1901"/>
                  </a:lnTo>
                  <a:lnTo>
                    <a:pt x="8613" y="1868"/>
                  </a:lnTo>
                  <a:lnTo>
                    <a:pt x="8629" y="1833"/>
                  </a:lnTo>
                  <a:lnTo>
                    <a:pt x="8642" y="1799"/>
                  </a:lnTo>
                  <a:lnTo>
                    <a:pt x="8655" y="1763"/>
                  </a:lnTo>
                  <a:lnTo>
                    <a:pt x="8665" y="1727"/>
                  </a:lnTo>
                  <a:lnTo>
                    <a:pt x="8674" y="1690"/>
                  </a:lnTo>
                  <a:lnTo>
                    <a:pt x="8680" y="1652"/>
                  </a:lnTo>
                  <a:lnTo>
                    <a:pt x="8685" y="1614"/>
                  </a:lnTo>
                  <a:lnTo>
                    <a:pt x="8688" y="1576"/>
                  </a:lnTo>
                  <a:lnTo>
                    <a:pt x="8690" y="1536"/>
                  </a:lnTo>
                  <a:lnTo>
                    <a:pt x="8690" y="0"/>
                  </a:lnTo>
                  <a:lnTo>
                    <a:pt x="8688" y="39"/>
                  </a:lnTo>
                  <a:lnTo>
                    <a:pt x="8685" y="78"/>
                  </a:lnTo>
                  <a:lnTo>
                    <a:pt x="8680" y="117"/>
                  </a:lnTo>
                  <a:lnTo>
                    <a:pt x="8674" y="155"/>
                  </a:lnTo>
                  <a:lnTo>
                    <a:pt x="8665" y="192"/>
                  </a:lnTo>
                  <a:lnTo>
                    <a:pt x="8655" y="227"/>
                  </a:lnTo>
                  <a:lnTo>
                    <a:pt x="8642" y="263"/>
                  </a:lnTo>
                  <a:lnTo>
                    <a:pt x="8629" y="299"/>
                  </a:lnTo>
                  <a:lnTo>
                    <a:pt x="8613" y="332"/>
                  </a:lnTo>
                  <a:lnTo>
                    <a:pt x="8597" y="366"/>
                  </a:lnTo>
                  <a:lnTo>
                    <a:pt x="8578" y="398"/>
                  </a:lnTo>
                  <a:lnTo>
                    <a:pt x="8557" y="429"/>
                  </a:lnTo>
                  <a:lnTo>
                    <a:pt x="8536" y="458"/>
                  </a:lnTo>
                  <a:lnTo>
                    <a:pt x="8513" y="488"/>
                  </a:lnTo>
                  <a:lnTo>
                    <a:pt x="8489" y="516"/>
                  </a:lnTo>
                  <a:lnTo>
                    <a:pt x="8463" y="543"/>
                  </a:lnTo>
                  <a:lnTo>
                    <a:pt x="8437" y="568"/>
                  </a:lnTo>
                  <a:lnTo>
                    <a:pt x="8408" y="592"/>
                  </a:lnTo>
                  <a:lnTo>
                    <a:pt x="8380" y="614"/>
                  </a:lnTo>
                  <a:lnTo>
                    <a:pt x="8350" y="636"/>
                  </a:lnTo>
                  <a:lnTo>
                    <a:pt x="8318" y="656"/>
                  </a:lnTo>
                  <a:lnTo>
                    <a:pt x="8286" y="675"/>
                  </a:lnTo>
                  <a:lnTo>
                    <a:pt x="8254" y="692"/>
                  </a:lnTo>
                  <a:lnTo>
                    <a:pt x="8219" y="707"/>
                  </a:lnTo>
                  <a:lnTo>
                    <a:pt x="8185" y="722"/>
                  </a:lnTo>
                  <a:lnTo>
                    <a:pt x="8149" y="734"/>
                  </a:lnTo>
                  <a:lnTo>
                    <a:pt x="8112" y="744"/>
                  </a:lnTo>
                  <a:lnTo>
                    <a:pt x="8075" y="753"/>
                  </a:lnTo>
                  <a:lnTo>
                    <a:pt x="8038" y="759"/>
                  </a:lnTo>
                  <a:lnTo>
                    <a:pt x="8000" y="765"/>
                  </a:lnTo>
                  <a:lnTo>
                    <a:pt x="7961" y="767"/>
                  </a:lnTo>
                  <a:lnTo>
                    <a:pt x="7921" y="768"/>
                  </a:lnTo>
                  <a:lnTo>
                    <a:pt x="6679" y="768"/>
                  </a:lnTo>
                  <a:lnTo>
                    <a:pt x="6640" y="769"/>
                  </a:lnTo>
                  <a:lnTo>
                    <a:pt x="6600" y="772"/>
                  </a:lnTo>
                  <a:lnTo>
                    <a:pt x="6562" y="776"/>
                  </a:lnTo>
                  <a:lnTo>
                    <a:pt x="6525" y="784"/>
                  </a:lnTo>
                  <a:lnTo>
                    <a:pt x="6488" y="792"/>
                  </a:lnTo>
                  <a:lnTo>
                    <a:pt x="6451" y="803"/>
                  </a:lnTo>
                  <a:lnTo>
                    <a:pt x="6416" y="815"/>
                  </a:lnTo>
                  <a:lnTo>
                    <a:pt x="6381" y="829"/>
                  </a:lnTo>
                  <a:lnTo>
                    <a:pt x="6348" y="844"/>
                  </a:lnTo>
                  <a:lnTo>
                    <a:pt x="6314" y="861"/>
                  </a:lnTo>
                  <a:lnTo>
                    <a:pt x="6282" y="880"/>
                  </a:lnTo>
                  <a:lnTo>
                    <a:pt x="6251" y="900"/>
                  </a:lnTo>
                  <a:lnTo>
                    <a:pt x="6220" y="922"/>
                  </a:lnTo>
                  <a:lnTo>
                    <a:pt x="6192" y="944"/>
                  </a:lnTo>
                  <a:lnTo>
                    <a:pt x="6163" y="969"/>
                  </a:lnTo>
                  <a:lnTo>
                    <a:pt x="6137" y="994"/>
                  </a:lnTo>
                  <a:lnTo>
                    <a:pt x="6112" y="1022"/>
                  </a:lnTo>
                  <a:lnTo>
                    <a:pt x="6087" y="1049"/>
                  </a:lnTo>
                  <a:lnTo>
                    <a:pt x="6064" y="1078"/>
                  </a:lnTo>
                  <a:lnTo>
                    <a:pt x="6043" y="1109"/>
                  </a:lnTo>
                  <a:lnTo>
                    <a:pt x="6023" y="1140"/>
                  </a:lnTo>
                  <a:lnTo>
                    <a:pt x="6004" y="1172"/>
                  </a:lnTo>
                  <a:lnTo>
                    <a:pt x="5987" y="1205"/>
                  </a:lnTo>
                  <a:lnTo>
                    <a:pt x="5971" y="1239"/>
                  </a:lnTo>
                  <a:lnTo>
                    <a:pt x="5957" y="1273"/>
                  </a:lnTo>
                  <a:lnTo>
                    <a:pt x="5945" y="1309"/>
                  </a:lnTo>
                  <a:lnTo>
                    <a:pt x="5934" y="1346"/>
                  </a:lnTo>
                  <a:lnTo>
                    <a:pt x="5926" y="1383"/>
                  </a:lnTo>
                  <a:lnTo>
                    <a:pt x="5919" y="1420"/>
                  </a:lnTo>
                  <a:lnTo>
                    <a:pt x="5914" y="1458"/>
                  </a:lnTo>
                  <a:lnTo>
                    <a:pt x="5912" y="1497"/>
                  </a:lnTo>
                  <a:lnTo>
                    <a:pt x="5911" y="1536"/>
                  </a:lnTo>
                  <a:lnTo>
                    <a:pt x="5911" y="3072"/>
                  </a:lnTo>
                  <a:lnTo>
                    <a:pt x="5909" y="3111"/>
                  </a:lnTo>
                  <a:lnTo>
                    <a:pt x="5907" y="3151"/>
                  </a:lnTo>
                  <a:lnTo>
                    <a:pt x="5901" y="3189"/>
                  </a:lnTo>
                  <a:lnTo>
                    <a:pt x="5895" y="3227"/>
                  </a:lnTo>
                  <a:lnTo>
                    <a:pt x="5886" y="3264"/>
                  </a:lnTo>
                  <a:lnTo>
                    <a:pt x="5876" y="3300"/>
                  </a:lnTo>
                  <a:lnTo>
                    <a:pt x="5864" y="3335"/>
                  </a:lnTo>
                  <a:lnTo>
                    <a:pt x="5850" y="3370"/>
                  </a:lnTo>
                  <a:lnTo>
                    <a:pt x="5834" y="3404"/>
                  </a:lnTo>
                  <a:lnTo>
                    <a:pt x="5818" y="3438"/>
                  </a:lnTo>
                  <a:lnTo>
                    <a:pt x="5799" y="3470"/>
                  </a:lnTo>
                  <a:lnTo>
                    <a:pt x="5778" y="3501"/>
                  </a:lnTo>
                  <a:lnTo>
                    <a:pt x="5757" y="3531"/>
                  </a:lnTo>
                  <a:lnTo>
                    <a:pt x="5734" y="3560"/>
                  </a:lnTo>
                  <a:lnTo>
                    <a:pt x="5711" y="3588"/>
                  </a:lnTo>
                  <a:lnTo>
                    <a:pt x="5684" y="3614"/>
                  </a:lnTo>
                  <a:lnTo>
                    <a:pt x="5658" y="3640"/>
                  </a:lnTo>
                  <a:lnTo>
                    <a:pt x="5631" y="3664"/>
                  </a:lnTo>
                  <a:lnTo>
                    <a:pt x="5601" y="3687"/>
                  </a:lnTo>
                  <a:lnTo>
                    <a:pt x="5571" y="3708"/>
                  </a:lnTo>
                  <a:lnTo>
                    <a:pt x="5540" y="3728"/>
                  </a:lnTo>
                  <a:lnTo>
                    <a:pt x="5508" y="3747"/>
                  </a:lnTo>
                  <a:lnTo>
                    <a:pt x="5475" y="3764"/>
                  </a:lnTo>
                  <a:lnTo>
                    <a:pt x="5440" y="3780"/>
                  </a:lnTo>
                  <a:lnTo>
                    <a:pt x="5406" y="3793"/>
                  </a:lnTo>
                  <a:lnTo>
                    <a:pt x="5370" y="3806"/>
                  </a:lnTo>
                  <a:lnTo>
                    <a:pt x="5334" y="3815"/>
                  </a:lnTo>
                  <a:lnTo>
                    <a:pt x="5297" y="3825"/>
                  </a:lnTo>
                  <a:lnTo>
                    <a:pt x="5259" y="3831"/>
                  </a:lnTo>
                  <a:lnTo>
                    <a:pt x="5221" y="3836"/>
                  </a:lnTo>
                  <a:lnTo>
                    <a:pt x="5182" y="3839"/>
                  </a:lnTo>
                  <a:lnTo>
                    <a:pt x="5142" y="3840"/>
                  </a:lnTo>
                  <a:lnTo>
                    <a:pt x="2328" y="3840"/>
                  </a:lnTo>
                  <a:lnTo>
                    <a:pt x="2328" y="3072"/>
                  </a:lnTo>
                  <a:lnTo>
                    <a:pt x="1164" y="3840"/>
                  </a:lnTo>
                  <a:lnTo>
                    <a:pt x="0" y="460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00">
                <a:latin typeface="微软雅黑" panose="020B0503020204020204" pitchFamily="34" charset="-122"/>
                <a:ea typeface="微软雅黑" panose="020B0503020204020204" pitchFamily="34" charset="-122"/>
              </a:endParaRPr>
            </a:p>
          </p:txBody>
        </p:sp>
        <p:sp>
          <p:nvSpPr>
            <p:cNvPr id="33809" name="文本框 5"/>
            <p:cNvSpPr txBox="1">
              <a:spLocks noChangeArrowheads="1"/>
            </p:cNvSpPr>
            <p:nvPr/>
          </p:nvSpPr>
          <p:spPr bwMode="auto">
            <a:xfrm>
              <a:off x="1824903" y="2613119"/>
              <a:ext cx="2057346" cy="459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自然因素</a:t>
              </a:r>
            </a:p>
          </p:txBody>
        </p:sp>
      </p:grpSp>
      <p:sp>
        <p:nvSpPr>
          <p:cNvPr id="7" name="文本框 6"/>
          <p:cNvSpPr txBox="1">
            <a:spLocks noChangeArrowheads="1"/>
          </p:cNvSpPr>
          <p:nvPr/>
        </p:nvSpPr>
        <p:spPr bwMode="auto">
          <a:xfrm>
            <a:off x="2337424" y="2524543"/>
            <a:ext cx="86941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如气压的高低、风力的大小等</a:t>
            </a:r>
          </a:p>
        </p:txBody>
      </p:sp>
      <p:grpSp>
        <p:nvGrpSpPr>
          <p:cNvPr id="3" name="组合 8"/>
          <p:cNvGrpSpPr/>
          <p:nvPr/>
        </p:nvGrpSpPr>
        <p:grpSpPr bwMode="auto">
          <a:xfrm>
            <a:off x="1321808" y="3138941"/>
            <a:ext cx="3696424" cy="533988"/>
            <a:chOff x="1108873" y="2590822"/>
            <a:chExt cx="2773376" cy="533386"/>
          </a:xfrm>
        </p:grpSpPr>
        <p:sp>
          <p:nvSpPr>
            <p:cNvPr id="33806" name="KSO_Shape"/>
            <p:cNvSpPr/>
            <p:nvPr/>
          </p:nvSpPr>
          <p:spPr bwMode="auto">
            <a:xfrm flipH="1">
              <a:off x="1108873" y="2590822"/>
              <a:ext cx="716030" cy="533386"/>
            </a:xfrm>
            <a:custGeom>
              <a:avLst/>
              <a:gdLst>
                <a:gd name="T0" fmla="*/ 2147483646 w 8690"/>
                <a:gd name="T1" fmla="*/ 2147483646 h 6144"/>
                <a:gd name="T2" fmla="*/ 2147483646 w 8690"/>
                <a:gd name="T3" fmla="*/ 2147483646 h 6144"/>
                <a:gd name="T4" fmla="*/ 2147483646 w 8690"/>
                <a:gd name="T5" fmla="*/ 2147483646 h 6144"/>
                <a:gd name="T6" fmla="*/ 2147483646 w 8690"/>
                <a:gd name="T7" fmla="*/ 2147483646 h 6144"/>
                <a:gd name="T8" fmla="*/ 2147483646 w 8690"/>
                <a:gd name="T9" fmla="*/ 2147483646 h 6144"/>
                <a:gd name="T10" fmla="*/ 2147483646 w 8690"/>
                <a:gd name="T11" fmla="*/ 2147483646 h 6144"/>
                <a:gd name="T12" fmla="*/ 2147483646 w 8690"/>
                <a:gd name="T13" fmla="*/ 2147483646 h 6144"/>
                <a:gd name="T14" fmla="*/ 2147483646 w 8690"/>
                <a:gd name="T15" fmla="*/ 2147483646 h 6144"/>
                <a:gd name="T16" fmla="*/ 2147483646 w 8690"/>
                <a:gd name="T17" fmla="*/ 2147483646 h 6144"/>
                <a:gd name="T18" fmla="*/ 2147483646 w 8690"/>
                <a:gd name="T19" fmla="*/ 2147483646 h 6144"/>
                <a:gd name="T20" fmla="*/ 2147483646 w 8690"/>
                <a:gd name="T21" fmla="*/ 2147483646 h 6144"/>
                <a:gd name="T22" fmla="*/ 2147483646 w 8690"/>
                <a:gd name="T23" fmla="*/ 2147483646 h 6144"/>
                <a:gd name="T24" fmla="*/ 2147483646 w 8690"/>
                <a:gd name="T25" fmla="*/ 2147483646 h 6144"/>
                <a:gd name="T26" fmla="*/ 2147483646 w 8690"/>
                <a:gd name="T27" fmla="*/ 2147483646 h 6144"/>
                <a:gd name="T28" fmla="*/ 2147483646 w 8690"/>
                <a:gd name="T29" fmla="*/ 2147483646 h 6144"/>
                <a:gd name="T30" fmla="*/ 2147483646 w 8690"/>
                <a:gd name="T31" fmla="*/ 2147483646 h 6144"/>
                <a:gd name="T32" fmla="*/ 2147483646 w 8690"/>
                <a:gd name="T33" fmla="*/ 2147483646 h 6144"/>
                <a:gd name="T34" fmla="*/ 2147483646 w 8690"/>
                <a:gd name="T35" fmla="*/ 2147483646 h 6144"/>
                <a:gd name="T36" fmla="*/ 2147483646 w 8690"/>
                <a:gd name="T37" fmla="*/ 2147483646 h 6144"/>
                <a:gd name="T38" fmla="*/ 2147483646 w 8690"/>
                <a:gd name="T39" fmla="*/ 2147483646 h 6144"/>
                <a:gd name="T40" fmla="*/ 2147483646 w 8690"/>
                <a:gd name="T41" fmla="*/ 2147483646 h 6144"/>
                <a:gd name="T42" fmla="*/ 2147483646 w 8690"/>
                <a:gd name="T43" fmla="*/ 2147483646 h 6144"/>
                <a:gd name="T44" fmla="*/ 2147483646 w 8690"/>
                <a:gd name="T45" fmla="*/ 2147483646 h 6144"/>
                <a:gd name="T46" fmla="*/ 2147483646 w 8690"/>
                <a:gd name="T47" fmla="*/ 2147483646 h 6144"/>
                <a:gd name="T48" fmla="*/ 2147483646 w 8690"/>
                <a:gd name="T49" fmla="*/ 2147483646 h 6144"/>
                <a:gd name="T50" fmla="*/ 2147483646 w 8690"/>
                <a:gd name="T51" fmla="*/ 2147483646 h 6144"/>
                <a:gd name="T52" fmla="*/ 2147483646 w 8690"/>
                <a:gd name="T53" fmla="*/ 2147483646 h 6144"/>
                <a:gd name="T54" fmla="*/ 2147483646 w 8690"/>
                <a:gd name="T55" fmla="*/ 2147483646 h 6144"/>
                <a:gd name="T56" fmla="*/ 2147483646 w 8690"/>
                <a:gd name="T57" fmla="*/ 2147483646 h 6144"/>
                <a:gd name="T58" fmla="*/ 2147483646 w 8690"/>
                <a:gd name="T59" fmla="*/ 2147483646 h 6144"/>
                <a:gd name="T60" fmla="*/ 2147483646 w 8690"/>
                <a:gd name="T61" fmla="*/ 2147483646 h 6144"/>
                <a:gd name="T62" fmla="*/ 2147483646 w 8690"/>
                <a:gd name="T63" fmla="*/ 2147483646 h 6144"/>
                <a:gd name="T64" fmla="*/ 2147483646 w 8690"/>
                <a:gd name="T65" fmla="*/ 2147483646 h 6144"/>
                <a:gd name="T66" fmla="*/ 2147483646 w 8690"/>
                <a:gd name="T67" fmla="*/ 2147483646 h 6144"/>
                <a:gd name="T68" fmla="*/ 2147483646 w 8690"/>
                <a:gd name="T69" fmla="*/ 2147483646 h 6144"/>
                <a:gd name="T70" fmla="*/ 2147483646 w 8690"/>
                <a:gd name="T71" fmla="*/ 2147483646 h 6144"/>
                <a:gd name="T72" fmla="*/ 2147483646 w 8690"/>
                <a:gd name="T73" fmla="*/ 2147483646 h 6144"/>
                <a:gd name="T74" fmla="*/ 2147483646 w 8690"/>
                <a:gd name="T75" fmla="*/ 2147483646 h 6144"/>
                <a:gd name="T76" fmla="*/ 2147483646 w 8690"/>
                <a:gd name="T77" fmla="*/ 2147483646 h 6144"/>
                <a:gd name="T78" fmla="*/ 2147483646 w 8690"/>
                <a:gd name="T79" fmla="*/ 2147483646 h 6144"/>
                <a:gd name="T80" fmla="*/ 2147483646 w 8690"/>
                <a:gd name="T81" fmla="*/ 2147483646 h 6144"/>
                <a:gd name="T82" fmla="*/ 2147483646 w 8690"/>
                <a:gd name="T83" fmla="*/ 2147483646 h 6144"/>
                <a:gd name="T84" fmla="*/ 2147483646 w 8690"/>
                <a:gd name="T85" fmla="*/ 2147483646 h 6144"/>
                <a:gd name="T86" fmla="*/ 2147483646 w 8690"/>
                <a:gd name="T87" fmla="*/ 2147483646 h 6144"/>
                <a:gd name="T88" fmla="*/ 2147483646 w 8690"/>
                <a:gd name="T89" fmla="*/ 2147483646 h 6144"/>
                <a:gd name="T90" fmla="*/ 2147483646 w 8690"/>
                <a:gd name="T91" fmla="*/ 2147483646 h 6144"/>
                <a:gd name="T92" fmla="*/ 2147483646 w 8690"/>
                <a:gd name="T93" fmla="*/ 2147483646 h 6144"/>
                <a:gd name="T94" fmla="*/ 2147483646 w 8690"/>
                <a:gd name="T95" fmla="*/ 2147483646 h 6144"/>
                <a:gd name="T96" fmla="*/ 2147483646 w 8690"/>
                <a:gd name="T97" fmla="*/ 2147483646 h 6144"/>
                <a:gd name="T98" fmla="*/ 2147483646 w 8690"/>
                <a:gd name="T99" fmla="*/ 2147483646 h 6144"/>
                <a:gd name="T100" fmla="*/ 2147483646 w 8690"/>
                <a:gd name="T101" fmla="*/ 2147483646 h 6144"/>
                <a:gd name="T102" fmla="*/ 2147483646 w 8690"/>
                <a:gd name="T103" fmla="*/ 2147483646 h 6144"/>
                <a:gd name="T104" fmla="*/ 2147483646 w 8690"/>
                <a:gd name="T105" fmla="*/ 2147483646 h 61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90" h="6144">
                  <a:moveTo>
                    <a:pt x="0" y="4607"/>
                  </a:moveTo>
                  <a:lnTo>
                    <a:pt x="1164" y="5376"/>
                  </a:lnTo>
                  <a:lnTo>
                    <a:pt x="2328" y="6144"/>
                  </a:lnTo>
                  <a:lnTo>
                    <a:pt x="2328" y="5376"/>
                  </a:lnTo>
                  <a:lnTo>
                    <a:pt x="5142" y="5376"/>
                  </a:lnTo>
                  <a:lnTo>
                    <a:pt x="5182" y="5375"/>
                  </a:lnTo>
                  <a:lnTo>
                    <a:pt x="5221" y="5372"/>
                  </a:lnTo>
                  <a:lnTo>
                    <a:pt x="5259" y="5367"/>
                  </a:lnTo>
                  <a:lnTo>
                    <a:pt x="5296" y="5360"/>
                  </a:lnTo>
                  <a:lnTo>
                    <a:pt x="5333" y="5352"/>
                  </a:lnTo>
                  <a:lnTo>
                    <a:pt x="5370" y="5341"/>
                  </a:lnTo>
                  <a:lnTo>
                    <a:pt x="5406" y="5329"/>
                  </a:lnTo>
                  <a:lnTo>
                    <a:pt x="5440" y="5315"/>
                  </a:lnTo>
                  <a:lnTo>
                    <a:pt x="5474" y="5300"/>
                  </a:lnTo>
                  <a:lnTo>
                    <a:pt x="5507" y="5283"/>
                  </a:lnTo>
                  <a:lnTo>
                    <a:pt x="5539" y="5264"/>
                  </a:lnTo>
                  <a:lnTo>
                    <a:pt x="5570" y="5244"/>
                  </a:lnTo>
                  <a:lnTo>
                    <a:pt x="5601" y="5222"/>
                  </a:lnTo>
                  <a:lnTo>
                    <a:pt x="5630" y="5200"/>
                  </a:lnTo>
                  <a:lnTo>
                    <a:pt x="5657" y="5176"/>
                  </a:lnTo>
                  <a:lnTo>
                    <a:pt x="5684" y="5149"/>
                  </a:lnTo>
                  <a:lnTo>
                    <a:pt x="5709" y="5123"/>
                  </a:lnTo>
                  <a:lnTo>
                    <a:pt x="5734" y="5095"/>
                  </a:lnTo>
                  <a:lnTo>
                    <a:pt x="5757" y="5066"/>
                  </a:lnTo>
                  <a:lnTo>
                    <a:pt x="5778" y="5036"/>
                  </a:lnTo>
                  <a:lnTo>
                    <a:pt x="5799" y="5004"/>
                  </a:lnTo>
                  <a:lnTo>
                    <a:pt x="5817" y="4972"/>
                  </a:lnTo>
                  <a:lnTo>
                    <a:pt x="5834" y="4940"/>
                  </a:lnTo>
                  <a:lnTo>
                    <a:pt x="5850" y="4905"/>
                  </a:lnTo>
                  <a:lnTo>
                    <a:pt x="5863" y="4871"/>
                  </a:lnTo>
                  <a:lnTo>
                    <a:pt x="5876" y="4835"/>
                  </a:lnTo>
                  <a:lnTo>
                    <a:pt x="5886" y="4798"/>
                  </a:lnTo>
                  <a:lnTo>
                    <a:pt x="5895" y="4761"/>
                  </a:lnTo>
                  <a:lnTo>
                    <a:pt x="5901" y="4724"/>
                  </a:lnTo>
                  <a:lnTo>
                    <a:pt x="5907" y="4686"/>
                  </a:lnTo>
                  <a:lnTo>
                    <a:pt x="5909" y="4647"/>
                  </a:lnTo>
                  <a:lnTo>
                    <a:pt x="5911" y="4607"/>
                  </a:lnTo>
                  <a:lnTo>
                    <a:pt x="5911" y="3072"/>
                  </a:lnTo>
                  <a:lnTo>
                    <a:pt x="5912" y="3033"/>
                  </a:lnTo>
                  <a:lnTo>
                    <a:pt x="5914" y="2995"/>
                  </a:lnTo>
                  <a:lnTo>
                    <a:pt x="5919" y="2955"/>
                  </a:lnTo>
                  <a:lnTo>
                    <a:pt x="5926" y="2918"/>
                  </a:lnTo>
                  <a:lnTo>
                    <a:pt x="5934" y="2881"/>
                  </a:lnTo>
                  <a:lnTo>
                    <a:pt x="5945" y="2844"/>
                  </a:lnTo>
                  <a:lnTo>
                    <a:pt x="5957" y="2809"/>
                  </a:lnTo>
                  <a:lnTo>
                    <a:pt x="5971" y="2774"/>
                  </a:lnTo>
                  <a:lnTo>
                    <a:pt x="5987" y="2740"/>
                  </a:lnTo>
                  <a:lnTo>
                    <a:pt x="6004" y="2706"/>
                  </a:lnTo>
                  <a:lnTo>
                    <a:pt x="6023" y="2674"/>
                  </a:lnTo>
                  <a:lnTo>
                    <a:pt x="6042" y="2643"/>
                  </a:lnTo>
                  <a:lnTo>
                    <a:pt x="6063" y="2613"/>
                  </a:lnTo>
                  <a:lnTo>
                    <a:pt x="6087" y="2585"/>
                  </a:lnTo>
                  <a:lnTo>
                    <a:pt x="6111" y="2556"/>
                  </a:lnTo>
                  <a:lnTo>
                    <a:pt x="6136" y="2530"/>
                  </a:lnTo>
                  <a:lnTo>
                    <a:pt x="6163" y="2504"/>
                  </a:lnTo>
                  <a:lnTo>
                    <a:pt x="6191" y="2480"/>
                  </a:lnTo>
                  <a:lnTo>
                    <a:pt x="6220" y="2457"/>
                  </a:lnTo>
                  <a:lnTo>
                    <a:pt x="6250" y="2436"/>
                  </a:lnTo>
                  <a:lnTo>
                    <a:pt x="6281" y="2416"/>
                  </a:lnTo>
                  <a:lnTo>
                    <a:pt x="6313" y="2397"/>
                  </a:lnTo>
                  <a:lnTo>
                    <a:pt x="6347" y="2380"/>
                  </a:lnTo>
                  <a:lnTo>
                    <a:pt x="6380" y="2364"/>
                  </a:lnTo>
                  <a:lnTo>
                    <a:pt x="6416" y="2351"/>
                  </a:lnTo>
                  <a:lnTo>
                    <a:pt x="6450" y="2338"/>
                  </a:lnTo>
                  <a:lnTo>
                    <a:pt x="6487" y="2329"/>
                  </a:lnTo>
                  <a:lnTo>
                    <a:pt x="6524" y="2319"/>
                  </a:lnTo>
                  <a:lnTo>
                    <a:pt x="6562" y="2313"/>
                  </a:lnTo>
                  <a:lnTo>
                    <a:pt x="6600" y="2308"/>
                  </a:lnTo>
                  <a:lnTo>
                    <a:pt x="6640" y="2305"/>
                  </a:lnTo>
                  <a:lnTo>
                    <a:pt x="6679" y="2304"/>
                  </a:lnTo>
                  <a:lnTo>
                    <a:pt x="7921" y="2304"/>
                  </a:lnTo>
                  <a:lnTo>
                    <a:pt x="7961" y="2302"/>
                  </a:lnTo>
                  <a:lnTo>
                    <a:pt x="7999" y="2300"/>
                  </a:lnTo>
                  <a:lnTo>
                    <a:pt x="8038" y="2295"/>
                  </a:lnTo>
                  <a:lnTo>
                    <a:pt x="8075" y="2288"/>
                  </a:lnTo>
                  <a:lnTo>
                    <a:pt x="8112" y="2280"/>
                  </a:lnTo>
                  <a:lnTo>
                    <a:pt x="8149" y="2269"/>
                  </a:lnTo>
                  <a:lnTo>
                    <a:pt x="8183" y="2257"/>
                  </a:lnTo>
                  <a:lnTo>
                    <a:pt x="8219" y="2243"/>
                  </a:lnTo>
                  <a:lnTo>
                    <a:pt x="8252" y="2227"/>
                  </a:lnTo>
                  <a:lnTo>
                    <a:pt x="8286" y="2211"/>
                  </a:lnTo>
                  <a:lnTo>
                    <a:pt x="8318" y="2192"/>
                  </a:lnTo>
                  <a:lnTo>
                    <a:pt x="8349" y="2171"/>
                  </a:lnTo>
                  <a:lnTo>
                    <a:pt x="8379" y="2150"/>
                  </a:lnTo>
                  <a:lnTo>
                    <a:pt x="8408" y="2127"/>
                  </a:lnTo>
                  <a:lnTo>
                    <a:pt x="8436" y="2104"/>
                  </a:lnTo>
                  <a:lnTo>
                    <a:pt x="8463" y="2077"/>
                  </a:lnTo>
                  <a:lnTo>
                    <a:pt x="8488" y="2051"/>
                  </a:lnTo>
                  <a:lnTo>
                    <a:pt x="8513" y="2023"/>
                  </a:lnTo>
                  <a:lnTo>
                    <a:pt x="8536" y="1994"/>
                  </a:lnTo>
                  <a:lnTo>
                    <a:pt x="8557" y="1964"/>
                  </a:lnTo>
                  <a:lnTo>
                    <a:pt x="8578" y="1933"/>
                  </a:lnTo>
                  <a:lnTo>
                    <a:pt x="8595" y="1901"/>
                  </a:lnTo>
                  <a:lnTo>
                    <a:pt x="8613" y="1868"/>
                  </a:lnTo>
                  <a:lnTo>
                    <a:pt x="8629" y="1833"/>
                  </a:lnTo>
                  <a:lnTo>
                    <a:pt x="8642" y="1799"/>
                  </a:lnTo>
                  <a:lnTo>
                    <a:pt x="8655" y="1763"/>
                  </a:lnTo>
                  <a:lnTo>
                    <a:pt x="8665" y="1727"/>
                  </a:lnTo>
                  <a:lnTo>
                    <a:pt x="8674" y="1690"/>
                  </a:lnTo>
                  <a:lnTo>
                    <a:pt x="8680" y="1652"/>
                  </a:lnTo>
                  <a:lnTo>
                    <a:pt x="8685" y="1614"/>
                  </a:lnTo>
                  <a:lnTo>
                    <a:pt x="8688" y="1576"/>
                  </a:lnTo>
                  <a:lnTo>
                    <a:pt x="8690" y="1536"/>
                  </a:lnTo>
                  <a:lnTo>
                    <a:pt x="8690" y="0"/>
                  </a:lnTo>
                  <a:lnTo>
                    <a:pt x="8688" y="39"/>
                  </a:lnTo>
                  <a:lnTo>
                    <a:pt x="8685" y="78"/>
                  </a:lnTo>
                  <a:lnTo>
                    <a:pt x="8680" y="117"/>
                  </a:lnTo>
                  <a:lnTo>
                    <a:pt x="8674" y="155"/>
                  </a:lnTo>
                  <a:lnTo>
                    <a:pt x="8665" y="192"/>
                  </a:lnTo>
                  <a:lnTo>
                    <a:pt x="8655" y="227"/>
                  </a:lnTo>
                  <a:lnTo>
                    <a:pt x="8642" y="263"/>
                  </a:lnTo>
                  <a:lnTo>
                    <a:pt x="8629" y="299"/>
                  </a:lnTo>
                  <a:lnTo>
                    <a:pt x="8613" y="332"/>
                  </a:lnTo>
                  <a:lnTo>
                    <a:pt x="8597" y="366"/>
                  </a:lnTo>
                  <a:lnTo>
                    <a:pt x="8578" y="398"/>
                  </a:lnTo>
                  <a:lnTo>
                    <a:pt x="8557" y="429"/>
                  </a:lnTo>
                  <a:lnTo>
                    <a:pt x="8536" y="458"/>
                  </a:lnTo>
                  <a:lnTo>
                    <a:pt x="8513" y="488"/>
                  </a:lnTo>
                  <a:lnTo>
                    <a:pt x="8489" y="516"/>
                  </a:lnTo>
                  <a:lnTo>
                    <a:pt x="8463" y="543"/>
                  </a:lnTo>
                  <a:lnTo>
                    <a:pt x="8437" y="568"/>
                  </a:lnTo>
                  <a:lnTo>
                    <a:pt x="8408" y="592"/>
                  </a:lnTo>
                  <a:lnTo>
                    <a:pt x="8380" y="614"/>
                  </a:lnTo>
                  <a:lnTo>
                    <a:pt x="8350" y="636"/>
                  </a:lnTo>
                  <a:lnTo>
                    <a:pt x="8318" y="656"/>
                  </a:lnTo>
                  <a:lnTo>
                    <a:pt x="8286" y="675"/>
                  </a:lnTo>
                  <a:lnTo>
                    <a:pt x="8254" y="692"/>
                  </a:lnTo>
                  <a:lnTo>
                    <a:pt x="8219" y="707"/>
                  </a:lnTo>
                  <a:lnTo>
                    <a:pt x="8185" y="722"/>
                  </a:lnTo>
                  <a:lnTo>
                    <a:pt x="8149" y="734"/>
                  </a:lnTo>
                  <a:lnTo>
                    <a:pt x="8112" y="744"/>
                  </a:lnTo>
                  <a:lnTo>
                    <a:pt x="8075" y="753"/>
                  </a:lnTo>
                  <a:lnTo>
                    <a:pt x="8038" y="759"/>
                  </a:lnTo>
                  <a:lnTo>
                    <a:pt x="8000" y="765"/>
                  </a:lnTo>
                  <a:lnTo>
                    <a:pt x="7961" y="767"/>
                  </a:lnTo>
                  <a:lnTo>
                    <a:pt x="7921" y="768"/>
                  </a:lnTo>
                  <a:lnTo>
                    <a:pt x="6679" y="768"/>
                  </a:lnTo>
                  <a:lnTo>
                    <a:pt x="6640" y="769"/>
                  </a:lnTo>
                  <a:lnTo>
                    <a:pt x="6600" y="772"/>
                  </a:lnTo>
                  <a:lnTo>
                    <a:pt x="6562" y="776"/>
                  </a:lnTo>
                  <a:lnTo>
                    <a:pt x="6525" y="784"/>
                  </a:lnTo>
                  <a:lnTo>
                    <a:pt x="6488" y="792"/>
                  </a:lnTo>
                  <a:lnTo>
                    <a:pt x="6451" y="803"/>
                  </a:lnTo>
                  <a:lnTo>
                    <a:pt x="6416" y="815"/>
                  </a:lnTo>
                  <a:lnTo>
                    <a:pt x="6381" y="829"/>
                  </a:lnTo>
                  <a:lnTo>
                    <a:pt x="6348" y="844"/>
                  </a:lnTo>
                  <a:lnTo>
                    <a:pt x="6314" y="861"/>
                  </a:lnTo>
                  <a:lnTo>
                    <a:pt x="6282" y="880"/>
                  </a:lnTo>
                  <a:lnTo>
                    <a:pt x="6251" y="900"/>
                  </a:lnTo>
                  <a:lnTo>
                    <a:pt x="6220" y="922"/>
                  </a:lnTo>
                  <a:lnTo>
                    <a:pt x="6192" y="944"/>
                  </a:lnTo>
                  <a:lnTo>
                    <a:pt x="6163" y="969"/>
                  </a:lnTo>
                  <a:lnTo>
                    <a:pt x="6137" y="994"/>
                  </a:lnTo>
                  <a:lnTo>
                    <a:pt x="6112" y="1022"/>
                  </a:lnTo>
                  <a:lnTo>
                    <a:pt x="6087" y="1049"/>
                  </a:lnTo>
                  <a:lnTo>
                    <a:pt x="6064" y="1078"/>
                  </a:lnTo>
                  <a:lnTo>
                    <a:pt x="6043" y="1109"/>
                  </a:lnTo>
                  <a:lnTo>
                    <a:pt x="6023" y="1140"/>
                  </a:lnTo>
                  <a:lnTo>
                    <a:pt x="6004" y="1172"/>
                  </a:lnTo>
                  <a:lnTo>
                    <a:pt x="5987" y="1205"/>
                  </a:lnTo>
                  <a:lnTo>
                    <a:pt x="5971" y="1239"/>
                  </a:lnTo>
                  <a:lnTo>
                    <a:pt x="5957" y="1273"/>
                  </a:lnTo>
                  <a:lnTo>
                    <a:pt x="5945" y="1309"/>
                  </a:lnTo>
                  <a:lnTo>
                    <a:pt x="5934" y="1346"/>
                  </a:lnTo>
                  <a:lnTo>
                    <a:pt x="5926" y="1383"/>
                  </a:lnTo>
                  <a:lnTo>
                    <a:pt x="5919" y="1420"/>
                  </a:lnTo>
                  <a:lnTo>
                    <a:pt x="5914" y="1458"/>
                  </a:lnTo>
                  <a:lnTo>
                    <a:pt x="5912" y="1497"/>
                  </a:lnTo>
                  <a:lnTo>
                    <a:pt x="5911" y="1536"/>
                  </a:lnTo>
                  <a:lnTo>
                    <a:pt x="5911" y="3072"/>
                  </a:lnTo>
                  <a:lnTo>
                    <a:pt x="5909" y="3111"/>
                  </a:lnTo>
                  <a:lnTo>
                    <a:pt x="5907" y="3151"/>
                  </a:lnTo>
                  <a:lnTo>
                    <a:pt x="5901" y="3189"/>
                  </a:lnTo>
                  <a:lnTo>
                    <a:pt x="5895" y="3227"/>
                  </a:lnTo>
                  <a:lnTo>
                    <a:pt x="5886" y="3264"/>
                  </a:lnTo>
                  <a:lnTo>
                    <a:pt x="5876" y="3300"/>
                  </a:lnTo>
                  <a:lnTo>
                    <a:pt x="5864" y="3335"/>
                  </a:lnTo>
                  <a:lnTo>
                    <a:pt x="5850" y="3370"/>
                  </a:lnTo>
                  <a:lnTo>
                    <a:pt x="5834" y="3404"/>
                  </a:lnTo>
                  <a:lnTo>
                    <a:pt x="5818" y="3438"/>
                  </a:lnTo>
                  <a:lnTo>
                    <a:pt x="5799" y="3470"/>
                  </a:lnTo>
                  <a:lnTo>
                    <a:pt x="5778" y="3501"/>
                  </a:lnTo>
                  <a:lnTo>
                    <a:pt x="5757" y="3531"/>
                  </a:lnTo>
                  <a:lnTo>
                    <a:pt x="5734" y="3560"/>
                  </a:lnTo>
                  <a:lnTo>
                    <a:pt x="5711" y="3588"/>
                  </a:lnTo>
                  <a:lnTo>
                    <a:pt x="5684" y="3614"/>
                  </a:lnTo>
                  <a:lnTo>
                    <a:pt x="5658" y="3640"/>
                  </a:lnTo>
                  <a:lnTo>
                    <a:pt x="5631" y="3664"/>
                  </a:lnTo>
                  <a:lnTo>
                    <a:pt x="5601" y="3687"/>
                  </a:lnTo>
                  <a:lnTo>
                    <a:pt x="5571" y="3708"/>
                  </a:lnTo>
                  <a:lnTo>
                    <a:pt x="5540" y="3728"/>
                  </a:lnTo>
                  <a:lnTo>
                    <a:pt x="5508" y="3747"/>
                  </a:lnTo>
                  <a:lnTo>
                    <a:pt x="5475" y="3764"/>
                  </a:lnTo>
                  <a:lnTo>
                    <a:pt x="5440" y="3780"/>
                  </a:lnTo>
                  <a:lnTo>
                    <a:pt x="5406" y="3793"/>
                  </a:lnTo>
                  <a:lnTo>
                    <a:pt x="5370" y="3806"/>
                  </a:lnTo>
                  <a:lnTo>
                    <a:pt x="5334" y="3815"/>
                  </a:lnTo>
                  <a:lnTo>
                    <a:pt x="5297" y="3825"/>
                  </a:lnTo>
                  <a:lnTo>
                    <a:pt x="5259" y="3831"/>
                  </a:lnTo>
                  <a:lnTo>
                    <a:pt x="5221" y="3836"/>
                  </a:lnTo>
                  <a:lnTo>
                    <a:pt x="5182" y="3839"/>
                  </a:lnTo>
                  <a:lnTo>
                    <a:pt x="5142" y="3840"/>
                  </a:lnTo>
                  <a:lnTo>
                    <a:pt x="2328" y="3840"/>
                  </a:lnTo>
                  <a:lnTo>
                    <a:pt x="2328" y="3072"/>
                  </a:lnTo>
                  <a:lnTo>
                    <a:pt x="1164" y="3840"/>
                  </a:lnTo>
                  <a:lnTo>
                    <a:pt x="0" y="460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00">
                <a:latin typeface="微软雅黑" panose="020B0503020204020204" pitchFamily="34" charset="-122"/>
                <a:ea typeface="微软雅黑" panose="020B0503020204020204" pitchFamily="34" charset="-122"/>
              </a:endParaRPr>
            </a:p>
          </p:txBody>
        </p:sp>
        <p:sp>
          <p:nvSpPr>
            <p:cNvPr id="33807" name="文本框 10"/>
            <p:cNvSpPr txBox="1">
              <a:spLocks noChangeArrowheads="1"/>
            </p:cNvSpPr>
            <p:nvPr/>
          </p:nvSpPr>
          <p:spPr bwMode="auto">
            <a:xfrm>
              <a:off x="1824903" y="2613119"/>
              <a:ext cx="2057346" cy="459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人类活动</a:t>
              </a:r>
            </a:p>
          </p:txBody>
        </p:sp>
      </p:grpSp>
      <p:pic>
        <p:nvPicPr>
          <p:cNvPr id="13" name="Picture 9" descr="p5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6493" y="3967668"/>
            <a:ext cx="3459446" cy="173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p5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829" y="3958143"/>
            <a:ext cx="3095515" cy="173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a:spLocks noChangeArrowheads="1"/>
          </p:cNvSpPr>
          <p:nvPr/>
        </p:nvSpPr>
        <p:spPr bwMode="auto">
          <a:xfrm>
            <a:off x="8778129" y="4566194"/>
            <a:ext cx="192967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en-US" altLang="zh-CN"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sp>
        <p:nvSpPr>
          <p:cNvPr id="16" name="矩形 15"/>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1"/>
          <p:cNvSpPr txBox="1"/>
          <p:nvPr/>
        </p:nvSpPr>
        <p:spPr>
          <a:xfrm>
            <a:off x="3214269" y="1509713"/>
            <a:ext cx="5795208" cy="738660"/>
          </a:xfrm>
          <a:prstGeom prst="rect">
            <a:avLst/>
          </a:prstGeom>
          <a:noFill/>
          <a:ln w="9525">
            <a:noFill/>
          </a:ln>
        </p:spPr>
        <p:txBody>
          <a:bodyPr lIns="121917" tIns="60958" rIns="121917" bIns="60958">
            <a:spAutoFit/>
          </a:bodyPr>
          <a:lstStyle/>
          <a:p>
            <a:r>
              <a:rPr lang="zh-CN" altLang="en-US" sz="4000" b="1" dirty="0">
                <a:latin typeface="微软雅黑" panose="020B0503020204020204" pitchFamily="34" charset="-122"/>
                <a:ea typeface="微软雅黑" panose="020B0503020204020204" pitchFamily="34" charset="-122"/>
              </a:rPr>
              <a:t>你认识这个</a:t>
            </a:r>
            <a:r>
              <a:rPr lang="zh-CN" altLang="en-US" sz="4000" b="1" dirty="0">
                <a:solidFill>
                  <a:srgbClr val="00B0F0"/>
                </a:solidFill>
                <a:latin typeface="微软雅黑" panose="020B0503020204020204" pitchFamily="34" charset="-122"/>
                <a:ea typeface="微软雅黑" panose="020B0503020204020204" pitchFamily="34" charset="-122"/>
              </a:rPr>
              <a:t>符号</a:t>
            </a:r>
            <a:r>
              <a:rPr lang="zh-CN" altLang="en-US" sz="4000" b="1" dirty="0">
                <a:latin typeface="微软雅黑" panose="020B0503020204020204" pitchFamily="34" charset="-122"/>
                <a:ea typeface="微软雅黑" panose="020B0503020204020204" pitchFamily="34" charset="-122"/>
              </a:rPr>
              <a:t>吗？</a:t>
            </a:r>
            <a:endParaRPr lang="zh-CN" altLang="en-US" sz="4000" b="1" dirty="0">
              <a:latin typeface="Arial" panose="020B0604020202020204" pitchFamily="34" charset="0"/>
            </a:endParaRPr>
          </a:p>
        </p:txBody>
      </p:sp>
      <p:pic>
        <p:nvPicPr>
          <p:cNvPr id="31746" name="Picture 3" descr="老师"/>
          <p:cNvPicPr>
            <a:picLocks noChangeAspect="1"/>
          </p:cNvPicPr>
          <p:nvPr/>
        </p:nvPicPr>
        <p:blipFill>
          <a:blip r:embed="rId2" cstate="print"/>
          <a:srcRect t="-542" r="17036"/>
          <a:stretch>
            <a:fillRect/>
          </a:stretch>
        </p:blipFill>
        <p:spPr>
          <a:xfrm>
            <a:off x="1761278" y="3435001"/>
            <a:ext cx="2423797" cy="2947987"/>
          </a:xfrm>
          <a:prstGeom prst="rect">
            <a:avLst/>
          </a:prstGeom>
          <a:noFill/>
          <a:ln w="9525">
            <a:noFill/>
          </a:ln>
        </p:spPr>
      </p:pic>
      <p:pic>
        <p:nvPicPr>
          <p:cNvPr id="31747" name="图片 1"/>
          <p:cNvPicPr>
            <a:picLocks noChangeAspect="1"/>
          </p:cNvPicPr>
          <p:nvPr/>
        </p:nvPicPr>
        <p:blipFill>
          <a:blip r:embed="rId3" cstate="print"/>
          <a:stretch>
            <a:fillRect/>
          </a:stretch>
        </p:blipFill>
        <p:spPr>
          <a:xfrm>
            <a:off x="4088868" y="2601913"/>
            <a:ext cx="4046011" cy="2616200"/>
          </a:xfrm>
          <a:prstGeom prst="rect">
            <a:avLst/>
          </a:prstGeom>
          <a:noFill/>
          <a:ln w="9525">
            <a:noFill/>
          </a:ln>
        </p:spPr>
      </p:pic>
      <p:grpSp>
        <p:nvGrpSpPr>
          <p:cNvPr id="2" name="组合 6"/>
          <p:cNvGrpSpPr/>
          <p:nvPr/>
        </p:nvGrpSpPr>
        <p:grpSpPr>
          <a:xfrm>
            <a:off x="8134880" y="3478213"/>
            <a:ext cx="1495230" cy="1739900"/>
            <a:chOff x="4958924" y="2608997"/>
            <a:chExt cx="1121761" cy="1303831"/>
          </a:xfrm>
        </p:grpSpPr>
        <p:pic>
          <p:nvPicPr>
            <p:cNvPr id="31749" name="图片 3"/>
            <p:cNvPicPr>
              <a:picLocks noChangeAspect="1"/>
            </p:cNvPicPr>
            <p:nvPr/>
          </p:nvPicPr>
          <p:blipFill>
            <a:blip r:embed="rId4" cstate="print"/>
            <a:stretch>
              <a:fillRect/>
            </a:stretch>
          </p:blipFill>
          <p:spPr>
            <a:xfrm>
              <a:off x="4958924" y="2839839"/>
              <a:ext cx="1121761" cy="1072989"/>
            </a:xfrm>
            <a:prstGeom prst="rect">
              <a:avLst/>
            </a:prstGeom>
            <a:noFill/>
            <a:ln w="9525">
              <a:noFill/>
            </a:ln>
          </p:spPr>
        </p:pic>
        <p:pic>
          <p:nvPicPr>
            <p:cNvPr id="31750" name="图片 5"/>
            <p:cNvPicPr>
              <a:picLocks noChangeAspect="1"/>
            </p:cNvPicPr>
            <p:nvPr/>
          </p:nvPicPr>
          <p:blipFill>
            <a:blip r:embed="rId5" cstate="print"/>
            <a:stretch>
              <a:fillRect/>
            </a:stretch>
          </p:blipFill>
          <p:spPr>
            <a:xfrm>
              <a:off x="5041226" y="2608997"/>
              <a:ext cx="957155" cy="646232"/>
            </a:xfrm>
            <a:prstGeom prst="rect">
              <a:avLst/>
            </a:prstGeom>
            <a:noFill/>
            <a:ln w="9525">
              <a:noFill/>
            </a:ln>
          </p:spPr>
        </p:pic>
      </p:grpSp>
      <p:sp>
        <p:nvSpPr>
          <p:cNvPr id="8" name="矩形 7"/>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内容占位符 2"/>
          <p:cNvSpPr>
            <a:spLocks noGrp="1"/>
          </p:cNvSpPr>
          <p:nvPr>
            <p:ph idx="1"/>
          </p:nvPr>
        </p:nvSpPr>
        <p:spPr>
          <a:xfrm>
            <a:off x="1310074" y="1472541"/>
            <a:ext cx="10029384" cy="5153892"/>
          </a:xfrm>
        </p:spPr>
        <p:txBody>
          <a:bodyPr wrap="square" lIns="91440" tIns="45720" rIns="91440" bIns="45720" anchor="t">
            <a:normAutofit lnSpcReduction="10000"/>
          </a:bodyPr>
          <a:lstStyle/>
          <a:p>
            <a:r>
              <a:rPr lang="zh-CN" altLang="zh-CN" dirty="0">
                <a:latin typeface="微软雅黑" panose="020B0503020204020204" pitchFamily="34" charset="-122"/>
                <a:ea typeface="微软雅黑" panose="020B0503020204020204" pitchFamily="34" charset="-122"/>
              </a:rPr>
              <a:t>材料一：</a:t>
            </a:r>
            <a:r>
              <a:rPr lang="zh-CN" altLang="zh-CN" sz="2800" dirty="0">
                <a:latin typeface="微软雅黑" panose="020B0503020204020204" pitchFamily="34" charset="-122"/>
                <a:ea typeface="微软雅黑" panose="020B0503020204020204" pitchFamily="34" charset="-122"/>
              </a:rPr>
              <a:t>雾霾的主要组成是二氧化硫、氮氧化物以及可吸入颗粒物三项，前两者为气态污染物，最后一项颗粒物是加重雾霾天气污染的罪魁祸首。它们与雾气结合在一起，让天空瞬间变得灰蒙蒙的。颗粒物的英文缩写为</a:t>
            </a:r>
            <a:r>
              <a:rPr lang="en-US" altLang="zh-CN" sz="2800" dirty="0">
                <a:latin typeface="微软雅黑" panose="020B0503020204020204" pitchFamily="34" charset="-122"/>
                <a:ea typeface="微软雅黑" panose="020B0503020204020204" pitchFamily="34" charset="-122"/>
              </a:rPr>
              <a:t>PM</a:t>
            </a:r>
            <a:r>
              <a:rPr lang="zh-CN" altLang="zh-CN"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PM2.5</a:t>
            </a:r>
            <a:r>
              <a:rPr lang="zh-CN" altLang="zh-CN" sz="2800" dirty="0">
                <a:latin typeface="微软雅黑" panose="020B0503020204020204" pitchFamily="34" charset="-122"/>
                <a:ea typeface="微软雅黑" panose="020B0503020204020204" pitchFamily="34" charset="-122"/>
              </a:rPr>
              <a:t>也就是直径小于等于</a:t>
            </a:r>
            <a:r>
              <a:rPr lang="en-US" altLang="zh-CN" sz="2800" dirty="0">
                <a:latin typeface="微软雅黑" panose="020B0503020204020204" pitchFamily="34" charset="-122"/>
                <a:ea typeface="微软雅黑" panose="020B0503020204020204" pitchFamily="34" charset="-122"/>
              </a:rPr>
              <a:t>2.5</a:t>
            </a:r>
            <a:r>
              <a:rPr lang="zh-CN" altLang="zh-CN" sz="2800" dirty="0">
                <a:latin typeface="微软雅黑" panose="020B0503020204020204" pitchFamily="34" charset="-122"/>
                <a:ea typeface="微软雅黑" panose="020B0503020204020204" pitchFamily="34" charset="-122"/>
              </a:rPr>
              <a:t>微米的污染物颗粒。</a:t>
            </a:r>
          </a:p>
          <a:p>
            <a:r>
              <a:rPr lang="zh-CN" altLang="zh-CN" dirty="0">
                <a:latin typeface="微软雅黑" panose="020B0503020204020204" pitchFamily="34" charset="-122"/>
                <a:ea typeface="微软雅黑" panose="020B0503020204020204" pitchFamily="34" charset="-122"/>
              </a:rPr>
              <a:t>材料二：</a:t>
            </a:r>
            <a:r>
              <a:rPr lang="zh-CN" altLang="zh-CN" sz="2800" dirty="0">
                <a:latin typeface="微软雅黑" panose="020B0503020204020204" pitchFamily="34" charset="-122"/>
                <a:ea typeface="微软雅黑" panose="020B0503020204020204" pitchFamily="34" charset="-122"/>
              </a:rPr>
              <a:t>雾霾的来源多种多样，比如汽车尾气、工业排放、建筑扬尘、垃圾焚烧、秸秆焚烧，甚至火山喷发等等。</a:t>
            </a:r>
          </a:p>
          <a:p>
            <a:r>
              <a:rPr lang="zh-CN" altLang="zh-CN" dirty="0">
                <a:latin typeface="微软雅黑" panose="020B0503020204020204" pitchFamily="34" charset="-122"/>
                <a:ea typeface="微软雅黑" panose="020B0503020204020204" pitchFamily="34" charset="-122"/>
              </a:rPr>
              <a:t>材料三：</a:t>
            </a:r>
            <a:r>
              <a:rPr lang="zh-CN" altLang="zh-CN" sz="2800" dirty="0">
                <a:latin typeface="微软雅黑" panose="020B0503020204020204" pitchFamily="34" charset="-122"/>
                <a:ea typeface="微软雅黑" panose="020B0503020204020204" pitchFamily="34" charset="-122"/>
              </a:rPr>
              <a:t>霾对人的身体健康的危害极大。颗粒物直径在</a:t>
            </a:r>
            <a:r>
              <a:rPr lang="en-US" altLang="zh-CN" sz="2800" dirty="0">
                <a:latin typeface="微软雅黑" panose="020B0503020204020204" pitchFamily="34" charset="-122"/>
                <a:ea typeface="微软雅黑" panose="020B0503020204020204" pitchFamily="34" charset="-122"/>
              </a:rPr>
              <a:t>2.5</a:t>
            </a:r>
            <a:r>
              <a:rPr lang="zh-CN" altLang="zh-CN" sz="2800" dirty="0">
                <a:latin typeface="微软雅黑" panose="020B0503020204020204" pitchFamily="34" charset="-122"/>
                <a:ea typeface="微软雅黑" panose="020B0503020204020204" pitchFamily="34" charset="-122"/>
              </a:rPr>
              <a:t>微米以下的可直接通过呼吸系统进入支气管，甚至肺部。所以影响最大的就是人的呼吸系统，造成的疾病主要集中在呼吸道疾病、脑血管疾病、鼻腔炎症等病种上。</a:t>
            </a:r>
          </a:p>
        </p:txBody>
      </p:sp>
      <p:sp>
        <p:nvSpPr>
          <p:cNvPr id="3" name="矩形 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0"/>
          <p:cNvGrpSpPr/>
          <p:nvPr/>
        </p:nvGrpSpPr>
        <p:grpSpPr>
          <a:xfrm>
            <a:off x="1715865" y="690564"/>
            <a:ext cx="4431723" cy="2813907"/>
            <a:chOff x="144066" y="517627"/>
            <a:chExt cx="3325068" cy="2110710"/>
          </a:xfrm>
        </p:grpSpPr>
        <p:pic>
          <p:nvPicPr>
            <p:cNvPr id="3" name="图片 2"/>
            <p:cNvPicPr>
              <a:picLocks noChangeAspect="1"/>
            </p:cNvPicPr>
            <p:nvPr/>
          </p:nvPicPr>
          <p:blipFill>
            <a:blip r:embed="rId2" cstate="print"/>
            <a:stretch>
              <a:fillRect/>
            </a:stretch>
          </p:blipFill>
          <p:spPr>
            <a:xfrm>
              <a:off x="144066" y="517627"/>
              <a:ext cx="3325068" cy="2110710"/>
            </a:xfrm>
            <a:prstGeom prst="ellipse">
              <a:avLst/>
            </a:prstGeom>
            <a:ln>
              <a:noFill/>
            </a:ln>
            <a:effectLst>
              <a:softEdge rad="112500"/>
            </a:effectLst>
          </p:spPr>
        </p:pic>
        <p:sp>
          <p:nvSpPr>
            <p:cNvPr id="34819" name="文本框 6"/>
            <p:cNvSpPr txBox="1"/>
            <p:nvPr/>
          </p:nvSpPr>
          <p:spPr>
            <a:xfrm>
              <a:off x="172734" y="2121367"/>
              <a:ext cx="1362420" cy="437732"/>
            </a:xfrm>
            <a:prstGeom prst="rect">
              <a:avLst/>
            </a:prstGeom>
            <a:noFill/>
            <a:ln w="9525">
              <a:noFill/>
            </a:ln>
          </p:spPr>
          <p:txBody>
            <a:bodyPr wrap="none">
              <a:spAutoFit/>
            </a:bodyPr>
            <a:lstStyle/>
            <a:p>
              <a:r>
                <a:rPr lang="zh-CN" altLang="en-US" sz="3200" dirty="0">
                  <a:latin typeface="微软雅黑" panose="020B0503020204020204" pitchFamily="34" charset="-122"/>
                  <a:ea typeface="微软雅黑" panose="020B0503020204020204" pitchFamily="34" charset="-122"/>
                </a:rPr>
                <a:t>绿色出行</a:t>
              </a:r>
            </a:p>
          </p:txBody>
        </p:sp>
      </p:grpSp>
      <p:grpSp>
        <p:nvGrpSpPr>
          <p:cNvPr id="8" name="组合 11"/>
          <p:cNvGrpSpPr/>
          <p:nvPr/>
        </p:nvGrpSpPr>
        <p:grpSpPr>
          <a:xfrm>
            <a:off x="6147588" y="690563"/>
            <a:ext cx="4399977" cy="2813906"/>
            <a:chOff x="3469134" y="465619"/>
            <a:chExt cx="3299946" cy="2110710"/>
          </a:xfrm>
        </p:grpSpPr>
        <p:pic>
          <p:nvPicPr>
            <p:cNvPr id="4" name="图片 3"/>
            <p:cNvPicPr>
              <a:picLocks noChangeAspect="1"/>
            </p:cNvPicPr>
            <p:nvPr/>
          </p:nvPicPr>
          <p:blipFill>
            <a:blip r:embed="rId3" cstate="print"/>
            <a:stretch>
              <a:fillRect/>
            </a:stretch>
          </p:blipFill>
          <p:spPr>
            <a:xfrm>
              <a:off x="3469134" y="465619"/>
              <a:ext cx="3299946" cy="2110710"/>
            </a:xfrm>
            <a:prstGeom prst="ellipse">
              <a:avLst/>
            </a:prstGeom>
            <a:ln>
              <a:noFill/>
            </a:ln>
            <a:effectLst>
              <a:softEdge rad="112500"/>
            </a:effectLst>
          </p:spPr>
        </p:pic>
        <p:sp>
          <p:nvSpPr>
            <p:cNvPr id="34822" name="文本框 7"/>
            <p:cNvSpPr txBox="1"/>
            <p:nvPr/>
          </p:nvSpPr>
          <p:spPr>
            <a:xfrm>
              <a:off x="5372433" y="2131712"/>
              <a:ext cx="1361882" cy="437732"/>
            </a:xfrm>
            <a:prstGeom prst="rect">
              <a:avLst/>
            </a:prstGeom>
            <a:noFill/>
            <a:ln w="9525">
              <a:noFill/>
            </a:ln>
          </p:spPr>
          <p:txBody>
            <a:bodyPr wrap="none">
              <a:spAutoFit/>
            </a:bodyPr>
            <a:lstStyle/>
            <a:p>
              <a:r>
                <a:rPr lang="zh-CN" altLang="en-US" sz="3200" dirty="0">
                  <a:latin typeface="微软雅黑" panose="020B0503020204020204" pitchFamily="34" charset="-122"/>
                  <a:ea typeface="微软雅黑" panose="020B0503020204020204" pitchFamily="34" charset="-122"/>
                </a:rPr>
                <a:t>秸秆还田</a:t>
              </a:r>
            </a:p>
          </p:txBody>
        </p:sp>
      </p:grpSp>
      <p:sp>
        <p:nvSpPr>
          <p:cNvPr id="2" name="文本框 1"/>
          <p:cNvSpPr txBox="1"/>
          <p:nvPr/>
        </p:nvSpPr>
        <p:spPr>
          <a:xfrm>
            <a:off x="1274452" y="3328122"/>
            <a:ext cx="9161857" cy="800215"/>
          </a:xfrm>
          <a:prstGeom prst="rect">
            <a:avLst/>
          </a:prstGeom>
          <a:noFill/>
          <a:ln w="9525">
            <a:noFill/>
          </a:ln>
        </p:spPr>
        <p:txBody>
          <a:bodyPr lIns="121917" tIns="60958" rIns="121917" bIns="60958">
            <a:spAutoFit/>
          </a:bodyPr>
          <a:lstStyle/>
          <a:p>
            <a:pPr algn="ctr"/>
            <a:r>
              <a:rPr lang="zh-CN" altLang="en-US" sz="4400" dirty="0">
                <a:latin typeface="微软雅黑" panose="020B0503020204020204" pitchFamily="34" charset="-122"/>
                <a:ea typeface="微软雅黑" panose="020B0503020204020204" pitchFamily="34" charset="-122"/>
              </a:rPr>
              <a:t>该如何</a:t>
            </a:r>
            <a:r>
              <a:rPr lang="zh-CN" altLang="en-US" sz="4400" dirty="0">
                <a:solidFill>
                  <a:srgbClr val="FF0000"/>
                </a:solidFill>
                <a:latin typeface="微软雅黑" panose="020B0503020204020204" pitchFamily="34" charset="-122"/>
                <a:ea typeface="微软雅黑" panose="020B0503020204020204" pitchFamily="34" charset="-122"/>
              </a:rPr>
              <a:t>保护</a:t>
            </a:r>
            <a:r>
              <a:rPr lang="zh-CN" altLang="en-US" sz="4400" dirty="0">
                <a:latin typeface="微软雅黑" panose="020B0503020204020204" pitchFamily="34" charset="-122"/>
                <a:ea typeface="微软雅黑" panose="020B0503020204020204" pitchFamily="34" charset="-122"/>
              </a:rPr>
              <a:t>我们的空气？</a:t>
            </a:r>
          </a:p>
        </p:txBody>
      </p:sp>
      <p:grpSp>
        <p:nvGrpSpPr>
          <p:cNvPr id="9" name="组合 12"/>
          <p:cNvGrpSpPr/>
          <p:nvPr/>
        </p:nvGrpSpPr>
        <p:grpSpPr>
          <a:xfrm>
            <a:off x="1911101" y="3935414"/>
            <a:ext cx="4425374" cy="2894629"/>
            <a:chOff x="260648" y="2790813"/>
            <a:chExt cx="3319254" cy="2172603"/>
          </a:xfrm>
        </p:grpSpPr>
        <p:pic>
          <p:nvPicPr>
            <p:cNvPr id="5" name="图片 4"/>
            <p:cNvPicPr>
              <a:picLocks noChangeAspect="1"/>
            </p:cNvPicPr>
            <p:nvPr/>
          </p:nvPicPr>
          <p:blipFill>
            <a:blip r:embed="rId4" cstate="print"/>
            <a:stretch>
              <a:fillRect/>
            </a:stretch>
          </p:blipFill>
          <p:spPr>
            <a:xfrm>
              <a:off x="260648" y="2790813"/>
              <a:ext cx="3319254" cy="1944217"/>
            </a:xfrm>
            <a:prstGeom prst="ellipse">
              <a:avLst/>
            </a:prstGeom>
            <a:ln>
              <a:noFill/>
            </a:ln>
            <a:effectLst>
              <a:softEdge rad="112500"/>
            </a:effectLst>
          </p:spPr>
        </p:pic>
        <p:sp>
          <p:nvSpPr>
            <p:cNvPr id="34826" name="文本框 8"/>
            <p:cNvSpPr txBox="1"/>
            <p:nvPr/>
          </p:nvSpPr>
          <p:spPr>
            <a:xfrm>
              <a:off x="986618" y="4525413"/>
              <a:ext cx="1974408" cy="438003"/>
            </a:xfrm>
            <a:prstGeom prst="rect">
              <a:avLst/>
            </a:prstGeom>
            <a:noFill/>
            <a:ln w="9525">
              <a:noFill/>
            </a:ln>
          </p:spPr>
          <p:txBody>
            <a:bodyPr wrap="none">
              <a:spAutoFit/>
            </a:bodyPr>
            <a:lstStyle/>
            <a:p>
              <a:r>
                <a:rPr lang="zh-CN" altLang="en-US" sz="3200" dirty="0">
                  <a:latin typeface="微软雅黑" panose="020B0503020204020204" pitchFamily="34" charset="-122"/>
                  <a:ea typeface="微软雅黑" panose="020B0503020204020204" pitchFamily="34" charset="-122"/>
                </a:rPr>
                <a:t>使用清洁能源</a:t>
              </a:r>
            </a:p>
          </p:txBody>
        </p:sp>
      </p:grpSp>
      <p:grpSp>
        <p:nvGrpSpPr>
          <p:cNvPr id="10" name="组合 13"/>
          <p:cNvGrpSpPr/>
          <p:nvPr/>
        </p:nvGrpSpPr>
        <p:grpSpPr>
          <a:xfrm>
            <a:off x="6287270" y="3830639"/>
            <a:ext cx="4398389" cy="3075157"/>
            <a:chOff x="3717032" y="2790814"/>
            <a:chExt cx="3299738" cy="2153903"/>
          </a:xfrm>
        </p:grpSpPr>
        <p:pic>
          <p:nvPicPr>
            <p:cNvPr id="6" name="图片 5"/>
            <p:cNvPicPr>
              <a:picLocks noChangeAspect="1"/>
            </p:cNvPicPr>
            <p:nvPr/>
          </p:nvPicPr>
          <p:blipFill>
            <a:blip r:embed="rId5" cstate="print"/>
            <a:stretch>
              <a:fillRect/>
            </a:stretch>
          </p:blipFill>
          <p:spPr>
            <a:xfrm>
              <a:off x="3717032" y="2790814"/>
              <a:ext cx="3299738" cy="1944217"/>
            </a:xfrm>
            <a:prstGeom prst="ellipse">
              <a:avLst/>
            </a:prstGeom>
            <a:ln>
              <a:noFill/>
            </a:ln>
            <a:effectLst>
              <a:softEdge rad="112500"/>
            </a:effectLst>
          </p:spPr>
        </p:pic>
        <p:sp>
          <p:nvSpPr>
            <p:cNvPr id="34829" name="文本框 9"/>
            <p:cNvSpPr txBox="1"/>
            <p:nvPr/>
          </p:nvSpPr>
          <p:spPr>
            <a:xfrm>
              <a:off x="4797152" y="4535976"/>
              <a:ext cx="1362288" cy="408741"/>
            </a:xfrm>
            <a:prstGeom prst="rect">
              <a:avLst/>
            </a:prstGeom>
            <a:noFill/>
            <a:ln w="9525">
              <a:noFill/>
            </a:ln>
          </p:spPr>
          <p:txBody>
            <a:bodyPr wrap="none">
              <a:spAutoFit/>
            </a:bodyPr>
            <a:lstStyle/>
            <a:p>
              <a:r>
                <a:rPr lang="zh-CN" altLang="en-US" sz="3200" dirty="0">
                  <a:latin typeface="微软雅黑" panose="020B0503020204020204" pitchFamily="34" charset="-122"/>
                  <a:ea typeface="微软雅黑" panose="020B0503020204020204" pitchFamily="34" charset="-122"/>
                </a:rPr>
                <a:t>植树造林</a:t>
              </a:r>
            </a:p>
          </p:txBody>
        </p:sp>
      </p:grpSp>
      <p:sp>
        <p:nvSpPr>
          <p:cNvPr id="15" name="矩形 14"/>
          <p:cNvSpPr/>
          <p:nvPr/>
        </p:nvSpPr>
        <p:spPr>
          <a:xfrm>
            <a:off x="192121" y="969826"/>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知识拓展</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5347 0.00432 L -0.0044 -0.40494 " pathEditMode="relative" rAng="0" ptsTypes="AA">
                                      <p:cBhvr>
                                        <p:cTn id="6" dur="2000" fill="hold"/>
                                        <p:tgtEl>
                                          <p:spTgt spid="2"/>
                                        </p:tgtEl>
                                        <p:attrNameLst>
                                          <p:attrName>ppt_x</p:attrName>
                                          <p:attrName>ppt_y</p:attrName>
                                        </p:attrNameLst>
                                      </p:cBhvr>
                                      <p:rCtr x="-2900" y="-2050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文本框 5"/>
          <p:cNvSpPr txBox="1">
            <a:spLocks noChangeArrowheads="1"/>
          </p:cNvSpPr>
          <p:nvPr/>
        </p:nvSpPr>
        <p:spPr bwMode="auto">
          <a:xfrm>
            <a:off x="896556" y="2912259"/>
            <a:ext cx="29452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dirty="0">
                <a:latin typeface="微软雅黑" panose="020B0503020204020204" pitchFamily="34" charset="-122"/>
                <a:ea typeface="微软雅黑" panose="020B0503020204020204" pitchFamily="34" charset="-122"/>
              </a:rPr>
              <a:t>天气和气候</a:t>
            </a:r>
          </a:p>
        </p:txBody>
      </p:sp>
      <p:sp>
        <p:nvSpPr>
          <p:cNvPr id="36869" name="左大括号 11"/>
          <p:cNvSpPr/>
          <p:nvPr/>
        </p:nvSpPr>
        <p:spPr bwMode="auto">
          <a:xfrm>
            <a:off x="2974340" y="1716796"/>
            <a:ext cx="258136" cy="2814812"/>
          </a:xfrm>
          <a:prstGeom prst="leftBrace">
            <a:avLst>
              <a:gd name="adj1" fmla="val 75355"/>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36870" name="文本框 12"/>
          <p:cNvSpPr txBox="1">
            <a:spLocks noChangeArrowheads="1"/>
          </p:cNvSpPr>
          <p:nvPr/>
        </p:nvSpPr>
        <p:spPr bwMode="auto">
          <a:xfrm>
            <a:off x="3232475" y="1637418"/>
            <a:ext cx="295375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dirty="0">
                <a:latin typeface="微软雅黑" panose="020B0503020204020204" pitchFamily="34" charset="-122"/>
                <a:ea typeface="微软雅黑" panose="020B0503020204020204" pitchFamily="34" charset="-122"/>
              </a:rPr>
              <a:t>天气</a:t>
            </a:r>
          </a:p>
        </p:txBody>
      </p:sp>
      <p:sp>
        <p:nvSpPr>
          <p:cNvPr id="36871" name="文本框 13"/>
          <p:cNvSpPr txBox="1">
            <a:spLocks noChangeArrowheads="1"/>
          </p:cNvSpPr>
          <p:nvPr/>
        </p:nvSpPr>
        <p:spPr bwMode="auto">
          <a:xfrm>
            <a:off x="3236708" y="2734448"/>
            <a:ext cx="135627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气候</a:t>
            </a:r>
          </a:p>
        </p:txBody>
      </p:sp>
      <p:sp>
        <p:nvSpPr>
          <p:cNvPr id="36872" name="文本框 13"/>
          <p:cNvSpPr txBox="1">
            <a:spLocks noChangeArrowheads="1"/>
          </p:cNvSpPr>
          <p:nvPr/>
        </p:nvSpPr>
        <p:spPr bwMode="auto">
          <a:xfrm>
            <a:off x="4417361" y="2462969"/>
            <a:ext cx="369642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含义与特点</a:t>
            </a:r>
          </a:p>
        </p:txBody>
      </p:sp>
      <p:sp>
        <p:nvSpPr>
          <p:cNvPr id="36873" name="左大括号 11"/>
          <p:cNvSpPr/>
          <p:nvPr/>
        </p:nvSpPr>
        <p:spPr bwMode="auto">
          <a:xfrm>
            <a:off x="4252325" y="1465956"/>
            <a:ext cx="165038" cy="789037"/>
          </a:xfrm>
          <a:prstGeom prst="leftBrace">
            <a:avLst>
              <a:gd name="adj1" fmla="val 76580"/>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36874" name="文本框 13"/>
          <p:cNvSpPr txBox="1">
            <a:spLocks noChangeArrowheads="1"/>
          </p:cNvSpPr>
          <p:nvPr/>
        </p:nvSpPr>
        <p:spPr bwMode="auto">
          <a:xfrm>
            <a:off x="4389855" y="1429443"/>
            <a:ext cx="507385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含义与特点</a:t>
            </a:r>
          </a:p>
        </p:txBody>
      </p:sp>
      <p:sp>
        <p:nvSpPr>
          <p:cNvPr id="36875" name="文本框 13"/>
          <p:cNvSpPr txBox="1">
            <a:spLocks noChangeArrowheads="1"/>
          </p:cNvSpPr>
          <p:nvPr/>
        </p:nvSpPr>
        <p:spPr bwMode="auto">
          <a:xfrm>
            <a:off x="4417362" y="1839043"/>
            <a:ext cx="530871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描述语言</a:t>
            </a:r>
          </a:p>
        </p:txBody>
      </p:sp>
      <p:sp>
        <p:nvSpPr>
          <p:cNvPr id="36876" name="文本框 13"/>
          <p:cNvSpPr txBox="1">
            <a:spLocks noChangeArrowheads="1"/>
          </p:cNvSpPr>
          <p:nvPr/>
        </p:nvSpPr>
        <p:spPr bwMode="auto">
          <a:xfrm>
            <a:off x="4417361" y="2939247"/>
            <a:ext cx="491727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天气与气候的区别与联系</a:t>
            </a:r>
          </a:p>
        </p:txBody>
      </p:sp>
      <p:sp>
        <p:nvSpPr>
          <p:cNvPr id="36877" name="文本框 13"/>
          <p:cNvSpPr txBox="1">
            <a:spLocks noChangeArrowheads="1"/>
          </p:cNvSpPr>
          <p:nvPr/>
        </p:nvSpPr>
        <p:spPr bwMode="auto">
          <a:xfrm>
            <a:off x="7828142" y="4325221"/>
            <a:ext cx="221108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天气预报</a:t>
            </a:r>
          </a:p>
        </p:txBody>
      </p:sp>
      <p:sp>
        <p:nvSpPr>
          <p:cNvPr id="36878" name="文本框 13"/>
          <p:cNvSpPr txBox="1">
            <a:spLocks noChangeArrowheads="1"/>
          </p:cNvSpPr>
          <p:nvPr/>
        </p:nvSpPr>
        <p:spPr bwMode="auto">
          <a:xfrm>
            <a:off x="3232475" y="4099782"/>
            <a:ext cx="4608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天气预报和常用天气符号</a:t>
            </a:r>
          </a:p>
        </p:txBody>
      </p:sp>
      <p:sp>
        <p:nvSpPr>
          <p:cNvPr id="36879" name="文本框 13"/>
          <p:cNvSpPr txBox="1">
            <a:spLocks noChangeArrowheads="1"/>
          </p:cNvSpPr>
          <p:nvPr/>
        </p:nvSpPr>
        <p:spPr bwMode="auto">
          <a:xfrm>
            <a:off x="7790058" y="4753873"/>
            <a:ext cx="39228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空气质量日报</a:t>
            </a:r>
          </a:p>
        </p:txBody>
      </p:sp>
      <p:sp>
        <p:nvSpPr>
          <p:cNvPr id="36880" name="左大括号 11"/>
          <p:cNvSpPr/>
          <p:nvPr/>
        </p:nvSpPr>
        <p:spPr bwMode="auto">
          <a:xfrm>
            <a:off x="7527689" y="3553649"/>
            <a:ext cx="300453" cy="1557433"/>
          </a:xfrm>
          <a:prstGeom prst="leftBrace">
            <a:avLst>
              <a:gd name="adj1" fmla="val 77144"/>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36881" name="左大括号 11"/>
          <p:cNvSpPr/>
          <p:nvPr/>
        </p:nvSpPr>
        <p:spPr bwMode="auto">
          <a:xfrm>
            <a:off x="4229048" y="2542349"/>
            <a:ext cx="213703" cy="816025"/>
          </a:xfrm>
          <a:prstGeom prst="leftBrace">
            <a:avLst>
              <a:gd name="adj1" fmla="val 77868"/>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endParaRPr lang="zh-CN" altLang="en-US" sz="2400" b="0">
              <a:latin typeface="微软雅黑" panose="020B0503020204020204" pitchFamily="34" charset="-122"/>
              <a:ea typeface="微软雅黑" panose="020B0503020204020204" pitchFamily="34" charset="-122"/>
            </a:endParaRPr>
          </a:p>
        </p:txBody>
      </p:sp>
      <p:sp>
        <p:nvSpPr>
          <p:cNvPr id="36882" name="文本框 13"/>
          <p:cNvSpPr txBox="1">
            <a:spLocks noChangeArrowheads="1"/>
          </p:cNvSpPr>
          <p:nvPr/>
        </p:nvSpPr>
        <p:spPr bwMode="auto">
          <a:xfrm>
            <a:off x="7815448" y="3894982"/>
            <a:ext cx="221108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天气符号</a:t>
            </a:r>
          </a:p>
        </p:txBody>
      </p:sp>
      <p:sp>
        <p:nvSpPr>
          <p:cNvPr id="36883" name="文本框 13"/>
          <p:cNvSpPr txBox="1">
            <a:spLocks noChangeArrowheads="1"/>
          </p:cNvSpPr>
          <p:nvPr/>
        </p:nvSpPr>
        <p:spPr bwMode="auto">
          <a:xfrm>
            <a:off x="7815448" y="3434578"/>
            <a:ext cx="221108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latin typeface="微软雅黑" panose="020B0503020204020204" pitchFamily="34" charset="-122"/>
                <a:ea typeface="微软雅黑" panose="020B0503020204020204" pitchFamily="34" charset="-122"/>
              </a:rPr>
              <a:t>卫星云图</a:t>
            </a:r>
          </a:p>
        </p:txBody>
      </p:sp>
      <p:sp>
        <p:nvSpPr>
          <p:cNvPr id="19" name="矩形 18"/>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课堂总结</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2032738" y="152411"/>
            <a:ext cx="10115969" cy="6710779"/>
            <a:chOff x="0" y="0"/>
            <a:chExt cx="11953" cy="10567"/>
          </a:xfrm>
        </p:grpSpPr>
        <p:sp>
          <p:nvSpPr>
            <p:cNvPr id="34825" name="Text Box 4"/>
            <p:cNvSpPr txBox="1">
              <a:spLocks noChangeArrowheads="1"/>
            </p:cNvSpPr>
            <p:nvPr/>
          </p:nvSpPr>
          <p:spPr bwMode="auto">
            <a:xfrm>
              <a:off x="7800" y="0"/>
              <a:ext cx="4153"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endParaRPr lang="zh-CN" altLang="en-US"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4826" name="Text Box 5"/>
            <p:cNvSpPr txBox="1">
              <a:spLocks noChangeArrowheads="1"/>
            </p:cNvSpPr>
            <p:nvPr/>
          </p:nvSpPr>
          <p:spPr bwMode="auto">
            <a:xfrm>
              <a:off x="0" y="9840"/>
              <a:ext cx="218"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endParaRPr lang="zh-CN" altLang="zh-CN"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4822" name="Text Box 10"/>
          <p:cNvSpPr txBox="1">
            <a:spLocks noChangeArrowheads="1"/>
          </p:cNvSpPr>
          <p:nvPr/>
        </p:nvSpPr>
        <p:spPr bwMode="auto">
          <a:xfrm>
            <a:off x="747935" y="1335863"/>
            <a:ext cx="10814205" cy="4923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1</a:t>
            </a:r>
            <a:r>
              <a:rPr lang="zh-CN" altLang="en-US" sz="2400" b="0" dirty="0">
                <a:latin typeface="微软雅黑" panose="020B0503020204020204" pitchFamily="34" charset="-122"/>
                <a:ea typeface="微软雅黑" panose="020B0503020204020204" pitchFamily="34" charset="-122"/>
              </a:rPr>
              <a:t>．下列诗句中描写天气的（    ）</a:t>
            </a:r>
          </a:p>
          <a:p>
            <a:pPr>
              <a:lnSpc>
                <a:spcPct val="130000"/>
              </a:lnSpc>
              <a:spcBef>
                <a:spcPct val="20000"/>
              </a:spcBef>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．羌笛何须怨杨柳，春风不度玉门关</a:t>
            </a:r>
          </a:p>
          <a:p>
            <a:pPr>
              <a:lnSpc>
                <a:spcPct val="130000"/>
              </a:lnSpc>
              <a:spcBef>
                <a:spcPct val="20000"/>
              </a:spcBef>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．夜来风雨声，花落知多少</a:t>
            </a:r>
          </a:p>
          <a:p>
            <a:pPr>
              <a:lnSpc>
                <a:spcPct val="130000"/>
              </a:lnSpc>
              <a:spcBef>
                <a:spcPct val="20000"/>
              </a:spcBef>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．人间四月芳菲尽，山寺桃花始盛开</a:t>
            </a:r>
          </a:p>
          <a:p>
            <a:pPr>
              <a:lnSpc>
                <a:spcPct val="130000"/>
              </a:lnSpc>
              <a:spcBef>
                <a:spcPct val="20000"/>
              </a:spcBef>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．黄梅时节家家雨，青草池塘处处蛙</a:t>
            </a:r>
          </a:p>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2</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2013</a:t>
            </a:r>
            <a:r>
              <a:rPr lang="zh-CN" altLang="en-US" sz="2400" b="0" dirty="0">
                <a:latin typeface="微软雅黑" panose="020B0503020204020204" pitchFamily="34" charset="-122"/>
                <a:ea typeface="微软雅黑" panose="020B0503020204020204" pitchFamily="34" charset="-122"/>
              </a:rPr>
              <a:t>年</a:t>
            </a:r>
            <a:r>
              <a:rPr lang="en-US" altLang="zh-CN" sz="2400" b="0" dirty="0">
                <a:latin typeface="微软雅黑" panose="020B0503020204020204" pitchFamily="34" charset="-122"/>
                <a:ea typeface="微软雅黑" panose="020B0503020204020204" pitchFamily="34" charset="-122"/>
              </a:rPr>
              <a:t>8</a:t>
            </a:r>
            <a:r>
              <a:rPr lang="zh-CN" altLang="en-US" sz="2400" b="0" dirty="0">
                <a:latin typeface="微软雅黑" panose="020B0503020204020204" pitchFamily="34" charset="-122"/>
                <a:ea typeface="微软雅黑" panose="020B0503020204020204" pitchFamily="34" charset="-122"/>
              </a:rPr>
              <a:t>月</a:t>
            </a:r>
            <a:r>
              <a:rPr lang="en-US" altLang="zh-CN" sz="2400" b="0" dirty="0">
                <a:latin typeface="微软雅黑" panose="020B0503020204020204" pitchFamily="34" charset="-122"/>
                <a:ea typeface="微软雅黑" panose="020B0503020204020204" pitchFamily="34" charset="-122"/>
              </a:rPr>
              <a:t>14</a:t>
            </a:r>
            <a:r>
              <a:rPr lang="zh-CN" altLang="en-US" sz="2400" b="0" dirty="0">
                <a:latin typeface="微软雅黑" panose="020B0503020204020204" pitchFamily="34" charset="-122"/>
                <a:ea typeface="微软雅黑" panose="020B0503020204020204" pitchFamily="34" charset="-122"/>
              </a:rPr>
              <a:t>日</a:t>
            </a:r>
            <a:r>
              <a:rPr lang="en-US" altLang="zh-CN" sz="2400" b="0" dirty="0">
                <a:latin typeface="微软雅黑" panose="020B0503020204020204" pitchFamily="34" charset="-122"/>
                <a:ea typeface="微软雅黑" panose="020B0503020204020204" pitchFamily="34" charset="-122"/>
              </a:rPr>
              <a:t>15</a:t>
            </a:r>
            <a:r>
              <a:rPr lang="zh-CN" altLang="en-US" sz="2400" b="0" dirty="0">
                <a:latin typeface="微软雅黑" panose="020B0503020204020204" pitchFamily="34" charset="-122"/>
                <a:ea typeface="微软雅黑" panose="020B0503020204020204" pitchFamily="34" charset="-122"/>
              </a:rPr>
              <a:t>时强台风“尤特”在广东省阳西县附近沿海登陆，此时我国的卫星云图上，广东沿海呈现的颜色是</a:t>
            </a: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a:t>
            </a:r>
            <a:endParaRPr lang="en-US" altLang="zh-CN" sz="2400" b="0" dirty="0">
              <a:latin typeface="微软雅黑" panose="020B0503020204020204" pitchFamily="34" charset="-122"/>
              <a:ea typeface="微软雅黑" panose="020B0503020204020204" pitchFamily="34" charset="-122"/>
            </a:endParaRPr>
          </a:p>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  A</a:t>
            </a:r>
            <a:r>
              <a:rPr lang="zh-CN" altLang="en-US" sz="2400" b="0" dirty="0">
                <a:latin typeface="微软雅黑" panose="020B0503020204020204" pitchFamily="34" charset="-122"/>
                <a:ea typeface="微软雅黑" panose="020B0503020204020204" pitchFamily="34" charset="-122"/>
              </a:rPr>
              <a:t>．绿色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．白色  </a:t>
            </a:r>
            <a:endParaRPr lang="en-US" altLang="zh-CN" sz="2400" b="0" dirty="0">
              <a:latin typeface="微软雅黑" panose="020B0503020204020204" pitchFamily="34" charset="-122"/>
              <a:ea typeface="微软雅黑" panose="020B0503020204020204" pitchFamily="34" charset="-122"/>
            </a:endParaRPr>
          </a:p>
          <a:p>
            <a:pPr>
              <a:lnSpc>
                <a:spcPct val="130000"/>
              </a:lnSpc>
              <a:spcBef>
                <a:spcPct val="20000"/>
              </a:spcBef>
            </a:pPr>
            <a:r>
              <a:rPr lang="en-US" altLang="zh-CN" sz="2400" b="0" dirty="0">
                <a:latin typeface="微软雅黑" panose="020B0503020204020204" pitchFamily="34" charset="-122"/>
                <a:ea typeface="微软雅黑" panose="020B0503020204020204" pitchFamily="34" charset="-122"/>
              </a:rPr>
              <a:t>  C</a:t>
            </a:r>
            <a:r>
              <a:rPr lang="zh-CN" altLang="en-US" sz="2400" b="0" dirty="0">
                <a:latin typeface="微软雅黑" panose="020B0503020204020204" pitchFamily="34" charset="-122"/>
                <a:ea typeface="微软雅黑" panose="020B0503020204020204" pitchFamily="34" charset="-122"/>
              </a:rPr>
              <a:t>．蓝色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．黄色    </a:t>
            </a:r>
          </a:p>
        </p:txBody>
      </p:sp>
      <p:sp>
        <p:nvSpPr>
          <p:cNvPr id="13" name="Text Box 11"/>
          <p:cNvSpPr txBox="1">
            <a:spLocks noChangeArrowheads="1"/>
          </p:cNvSpPr>
          <p:nvPr/>
        </p:nvSpPr>
        <p:spPr bwMode="auto">
          <a:xfrm>
            <a:off x="4625885" y="1342433"/>
            <a:ext cx="4641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B</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14" name="Text Box 11"/>
          <p:cNvSpPr txBox="1">
            <a:spLocks noChangeArrowheads="1"/>
          </p:cNvSpPr>
          <p:nvPr/>
        </p:nvSpPr>
        <p:spPr bwMode="auto">
          <a:xfrm>
            <a:off x="6756758" y="4562424"/>
            <a:ext cx="4641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B</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9" name="矩形 8"/>
          <p:cNvSpPr/>
          <p:nvPr/>
        </p:nvSpPr>
        <p:spPr>
          <a:xfrm>
            <a:off x="350793" y="1017196"/>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4" grpId="0" bldLvl="0" animBg="1" autoUpdateAnimBg="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2032738" y="152411"/>
            <a:ext cx="10115969" cy="6710779"/>
            <a:chOff x="0" y="0"/>
            <a:chExt cx="11953" cy="10567"/>
          </a:xfrm>
        </p:grpSpPr>
        <p:sp>
          <p:nvSpPr>
            <p:cNvPr id="35849" name="Text Box 4"/>
            <p:cNvSpPr txBox="1">
              <a:spLocks noChangeArrowheads="1"/>
            </p:cNvSpPr>
            <p:nvPr/>
          </p:nvSpPr>
          <p:spPr bwMode="auto">
            <a:xfrm>
              <a:off x="7800" y="0"/>
              <a:ext cx="4153"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endParaRPr lang="zh-CN" altLang="en-US"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5850" name="Text Box 5"/>
            <p:cNvSpPr txBox="1">
              <a:spLocks noChangeArrowheads="1"/>
            </p:cNvSpPr>
            <p:nvPr/>
          </p:nvSpPr>
          <p:spPr bwMode="auto">
            <a:xfrm>
              <a:off x="0" y="9840"/>
              <a:ext cx="218"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endParaRPr lang="zh-CN" altLang="zh-CN" sz="2400" b="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5846" name="矩形 1"/>
          <p:cNvSpPr>
            <a:spLocks noChangeArrowheads="1"/>
          </p:cNvSpPr>
          <p:nvPr/>
        </p:nvSpPr>
        <p:spPr bwMode="auto">
          <a:xfrm>
            <a:off x="854921" y="1407116"/>
            <a:ext cx="10765539" cy="4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en-US" altLang="zh-CN" sz="2400" b="0" dirty="0">
                <a:latin typeface="微软雅黑" panose="020B0503020204020204" pitchFamily="34" charset="-122"/>
                <a:ea typeface="微软雅黑" panose="020B0503020204020204" pitchFamily="34" charset="-122"/>
              </a:rPr>
              <a:t>3</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下面是</a:t>
            </a:r>
            <a:r>
              <a:rPr lang="en-US" altLang="zh-CN" sz="2400" b="0" dirty="0">
                <a:latin typeface="微软雅黑" panose="020B0503020204020204" pitchFamily="34" charset="-122"/>
                <a:ea typeface="微软雅黑" panose="020B0503020204020204" pitchFamily="34" charset="-122"/>
              </a:rPr>
              <a:t>2013</a:t>
            </a:r>
            <a:r>
              <a:rPr lang="zh-CN" altLang="en-US" sz="2400" b="0" dirty="0">
                <a:latin typeface="微软雅黑" panose="020B0503020204020204" pitchFamily="34" charset="-122"/>
                <a:ea typeface="微软雅黑" panose="020B0503020204020204" pitchFamily="34" charset="-122"/>
              </a:rPr>
              <a:t>年</a:t>
            </a:r>
            <a:r>
              <a:rPr lang="en-US" altLang="zh-CN" sz="2400" b="0" dirty="0">
                <a:latin typeface="微软雅黑" panose="020B0503020204020204" pitchFamily="34" charset="-122"/>
                <a:ea typeface="微软雅黑" panose="020B0503020204020204" pitchFamily="34" charset="-122"/>
              </a:rPr>
              <a:t>5</a:t>
            </a:r>
            <a:r>
              <a:rPr lang="zh-CN" altLang="en-US" sz="2400" b="0" dirty="0">
                <a:latin typeface="微软雅黑" panose="020B0503020204020204" pitchFamily="34" charset="-122"/>
                <a:ea typeface="微软雅黑" panose="020B0503020204020204" pitchFamily="34" charset="-122"/>
              </a:rPr>
              <a:t>月</a:t>
            </a:r>
            <a:r>
              <a:rPr lang="en-US" altLang="zh-CN" sz="2400" b="0" dirty="0">
                <a:latin typeface="微软雅黑" panose="020B0503020204020204" pitchFamily="34" charset="-122"/>
                <a:ea typeface="微软雅黑" panose="020B0503020204020204" pitchFamily="34" charset="-122"/>
              </a:rPr>
              <a:t>22</a:t>
            </a:r>
            <a:r>
              <a:rPr lang="zh-CN" altLang="en-US" sz="2400" b="0" dirty="0">
                <a:latin typeface="微软雅黑" panose="020B0503020204020204" pitchFamily="34" charset="-122"/>
                <a:ea typeface="微软雅黑" panose="020B0503020204020204" pitchFamily="34" charset="-122"/>
              </a:rPr>
              <a:t>日</a:t>
            </a:r>
            <a:r>
              <a:rPr lang="en-US" altLang="zh-CN" sz="2400" b="0" dirty="0">
                <a:latin typeface="微软雅黑" panose="020B0503020204020204" pitchFamily="34" charset="-122"/>
                <a:ea typeface="微软雅黑" panose="020B0503020204020204" pitchFamily="34" charset="-122"/>
              </a:rPr>
              <a:t>8</a:t>
            </a:r>
            <a:r>
              <a:rPr lang="zh-CN" altLang="en-US" sz="2400" b="0" dirty="0">
                <a:latin typeface="微软雅黑" panose="020B0503020204020204" pitchFamily="34" charset="-122"/>
                <a:ea typeface="微软雅黑" panose="020B0503020204020204" pitchFamily="34" charset="-122"/>
              </a:rPr>
              <a:t>点中国四个城市空气污染指数排名情况，据此判断空气质量最差的城市是</a:t>
            </a:r>
            <a:r>
              <a:rPr lang="en-US" altLang="zh-CN" sz="2400" b="0" dirty="0">
                <a:latin typeface="微软雅黑" panose="020B0503020204020204" pitchFamily="34" charset="-122"/>
                <a:ea typeface="微软雅黑" panose="020B0503020204020204" pitchFamily="34" charset="-122"/>
              </a:rPr>
              <a:t>(     )</a:t>
            </a:r>
          </a:p>
          <a:p>
            <a:pPr>
              <a:lnSpc>
                <a:spcPct val="150000"/>
              </a:lnSpc>
            </a:pPr>
            <a:r>
              <a:rPr lang="en-US" altLang="zh-CN" sz="2400" b="0" dirty="0">
                <a:latin typeface="微软雅黑" panose="020B0503020204020204" pitchFamily="34" charset="-122"/>
                <a:ea typeface="微软雅黑" panose="020B0503020204020204" pitchFamily="34" charset="-122"/>
              </a:rPr>
              <a:t>   A</a:t>
            </a:r>
            <a:r>
              <a:rPr lang="zh-CN" altLang="en-US" sz="2400" b="0" dirty="0">
                <a:latin typeface="微软雅黑" panose="020B0503020204020204" pitchFamily="34" charset="-122"/>
                <a:ea typeface="微软雅黑" panose="020B0503020204020204" pitchFamily="34" charset="-122"/>
              </a:rPr>
              <a:t>．成都 </a:t>
            </a:r>
            <a:r>
              <a:rPr lang="en-US" altLang="zh-CN" sz="2400" b="0" dirty="0">
                <a:latin typeface="微软雅黑" panose="020B0503020204020204" pitchFamily="34" charset="-122"/>
                <a:ea typeface="微软雅黑" panose="020B0503020204020204" pitchFamily="34" charset="-122"/>
              </a:rPr>
              <a:t>125       B</a:t>
            </a:r>
            <a:r>
              <a:rPr lang="zh-CN" altLang="en-US" sz="2400" b="0" dirty="0">
                <a:latin typeface="微软雅黑" panose="020B0503020204020204" pitchFamily="34" charset="-122"/>
                <a:ea typeface="微软雅黑" panose="020B0503020204020204" pitchFamily="34" charset="-122"/>
              </a:rPr>
              <a:t>．太原 </a:t>
            </a:r>
            <a:r>
              <a:rPr lang="en-US" altLang="zh-CN" sz="2400" b="0" dirty="0">
                <a:latin typeface="微软雅黑" panose="020B0503020204020204" pitchFamily="34" charset="-122"/>
                <a:ea typeface="微软雅黑" panose="020B0503020204020204" pitchFamily="34" charset="-122"/>
              </a:rPr>
              <a:t>94</a:t>
            </a:r>
          </a:p>
          <a:p>
            <a:pPr>
              <a:lnSpc>
                <a:spcPct val="150000"/>
              </a:lnSpc>
            </a:pPr>
            <a:r>
              <a:rPr lang="en-US" altLang="zh-CN" sz="2400" b="0" dirty="0">
                <a:latin typeface="微软雅黑" panose="020B0503020204020204" pitchFamily="34" charset="-122"/>
                <a:ea typeface="微软雅黑" panose="020B0503020204020204" pitchFamily="34" charset="-122"/>
              </a:rPr>
              <a:t>   C</a:t>
            </a:r>
            <a:r>
              <a:rPr lang="zh-CN" altLang="en-US" sz="2400" b="0" dirty="0">
                <a:latin typeface="微软雅黑" panose="020B0503020204020204" pitchFamily="34" charset="-122"/>
                <a:ea typeface="微软雅黑" panose="020B0503020204020204" pitchFamily="34" charset="-122"/>
              </a:rPr>
              <a:t>．呼和浩特 </a:t>
            </a:r>
            <a:r>
              <a:rPr lang="en-US" altLang="zh-CN" sz="2400" b="0" dirty="0">
                <a:latin typeface="微软雅黑" panose="020B0503020204020204" pitchFamily="34" charset="-122"/>
                <a:ea typeface="微软雅黑" panose="020B0503020204020204" pitchFamily="34" charset="-122"/>
              </a:rPr>
              <a:t>74    D</a:t>
            </a:r>
            <a:r>
              <a:rPr lang="zh-CN" altLang="en-US" sz="2400" b="0" dirty="0">
                <a:latin typeface="微软雅黑" panose="020B0503020204020204" pitchFamily="34" charset="-122"/>
                <a:ea typeface="微软雅黑" panose="020B0503020204020204" pitchFamily="34" charset="-122"/>
              </a:rPr>
              <a:t>．海口 </a:t>
            </a:r>
            <a:r>
              <a:rPr lang="en-US" altLang="zh-CN" sz="2400" b="0" dirty="0">
                <a:latin typeface="微软雅黑" panose="020B0503020204020204" pitchFamily="34" charset="-122"/>
                <a:ea typeface="微软雅黑" panose="020B0503020204020204" pitchFamily="34" charset="-122"/>
              </a:rPr>
              <a:t>39</a:t>
            </a:r>
          </a:p>
          <a:p>
            <a:pPr>
              <a:lnSpc>
                <a:spcPct val="150000"/>
              </a:lnSpc>
            </a:pPr>
            <a:r>
              <a:rPr lang="en-US" altLang="zh-CN" sz="2400" b="0" dirty="0">
                <a:latin typeface="微软雅黑" panose="020B0503020204020204" pitchFamily="34" charset="-122"/>
                <a:ea typeface="微软雅黑" panose="020B0503020204020204" pitchFamily="34" charset="-122"/>
              </a:rPr>
              <a:t> 4</a:t>
            </a:r>
            <a:r>
              <a:rPr lang="zh-CN" altLang="en-US" sz="2400" b="0" dirty="0">
                <a:latin typeface="微软雅黑" panose="020B0503020204020204" pitchFamily="34" charset="-122"/>
                <a:ea typeface="微软雅黑" panose="020B0503020204020204" pitchFamily="34" charset="-122"/>
              </a:rPr>
              <a:t>．为了提高空气的质量，我们日常生活中能够做到的是</a:t>
            </a:r>
            <a:r>
              <a:rPr lang="en-US" altLang="zh-CN" sz="2400" b="0" dirty="0">
                <a:latin typeface="微软雅黑" panose="020B0503020204020204" pitchFamily="34" charset="-122"/>
                <a:ea typeface="微软雅黑" panose="020B0503020204020204" pitchFamily="34" charset="-122"/>
              </a:rPr>
              <a:t>(    )</a:t>
            </a:r>
          </a:p>
          <a:p>
            <a:pPr>
              <a:lnSpc>
                <a:spcPct val="150000"/>
              </a:lnSpc>
            </a:pPr>
            <a:r>
              <a:rPr lang="zh-CN" altLang="en-US" sz="2400" b="0" dirty="0">
                <a:latin typeface="微软雅黑" panose="020B0503020204020204" pitchFamily="34" charset="-122"/>
                <a:ea typeface="微软雅黑" panose="020B0503020204020204" pitchFamily="34" charset="-122"/>
              </a:rPr>
              <a:t>   ①减少工业废气的排放 </a:t>
            </a:r>
            <a:r>
              <a:rPr lang="en-US" altLang="zh-CN" sz="2400" b="0" dirty="0">
                <a:latin typeface="微软雅黑" panose="020B0503020204020204" pitchFamily="34" charset="-122"/>
                <a:ea typeface="微软雅黑" panose="020B0503020204020204" pitchFamily="34" charset="-122"/>
              </a:rPr>
              <a:t>②</a:t>
            </a:r>
            <a:r>
              <a:rPr lang="zh-CN" altLang="en-US" sz="2400" b="0" dirty="0">
                <a:latin typeface="微软雅黑" panose="020B0503020204020204" pitchFamily="34" charset="-122"/>
                <a:ea typeface="微软雅黑" panose="020B0503020204020204" pitchFamily="34" charset="-122"/>
              </a:rPr>
              <a:t>出门尽量开私家车 </a:t>
            </a:r>
            <a:r>
              <a:rPr lang="en-US" altLang="zh-CN" sz="2400" b="0" dirty="0">
                <a:latin typeface="微软雅黑" panose="020B0503020204020204" pitchFamily="34" charset="-122"/>
                <a:ea typeface="微软雅黑" panose="020B0503020204020204" pitchFamily="34" charset="-122"/>
              </a:rPr>
              <a:t>③</a:t>
            </a:r>
            <a:r>
              <a:rPr lang="zh-CN" altLang="en-US" sz="2400" b="0" dirty="0">
                <a:latin typeface="微软雅黑" panose="020B0503020204020204" pitchFamily="34" charset="-122"/>
                <a:ea typeface="微软雅黑" panose="020B0503020204020204" pitchFamily="34" charset="-122"/>
              </a:rPr>
              <a:t>多植树造林</a:t>
            </a:r>
          </a:p>
          <a:p>
            <a:pPr>
              <a:lnSpc>
                <a:spcPct val="150000"/>
              </a:lnSpc>
            </a:pPr>
            <a:r>
              <a:rPr lang="zh-CN" altLang="en-US" sz="2400" b="0" dirty="0">
                <a:latin typeface="微软雅黑" panose="020B0503020204020204" pitchFamily="34" charset="-122"/>
                <a:ea typeface="微软雅黑" panose="020B0503020204020204" pitchFamily="34" charset="-122"/>
              </a:rPr>
              <a:t>  ④尽量乘坐公交车外出</a:t>
            </a:r>
          </a:p>
          <a:p>
            <a:pPr>
              <a:lnSpc>
                <a:spcPct val="150000"/>
              </a:lnSpc>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 ①②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．①③    </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．②③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 ③④</a:t>
            </a:r>
          </a:p>
        </p:txBody>
      </p:sp>
      <p:sp>
        <p:nvSpPr>
          <p:cNvPr id="14" name="Text Box 11"/>
          <p:cNvSpPr txBox="1">
            <a:spLocks noChangeArrowheads="1"/>
          </p:cNvSpPr>
          <p:nvPr/>
        </p:nvSpPr>
        <p:spPr bwMode="auto">
          <a:xfrm>
            <a:off x="4148406" y="1987493"/>
            <a:ext cx="49244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A</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15" name="Text Box 11"/>
          <p:cNvSpPr txBox="1">
            <a:spLocks noChangeArrowheads="1"/>
          </p:cNvSpPr>
          <p:nvPr/>
        </p:nvSpPr>
        <p:spPr bwMode="auto">
          <a:xfrm>
            <a:off x="8621045" y="3690134"/>
            <a:ext cx="505394"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lang="en-US" altLang="zh-CN" sz="2400" b="0" dirty="0">
                <a:solidFill>
                  <a:srgbClr val="FF3300"/>
                </a:solidFill>
                <a:latin typeface="微软雅黑" panose="020B0503020204020204" pitchFamily="34" charset="-122"/>
                <a:ea typeface="微软雅黑" panose="020B0503020204020204" pitchFamily="34" charset="-122"/>
              </a:rPr>
              <a:t>D</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9" name="矩形 8"/>
          <p:cNvSpPr/>
          <p:nvPr/>
        </p:nvSpPr>
        <p:spPr>
          <a:xfrm>
            <a:off x="0" y="779689"/>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autoUpdateAnimBg="0"/>
      <p:bldP spid="15" grpId="0" bldLvl="0" animBg="1" autoUpdateAnimBg="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65093" y="1499340"/>
            <a:ext cx="10562139" cy="3969385"/>
          </a:xfrm>
          <a:prstGeom prst="rect">
            <a:avLst/>
          </a:prstGeom>
        </p:spPr>
        <p:txBody>
          <a:bodyPr wrap="square">
            <a:spAutoFit/>
          </a:bodyPr>
          <a:lstStyle/>
          <a:p>
            <a:pPr>
              <a:lnSpc>
                <a:spcPct val="150000"/>
              </a:lnSpc>
            </a:pPr>
            <a:r>
              <a:rPr lang="en-US" altLang="zh-CN" sz="2400" b="0" dirty="0">
                <a:latin typeface="微软雅黑" panose="020B0503020204020204" pitchFamily="34" charset="-122"/>
                <a:ea typeface="微软雅黑" panose="020B0503020204020204" pitchFamily="34" charset="-122"/>
              </a:rPr>
              <a:t>5.</a:t>
            </a:r>
            <a:r>
              <a:rPr lang="zh-CN" altLang="en-US" sz="2400" b="0" dirty="0">
                <a:latin typeface="微软雅黑" panose="020B0503020204020204" pitchFamily="34" charset="-122"/>
                <a:ea typeface="微软雅黑" panose="020B0503020204020204" pitchFamily="34" charset="-122"/>
              </a:rPr>
              <a:t>“向雾霾宣战”是</a:t>
            </a:r>
            <a:r>
              <a:rPr lang="en-US" altLang="zh-CN" sz="2400" b="0" dirty="0">
                <a:latin typeface="微软雅黑" panose="020B0503020204020204" pitchFamily="34" charset="-122"/>
                <a:ea typeface="微软雅黑" panose="020B0503020204020204" pitchFamily="34" charset="-122"/>
              </a:rPr>
              <a:t>2014</a:t>
            </a:r>
            <a:r>
              <a:rPr lang="zh-CN" altLang="en-US" sz="2400" b="0" dirty="0">
                <a:latin typeface="微软雅黑" panose="020B0503020204020204" pitchFamily="34" charset="-122"/>
                <a:ea typeface="微软雅黑" panose="020B0503020204020204" pitchFamily="34" charset="-122"/>
              </a:rPr>
              <a:t>年中国向世界发出的集体宣战。随着对雾霾天气的重视</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一首雾霾版的</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卷珠帘</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迅速引起人们关注</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雾霾锁住车辆</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收油门</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摘空挡</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戴口罩</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辨方向</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据此完成问题。上述材料说明了</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a:t>
            </a:r>
          </a:p>
          <a:p>
            <a:pPr>
              <a:lnSpc>
                <a:spcPct val="150000"/>
              </a:lnSpc>
            </a:pP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．天气与工业的关系</a:t>
            </a:r>
          </a:p>
          <a:p>
            <a:pPr>
              <a:lnSpc>
                <a:spcPct val="150000"/>
              </a:lnSpc>
            </a:pP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．天气与农业的关系</a:t>
            </a:r>
          </a:p>
          <a:p>
            <a:pPr>
              <a:lnSpc>
                <a:spcPct val="150000"/>
              </a:lnSpc>
            </a:pP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．天气与交通的关系</a:t>
            </a:r>
          </a:p>
          <a:p>
            <a:pPr>
              <a:lnSpc>
                <a:spcPct val="150000"/>
              </a:lnSpc>
            </a:pP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．天气与军事的关系</a:t>
            </a:r>
          </a:p>
        </p:txBody>
      </p:sp>
      <p:sp>
        <p:nvSpPr>
          <p:cNvPr id="5" name="Text Box 11"/>
          <p:cNvSpPr txBox="1">
            <a:spLocks noChangeArrowheads="1"/>
          </p:cNvSpPr>
          <p:nvPr/>
        </p:nvSpPr>
        <p:spPr bwMode="auto">
          <a:xfrm>
            <a:off x="7948934" y="2730082"/>
            <a:ext cx="387934"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rgbClr val="FF3300"/>
                </a:solidFill>
                <a:latin typeface="微软雅黑" panose="020B0503020204020204" pitchFamily="34" charset="-122"/>
                <a:ea typeface="微软雅黑" panose="020B0503020204020204" pitchFamily="34" charset="-122"/>
              </a:rPr>
              <a:t>C</a:t>
            </a:r>
            <a:endParaRPr lang="zh-CN" altLang="en-US" sz="2400" dirty="0">
              <a:solidFill>
                <a:srgbClr val="FF3300"/>
              </a:solidFill>
              <a:latin typeface="微软雅黑" panose="020B0503020204020204" pitchFamily="34" charset="-122"/>
              <a:ea typeface="微软雅黑" panose="020B0503020204020204" pitchFamily="34" charset="-122"/>
            </a:endParaRPr>
          </a:p>
        </p:txBody>
      </p:sp>
      <p:sp>
        <p:nvSpPr>
          <p:cNvPr id="17" name="矩形 16"/>
          <p:cNvSpPr/>
          <p:nvPr/>
        </p:nvSpPr>
        <p:spPr>
          <a:xfrm>
            <a:off x="350793" y="1017196"/>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6" descr="马王堆帛地图"/>
          <p:cNvPicPr>
            <a:picLocks noChangeAspect="1"/>
          </p:cNvPicPr>
          <p:nvPr/>
        </p:nvPicPr>
        <p:blipFill>
          <a:blip r:embed="rId2" cstate="print"/>
          <a:srcRect r="15"/>
          <a:stretch>
            <a:fillRect/>
          </a:stretch>
        </p:blipFill>
        <p:spPr>
          <a:xfrm>
            <a:off x="3503157" y="792164"/>
            <a:ext cx="6331713" cy="6065837"/>
          </a:xfrm>
          <a:prstGeom prst="rect">
            <a:avLst/>
          </a:prstGeom>
          <a:noFill/>
          <a:ln w="9525">
            <a:noFill/>
          </a:ln>
        </p:spPr>
      </p:pic>
      <p:sp>
        <p:nvSpPr>
          <p:cNvPr id="8195" name="Text Box 7"/>
          <p:cNvSpPr txBox="1"/>
          <p:nvPr/>
        </p:nvSpPr>
        <p:spPr>
          <a:xfrm>
            <a:off x="2345447" y="1557338"/>
            <a:ext cx="738664" cy="4464050"/>
          </a:xfrm>
          <a:prstGeom prst="rect">
            <a:avLst/>
          </a:prstGeom>
          <a:noFill/>
          <a:ln w="9525">
            <a:noFill/>
          </a:ln>
        </p:spPr>
        <p:txBody>
          <a:bodyPr vert="eaVert">
            <a:spAutoFit/>
          </a:bodyPr>
          <a:lstStyle/>
          <a:p>
            <a:pPr>
              <a:spcBef>
                <a:spcPct val="50000"/>
              </a:spcBef>
            </a:pPr>
            <a:r>
              <a:rPr lang="zh-CN" altLang="en-US" sz="3600" b="0" dirty="0">
                <a:latin typeface="微软雅黑" panose="020B0503020204020204" pitchFamily="34" charset="-122"/>
                <a:ea typeface="微软雅黑" panose="020B0503020204020204" pitchFamily="34" charset="-122"/>
              </a:rPr>
              <a:t>马王堆出土的帛地图</a:t>
            </a:r>
          </a:p>
        </p:txBody>
      </p:sp>
      <p:sp>
        <p:nvSpPr>
          <p:cNvPr id="2" name="矩形 1"/>
          <p:cNvSpPr/>
          <p:nvPr/>
        </p:nvSpPr>
        <p:spPr>
          <a:xfrm>
            <a:off x="275237" y="110045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3671892" y="304030"/>
            <a:ext cx="8119658" cy="2975856"/>
            <a:chOff x="2629855" y="422385"/>
            <a:chExt cx="8120715" cy="2975456"/>
          </a:xfrm>
        </p:grpSpPr>
        <p:sp>
          <p:nvSpPr>
            <p:cNvPr id="25" name="矩形 24"/>
            <p:cNvSpPr>
              <a:spLocks noChangeArrowheads="1"/>
            </p:cNvSpPr>
            <p:nvPr/>
          </p:nvSpPr>
          <p:spPr bwMode="auto">
            <a:xfrm>
              <a:off x="7085985" y="422385"/>
              <a:ext cx="366458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第四单元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世界的气候</a:t>
              </a:r>
            </a:p>
          </p:txBody>
        </p:sp>
        <p:sp>
          <p:nvSpPr>
            <p:cNvPr id="26" name="TextBox 2"/>
            <p:cNvSpPr txBox="1">
              <a:spLocks noChangeArrowheads="1"/>
            </p:cNvSpPr>
            <p:nvPr/>
          </p:nvSpPr>
          <p:spPr bwMode="auto">
            <a:xfrm>
              <a:off x="2629855" y="2628504"/>
              <a:ext cx="4930775" cy="76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4400" b="1" spc="300" dirty="0">
                  <a:solidFill>
                    <a:schemeClr val="tx1">
                      <a:lumMod val="85000"/>
                      <a:lumOff val="15000"/>
                    </a:schemeClr>
                  </a:solidFill>
                  <a:latin typeface="微软雅黑" panose="020B0503020204020204" pitchFamily="34" charset="-122"/>
                  <a:ea typeface="微软雅黑" panose="020B0503020204020204" pitchFamily="34" charset="-122"/>
                </a:rPr>
                <a:t>气温和降水</a:t>
              </a:r>
              <a:endParaRPr kumimoji="0" lang="zh-CN" altLang="en-US" sz="44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12" name="标题 11"/>
          <p:cNvSpPr>
            <a:spLocks noGrp="1"/>
          </p:cNvSpPr>
          <p:nvPr>
            <p:ph type="ctrTitle" idx="4294967295"/>
          </p:nvPr>
        </p:nvSpPr>
        <p:spPr>
          <a:xfrm>
            <a:off x="0" y="1"/>
            <a:ext cx="1276841" cy="675837"/>
          </a:xfrm>
          <a:prstGeom prst="rect">
            <a:avLst/>
          </a:prstGeom>
        </p:spPr>
        <p:txBody>
          <a:bodyPr>
            <a:normAutofit fontScale="90000"/>
          </a:bodyPr>
          <a:lstStyle/>
          <a:p>
            <a:r>
              <a:rPr lang="zh-CN" altLang="en-US" dirty="0"/>
              <a:t>4</a:t>
            </a:r>
            <a:r>
              <a:rPr lang="en-US" altLang="zh-CN" dirty="0"/>
              <a:t>.2</a:t>
            </a:r>
            <a:endParaRPr lang="zh-CN" altLang="en-US" dirty="0"/>
          </a:p>
        </p:txBody>
      </p:sp>
    </p:spTree>
  </p:cSld>
  <p:clrMapOvr>
    <a:masterClrMapping/>
  </p:clrMapOvr>
  <p:transition spd="med">
    <p:fad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048697400,2543336133&amp;fm=21&amp;gp=0"/>
          <p:cNvPicPr>
            <a:picLocks noChangeAspect="1"/>
          </p:cNvPicPr>
          <p:nvPr/>
        </p:nvPicPr>
        <p:blipFill>
          <a:blip r:embed="rId2" cstate="print">
            <a:lum bright="6000"/>
          </a:blip>
          <a:stretch>
            <a:fillRect/>
          </a:stretch>
        </p:blipFill>
        <p:spPr>
          <a:xfrm>
            <a:off x="6384517" y="1882652"/>
            <a:ext cx="5821769" cy="3741420"/>
          </a:xfrm>
          <a:prstGeom prst="rect">
            <a:avLst/>
          </a:prstGeom>
          <a:effectLst>
            <a:softEdge rad="31750"/>
          </a:effectLst>
        </p:spPr>
      </p:pic>
      <p:pic>
        <p:nvPicPr>
          <p:cNvPr id="5" name="图片 4" descr="wKgB6lSdPoeACnDOAA6Q3LYQ8xY87"/>
          <p:cNvPicPr>
            <a:picLocks noChangeAspect="1"/>
          </p:cNvPicPr>
          <p:nvPr/>
        </p:nvPicPr>
        <p:blipFill>
          <a:blip r:embed="rId3" cstate="print"/>
          <a:stretch>
            <a:fillRect/>
          </a:stretch>
        </p:blipFill>
        <p:spPr>
          <a:xfrm>
            <a:off x="190433" y="1883030"/>
            <a:ext cx="5924202" cy="3714750"/>
          </a:xfrm>
          <a:prstGeom prst="rect">
            <a:avLst/>
          </a:prstGeom>
          <a:effectLst>
            <a:softEdge rad="31750"/>
          </a:effectLst>
        </p:spPr>
      </p:pic>
      <p:sp>
        <p:nvSpPr>
          <p:cNvPr id="11268" name="文本框 5"/>
          <p:cNvSpPr txBox="1">
            <a:spLocks noChangeArrowheads="1"/>
          </p:cNvSpPr>
          <p:nvPr/>
        </p:nvSpPr>
        <p:spPr bwMode="auto">
          <a:xfrm>
            <a:off x="4294873" y="5791387"/>
            <a:ext cx="3705801" cy="523220"/>
          </a:xfrm>
          <a:prstGeom prst="rect">
            <a:avLst/>
          </a:prstGeom>
          <a:noFill/>
          <a:ln w="38100">
            <a:solidFill>
              <a:srgbClr val="EA4B14"/>
            </a:solidFill>
            <a:miter lim="800000"/>
          </a:ln>
        </p:spPr>
        <p:txBody>
          <a:bodyPr>
            <a:spAutoFit/>
          </a:bodyPr>
          <a:lstStyle/>
          <a:p>
            <a:pPr>
              <a:buFont typeface="Arial" panose="020B0604020202020204" pitchFamily="34" charset="0"/>
              <a:buNone/>
            </a:pPr>
            <a:r>
              <a:rPr lang="zh-CN" altLang="en-US" sz="2800" dirty="0">
                <a:solidFill>
                  <a:srgbClr val="663300"/>
                </a:solidFill>
                <a:latin typeface="微软雅黑" panose="020B0503020204020204" pitchFamily="34" charset="-122"/>
                <a:ea typeface="微软雅黑" panose="020B0503020204020204" pitchFamily="34" charset="-122"/>
              </a:rPr>
              <a:t>南北各异的景色</a:t>
            </a:r>
          </a:p>
        </p:txBody>
      </p:sp>
      <p:sp>
        <p:nvSpPr>
          <p:cNvPr id="8" name="矩形 7"/>
          <p:cNvSpPr/>
          <p:nvPr/>
        </p:nvSpPr>
        <p:spPr>
          <a:xfrm>
            <a:off x="418094" y="100076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文本占位符 50178"/>
          <p:cNvSpPr>
            <a:spLocks noGrp="1" noChangeArrowheads="1"/>
          </p:cNvSpPr>
          <p:nvPr>
            <p:ph idx="1"/>
          </p:nvPr>
        </p:nvSpPr>
        <p:spPr/>
        <p:txBody>
          <a:bodyPr/>
          <a:lstStyle/>
          <a:p>
            <a:endParaRPr lang="zh-CN" altLang="en-US"/>
          </a:p>
        </p:txBody>
      </p:sp>
      <p:pic>
        <p:nvPicPr>
          <p:cNvPr id="4098" name="图片 50179"/>
          <p:cNvPicPr>
            <a:picLocks noChangeAspect="1" noChangeArrowheads="1"/>
          </p:cNvPicPr>
          <p:nvPr/>
        </p:nvPicPr>
        <p:blipFill>
          <a:blip r:embed="rId2" cstate="print"/>
          <a:srcRect/>
          <a:stretch>
            <a:fillRect/>
          </a:stretch>
        </p:blipFill>
        <p:spPr bwMode="auto">
          <a:xfrm>
            <a:off x="451204" y="1452006"/>
            <a:ext cx="11257607" cy="5405994"/>
          </a:xfrm>
          <a:prstGeom prst="rect">
            <a:avLst/>
          </a:prstGeom>
          <a:noFill/>
          <a:ln w="9525">
            <a:noFill/>
            <a:miter lim="800000"/>
            <a:headEnd/>
            <a:tailEnd/>
          </a:ln>
        </p:spPr>
      </p:pic>
      <p:sp>
        <p:nvSpPr>
          <p:cNvPr id="4" name="矩形 3"/>
          <p:cNvSpPr/>
          <p:nvPr/>
        </p:nvSpPr>
        <p:spPr>
          <a:xfrm>
            <a:off x="418094" y="100076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寒冷"/>
          <p:cNvPicPr>
            <a:picLocks noChangeArrowheads="1"/>
          </p:cNvPicPr>
          <p:nvPr/>
        </p:nvPicPr>
        <p:blipFill>
          <a:blip r:embed="rId3" cstate="print"/>
          <a:srcRect/>
          <a:stretch>
            <a:fillRect/>
          </a:stretch>
        </p:blipFill>
        <p:spPr bwMode="auto">
          <a:xfrm>
            <a:off x="7439116" y="1989138"/>
            <a:ext cx="3597865" cy="2159000"/>
          </a:xfrm>
          <a:prstGeom prst="rect">
            <a:avLst/>
          </a:prstGeom>
          <a:noFill/>
          <a:ln w="9525">
            <a:noFill/>
            <a:miter lim="800000"/>
            <a:headEnd/>
            <a:tailEnd/>
          </a:ln>
        </p:spPr>
      </p:pic>
      <p:pic>
        <p:nvPicPr>
          <p:cNvPr id="5123" name="Picture 5" descr="高温"/>
          <p:cNvPicPr>
            <a:picLocks noChangeArrowheads="1"/>
          </p:cNvPicPr>
          <p:nvPr/>
        </p:nvPicPr>
        <p:blipFill>
          <a:blip r:embed="rId4" cstate="print"/>
          <a:srcRect b="38"/>
          <a:stretch>
            <a:fillRect/>
          </a:stretch>
        </p:blipFill>
        <p:spPr bwMode="auto">
          <a:xfrm>
            <a:off x="1390471" y="1989140"/>
            <a:ext cx="3553420" cy="2160587"/>
          </a:xfrm>
          <a:prstGeom prst="rect">
            <a:avLst/>
          </a:prstGeom>
          <a:noFill/>
          <a:ln w="9525">
            <a:noFill/>
            <a:miter lim="800000"/>
            <a:headEnd/>
            <a:tailEnd/>
          </a:ln>
        </p:spPr>
      </p:pic>
      <p:sp>
        <p:nvSpPr>
          <p:cNvPr id="245767" name="Text Box 7"/>
          <p:cNvSpPr txBox="1">
            <a:spLocks noChangeArrowheads="1"/>
          </p:cNvSpPr>
          <p:nvPr/>
        </p:nvSpPr>
        <p:spPr bwMode="auto">
          <a:xfrm>
            <a:off x="5608437" y="2827338"/>
            <a:ext cx="1255021" cy="457200"/>
          </a:xfrm>
          <a:prstGeom prst="rect">
            <a:avLst/>
          </a:prstGeom>
          <a:noFill/>
          <a:ln w="9525">
            <a:noFill/>
            <a:miter lim="800000"/>
          </a:ln>
        </p:spPr>
        <p:txBody>
          <a:bodyPr>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气温</a:t>
            </a:r>
          </a:p>
        </p:txBody>
      </p:sp>
      <p:sp>
        <p:nvSpPr>
          <p:cNvPr id="245768" name="Text Box 8"/>
          <p:cNvSpPr txBox="1">
            <a:spLocks noChangeArrowheads="1"/>
          </p:cNvSpPr>
          <p:nvPr/>
        </p:nvSpPr>
        <p:spPr bwMode="auto">
          <a:xfrm>
            <a:off x="5608437" y="5168900"/>
            <a:ext cx="1159782" cy="457200"/>
          </a:xfrm>
          <a:prstGeom prst="rect">
            <a:avLst/>
          </a:prstGeom>
          <a:noFill/>
          <a:ln w="9525">
            <a:noFill/>
            <a:miter lim="800000"/>
          </a:ln>
        </p:spPr>
        <p:txBody>
          <a:bodyPr>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降水</a:t>
            </a:r>
          </a:p>
        </p:txBody>
      </p:sp>
      <p:sp>
        <p:nvSpPr>
          <p:cNvPr id="5126" name="WordArt 9"/>
          <p:cNvSpPr>
            <a:spLocks noChangeArrowheads="1" noChangeShapeType="1" noTextEdit="1"/>
          </p:cNvSpPr>
          <p:nvPr/>
        </p:nvSpPr>
        <p:spPr bwMode="auto">
          <a:xfrm>
            <a:off x="5183043" y="908052"/>
            <a:ext cx="1824330" cy="504825"/>
          </a:xfrm>
          <a:prstGeom prst="rect">
            <a:avLst/>
          </a:prstGeom>
        </p:spPr>
        <p:txBody>
          <a:bodyPr wrap="none" fromWordArt="1">
            <a:prstTxWarp prst="textPlain">
              <a:avLst>
                <a:gd name="adj" fmla="val 50000"/>
              </a:avLst>
            </a:prstTxWarp>
          </a:bodyPr>
          <a:lstStyle/>
          <a:p>
            <a:pPr algn="ctr"/>
            <a:r>
              <a:rPr lang="zh-CN" altLang="en-US" sz="2800" kern="10" dirty="0">
                <a:ln w="19050" cap="sq">
                  <a:solidFill>
                    <a:srgbClr val="99CCFF"/>
                  </a:solidFill>
                  <a:round/>
                </a:ln>
                <a:solidFill>
                  <a:srgbClr val="0066CC"/>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说一说</a:t>
            </a:r>
          </a:p>
        </p:txBody>
      </p:sp>
      <p:sp>
        <p:nvSpPr>
          <p:cNvPr id="5127" name="Text Box 10"/>
          <p:cNvSpPr txBox="1">
            <a:spLocks noChangeArrowheads="1"/>
          </p:cNvSpPr>
          <p:nvPr/>
        </p:nvSpPr>
        <p:spPr bwMode="auto">
          <a:xfrm>
            <a:off x="1290999" y="1433513"/>
            <a:ext cx="7972446" cy="457200"/>
          </a:xfrm>
          <a:prstGeom prst="rect">
            <a:avLst/>
          </a:prstGeom>
          <a:noFill/>
          <a:ln w="9525">
            <a:noFill/>
            <a:miter lim="800000"/>
          </a:ln>
        </p:spPr>
        <p:txBody>
          <a:bodyPr>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对生产生活影响最大的气候要素是什么？</a:t>
            </a:r>
          </a:p>
        </p:txBody>
      </p:sp>
      <p:pic>
        <p:nvPicPr>
          <p:cNvPr id="5128" name="Picture 12" descr="d76ea343-215a-44ad-a46a-74d9e0d25245"/>
          <p:cNvPicPr>
            <a:picLocks noChangeAspect="1" noChangeArrowheads="1"/>
          </p:cNvPicPr>
          <p:nvPr/>
        </p:nvPicPr>
        <p:blipFill>
          <a:blip r:embed="rId5" cstate="print"/>
          <a:stretch>
            <a:fillRect/>
          </a:stretch>
        </p:blipFill>
        <p:spPr bwMode="auto">
          <a:xfrm>
            <a:off x="1390471" y="4292600"/>
            <a:ext cx="3610563" cy="2217738"/>
          </a:xfrm>
          <a:prstGeom prst="rect">
            <a:avLst/>
          </a:prstGeom>
          <a:noFill/>
          <a:ln w="9525">
            <a:noFill/>
            <a:miter lim="800000"/>
            <a:headEnd/>
            <a:tailEnd/>
          </a:ln>
        </p:spPr>
      </p:pic>
      <p:pic>
        <p:nvPicPr>
          <p:cNvPr id="5129" name="Picture 14" descr="2457331_130744393001_2"/>
          <p:cNvPicPr>
            <a:picLocks noChangeAspect="1" noChangeArrowheads="1"/>
          </p:cNvPicPr>
          <p:nvPr/>
        </p:nvPicPr>
        <p:blipFill>
          <a:blip r:embed="rId6" cstate="print"/>
          <a:srcRect b="53"/>
          <a:stretch>
            <a:fillRect/>
          </a:stretch>
        </p:blipFill>
        <p:spPr bwMode="auto">
          <a:xfrm>
            <a:off x="7439116" y="4292602"/>
            <a:ext cx="3648658" cy="2232025"/>
          </a:xfrm>
          <a:prstGeom prst="rect">
            <a:avLst/>
          </a:prstGeom>
          <a:noFill/>
          <a:ln w="9525">
            <a:noFill/>
            <a:miter lim="800000"/>
            <a:headEnd/>
            <a:tailEnd/>
          </a:ln>
        </p:spPr>
      </p:pic>
      <p:sp>
        <p:nvSpPr>
          <p:cNvPr id="11" name="矩形 10"/>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45767"/>
                                        </p:tgtEl>
                                        <p:attrNameLst>
                                          <p:attrName>style.visibility</p:attrName>
                                        </p:attrNameLst>
                                      </p:cBhvr>
                                      <p:to>
                                        <p:strVal val="visible"/>
                                      </p:to>
                                    </p:set>
                                    <p:animEffect transition="in" filter="slide(fromLeft)">
                                      <p:cBhvr>
                                        <p:cTn id="7" dur="500"/>
                                        <p:tgtEl>
                                          <p:spTgt spid="245767"/>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45768"/>
                                        </p:tgtEl>
                                        <p:attrNameLst>
                                          <p:attrName>style.visibility</p:attrName>
                                        </p:attrNameLst>
                                      </p:cBhvr>
                                      <p:to>
                                        <p:strVal val="visible"/>
                                      </p:to>
                                    </p:set>
                                    <p:animEffect transition="in" filter="slide(fromLeft)">
                                      <p:cBhvr>
                                        <p:cTn id="12" dur="500"/>
                                        <p:tgtEl>
                                          <p:spTgt spid="245768"/>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7" grpId="0"/>
      <p:bldP spid="245768"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WordArt 2"/>
          <p:cNvSpPr>
            <a:spLocks noChangeArrowheads="1" noChangeShapeType="1" noTextEdit="1"/>
          </p:cNvSpPr>
          <p:nvPr/>
        </p:nvSpPr>
        <p:spPr bwMode="auto">
          <a:xfrm>
            <a:off x="5644416" y="1123950"/>
            <a:ext cx="1219041" cy="457200"/>
          </a:xfrm>
          <a:prstGeom prst="rect">
            <a:avLst/>
          </a:prstGeom>
        </p:spPr>
        <p:txBody>
          <a:bodyPr wrap="none" fromWordArt="1">
            <a:prstTxWarp prst="textPlain">
              <a:avLst>
                <a:gd name="adj" fmla="val 50000"/>
              </a:avLst>
            </a:prstTxWarp>
          </a:bodyPr>
          <a:lstStyle/>
          <a:p>
            <a:pPr algn="ctr"/>
            <a:r>
              <a:rPr lang="zh-CN" altLang="en-US" sz="3600" kern="10" dirty="0">
                <a:ln w="19050" cap="sq">
                  <a:solidFill>
                    <a:srgbClr val="99CCFF"/>
                  </a:solidFill>
                  <a:round/>
                </a:ln>
                <a:solidFill>
                  <a:srgbClr val="0066CC"/>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气温</a:t>
            </a:r>
          </a:p>
        </p:txBody>
      </p:sp>
      <p:sp>
        <p:nvSpPr>
          <p:cNvPr id="246788" name="Line 4"/>
          <p:cNvSpPr>
            <a:spLocks noChangeShapeType="1"/>
          </p:cNvSpPr>
          <p:nvPr/>
        </p:nvSpPr>
        <p:spPr bwMode="auto">
          <a:xfrm flipH="1" flipV="1">
            <a:off x="6759753" y="4852990"/>
            <a:ext cx="0" cy="663575"/>
          </a:xfrm>
          <a:prstGeom prst="line">
            <a:avLst/>
          </a:prstGeom>
          <a:noFill/>
          <a:ln w="38100" cap="sq">
            <a:solidFill>
              <a:srgbClr val="FF0000"/>
            </a:solidFill>
            <a:round/>
            <a:tailEnd type="triangle" w="sm" len="sm"/>
          </a:ln>
        </p:spPr>
        <p:txBody>
          <a:bodyPr/>
          <a:lstStyle/>
          <a:p>
            <a:endParaRPr lang="zh-CN" altLang="en-US">
              <a:ea typeface="微软雅黑" panose="020B0503020204020204" pitchFamily="34" charset="-122"/>
            </a:endParaRPr>
          </a:p>
        </p:txBody>
      </p:sp>
      <p:sp>
        <p:nvSpPr>
          <p:cNvPr id="246789" name="Line 5"/>
          <p:cNvSpPr>
            <a:spLocks noChangeShapeType="1"/>
          </p:cNvSpPr>
          <p:nvPr/>
        </p:nvSpPr>
        <p:spPr bwMode="auto">
          <a:xfrm flipV="1">
            <a:off x="7650755" y="4437065"/>
            <a:ext cx="0" cy="1050925"/>
          </a:xfrm>
          <a:prstGeom prst="line">
            <a:avLst/>
          </a:prstGeom>
          <a:noFill/>
          <a:ln w="38100" cap="sq">
            <a:solidFill>
              <a:srgbClr val="FF0000"/>
            </a:solidFill>
            <a:round/>
            <a:tailEnd type="triangle" w="sm" len="sm"/>
          </a:ln>
        </p:spPr>
        <p:txBody>
          <a:bodyPr/>
          <a:lstStyle/>
          <a:p>
            <a:endParaRPr lang="zh-CN" altLang="en-US">
              <a:ea typeface="微软雅黑" panose="020B0503020204020204" pitchFamily="34" charset="-122"/>
            </a:endParaRPr>
          </a:p>
        </p:txBody>
      </p:sp>
      <p:sp>
        <p:nvSpPr>
          <p:cNvPr id="246790" name="Line 6"/>
          <p:cNvSpPr>
            <a:spLocks noChangeShapeType="1"/>
          </p:cNvSpPr>
          <p:nvPr/>
        </p:nvSpPr>
        <p:spPr bwMode="auto">
          <a:xfrm flipV="1">
            <a:off x="8529057" y="3933827"/>
            <a:ext cx="0" cy="1554163"/>
          </a:xfrm>
          <a:prstGeom prst="line">
            <a:avLst/>
          </a:prstGeom>
          <a:noFill/>
          <a:ln w="38100" cap="sq">
            <a:solidFill>
              <a:srgbClr val="FF0000"/>
            </a:solidFill>
            <a:round/>
            <a:tailEnd type="triangle" w="sm" len="sm"/>
          </a:ln>
        </p:spPr>
        <p:txBody>
          <a:bodyPr/>
          <a:lstStyle/>
          <a:p>
            <a:endParaRPr lang="zh-CN" altLang="en-US">
              <a:ea typeface="微软雅黑" panose="020B0503020204020204" pitchFamily="34" charset="-122"/>
            </a:endParaRPr>
          </a:p>
        </p:txBody>
      </p:sp>
      <p:sp>
        <p:nvSpPr>
          <p:cNvPr id="246791" name="Line 7"/>
          <p:cNvSpPr>
            <a:spLocks noChangeShapeType="1"/>
          </p:cNvSpPr>
          <p:nvPr/>
        </p:nvSpPr>
        <p:spPr bwMode="auto">
          <a:xfrm flipH="1" flipV="1">
            <a:off x="9420058" y="4365627"/>
            <a:ext cx="0" cy="1103313"/>
          </a:xfrm>
          <a:prstGeom prst="line">
            <a:avLst/>
          </a:prstGeom>
          <a:noFill/>
          <a:ln w="38100" cap="sq">
            <a:solidFill>
              <a:srgbClr val="FF0000"/>
            </a:solidFill>
            <a:round/>
            <a:tailEnd type="triangle" w="sm" len="sm"/>
          </a:ln>
        </p:spPr>
        <p:txBody>
          <a:bodyPr/>
          <a:lstStyle/>
          <a:p>
            <a:endParaRPr lang="zh-CN" altLang="en-US">
              <a:ea typeface="微软雅黑" panose="020B0503020204020204" pitchFamily="34" charset="-122"/>
            </a:endParaRPr>
          </a:p>
        </p:txBody>
      </p:sp>
      <p:pic>
        <p:nvPicPr>
          <p:cNvPr id="246794" name="Picture 10" descr="气温日变化"/>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902616" y="2924177"/>
            <a:ext cx="4799975" cy="3001963"/>
          </a:xfrm>
          <a:prstGeom prst="rect">
            <a:avLst/>
          </a:prstGeom>
          <a:noFill/>
          <a:ln w="9525">
            <a:noFill/>
            <a:miter lim="800000"/>
            <a:headEnd/>
            <a:tailEnd/>
          </a:ln>
        </p:spPr>
      </p:pic>
      <p:sp>
        <p:nvSpPr>
          <p:cNvPr id="246792" name="Text Box 8"/>
          <p:cNvSpPr txBox="1">
            <a:spLocks noChangeArrowheads="1"/>
          </p:cNvSpPr>
          <p:nvPr/>
        </p:nvSpPr>
        <p:spPr bwMode="auto">
          <a:xfrm>
            <a:off x="1365074" y="1905000"/>
            <a:ext cx="9591484" cy="3416320"/>
          </a:xfrm>
          <a:prstGeom prst="rect">
            <a:avLst/>
          </a:prstGeom>
          <a:noFill/>
          <a:ln w="9525">
            <a:noFill/>
            <a:miter lim="800000"/>
          </a:ln>
        </p:spPr>
        <p:txBody>
          <a:bodyPr>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气温是指空气的温度，常用摄氏度（℃）来表示。</a:t>
            </a:r>
          </a:p>
          <a:p>
            <a:pPr>
              <a:lnSpc>
                <a:spcPct val="150000"/>
              </a:lnSpc>
            </a:pPr>
            <a:r>
              <a:rPr lang="zh-CN" altLang="en-US" sz="2400" dirty="0">
                <a:latin typeface="微软雅黑" panose="020B0503020204020204" pitchFamily="34" charset="-122"/>
                <a:ea typeface="微软雅黑" panose="020B0503020204020204" pitchFamily="34" charset="-122"/>
              </a:rPr>
              <a:t>一天中的气温变化</a:t>
            </a:r>
          </a:p>
          <a:p>
            <a:pPr>
              <a:lnSpc>
                <a:spcPct val="150000"/>
              </a:lnSpc>
            </a:pPr>
            <a:r>
              <a:rPr lang="zh-CN" altLang="en-US" sz="2400" dirty="0">
                <a:latin typeface="微软雅黑" panose="020B0503020204020204" pitchFamily="34" charset="-122"/>
                <a:ea typeface="微软雅黑" panose="020B0503020204020204" pitchFamily="34" charset="-122"/>
              </a:rPr>
              <a:t>测量次数</a:t>
            </a: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一般四次</a:t>
            </a: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时   </a:t>
            </a:r>
            <a:r>
              <a:rPr lang="en-US" altLang="zh-CN" sz="2400" dirty="0">
                <a:solidFill>
                  <a:srgbClr val="FF0000"/>
                </a:solidFill>
                <a:latin typeface="微软雅黑" panose="020B0503020204020204" pitchFamily="34" charset="-122"/>
                <a:ea typeface="微软雅黑" panose="020B0503020204020204" pitchFamily="34" charset="-122"/>
              </a:rPr>
              <a:t>8 </a:t>
            </a:r>
            <a:r>
              <a:rPr lang="zh-CN" altLang="en-US" sz="2400" dirty="0">
                <a:solidFill>
                  <a:srgbClr val="FF0000"/>
                </a:solidFill>
                <a:latin typeface="微软雅黑" panose="020B0503020204020204" pitchFamily="34" charset="-122"/>
                <a:ea typeface="微软雅黑" panose="020B0503020204020204" pitchFamily="34" charset="-122"/>
              </a:rPr>
              <a:t>时 </a:t>
            </a: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14</a:t>
            </a:r>
            <a:r>
              <a:rPr lang="zh-CN" altLang="en-US" sz="2400" dirty="0">
                <a:solidFill>
                  <a:srgbClr val="FF0000"/>
                </a:solidFill>
                <a:latin typeface="微软雅黑" panose="020B0503020204020204" pitchFamily="34" charset="-122"/>
                <a:ea typeface="微软雅黑" panose="020B0503020204020204" pitchFamily="34" charset="-122"/>
              </a:rPr>
              <a:t>时   </a:t>
            </a:r>
            <a:r>
              <a:rPr lang="en-US" altLang="zh-CN" sz="2400" dirty="0">
                <a:solidFill>
                  <a:srgbClr val="FF0000"/>
                </a:solidFill>
                <a:latin typeface="微软雅黑" panose="020B0503020204020204" pitchFamily="34" charset="-122"/>
                <a:ea typeface="微软雅黑" panose="020B0503020204020204" pitchFamily="34" charset="-122"/>
              </a:rPr>
              <a:t>20</a:t>
            </a:r>
            <a:r>
              <a:rPr lang="zh-CN" altLang="en-US" sz="2400" dirty="0">
                <a:solidFill>
                  <a:srgbClr val="FF0000"/>
                </a:solidFill>
                <a:latin typeface="微软雅黑" panose="020B0503020204020204" pitchFamily="34" charset="-122"/>
                <a:ea typeface="微软雅黑" panose="020B0503020204020204" pitchFamily="34" charset="-122"/>
              </a:rPr>
              <a:t>时</a:t>
            </a:r>
          </a:p>
        </p:txBody>
      </p:sp>
      <p:sp>
        <p:nvSpPr>
          <p:cNvPr id="10" name="矩形 9"/>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792">
                                            <p:txEl>
                                              <p:pRg st="0" end="0"/>
                                            </p:txEl>
                                          </p:spTgt>
                                        </p:tgtEl>
                                        <p:attrNameLst>
                                          <p:attrName>style.visibility</p:attrName>
                                        </p:attrNameLst>
                                      </p:cBhvr>
                                      <p:to>
                                        <p:strVal val="visible"/>
                                      </p:to>
                                    </p:set>
                                    <p:animEffect transition="in" filter="wipe(left)">
                                      <p:cBhvr>
                                        <p:cTn id="7" dur="500"/>
                                        <p:tgtEl>
                                          <p:spTgt spid="2467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6792">
                                            <p:txEl>
                                              <p:pRg st="1" end="1"/>
                                            </p:txEl>
                                          </p:spTgt>
                                        </p:tgtEl>
                                        <p:attrNameLst>
                                          <p:attrName>style.visibility</p:attrName>
                                        </p:attrNameLst>
                                      </p:cBhvr>
                                      <p:to>
                                        <p:strVal val="visible"/>
                                      </p:to>
                                    </p:set>
                                    <p:animEffect transition="in" filter="wipe(left)">
                                      <p:cBhvr>
                                        <p:cTn id="12" dur="500"/>
                                        <p:tgtEl>
                                          <p:spTgt spid="2467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6794"/>
                                        </p:tgtEl>
                                        <p:attrNameLst>
                                          <p:attrName>style.visibility</p:attrName>
                                        </p:attrNameLst>
                                      </p:cBhvr>
                                      <p:to>
                                        <p:strVal val="visible"/>
                                      </p:to>
                                    </p:set>
                                    <p:animEffect transition="in" filter="blinds(horizontal)">
                                      <p:cBhvr>
                                        <p:cTn id="17" dur="500"/>
                                        <p:tgtEl>
                                          <p:spTgt spid="2467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6792">
                                            <p:txEl>
                                              <p:pRg st="2" end="2"/>
                                            </p:txEl>
                                          </p:spTgt>
                                        </p:tgtEl>
                                        <p:attrNameLst>
                                          <p:attrName>style.visibility</p:attrName>
                                        </p:attrNameLst>
                                      </p:cBhvr>
                                      <p:to>
                                        <p:strVal val="visible"/>
                                      </p:to>
                                    </p:set>
                                    <p:animEffect transition="in" filter="wipe(left)">
                                      <p:cBhvr>
                                        <p:cTn id="22" dur="500"/>
                                        <p:tgtEl>
                                          <p:spTgt spid="24679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46788"/>
                                        </p:tgtEl>
                                        <p:attrNameLst>
                                          <p:attrName>style.visibility</p:attrName>
                                        </p:attrNameLst>
                                      </p:cBhvr>
                                      <p:to>
                                        <p:strVal val="visible"/>
                                      </p:to>
                                    </p:set>
                                    <p:animEffect transition="in" filter="wipe(down)">
                                      <p:cBhvr>
                                        <p:cTn id="27" dur="500"/>
                                        <p:tgtEl>
                                          <p:spTgt spid="246788"/>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246789"/>
                                        </p:tgtEl>
                                        <p:attrNameLst>
                                          <p:attrName>style.visibility</p:attrName>
                                        </p:attrNameLst>
                                      </p:cBhvr>
                                      <p:to>
                                        <p:strVal val="visible"/>
                                      </p:to>
                                    </p:set>
                                    <p:animEffect transition="in" filter="wipe(down)">
                                      <p:cBhvr>
                                        <p:cTn id="31" dur="500"/>
                                        <p:tgtEl>
                                          <p:spTgt spid="246789"/>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246790"/>
                                        </p:tgtEl>
                                        <p:attrNameLst>
                                          <p:attrName>style.visibility</p:attrName>
                                        </p:attrNameLst>
                                      </p:cBhvr>
                                      <p:to>
                                        <p:strVal val="visible"/>
                                      </p:to>
                                    </p:set>
                                    <p:animEffect transition="in" filter="wipe(down)">
                                      <p:cBhvr>
                                        <p:cTn id="35" dur="500"/>
                                        <p:tgtEl>
                                          <p:spTgt spid="246790"/>
                                        </p:tgtEl>
                                      </p:cBhvr>
                                    </p:animEffect>
                                  </p:childTnLst>
                                </p:cTn>
                              </p:par>
                            </p:childTnLst>
                          </p:cTn>
                        </p:par>
                        <p:par>
                          <p:cTn id="36" fill="hold">
                            <p:stCondLst>
                              <p:cond delay="1500"/>
                            </p:stCondLst>
                            <p:childTnLst>
                              <p:par>
                                <p:cTn id="37" presetID="22" presetClass="entr" presetSubtype="4" fill="hold" grpId="0" nodeType="afterEffect">
                                  <p:stCondLst>
                                    <p:cond delay="0"/>
                                  </p:stCondLst>
                                  <p:childTnLst>
                                    <p:set>
                                      <p:cBhvr>
                                        <p:cTn id="38" dur="1" fill="hold">
                                          <p:stCondLst>
                                            <p:cond delay="0"/>
                                          </p:stCondLst>
                                        </p:cTn>
                                        <p:tgtEl>
                                          <p:spTgt spid="246791"/>
                                        </p:tgtEl>
                                        <p:attrNameLst>
                                          <p:attrName>style.visibility</p:attrName>
                                        </p:attrNameLst>
                                      </p:cBhvr>
                                      <p:to>
                                        <p:strVal val="visible"/>
                                      </p:to>
                                    </p:set>
                                    <p:animEffect transition="in" filter="wipe(down)">
                                      <p:cBhvr>
                                        <p:cTn id="39" dur="500"/>
                                        <p:tgtEl>
                                          <p:spTgt spid="24679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46792">
                                            <p:txEl>
                                              <p:pRg st="3" end="3"/>
                                            </p:txEl>
                                          </p:spTgt>
                                        </p:tgtEl>
                                        <p:attrNameLst>
                                          <p:attrName>style.visibility</p:attrName>
                                        </p:attrNameLst>
                                      </p:cBhvr>
                                      <p:to>
                                        <p:strVal val="visible"/>
                                      </p:to>
                                    </p:set>
                                    <p:animEffect transition="in" filter="wipe(left)">
                                      <p:cBhvr>
                                        <p:cTn id="44" dur="500"/>
                                        <p:tgtEl>
                                          <p:spTgt spid="246792">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46792">
                                            <p:txEl>
                                              <p:pRg st="4" end="4"/>
                                            </p:txEl>
                                          </p:spTgt>
                                        </p:tgtEl>
                                        <p:attrNameLst>
                                          <p:attrName>style.visibility</p:attrName>
                                        </p:attrNameLst>
                                      </p:cBhvr>
                                      <p:to>
                                        <p:strVal val="visible"/>
                                      </p:to>
                                    </p:set>
                                    <p:anim calcmode="lin" valueType="num">
                                      <p:cBhvr additive="base">
                                        <p:cTn id="49" dur="500" fill="hold"/>
                                        <p:tgtEl>
                                          <p:spTgt spid="246792">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46792">
                                            <p:txEl>
                                              <p:pRg st="4" end="4"/>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46792">
                                            <p:txEl>
                                              <p:pRg st="5" end="5"/>
                                            </p:txEl>
                                          </p:spTgt>
                                        </p:tgtEl>
                                        <p:attrNameLst>
                                          <p:attrName>style.visibility</p:attrName>
                                        </p:attrNameLst>
                                      </p:cBhvr>
                                      <p:to>
                                        <p:strVal val="visible"/>
                                      </p:to>
                                    </p:set>
                                    <p:anim calcmode="lin" valueType="num">
                                      <p:cBhvr additive="base">
                                        <p:cTn id="53" dur="500" fill="hold"/>
                                        <p:tgtEl>
                                          <p:spTgt spid="246792">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679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8" grpId="0" animBg="1"/>
      <p:bldP spid="246789" grpId="0" animBg="1"/>
      <p:bldP spid="246790" grpId="0" animBg="1"/>
      <p:bldP spid="246791" grpId="0" animBg="1"/>
      <p:bldP spid="246792" grpId="0" build="p"/>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a:xfrm>
            <a:off x="924041" y="1674132"/>
            <a:ext cx="5183041" cy="647700"/>
          </a:xfrm>
        </p:spPr>
        <p:txBody>
          <a:bodyPr/>
          <a:lstStyle/>
          <a:p>
            <a:pPr algn="l"/>
            <a:r>
              <a:rPr lang="zh-CN" altLang="en-US" sz="2400" dirty="0">
                <a:latin typeface="微软雅黑" panose="020B0503020204020204" pitchFamily="34" charset="-122"/>
                <a:ea typeface="微软雅黑" panose="020B0503020204020204" pitchFamily="34" charset="-122"/>
              </a:rPr>
              <a:t>某地一天的四次测量如下：</a:t>
            </a:r>
          </a:p>
        </p:txBody>
      </p:sp>
      <p:pic>
        <p:nvPicPr>
          <p:cNvPr id="7171" name="Picture 11" descr="一天中4次气温观测记录"/>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07403" y="2420938"/>
            <a:ext cx="4514263" cy="3128962"/>
          </a:xfrm>
          <a:prstGeom prst="rect">
            <a:avLst/>
          </a:prstGeom>
          <a:noFill/>
          <a:ln w="9525">
            <a:noFill/>
            <a:miter lim="800000"/>
            <a:headEnd/>
            <a:tailEnd/>
          </a:ln>
        </p:spPr>
      </p:pic>
      <p:sp>
        <p:nvSpPr>
          <p:cNvPr id="247814" name="Line 6"/>
          <p:cNvSpPr>
            <a:spLocks noChangeShapeType="1"/>
          </p:cNvSpPr>
          <p:nvPr/>
        </p:nvSpPr>
        <p:spPr bwMode="auto">
          <a:xfrm flipH="1">
            <a:off x="1583061" y="4522788"/>
            <a:ext cx="673012" cy="0"/>
          </a:xfrm>
          <a:prstGeom prst="line">
            <a:avLst/>
          </a:prstGeom>
          <a:noFill/>
          <a:ln w="19050">
            <a:solidFill>
              <a:srgbClr val="3333FF"/>
            </a:solidFill>
            <a:prstDash val="dash"/>
            <a:round/>
          </a:ln>
        </p:spPr>
        <p:txBody>
          <a:bodyPr/>
          <a:lstStyle/>
          <a:p>
            <a:endParaRPr lang="zh-CN" altLang="en-US">
              <a:ea typeface="微软雅黑" panose="020B0503020204020204" pitchFamily="34" charset="-122"/>
            </a:endParaRPr>
          </a:p>
        </p:txBody>
      </p:sp>
      <p:sp>
        <p:nvSpPr>
          <p:cNvPr id="247815" name="Line 7"/>
          <p:cNvSpPr>
            <a:spLocks noChangeShapeType="1"/>
          </p:cNvSpPr>
          <p:nvPr/>
        </p:nvSpPr>
        <p:spPr bwMode="auto">
          <a:xfrm flipH="1">
            <a:off x="1619041" y="4321175"/>
            <a:ext cx="1693113" cy="14288"/>
          </a:xfrm>
          <a:prstGeom prst="line">
            <a:avLst/>
          </a:prstGeom>
          <a:noFill/>
          <a:ln w="19050">
            <a:solidFill>
              <a:srgbClr val="3333FF"/>
            </a:solidFill>
            <a:prstDash val="dash"/>
            <a:round/>
          </a:ln>
        </p:spPr>
        <p:txBody>
          <a:bodyPr/>
          <a:lstStyle/>
          <a:p>
            <a:endParaRPr lang="zh-CN" altLang="en-US">
              <a:ea typeface="微软雅黑" panose="020B0503020204020204" pitchFamily="34" charset="-122"/>
            </a:endParaRPr>
          </a:p>
        </p:txBody>
      </p:sp>
      <p:sp>
        <p:nvSpPr>
          <p:cNvPr id="247816" name="Line 8"/>
          <p:cNvSpPr>
            <a:spLocks noChangeShapeType="1"/>
          </p:cNvSpPr>
          <p:nvPr/>
        </p:nvSpPr>
        <p:spPr bwMode="auto">
          <a:xfrm flipH="1">
            <a:off x="1678299" y="3889375"/>
            <a:ext cx="2497342" cy="0"/>
          </a:xfrm>
          <a:prstGeom prst="line">
            <a:avLst/>
          </a:prstGeom>
          <a:noFill/>
          <a:ln w="19050">
            <a:solidFill>
              <a:srgbClr val="3333FF"/>
            </a:solidFill>
            <a:prstDash val="dash"/>
            <a:round/>
          </a:ln>
        </p:spPr>
        <p:txBody>
          <a:bodyPr/>
          <a:lstStyle/>
          <a:p>
            <a:endParaRPr lang="zh-CN" altLang="en-US">
              <a:ea typeface="微软雅黑" panose="020B0503020204020204" pitchFamily="34" charset="-122"/>
            </a:endParaRPr>
          </a:p>
        </p:txBody>
      </p:sp>
      <p:sp>
        <p:nvSpPr>
          <p:cNvPr id="247818" name="Text Box 10"/>
          <p:cNvSpPr txBox="1">
            <a:spLocks noChangeArrowheads="1"/>
          </p:cNvSpPr>
          <p:nvPr/>
        </p:nvSpPr>
        <p:spPr bwMode="auto">
          <a:xfrm>
            <a:off x="6127777" y="2198790"/>
            <a:ext cx="4992566" cy="3970318"/>
          </a:xfrm>
          <a:prstGeom prst="rect">
            <a:avLst/>
          </a:prstGeom>
          <a:noFill/>
          <a:ln w="9525">
            <a:noFill/>
            <a:miter lim="800000"/>
          </a:ln>
        </p:spPr>
        <p:txBody>
          <a:bodyPr>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这一天的平均气温是</a:t>
            </a:r>
            <a:r>
              <a:rPr lang="zh-CN" altLang="en-US" sz="2400" dirty="0">
                <a:solidFill>
                  <a:srgbClr val="FF0000"/>
                </a:solidFill>
                <a:latin typeface="微软雅黑" panose="020B0503020204020204" pitchFamily="34" charset="-122"/>
                <a:ea typeface="微软雅黑" panose="020B0503020204020204" pitchFamily="34" charset="-122"/>
              </a:rPr>
              <a:t> </a:t>
            </a: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5+8+15+12</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en-US" altLang="zh-CN" sz="2400" dirty="0">
                <a:solidFill>
                  <a:srgbClr val="FF0000"/>
                </a:solidFill>
                <a:latin typeface="微软雅黑" panose="020B0503020204020204" pitchFamily="34" charset="-122"/>
                <a:ea typeface="微软雅黑" panose="020B0503020204020204" pitchFamily="34" charset="-122"/>
              </a:rPr>
              <a:t> </a:t>
            </a: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  =10 ℃</a:t>
            </a:r>
          </a:p>
          <a:p>
            <a:pPr>
              <a:lnSpc>
                <a:spcPct val="150000"/>
              </a:lnSpc>
            </a:pPr>
            <a:r>
              <a:rPr lang="zh-CN" altLang="en-US" sz="2400" dirty="0">
                <a:latin typeface="微软雅黑" panose="020B0503020204020204" pitchFamily="34" charset="-122"/>
                <a:ea typeface="微软雅黑" panose="020B0503020204020204" pitchFamily="34" charset="-122"/>
              </a:rPr>
              <a:t>怎样计算月平均气温</a:t>
            </a: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各天的平均气温的平均数</a:t>
            </a:r>
          </a:p>
          <a:p>
            <a:pPr>
              <a:lnSpc>
                <a:spcPct val="150000"/>
              </a:lnSpc>
            </a:pPr>
            <a:r>
              <a:rPr lang="zh-CN" altLang="en-US" sz="2400" dirty="0">
                <a:latin typeface="微软雅黑" panose="020B0503020204020204" pitchFamily="34" charset="-122"/>
                <a:ea typeface="微软雅黑" panose="020B0503020204020204" pitchFamily="34" charset="-122"/>
              </a:rPr>
              <a:t>怎样计算年平均气温</a:t>
            </a: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各月的平均气温的平均数</a:t>
            </a:r>
          </a:p>
        </p:txBody>
      </p:sp>
      <p:sp>
        <p:nvSpPr>
          <p:cNvPr id="247820" name="Line 12"/>
          <p:cNvSpPr>
            <a:spLocks noChangeShapeType="1"/>
          </p:cNvSpPr>
          <p:nvPr/>
        </p:nvSpPr>
        <p:spPr bwMode="auto">
          <a:xfrm flipH="1">
            <a:off x="1642319" y="4081463"/>
            <a:ext cx="3301570" cy="0"/>
          </a:xfrm>
          <a:prstGeom prst="line">
            <a:avLst/>
          </a:prstGeom>
          <a:noFill/>
          <a:ln w="19050">
            <a:solidFill>
              <a:srgbClr val="3333FF"/>
            </a:solidFill>
            <a:prstDash val="dash"/>
            <a:round/>
          </a:ln>
        </p:spPr>
        <p:txBody>
          <a:bodyPr/>
          <a:lstStyle/>
          <a:p>
            <a:endParaRPr lang="zh-CN" altLang="en-US">
              <a:ea typeface="微软雅黑" panose="020B0503020204020204" pitchFamily="34" charset="-122"/>
            </a:endParaRPr>
          </a:p>
        </p:txBody>
      </p:sp>
      <p:sp>
        <p:nvSpPr>
          <p:cNvPr id="10" name="矩形 9"/>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8">
                                            <p:txEl>
                                              <p:pRg st="0" end="0"/>
                                            </p:txEl>
                                          </p:spTgt>
                                        </p:tgtEl>
                                        <p:attrNameLst>
                                          <p:attrName>style.visibility</p:attrName>
                                        </p:attrNameLst>
                                      </p:cBhvr>
                                      <p:to>
                                        <p:strVal val="visible"/>
                                      </p:to>
                                    </p:set>
                                    <p:animEffect transition="in" filter="blinds(horizontal)">
                                      <p:cBhvr>
                                        <p:cTn id="7" dur="500"/>
                                        <p:tgtEl>
                                          <p:spTgt spid="2478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47814"/>
                                        </p:tgtEl>
                                        <p:attrNameLst>
                                          <p:attrName>style.visibility</p:attrName>
                                        </p:attrNameLst>
                                      </p:cBhvr>
                                      <p:to>
                                        <p:strVal val="visible"/>
                                      </p:to>
                                    </p:set>
                                    <p:animEffect transition="in" filter="wipe(right)">
                                      <p:cBhvr>
                                        <p:cTn id="12" dur="500"/>
                                        <p:tgtEl>
                                          <p:spTgt spid="2478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47815"/>
                                        </p:tgtEl>
                                        <p:attrNameLst>
                                          <p:attrName>style.visibility</p:attrName>
                                        </p:attrNameLst>
                                      </p:cBhvr>
                                      <p:to>
                                        <p:strVal val="visible"/>
                                      </p:to>
                                    </p:set>
                                    <p:animEffect transition="in" filter="wipe(right)">
                                      <p:cBhvr>
                                        <p:cTn id="17" dur="500"/>
                                        <p:tgtEl>
                                          <p:spTgt spid="2478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47816"/>
                                        </p:tgtEl>
                                        <p:attrNameLst>
                                          <p:attrName>style.visibility</p:attrName>
                                        </p:attrNameLst>
                                      </p:cBhvr>
                                      <p:to>
                                        <p:strVal val="visible"/>
                                      </p:to>
                                    </p:set>
                                    <p:animEffect transition="in" filter="wipe(right)">
                                      <p:cBhvr>
                                        <p:cTn id="22" dur="500"/>
                                        <p:tgtEl>
                                          <p:spTgt spid="2478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47820"/>
                                        </p:tgtEl>
                                        <p:attrNameLst>
                                          <p:attrName>style.visibility</p:attrName>
                                        </p:attrNameLst>
                                      </p:cBhvr>
                                      <p:to>
                                        <p:strVal val="visible"/>
                                      </p:to>
                                    </p:set>
                                    <p:animEffect transition="in" filter="wipe(right)">
                                      <p:cBhvr>
                                        <p:cTn id="27" dur="500"/>
                                        <p:tgtEl>
                                          <p:spTgt spid="2478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7818">
                                            <p:txEl>
                                              <p:pRg st="1" end="1"/>
                                            </p:txEl>
                                          </p:spTgt>
                                        </p:tgtEl>
                                        <p:attrNameLst>
                                          <p:attrName>style.visibility</p:attrName>
                                        </p:attrNameLst>
                                      </p:cBhvr>
                                      <p:to>
                                        <p:strVal val="visible"/>
                                      </p:to>
                                    </p:set>
                                    <p:animEffect transition="in" filter="blinds(horizontal)">
                                      <p:cBhvr>
                                        <p:cTn id="32" dur="500"/>
                                        <p:tgtEl>
                                          <p:spTgt spid="24781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47818">
                                            <p:txEl>
                                              <p:pRg st="2" end="2"/>
                                            </p:txEl>
                                          </p:spTgt>
                                        </p:tgtEl>
                                        <p:attrNameLst>
                                          <p:attrName>style.visibility</p:attrName>
                                        </p:attrNameLst>
                                      </p:cBhvr>
                                      <p:to>
                                        <p:strVal val="visible"/>
                                      </p:to>
                                    </p:set>
                                    <p:animEffect transition="in" filter="blinds(horizontal)">
                                      <p:cBhvr>
                                        <p:cTn id="37" dur="500"/>
                                        <p:tgtEl>
                                          <p:spTgt spid="24781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47818">
                                            <p:txEl>
                                              <p:pRg st="3" end="3"/>
                                            </p:txEl>
                                          </p:spTgt>
                                        </p:tgtEl>
                                        <p:attrNameLst>
                                          <p:attrName>style.visibility</p:attrName>
                                        </p:attrNameLst>
                                      </p:cBhvr>
                                      <p:to>
                                        <p:strVal val="visible"/>
                                      </p:to>
                                    </p:set>
                                    <p:animEffect transition="in" filter="blinds(horizontal)">
                                      <p:cBhvr>
                                        <p:cTn id="42" dur="500"/>
                                        <p:tgtEl>
                                          <p:spTgt spid="247818">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47818">
                                            <p:txEl>
                                              <p:pRg st="4" end="4"/>
                                            </p:txEl>
                                          </p:spTgt>
                                        </p:tgtEl>
                                        <p:attrNameLst>
                                          <p:attrName>style.visibility</p:attrName>
                                        </p:attrNameLst>
                                      </p:cBhvr>
                                      <p:to>
                                        <p:strVal val="visible"/>
                                      </p:to>
                                    </p:set>
                                    <p:animEffect transition="in" filter="blinds(horizontal)">
                                      <p:cBhvr>
                                        <p:cTn id="47" dur="500"/>
                                        <p:tgtEl>
                                          <p:spTgt spid="247818">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7818">
                                            <p:txEl>
                                              <p:pRg st="5" end="5"/>
                                            </p:txEl>
                                          </p:spTgt>
                                        </p:tgtEl>
                                        <p:attrNameLst>
                                          <p:attrName>style.visibility</p:attrName>
                                        </p:attrNameLst>
                                      </p:cBhvr>
                                      <p:to>
                                        <p:strVal val="visible"/>
                                      </p:to>
                                    </p:set>
                                    <p:animEffect transition="in" filter="blinds(horizontal)">
                                      <p:cBhvr>
                                        <p:cTn id="52" dur="500"/>
                                        <p:tgtEl>
                                          <p:spTgt spid="247818">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47818">
                                            <p:txEl>
                                              <p:pRg st="6" end="6"/>
                                            </p:txEl>
                                          </p:spTgt>
                                        </p:tgtEl>
                                        <p:attrNameLst>
                                          <p:attrName>style.visibility</p:attrName>
                                        </p:attrNameLst>
                                      </p:cBhvr>
                                      <p:to>
                                        <p:strVal val="visible"/>
                                      </p:to>
                                    </p:set>
                                    <p:animEffect transition="in" filter="blinds(horizontal)">
                                      <p:cBhvr>
                                        <p:cTn id="57" dur="500"/>
                                        <p:tgtEl>
                                          <p:spTgt spid="2478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4" grpId="0" animBg="1"/>
      <p:bldP spid="247815" grpId="0" animBg="1"/>
      <p:bldP spid="247816" grpId="0" animBg="1"/>
      <p:bldP spid="247820"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AutoShape 6"/>
          <p:cNvSpPr>
            <a:spLocks noChangeArrowheads="1"/>
          </p:cNvSpPr>
          <p:nvPr/>
        </p:nvSpPr>
        <p:spPr bwMode="auto">
          <a:xfrm>
            <a:off x="861373" y="1535114"/>
            <a:ext cx="10465554" cy="4702175"/>
          </a:xfrm>
          <a:prstGeom prst="roundRect">
            <a:avLst>
              <a:gd name="adj" fmla="val 13745"/>
            </a:avLst>
          </a:prstGeom>
          <a:solidFill>
            <a:srgbClr val="FFFF99">
              <a:alpha val="43921"/>
            </a:srgbClr>
          </a:solidFill>
          <a:ln w="9525">
            <a:noFill/>
            <a:round/>
          </a:ln>
        </p:spPr>
        <p:txBody>
          <a:bodyPr wrap="none" anchor="ctr"/>
          <a:lstStyle/>
          <a:p>
            <a:endParaRPr lang="zh-CN" altLang="zh-CN" sz="1800" b="0">
              <a:ea typeface="微软雅黑" panose="020B0503020204020204" pitchFamily="34" charset="-122"/>
            </a:endParaRPr>
          </a:p>
        </p:txBody>
      </p:sp>
      <p:sp>
        <p:nvSpPr>
          <p:cNvPr id="8194" name="WordArt 3"/>
          <p:cNvSpPr>
            <a:spLocks noChangeArrowheads="1" noChangeShapeType="1" noTextEdit="1"/>
          </p:cNvSpPr>
          <p:nvPr/>
        </p:nvSpPr>
        <p:spPr bwMode="auto">
          <a:xfrm>
            <a:off x="5614786" y="1194833"/>
            <a:ext cx="939678" cy="352425"/>
          </a:xfrm>
          <a:prstGeom prst="rect">
            <a:avLst/>
          </a:prstGeom>
        </p:spPr>
        <p:txBody>
          <a:bodyPr wrap="none" fromWordArt="1">
            <a:prstTxWarp prst="textPlain">
              <a:avLst>
                <a:gd name="adj" fmla="val 50000"/>
              </a:avLst>
            </a:prstTxWarp>
          </a:bodyPr>
          <a:lstStyle/>
          <a:p>
            <a:pPr algn="ctr"/>
            <a:r>
              <a:rPr lang="zh-CN" altLang="en-US" sz="2800" kern="10" dirty="0">
                <a:ln w="19050" cap="sq">
                  <a:solidFill>
                    <a:srgbClr val="99CCFF"/>
                  </a:solidFill>
                  <a:round/>
                </a:ln>
                <a:solidFill>
                  <a:srgbClr val="0066CC"/>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阅读</a:t>
            </a:r>
          </a:p>
        </p:txBody>
      </p:sp>
      <p:sp>
        <p:nvSpPr>
          <p:cNvPr id="8195" name="Text Box 4"/>
          <p:cNvSpPr txBox="1">
            <a:spLocks noChangeArrowheads="1"/>
          </p:cNvSpPr>
          <p:nvPr/>
        </p:nvSpPr>
        <p:spPr bwMode="auto">
          <a:xfrm>
            <a:off x="1295231" y="1700213"/>
            <a:ext cx="9549157" cy="2862322"/>
          </a:xfrm>
          <a:prstGeom prst="rect">
            <a:avLst/>
          </a:prstGeom>
          <a:noFill/>
          <a:ln w="9525">
            <a:noFill/>
            <a:miter lim="800000"/>
          </a:ln>
        </p:spPr>
        <p:txBody>
          <a:bodyPr>
            <a:spAutoFit/>
          </a:bodyPr>
          <a:lstStyle/>
          <a:p>
            <a:pPr>
              <a:lnSpc>
                <a:spcPct val="150000"/>
              </a:lnSpc>
              <a:buFont typeface="Arial" panose="020B0604020202020204" pitchFamily="34" charset="0"/>
              <a:buChar char="•"/>
            </a:pPr>
            <a:r>
              <a:rPr lang="en-US" altLang="zh-CN" sz="2400" dirty="0">
                <a:solidFill>
                  <a:srgbClr val="3333FF"/>
                </a:solidFill>
                <a:latin typeface="Times New Roman" panose="02020603050405020304" pitchFamily="18" charset="0"/>
                <a:ea typeface="微软雅黑" panose="020B0503020204020204" pitchFamily="34" charset="-122"/>
              </a:rPr>
              <a:t>    </a:t>
            </a:r>
            <a:r>
              <a:rPr lang="zh-CN" altLang="en-US" sz="2400" dirty="0">
                <a:solidFill>
                  <a:srgbClr val="3333FF"/>
                </a:solidFill>
                <a:latin typeface="微软雅黑" panose="020B0503020204020204" pitchFamily="34" charset="-122"/>
                <a:ea typeface="微软雅黑" panose="020B0503020204020204" pitchFamily="34" charset="-122"/>
              </a:rPr>
              <a:t>等温线：图上温度值相同各点的连线称为等温线。</a:t>
            </a:r>
            <a:r>
              <a:rPr lang="zh-CN" altLang="en-US" sz="2400" dirty="0">
                <a:solidFill>
                  <a:srgbClr val="FF0000"/>
                </a:solidFill>
                <a:latin typeface="微软雅黑" panose="020B0503020204020204" pitchFamily="34" charset="-122"/>
                <a:ea typeface="微软雅黑" panose="020B0503020204020204" pitchFamily="34" charset="-122"/>
              </a:rPr>
              <a:t>等温线稀疏，则各地气温相差不大</a:t>
            </a:r>
            <a:r>
              <a:rPr lang="zh-CN" altLang="en-US" sz="2400" dirty="0">
                <a:solidFill>
                  <a:srgbClr val="3333FF"/>
                </a:solidFill>
                <a:latin typeface="微软雅黑" panose="020B0503020204020204" pitchFamily="34" charset="-122"/>
                <a:ea typeface="微软雅黑" panose="020B0503020204020204" pitchFamily="34" charset="-122"/>
              </a:rPr>
              <a:t>；</a:t>
            </a:r>
            <a:r>
              <a:rPr lang="zh-CN" altLang="en-US" sz="2400" dirty="0">
                <a:solidFill>
                  <a:schemeClr val="tx2"/>
                </a:solidFill>
                <a:latin typeface="微软雅黑" panose="020B0503020204020204" pitchFamily="34" charset="-122"/>
                <a:ea typeface="微软雅黑" panose="020B0503020204020204" pitchFamily="34" charset="-122"/>
              </a:rPr>
              <a:t>等温线密集，表示各地气温相差悬殊；</a:t>
            </a:r>
            <a:r>
              <a:rPr lang="zh-CN" altLang="en-US" sz="2400" dirty="0">
                <a:solidFill>
                  <a:schemeClr val="hlink"/>
                </a:solidFill>
                <a:latin typeface="微软雅黑" panose="020B0503020204020204" pitchFamily="34" charset="-122"/>
                <a:ea typeface="微软雅黑" panose="020B0503020204020204" pitchFamily="34" charset="-122"/>
              </a:rPr>
              <a:t>等温线平直，表示影响气温分布的因素较少</a:t>
            </a:r>
            <a:r>
              <a:rPr lang="zh-CN" altLang="en-US" sz="2400" dirty="0">
                <a:solidFill>
                  <a:srgbClr val="3333FF"/>
                </a:solidFill>
                <a:latin typeface="微软雅黑" panose="020B0503020204020204" pitchFamily="34" charset="-122"/>
                <a:ea typeface="微软雅黑" panose="020B0503020204020204" pitchFamily="34" charset="-122"/>
              </a:rPr>
              <a:t>；</a:t>
            </a:r>
            <a:r>
              <a:rPr lang="zh-CN" altLang="en-US" sz="2400" dirty="0">
                <a:solidFill>
                  <a:schemeClr val="folHlink"/>
                </a:solidFill>
                <a:latin typeface="微软雅黑" panose="020B0503020204020204" pitchFamily="34" charset="-122"/>
                <a:ea typeface="微软雅黑" panose="020B0503020204020204" pitchFamily="34" charset="-122"/>
              </a:rPr>
              <a:t>等温线弯曲，表示影响气温分布的因素很多</a:t>
            </a:r>
            <a:r>
              <a:rPr lang="zh-CN" altLang="en-US" sz="2400" dirty="0">
                <a:solidFill>
                  <a:srgbClr val="3333FF"/>
                </a:solidFill>
                <a:latin typeface="微软雅黑" panose="020B0503020204020204" pitchFamily="34" charset="-122"/>
                <a:ea typeface="微软雅黑" panose="020B0503020204020204" pitchFamily="34" charset="-122"/>
              </a:rPr>
              <a:t>；</a:t>
            </a:r>
            <a:r>
              <a:rPr lang="zh-CN" altLang="en-US" sz="2400" dirty="0">
                <a:solidFill>
                  <a:srgbClr val="000099"/>
                </a:solidFill>
                <a:latin typeface="微软雅黑" panose="020B0503020204020204" pitchFamily="34" charset="-122"/>
                <a:ea typeface="微软雅黑" panose="020B0503020204020204" pitchFamily="34" charset="-122"/>
              </a:rPr>
              <a:t>等温线和海岸线平行，表示气温因距海远近而不同，以距海远近因素为主。</a:t>
            </a:r>
            <a:r>
              <a:rPr lang="zh-CN" altLang="en-US" sz="2400" b="0" dirty="0">
                <a:solidFill>
                  <a:srgbClr val="000099"/>
                </a:solidFill>
                <a:latin typeface="微软雅黑" panose="020B0503020204020204" pitchFamily="34" charset="-122"/>
                <a:ea typeface="微软雅黑" panose="020B0503020204020204" pitchFamily="34" charset="-122"/>
              </a:rPr>
              <a:t> </a:t>
            </a:r>
          </a:p>
        </p:txBody>
      </p:sp>
      <p:sp>
        <p:nvSpPr>
          <p:cNvPr id="5" name="矩形 4"/>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8"/>
          <p:cNvSpPr txBox="1">
            <a:spLocks noChangeArrowheads="1"/>
          </p:cNvSpPr>
          <p:nvPr/>
        </p:nvSpPr>
        <p:spPr bwMode="auto">
          <a:xfrm>
            <a:off x="1462153" y="1371002"/>
            <a:ext cx="8773045" cy="457200"/>
          </a:xfrm>
          <a:prstGeom prst="rect">
            <a:avLst/>
          </a:prstGeom>
          <a:noFill/>
          <a:ln w="9525">
            <a:noFill/>
            <a:miter lim="800000"/>
          </a:ln>
        </p:spPr>
        <p:txBody>
          <a:bodyPr wrap="square">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观察下图，想一想，从低纬到两极，气温变化的特点是什么？</a:t>
            </a:r>
          </a:p>
        </p:txBody>
      </p:sp>
      <p:grpSp>
        <p:nvGrpSpPr>
          <p:cNvPr id="2" name="Group 14"/>
          <p:cNvGrpSpPr/>
          <p:nvPr/>
        </p:nvGrpSpPr>
        <p:grpSpPr bwMode="auto">
          <a:xfrm>
            <a:off x="10222170" y="1412877"/>
            <a:ext cx="653966" cy="3960813"/>
            <a:chOff x="4921" y="890"/>
            <a:chExt cx="456" cy="2858"/>
          </a:xfrm>
        </p:grpSpPr>
        <p:sp>
          <p:nvSpPr>
            <p:cNvPr id="9219" name="WordArt 9" descr="白色大理石"/>
            <p:cNvSpPr>
              <a:spLocks noChangeArrowheads="1" noChangeShapeType="1" noTextEdit="1"/>
            </p:cNvSpPr>
            <p:nvPr/>
          </p:nvSpPr>
          <p:spPr bwMode="auto">
            <a:xfrm>
              <a:off x="4921" y="2205"/>
              <a:ext cx="456" cy="22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2800" dirty="0">
                  <a:ln w="9525">
                    <a:noFill/>
                    <a:round/>
                  </a:ln>
                  <a:blipFill dpi="0" rotWithShape="0">
                    <a:blip r:embed="rId2"/>
                    <a:srcRect/>
                    <a:tile tx="0" ty="0" sx="100000" sy="100000" flip="none" algn="tl"/>
                  </a:blipFill>
                  <a:latin typeface="微软雅黑" panose="020B0503020204020204" pitchFamily="34" charset="-122"/>
                  <a:ea typeface="微软雅黑" panose="020B0503020204020204" pitchFamily="34" charset="-122"/>
                </a:rPr>
                <a:t>低纬</a:t>
              </a:r>
            </a:p>
          </p:txBody>
        </p:sp>
        <p:sp>
          <p:nvSpPr>
            <p:cNvPr id="9220" name="WordArt 10" descr="白色大理石"/>
            <p:cNvSpPr>
              <a:spLocks noChangeArrowheads="1" noChangeShapeType="1" noTextEdit="1"/>
            </p:cNvSpPr>
            <p:nvPr/>
          </p:nvSpPr>
          <p:spPr bwMode="auto">
            <a:xfrm>
              <a:off x="4921" y="3526"/>
              <a:ext cx="456" cy="22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2800" dirty="0">
                  <a:ln w="9525">
                    <a:noFill/>
                    <a:round/>
                  </a:ln>
                  <a:blipFill dpi="0" rotWithShape="0">
                    <a:blip r:embed="rId2"/>
                    <a:srcRect/>
                    <a:tile tx="0" ty="0" sx="100000" sy="100000" flip="none" algn="tl"/>
                  </a:blipFill>
                  <a:latin typeface="微软雅黑" panose="020B0503020204020204" pitchFamily="34" charset="-122"/>
                  <a:ea typeface="微软雅黑" panose="020B0503020204020204" pitchFamily="34" charset="-122"/>
                </a:rPr>
                <a:t>高纬</a:t>
              </a:r>
            </a:p>
          </p:txBody>
        </p:sp>
        <p:sp>
          <p:nvSpPr>
            <p:cNvPr id="9221" name="WordArt 11" descr="白色大理石"/>
            <p:cNvSpPr>
              <a:spLocks noChangeArrowheads="1" noChangeShapeType="1" noTextEdit="1"/>
            </p:cNvSpPr>
            <p:nvPr/>
          </p:nvSpPr>
          <p:spPr bwMode="auto">
            <a:xfrm>
              <a:off x="4921" y="890"/>
              <a:ext cx="456" cy="22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2800" dirty="0">
                  <a:ln w="9525">
                    <a:noFill/>
                    <a:round/>
                  </a:ln>
                  <a:blipFill dpi="0" rotWithShape="0">
                    <a:blip r:embed="rId2"/>
                    <a:srcRect/>
                    <a:tile tx="0" ty="0" sx="100000" sy="100000" flip="none" algn="tl"/>
                  </a:blipFill>
                  <a:latin typeface="微软雅黑" panose="020B0503020204020204" pitchFamily="34" charset="-122"/>
                  <a:ea typeface="微软雅黑" panose="020B0503020204020204" pitchFamily="34" charset="-122"/>
                </a:rPr>
                <a:t>高纬</a:t>
              </a:r>
            </a:p>
          </p:txBody>
        </p:sp>
        <p:sp>
          <p:nvSpPr>
            <p:cNvPr id="9222" name="Line 12"/>
            <p:cNvSpPr>
              <a:spLocks noChangeShapeType="1"/>
            </p:cNvSpPr>
            <p:nvPr/>
          </p:nvSpPr>
          <p:spPr bwMode="auto">
            <a:xfrm flipV="1">
              <a:off x="5148" y="1207"/>
              <a:ext cx="0" cy="908"/>
            </a:xfrm>
            <a:prstGeom prst="line">
              <a:avLst/>
            </a:prstGeom>
            <a:noFill/>
            <a:ln w="28575">
              <a:solidFill>
                <a:srgbClr val="3333FF"/>
              </a:solidFill>
              <a:round/>
              <a:tailEnd type="triangle" w="med" len="med"/>
            </a:ln>
          </p:spPr>
          <p:txBody>
            <a:bodyPr/>
            <a:lstStyle/>
            <a:p>
              <a:endParaRPr lang="zh-CN" altLang="en-US">
                <a:ea typeface="微软雅黑" panose="020B0503020204020204" pitchFamily="34" charset="-122"/>
              </a:endParaRPr>
            </a:p>
          </p:txBody>
        </p:sp>
        <p:sp>
          <p:nvSpPr>
            <p:cNvPr id="9223" name="Line 13"/>
            <p:cNvSpPr>
              <a:spLocks noChangeShapeType="1"/>
            </p:cNvSpPr>
            <p:nvPr/>
          </p:nvSpPr>
          <p:spPr bwMode="auto">
            <a:xfrm>
              <a:off x="5148" y="2478"/>
              <a:ext cx="0" cy="997"/>
            </a:xfrm>
            <a:prstGeom prst="line">
              <a:avLst/>
            </a:prstGeom>
            <a:noFill/>
            <a:ln w="28575">
              <a:solidFill>
                <a:srgbClr val="3333FF"/>
              </a:solidFill>
              <a:round/>
              <a:tailEnd type="triangle" w="med" len="med"/>
            </a:ln>
          </p:spPr>
          <p:txBody>
            <a:bodyPr/>
            <a:lstStyle/>
            <a:p>
              <a:endParaRPr lang="zh-CN" altLang="en-US">
                <a:ea typeface="微软雅黑" panose="020B0503020204020204" pitchFamily="34" charset="-122"/>
              </a:endParaRPr>
            </a:p>
          </p:txBody>
        </p:sp>
      </p:grpSp>
      <p:sp>
        <p:nvSpPr>
          <p:cNvPr id="250895" name="Text Box 15"/>
          <p:cNvSpPr txBox="1">
            <a:spLocks noChangeArrowheads="1"/>
          </p:cNvSpPr>
          <p:nvPr/>
        </p:nvSpPr>
        <p:spPr bwMode="auto">
          <a:xfrm>
            <a:off x="9934340" y="2205040"/>
            <a:ext cx="1583225" cy="461665"/>
          </a:xfrm>
          <a:prstGeom prst="rect">
            <a:avLst/>
          </a:prstGeom>
          <a:noFill/>
          <a:ln w="9525">
            <a:noFill/>
            <a:miter lim="800000"/>
          </a:ln>
        </p:spPr>
        <p:txBody>
          <a:bodyPr wrap="squar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气温递减</a:t>
            </a:r>
          </a:p>
        </p:txBody>
      </p:sp>
      <p:sp>
        <p:nvSpPr>
          <p:cNvPr id="250896" name="Text Box 16"/>
          <p:cNvSpPr txBox="1">
            <a:spLocks noChangeArrowheads="1"/>
          </p:cNvSpPr>
          <p:nvPr/>
        </p:nvSpPr>
        <p:spPr bwMode="auto">
          <a:xfrm>
            <a:off x="9934340" y="3860802"/>
            <a:ext cx="1547604" cy="461665"/>
          </a:xfrm>
          <a:prstGeom prst="rect">
            <a:avLst/>
          </a:prstGeom>
          <a:noFill/>
          <a:ln w="9525">
            <a:noFill/>
            <a:miter lim="800000"/>
          </a:ln>
        </p:spPr>
        <p:txBody>
          <a:bodyPr wrap="squar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气温递减</a:t>
            </a:r>
          </a:p>
        </p:txBody>
      </p:sp>
      <p:grpSp>
        <p:nvGrpSpPr>
          <p:cNvPr id="3" name="组合 10254"/>
          <p:cNvGrpSpPr/>
          <p:nvPr/>
        </p:nvGrpSpPr>
        <p:grpSpPr bwMode="auto">
          <a:xfrm>
            <a:off x="743076" y="1876014"/>
            <a:ext cx="8158687" cy="4590575"/>
            <a:chOff x="45" y="935"/>
            <a:chExt cx="4513" cy="3400"/>
          </a:xfrm>
        </p:grpSpPr>
        <p:pic>
          <p:nvPicPr>
            <p:cNvPr id="9227" name="图片 10255" descr="世界气温"/>
            <p:cNvPicPr>
              <a:picLocks noChangeAspect="1" noChangeArrowheads="1"/>
            </p:cNvPicPr>
            <p:nvPr/>
          </p:nvPicPr>
          <p:blipFill>
            <a:blip r:embed="rId3" cstate="print"/>
            <a:srcRect/>
            <a:stretch>
              <a:fillRect/>
            </a:stretch>
          </p:blipFill>
          <p:spPr bwMode="auto">
            <a:xfrm>
              <a:off x="45" y="935"/>
              <a:ext cx="4513" cy="3086"/>
            </a:xfrm>
            <a:prstGeom prst="rect">
              <a:avLst/>
            </a:prstGeom>
            <a:noFill/>
            <a:ln w="9525">
              <a:noFill/>
              <a:miter lim="800000"/>
              <a:headEnd/>
              <a:tailEnd/>
            </a:ln>
          </p:spPr>
        </p:pic>
        <p:sp>
          <p:nvSpPr>
            <p:cNvPr id="9228" name="文本框 10256"/>
            <p:cNvSpPr txBox="1">
              <a:spLocks noChangeArrowheads="1"/>
            </p:cNvSpPr>
            <p:nvPr/>
          </p:nvSpPr>
          <p:spPr bwMode="auto">
            <a:xfrm>
              <a:off x="1596" y="4061"/>
              <a:ext cx="1251" cy="274"/>
            </a:xfrm>
            <a:prstGeom prst="rect">
              <a:avLst/>
            </a:prstGeom>
            <a:noFill/>
            <a:ln w="9525">
              <a:noFill/>
              <a:miter lim="800000"/>
            </a:ln>
          </p:spPr>
          <p:txBody>
            <a:bodyPr wrap="none">
              <a:spAutoFit/>
            </a:bodyPr>
            <a:lstStyle/>
            <a:p>
              <a:r>
                <a:rPr lang="zh-CN" altLang="en-US" sz="1800">
                  <a:ea typeface="微软雅黑" panose="020B0503020204020204" pitchFamily="34" charset="-122"/>
                </a:rPr>
                <a:t>世界年平均气温分布</a:t>
              </a:r>
            </a:p>
          </p:txBody>
        </p:sp>
      </p:grpSp>
      <p:sp>
        <p:nvSpPr>
          <p:cNvPr id="10258" name="文本框 10257"/>
          <p:cNvSpPr txBox="1">
            <a:spLocks noChangeArrowheads="1"/>
          </p:cNvSpPr>
          <p:nvPr/>
        </p:nvSpPr>
        <p:spPr bwMode="auto">
          <a:xfrm>
            <a:off x="2277899" y="6396336"/>
            <a:ext cx="5273825" cy="461665"/>
          </a:xfrm>
          <a:prstGeom prst="rect">
            <a:avLst/>
          </a:prstGeom>
          <a:noFill/>
          <a:ln w="9525">
            <a:noFill/>
            <a:miter lim="800000"/>
          </a:ln>
        </p:spPr>
        <p:txBody>
          <a:bodyPr wrap="square">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从低纬到两极，气温逐渐降低</a:t>
            </a:r>
          </a:p>
        </p:txBody>
      </p:sp>
      <p:sp>
        <p:nvSpPr>
          <p:cNvPr id="15" name="矩形 14"/>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0895"/>
                                        </p:tgtEl>
                                        <p:attrNameLst>
                                          <p:attrName>style.visibility</p:attrName>
                                        </p:attrNameLst>
                                      </p:cBhvr>
                                      <p:to>
                                        <p:strVal val="visible"/>
                                      </p:to>
                                    </p:set>
                                    <p:animEffect transition="in" filter="wipe(down)">
                                      <p:cBhvr>
                                        <p:cTn id="12" dur="1000"/>
                                        <p:tgtEl>
                                          <p:spTgt spid="250895"/>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50896"/>
                                        </p:tgtEl>
                                        <p:attrNameLst>
                                          <p:attrName>style.visibility</p:attrName>
                                        </p:attrNameLst>
                                      </p:cBhvr>
                                      <p:to>
                                        <p:strVal val="visible"/>
                                      </p:to>
                                    </p:set>
                                    <p:animEffect transition="in" filter="wipe(up)">
                                      <p:cBhvr>
                                        <p:cTn id="16" dur="1000"/>
                                        <p:tgtEl>
                                          <p:spTgt spid="250896"/>
                                        </p:tgtEl>
                                      </p:cBhvr>
                                    </p:animEffect>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grpId="0" nodeType="clickEffect">
                                  <p:stCondLst>
                                    <p:cond delay="0"/>
                                  </p:stCondLst>
                                  <p:childTnLst>
                                    <p:set>
                                      <p:cBhvr>
                                        <p:cTn id="20" dur="1" fill="hold">
                                          <p:stCondLst>
                                            <p:cond delay="0"/>
                                          </p:stCondLst>
                                        </p:cTn>
                                        <p:tgtEl>
                                          <p:spTgt spid="10258"/>
                                        </p:tgtEl>
                                        <p:attrNameLst>
                                          <p:attrName>style.visibility</p:attrName>
                                        </p:attrNameLst>
                                      </p:cBhvr>
                                      <p:to>
                                        <p:strVal val="visible"/>
                                      </p:to>
                                    </p:set>
                                    <p:anim calcmode="lin" valueType="num">
                                      <p:cBhvr>
                                        <p:cTn id="21" dur="500" fill="hold"/>
                                        <p:tgtEl>
                                          <p:spTgt spid="10258"/>
                                        </p:tgtEl>
                                        <p:attrNameLst>
                                          <p:attrName>ppt_w</p:attrName>
                                        </p:attrNameLst>
                                      </p:cBhvr>
                                      <p:tavLst>
                                        <p:tav tm="0">
                                          <p:val>
                                            <p:fltVal val="0"/>
                                          </p:val>
                                        </p:tav>
                                        <p:tav tm="100000">
                                          <p:val>
                                            <p:strVal val="#ppt_w"/>
                                          </p:val>
                                        </p:tav>
                                      </p:tavLst>
                                    </p:anim>
                                    <p:anim calcmode="lin" valueType="num">
                                      <p:cBhvr>
                                        <p:cTn id="22" dur="500" fill="hold"/>
                                        <p:tgtEl>
                                          <p:spTgt spid="10258"/>
                                        </p:tgtEl>
                                        <p:attrNameLst>
                                          <p:attrName>ppt_h</p:attrName>
                                        </p:attrNameLst>
                                      </p:cBhvr>
                                      <p:tavLst>
                                        <p:tav tm="0">
                                          <p:val>
                                            <p:fltVal val="0"/>
                                          </p:val>
                                        </p:tav>
                                        <p:tav tm="100000">
                                          <p:val>
                                            <p:strVal val="#ppt_h"/>
                                          </p:val>
                                        </p:tav>
                                      </p:tavLst>
                                    </p:anim>
                                    <p:anim calcmode="lin" valueType="num">
                                      <p:cBhvr>
                                        <p:cTn id="23" dur="500" fill="hold"/>
                                        <p:tgtEl>
                                          <p:spTgt spid="10258"/>
                                        </p:tgtEl>
                                        <p:attrNameLst>
                                          <p:attrName>ppt_x</p:attrName>
                                        </p:attrNameLst>
                                      </p:cBhvr>
                                      <p:tavLst>
                                        <p:tav tm="0" fmla="#ppt_x+(cos(-2*pi*(1-$))*-#ppt_x-sin(-2*pi*(1-$))*(1-#ppt_y))*(1-$)">
                                          <p:val>
                                            <p:fltVal val="0"/>
                                          </p:val>
                                        </p:tav>
                                        <p:tav tm="100000">
                                          <p:val>
                                            <p:fltVal val="1"/>
                                          </p:val>
                                        </p:tav>
                                      </p:tavLst>
                                    </p:anim>
                                    <p:anim calcmode="lin" valueType="num">
                                      <p:cBhvr>
                                        <p:cTn id="24" dur="500" fill="hold"/>
                                        <p:tgtEl>
                                          <p:spTgt spid="1025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95" grpId="0"/>
      <p:bldP spid="250896" grpId="0"/>
      <p:bldP spid="10258"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9"/>
          <p:cNvSpPr txBox="1">
            <a:spLocks noChangeArrowheads="1"/>
          </p:cNvSpPr>
          <p:nvPr/>
        </p:nvSpPr>
        <p:spPr bwMode="auto">
          <a:xfrm>
            <a:off x="2505672" y="1169431"/>
            <a:ext cx="6336475" cy="457200"/>
          </a:xfrm>
          <a:prstGeom prst="rect">
            <a:avLst/>
          </a:prstGeom>
          <a:noFill/>
          <a:ln w="9525">
            <a:noFill/>
            <a:miter lim="800000"/>
          </a:ln>
        </p:spPr>
        <p:txBody>
          <a:bodyPr>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rPr>
              <a:t>世界</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月平均气温分布规律</a:t>
            </a:r>
          </a:p>
        </p:txBody>
      </p:sp>
      <p:grpSp>
        <p:nvGrpSpPr>
          <p:cNvPr id="2" name="Group 11"/>
          <p:cNvGrpSpPr/>
          <p:nvPr/>
        </p:nvGrpSpPr>
        <p:grpSpPr bwMode="auto">
          <a:xfrm>
            <a:off x="659024" y="1723078"/>
            <a:ext cx="8207365" cy="4833938"/>
            <a:chOff x="0" y="1026"/>
            <a:chExt cx="3878" cy="3045"/>
          </a:xfrm>
        </p:grpSpPr>
        <p:pic>
          <p:nvPicPr>
            <p:cNvPr id="10243" name="Picture 5" descr="世界1月平均气温分布"/>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1026"/>
              <a:ext cx="3878" cy="2756"/>
            </a:xfrm>
            <a:prstGeom prst="rect">
              <a:avLst/>
            </a:prstGeom>
            <a:noFill/>
            <a:ln w="9525">
              <a:noFill/>
              <a:miter lim="800000"/>
              <a:headEnd/>
              <a:tailEnd/>
            </a:ln>
          </p:spPr>
        </p:pic>
        <p:sp>
          <p:nvSpPr>
            <p:cNvPr id="10244" name="Text Box 10"/>
            <p:cNvSpPr txBox="1">
              <a:spLocks noChangeArrowheads="1"/>
            </p:cNvSpPr>
            <p:nvPr/>
          </p:nvSpPr>
          <p:spPr bwMode="auto">
            <a:xfrm>
              <a:off x="1111" y="3838"/>
              <a:ext cx="1815" cy="233"/>
            </a:xfrm>
            <a:prstGeom prst="rect">
              <a:avLst/>
            </a:prstGeom>
            <a:noFill/>
            <a:ln w="9525">
              <a:noFill/>
              <a:miter lim="800000"/>
            </a:ln>
          </p:spPr>
          <p:txBody>
            <a:bodyPr>
              <a:spAutoFit/>
            </a:bodyPr>
            <a:lstStyle/>
            <a:p>
              <a:pPr>
                <a:spcBef>
                  <a:spcPct val="50000"/>
                </a:spcBef>
              </a:pPr>
              <a:r>
                <a:rPr lang="zh-CN" altLang="en-US">
                  <a:ea typeface="微软雅黑" panose="020B0503020204020204" pitchFamily="34" charset="-122"/>
                </a:rPr>
                <a:t>世界</a:t>
              </a:r>
              <a:r>
                <a:rPr lang="en-US" altLang="zh-CN">
                  <a:ea typeface="微软雅黑" panose="020B0503020204020204" pitchFamily="34" charset="-122"/>
                </a:rPr>
                <a:t>1</a:t>
              </a:r>
              <a:r>
                <a:rPr lang="zh-CN" altLang="en-US">
                  <a:ea typeface="微软雅黑" panose="020B0503020204020204" pitchFamily="34" charset="-122"/>
                </a:rPr>
                <a:t>月平均气温分布</a:t>
              </a:r>
            </a:p>
          </p:txBody>
        </p:sp>
      </p:grpSp>
      <p:sp>
        <p:nvSpPr>
          <p:cNvPr id="251917" name="Text Box 13"/>
          <p:cNvSpPr txBox="1">
            <a:spLocks noChangeArrowheads="1"/>
          </p:cNvSpPr>
          <p:nvPr/>
        </p:nvSpPr>
        <p:spPr bwMode="auto">
          <a:xfrm>
            <a:off x="9872481" y="1196975"/>
            <a:ext cx="1405769" cy="4895850"/>
          </a:xfrm>
          <a:prstGeom prst="rect">
            <a:avLst/>
          </a:prstGeom>
          <a:solidFill>
            <a:srgbClr val="00FFFF"/>
          </a:solidFill>
          <a:ln w="9525">
            <a:noFill/>
            <a:miter lim="800000"/>
          </a:ln>
        </p:spPr>
        <p:txBody>
          <a:bodyPr vert="eaVert">
            <a:spAutoFit/>
          </a:bodyPr>
          <a:lstStyle/>
          <a:p>
            <a:pPr>
              <a:lnSpc>
                <a:spcPct val="115000"/>
              </a:lnSpc>
            </a:pPr>
            <a:r>
              <a:rPr lang="en-US" altLang="zh-CN" sz="2300" dirty="0">
                <a:latin typeface="Times New Roman" panose="02020603050405020304" pitchFamily="18" charset="0"/>
                <a:ea typeface="微软雅黑" panose="020B0503020204020204" pitchFamily="34" charset="-122"/>
              </a:rPr>
              <a:t>             </a:t>
            </a:r>
            <a:r>
              <a:rPr lang="zh-CN" altLang="en-US" sz="2300" dirty="0">
                <a:latin typeface="微软雅黑" panose="020B0503020204020204" pitchFamily="34" charset="-122"/>
                <a:ea typeface="微软雅黑" panose="020B0503020204020204" pitchFamily="34" charset="-122"/>
              </a:rPr>
              <a:t>什么地区气温最高？</a:t>
            </a:r>
          </a:p>
          <a:p>
            <a:pPr>
              <a:lnSpc>
                <a:spcPct val="115000"/>
              </a:lnSpc>
            </a:pPr>
            <a:r>
              <a:rPr lang="zh-CN" altLang="en-US" sz="2300" dirty="0">
                <a:latin typeface="Times New Roman" panose="02020603050405020304" pitchFamily="18" charset="0"/>
                <a:ea typeface="微软雅黑" panose="020B0503020204020204" pitchFamily="34" charset="-122"/>
              </a:rPr>
              <a:t>             </a:t>
            </a:r>
            <a:r>
              <a:rPr lang="zh-CN" altLang="en-US" sz="2300" dirty="0">
                <a:latin typeface="微软雅黑" panose="020B0503020204020204" pitchFamily="34" charset="-122"/>
                <a:ea typeface="微软雅黑" panose="020B0503020204020204" pitchFamily="34" charset="-122"/>
              </a:rPr>
              <a:t>什么地区气温最低？</a:t>
            </a:r>
          </a:p>
          <a:p>
            <a:pPr>
              <a:lnSpc>
                <a:spcPct val="115000"/>
              </a:lnSpc>
            </a:pPr>
            <a:r>
              <a:rPr lang="zh-CN" altLang="en-US" sz="2300" dirty="0">
                <a:latin typeface="Times New Roman" panose="02020603050405020304" pitchFamily="18" charset="0"/>
                <a:ea typeface="微软雅黑" panose="020B0503020204020204" pitchFamily="34" charset="-122"/>
              </a:rPr>
              <a:t>             </a:t>
            </a:r>
            <a:r>
              <a:rPr lang="zh-CN" altLang="en-US" sz="2300" dirty="0">
                <a:latin typeface="微软雅黑" panose="020B0503020204020204" pitchFamily="34" charset="-122"/>
                <a:ea typeface="微软雅黑" panose="020B0503020204020204" pitchFamily="34" charset="-122"/>
              </a:rPr>
              <a:t>北半球同纬海、陆气温谁高？</a:t>
            </a:r>
          </a:p>
        </p:txBody>
      </p:sp>
      <p:sp>
        <p:nvSpPr>
          <p:cNvPr id="11269" name="WordArt 14"/>
          <p:cNvSpPr>
            <a:spLocks noChangeArrowheads="1" noChangeShapeType="1" noTextEdit="1"/>
          </p:cNvSpPr>
          <p:nvPr/>
        </p:nvSpPr>
        <p:spPr bwMode="auto">
          <a:xfrm>
            <a:off x="9805240" y="1412877"/>
            <a:ext cx="1117455" cy="409575"/>
          </a:xfrm>
          <a:prstGeom prst="rect">
            <a:avLst/>
          </a:prstGeom>
        </p:spPr>
        <p:txBody>
          <a:bodyPr wrap="none" fromWordArt="1">
            <a:prstTxWarp prst="textPlain">
              <a:avLst>
                <a:gd name="adj" fmla="val 50000"/>
              </a:avLst>
            </a:prstTxWarp>
          </a:bodyPr>
          <a:lstStyle/>
          <a:p>
            <a:pPr algn="ctr"/>
            <a:r>
              <a:rPr lang="zh-CN" altLang="en-US" sz="3200" kern="10" dirty="0">
                <a:ln w="12700">
                  <a:solidFill>
                    <a:srgbClr val="3333CC"/>
                  </a:solidFill>
                  <a:roun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活动</a:t>
            </a:r>
          </a:p>
        </p:txBody>
      </p:sp>
      <p:sp>
        <p:nvSpPr>
          <p:cNvPr id="251907" name="Rectangle 3"/>
          <p:cNvSpPr>
            <a:spLocks noGrp="1" noChangeArrowheads="1"/>
          </p:cNvSpPr>
          <p:nvPr>
            <p:ph idx="1"/>
          </p:nvPr>
        </p:nvSpPr>
        <p:spPr>
          <a:xfrm>
            <a:off x="6958694" y="6021389"/>
            <a:ext cx="4512146" cy="461665"/>
          </a:xfrm>
          <a:solidFill>
            <a:srgbClr val="FFFF99"/>
          </a:solidFill>
          <a:ln>
            <a:solidFill>
              <a:schemeClr val="tx1"/>
            </a:solidFill>
          </a:ln>
        </p:spPr>
        <p:txBody>
          <a:bodyPr>
            <a:spAutoFit/>
          </a:bodyPr>
          <a:lstStyle/>
          <a:p>
            <a:pPr algn="ctr">
              <a:buFontTx/>
              <a:buNone/>
            </a:pPr>
            <a:r>
              <a:rPr lang="zh-CN" altLang="en-US" sz="2400" dirty="0">
                <a:solidFill>
                  <a:srgbClr val="FF0000"/>
                </a:solidFill>
                <a:latin typeface="微软雅黑" panose="020B0503020204020204" pitchFamily="34" charset="-122"/>
                <a:ea typeface="微软雅黑" panose="020B0503020204020204" pitchFamily="34" charset="-122"/>
              </a:rPr>
              <a:t>冬季陆地气温低于海洋</a:t>
            </a:r>
          </a:p>
        </p:txBody>
      </p:sp>
      <p:grpSp>
        <p:nvGrpSpPr>
          <p:cNvPr id="3" name="Group 18"/>
          <p:cNvGrpSpPr/>
          <p:nvPr/>
        </p:nvGrpSpPr>
        <p:grpSpPr bwMode="auto">
          <a:xfrm>
            <a:off x="431745" y="4076702"/>
            <a:ext cx="3646542" cy="1825625"/>
            <a:chOff x="204" y="2568"/>
            <a:chExt cx="1723" cy="1150"/>
          </a:xfrm>
        </p:grpSpPr>
        <p:sp>
          <p:nvSpPr>
            <p:cNvPr id="10249" name="Text Box 15"/>
            <p:cNvSpPr txBox="1">
              <a:spLocks noChangeArrowheads="1"/>
            </p:cNvSpPr>
            <p:nvPr/>
          </p:nvSpPr>
          <p:spPr bwMode="auto">
            <a:xfrm>
              <a:off x="204" y="3430"/>
              <a:ext cx="589" cy="288"/>
            </a:xfrm>
            <a:prstGeom prst="rect">
              <a:avLst/>
            </a:prstGeom>
            <a:solidFill>
              <a:srgbClr val="FF00FF"/>
            </a:solidFill>
            <a:ln w="9525">
              <a:noFill/>
              <a:miter lim="800000"/>
            </a:ln>
          </p:spPr>
          <p:txBody>
            <a:bodyPr>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rPr>
                <a:t>最高</a:t>
              </a:r>
            </a:p>
          </p:txBody>
        </p:sp>
        <p:sp>
          <p:nvSpPr>
            <p:cNvPr id="10250" name="Line 17"/>
            <p:cNvSpPr>
              <a:spLocks noChangeShapeType="1"/>
            </p:cNvSpPr>
            <p:nvPr/>
          </p:nvSpPr>
          <p:spPr bwMode="auto">
            <a:xfrm flipV="1">
              <a:off x="793" y="2568"/>
              <a:ext cx="1134" cy="862"/>
            </a:xfrm>
            <a:prstGeom prst="line">
              <a:avLst/>
            </a:prstGeom>
            <a:noFill/>
            <a:ln w="28575">
              <a:solidFill>
                <a:srgbClr val="3333FF"/>
              </a:solidFill>
              <a:round/>
              <a:tailEnd type="triangle" w="med" len="med"/>
            </a:ln>
          </p:spPr>
          <p:txBody>
            <a:bodyPr/>
            <a:lstStyle/>
            <a:p>
              <a:endParaRPr lang="zh-CN" altLang="en-US">
                <a:ea typeface="微软雅黑" panose="020B0503020204020204" pitchFamily="34" charset="-122"/>
              </a:endParaRPr>
            </a:p>
          </p:txBody>
        </p:sp>
      </p:grpSp>
      <p:grpSp>
        <p:nvGrpSpPr>
          <p:cNvPr id="4" name="Group 20"/>
          <p:cNvGrpSpPr/>
          <p:nvPr/>
        </p:nvGrpSpPr>
        <p:grpSpPr bwMode="auto">
          <a:xfrm>
            <a:off x="443619" y="1315543"/>
            <a:ext cx="3973428" cy="1202027"/>
            <a:chOff x="204" y="709"/>
            <a:chExt cx="1814" cy="680"/>
          </a:xfrm>
        </p:grpSpPr>
        <p:sp>
          <p:nvSpPr>
            <p:cNvPr id="10252" name="Text Box 16"/>
            <p:cNvSpPr txBox="1">
              <a:spLocks noChangeArrowheads="1"/>
            </p:cNvSpPr>
            <p:nvPr/>
          </p:nvSpPr>
          <p:spPr bwMode="auto">
            <a:xfrm>
              <a:off x="204" y="709"/>
              <a:ext cx="589" cy="261"/>
            </a:xfrm>
            <a:prstGeom prst="rect">
              <a:avLst/>
            </a:prstGeom>
            <a:solidFill>
              <a:srgbClr val="00CCFF"/>
            </a:solidFill>
            <a:ln w="9525">
              <a:noFill/>
              <a:miter lim="800000"/>
            </a:ln>
          </p:spPr>
          <p:txBody>
            <a:bodyPr>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rPr>
                <a:t>最低</a:t>
              </a:r>
            </a:p>
          </p:txBody>
        </p:sp>
        <p:sp>
          <p:nvSpPr>
            <p:cNvPr id="10253" name="Line 19"/>
            <p:cNvSpPr>
              <a:spLocks noChangeShapeType="1"/>
            </p:cNvSpPr>
            <p:nvPr/>
          </p:nvSpPr>
          <p:spPr bwMode="auto">
            <a:xfrm>
              <a:off x="793" y="981"/>
              <a:ext cx="1225" cy="408"/>
            </a:xfrm>
            <a:prstGeom prst="line">
              <a:avLst/>
            </a:prstGeom>
            <a:noFill/>
            <a:ln w="28575">
              <a:solidFill>
                <a:srgbClr val="3333FF"/>
              </a:solidFill>
              <a:round/>
              <a:tailEnd type="triangle" w="med" len="med"/>
            </a:ln>
          </p:spPr>
          <p:txBody>
            <a:bodyPr/>
            <a:lstStyle/>
            <a:p>
              <a:endParaRPr lang="zh-CN" altLang="en-US">
                <a:ea typeface="微软雅黑" panose="020B0503020204020204" pitchFamily="34" charset="-122"/>
              </a:endParaRPr>
            </a:p>
          </p:txBody>
        </p:sp>
      </p:grpSp>
      <p:sp>
        <p:nvSpPr>
          <p:cNvPr id="251925" name="Text Box 21"/>
          <p:cNvSpPr txBox="1">
            <a:spLocks noChangeArrowheads="1"/>
          </p:cNvSpPr>
          <p:nvPr/>
        </p:nvSpPr>
        <p:spPr bwMode="auto">
          <a:xfrm>
            <a:off x="3502629" y="2420938"/>
            <a:ext cx="768249" cy="457200"/>
          </a:xfrm>
          <a:prstGeom prst="rect">
            <a:avLst/>
          </a:prstGeom>
          <a:noFill/>
          <a:ln w="9525">
            <a:noFill/>
            <a:miter lim="800000"/>
          </a:ln>
        </p:spPr>
        <p:txBody>
          <a:bodyPr>
            <a:spAutoFit/>
          </a:bodyPr>
          <a:lstStyle/>
          <a:p>
            <a:pPr>
              <a:spcBef>
                <a:spcPct val="50000"/>
              </a:spcBef>
            </a:pPr>
            <a:r>
              <a:rPr lang="en-US" altLang="zh-CN" sz="2400">
                <a:solidFill>
                  <a:srgbClr val="FF0000"/>
                </a:solidFill>
                <a:ea typeface="微软雅黑" panose="020B0503020204020204" pitchFamily="34" charset="-122"/>
              </a:rPr>
              <a:t>a</a:t>
            </a:r>
          </a:p>
        </p:txBody>
      </p:sp>
      <p:sp>
        <p:nvSpPr>
          <p:cNvPr id="251926" name="Text Box 22"/>
          <p:cNvSpPr txBox="1">
            <a:spLocks noChangeArrowheads="1"/>
          </p:cNvSpPr>
          <p:nvPr/>
        </p:nvSpPr>
        <p:spPr bwMode="auto">
          <a:xfrm>
            <a:off x="5326958" y="2420938"/>
            <a:ext cx="768249" cy="457200"/>
          </a:xfrm>
          <a:prstGeom prst="rect">
            <a:avLst/>
          </a:prstGeom>
          <a:noFill/>
          <a:ln w="9525">
            <a:noFill/>
            <a:miter lim="800000"/>
          </a:ln>
        </p:spPr>
        <p:txBody>
          <a:bodyPr>
            <a:spAutoFit/>
          </a:bodyPr>
          <a:lstStyle/>
          <a:p>
            <a:pPr>
              <a:spcBef>
                <a:spcPct val="50000"/>
              </a:spcBef>
            </a:pPr>
            <a:r>
              <a:rPr lang="en-US" altLang="zh-CN" sz="2400">
                <a:solidFill>
                  <a:srgbClr val="FF0000"/>
                </a:solidFill>
                <a:ea typeface="微软雅黑" panose="020B0503020204020204" pitchFamily="34" charset="-122"/>
              </a:rPr>
              <a:t>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1917"/>
                                        </p:tgtEl>
                                        <p:attrNameLst>
                                          <p:attrName>style.visibility</p:attrName>
                                        </p:attrNameLst>
                                      </p:cBhvr>
                                      <p:to>
                                        <p:strVal val="visible"/>
                                      </p:to>
                                    </p:set>
                                    <p:animEffect transition="in" filter="blinds(horizontal)">
                                      <p:cBhvr>
                                        <p:cTn id="12" dur="500"/>
                                        <p:tgtEl>
                                          <p:spTgt spid="251917"/>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11269"/>
                                        </p:tgtEl>
                                        <p:attrNameLst>
                                          <p:attrName>style.visibility</p:attrName>
                                        </p:attrNameLst>
                                      </p:cBhvr>
                                      <p:to>
                                        <p:strVal val="visible"/>
                                      </p:to>
                                    </p:set>
                                    <p:animEffect transition="in" filter="blinds(horizontal)">
                                      <p:cBhvr>
                                        <p:cTn id="15" dur="500"/>
                                        <p:tgtEl>
                                          <p:spTgt spid="1126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1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1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51925"/>
                                        </p:tgtEl>
                                        <p:attrNameLst>
                                          <p:attrName>style.visibility</p:attrName>
                                        </p:attrNameLst>
                                      </p:cBhvr>
                                      <p:to>
                                        <p:strVal val="visible"/>
                                      </p:to>
                                    </p:set>
                                    <p:anim calcmode="lin" valueType="num">
                                      <p:cBhvr additive="base">
                                        <p:cTn id="30" dur="500" fill="hold"/>
                                        <p:tgtEl>
                                          <p:spTgt spid="251925"/>
                                        </p:tgtEl>
                                        <p:attrNameLst>
                                          <p:attrName>ppt_x</p:attrName>
                                        </p:attrNameLst>
                                      </p:cBhvr>
                                      <p:tavLst>
                                        <p:tav tm="0">
                                          <p:val>
                                            <p:strVal val="#ppt_x"/>
                                          </p:val>
                                        </p:tav>
                                        <p:tav tm="100000">
                                          <p:val>
                                            <p:strVal val="#ppt_x"/>
                                          </p:val>
                                        </p:tav>
                                      </p:tavLst>
                                    </p:anim>
                                    <p:anim calcmode="lin" valueType="num">
                                      <p:cBhvr additive="base">
                                        <p:cTn id="31" dur="500" fill="hold"/>
                                        <p:tgtEl>
                                          <p:spTgt spid="25192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51926"/>
                                        </p:tgtEl>
                                        <p:attrNameLst>
                                          <p:attrName>style.visibility</p:attrName>
                                        </p:attrNameLst>
                                      </p:cBhvr>
                                      <p:to>
                                        <p:strVal val="visible"/>
                                      </p:to>
                                    </p:set>
                                    <p:anim calcmode="lin" valueType="num">
                                      <p:cBhvr additive="base">
                                        <p:cTn id="34" dur="500" fill="hold"/>
                                        <p:tgtEl>
                                          <p:spTgt spid="251926"/>
                                        </p:tgtEl>
                                        <p:attrNameLst>
                                          <p:attrName>ppt_x</p:attrName>
                                        </p:attrNameLst>
                                      </p:cBhvr>
                                      <p:tavLst>
                                        <p:tav tm="0">
                                          <p:val>
                                            <p:strVal val="#ppt_x"/>
                                          </p:val>
                                        </p:tav>
                                        <p:tav tm="100000">
                                          <p:val>
                                            <p:strVal val="#ppt_x"/>
                                          </p:val>
                                        </p:tav>
                                      </p:tavLst>
                                    </p:anim>
                                    <p:anim calcmode="lin" valueType="num">
                                      <p:cBhvr additive="base">
                                        <p:cTn id="35" dur="500" fill="hold"/>
                                        <p:tgtEl>
                                          <p:spTgt spid="25192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51907">
                                            <p:bg/>
                                          </p:spTgt>
                                        </p:tgtEl>
                                        <p:attrNameLst>
                                          <p:attrName>style.visibility</p:attrName>
                                        </p:attrNameLst>
                                      </p:cBhvr>
                                      <p:to>
                                        <p:strVal val="visible"/>
                                      </p:to>
                                    </p:set>
                                    <p:anim calcmode="lin" valueType="num">
                                      <p:cBhvr additive="base">
                                        <p:cTn id="40" dur="500" fill="hold"/>
                                        <p:tgtEl>
                                          <p:spTgt spid="251907">
                                            <p:bg/>
                                          </p:spTgt>
                                        </p:tgtEl>
                                        <p:attrNameLst>
                                          <p:attrName>ppt_x</p:attrName>
                                        </p:attrNameLst>
                                      </p:cBhvr>
                                      <p:tavLst>
                                        <p:tav tm="0">
                                          <p:val>
                                            <p:strVal val="#ppt_x"/>
                                          </p:val>
                                        </p:tav>
                                        <p:tav tm="100000">
                                          <p:val>
                                            <p:strVal val="#ppt_x"/>
                                          </p:val>
                                        </p:tav>
                                      </p:tavLst>
                                    </p:anim>
                                    <p:anim calcmode="lin" valueType="num">
                                      <p:cBhvr additive="base">
                                        <p:cTn id="41" dur="500" fill="hold"/>
                                        <p:tgtEl>
                                          <p:spTgt spid="251907">
                                            <p:bg/>
                                          </p:spTgt>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251907">
                                            <p:txEl>
                                              <p:pRg st="0" end="0"/>
                                            </p:txEl>
                                          </p:spTgt>
                                        </p:tgtEl>
                                        <p:attrNameLst>
                                          <p:attrName>style.visibility</p:attrName>
                                        </p:attrNameLst>
                                      </p:cBhvr>
                                      <p:to>
                                        <p:strVal val="visible"/>
                                      </p:to>
                                    </p:set>
                                    <p:anim calcmode="lin" valueType="num">
                                      <p:cBhvr additive="base">
                                        <p:cTn id="45" dur="500" fill="hold"/>
                                        <p:tgtEl>
                                          <p:spTgt spid="251907">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519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7" grpId="0" animBg="1"/>
      <p:bldP spid="11269" grpId="0" animBg="1"/>
      <p:bldP spid="251907" grpId="0" build="p" animBg="1"/>
      <p:bldP spid="251925" grpId="0"/>
      <p:bldP spid="2519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9" name="Text Box 11"/>
          <p:cNvSpPr txBox="1"/>
          <p:nvPr/>
        </p:nvSpPr>
        <p:spPr>
          <a:xfrm>
            <a:off x="7463453" y="2765425"/>
            <a:ext cx="902811" cy="523220"/>
          </a:xfrm>
          <a:prstGeom prst="rect">
            <a:avLst/>
          </a:prstGeom>
          <a:noFill/>
          <a:ln w="9525">
            <a:noFill/>
          </a:ln>
        </p:spPr>
        <p:txBody>
          <a:bodyPr wrap="none">
            <a:spAutoFit/>
          </a:bodyPr>
          <a:lstStyle/>
          <a:p>
            <a:r>
              <a:rPr lang="zh-CN" altLang="en-US" sz="2800" b="0" dirty="0">
                <a:solidFill>
                  <a:srgbClr val="FF0000"/>
                </a:solidFill>
                <a:latin typeface="微软雅黑" panose="020B0503020204020204" pitchFamily="34" charset="-122"/>
                <a:ea typeface="微软雅黑" panose="020B0503020204020204" pitchFamily="34" charset="-122"/>
              </a:rPr>
              <a:t>方向</a:t>
            </a:r>
          </a:p>
        </p:txBody>
      </p:sp>
      <p:sp>
        <p:nvSpPr>
          <p:cNvPr id="283660" name="Text Box 12"/>
          <p:cNvSpPr txBox="1"/>
          <p:nvPr/>
        </p:nvSpPr>
        <p:spPr>
          <a:xfrm>
            <a:off x="7474565" y="4941888"/>
            <a:ext cx="1980029" cy="523220"/>
          </a:xfrm>
          <a:prstGeom prst="rect">
            <a:avLst/>
          </a:prstGeom>
          <a:noFill/>
          <a:ln w="9525">
            <a:noFill/>
          </a:ln>
        </p:spPr>
        <p:txBody>
          <a:bodyPr wrap="none">
            <a:spAutoFit/>
          </a:bodyPr>
          <a:lstStyle/>
          <a:p>
            <a:r>
              <a:rPr lang="zh-CN" altLang="en-US" sz="2800" b="0" dirty="0">
                <a:solidFill>
                  <a:srgbClr val="FF0000"/>
                </a:solidFill>
                <a:latin typeface="微软雅黑" panose="020B0503020204020204" pitchFamily="34" charset="-122"/>
                <a:ea typeface="微软雅黑" panose="020B0503020204020204" pitchFamily="34" charset="-122"/>
              </a:rPr>
              <a:t>图例和注记</a:t>
            </a:r>
          </a:p>
        </p:txBody>
      </p:sp>
      <p:sp>
        <p:nvSpPr>
          <p:cNvPr id="283661" name="Text Box 13"/>
          <p:cNvSpPr txBox="1"/>
          <p:nvPr/>
        </p:nvSpPr>
        <p:spPr>
          <a:xfrm>
            <a:off x="7463454" y="3846513"/>
            <a:ext cx="1261884" cy="523220"/>
          </a:xfrm>
          <a:prstGeom prst="rect">
            <a:avLst/>
          </a:prstGeom>
          <a:noFill/>
          <a:ln w="9525">
            <a:noFill/>
          </a:ln>
        </p:spPr>
        <p:txBody>
          <a:bodyPr wrap="none">
            <a:spAutoFit/>
          </a:bodyPr>
          <a:lstStyle/>
          <a:p>
            <a:r>
              <a:rPr lang="zh-CN" altLang="en-US" sz="2800" b="0" dirty="0">
                <a:solidFill>
                  <a:srgbClr val="FF0000"/>
                </a:solidFill>
                <a:latin typeface="微软雅黑" panose="020B0503020204020204" pitchFamily="34" charset="-122"/>
                <a:ea typeface="微软雅黑" panose="020B0503020204020204" pitchFamily="34" charset="-122"/>
              </a:rPr>
              <a:t>比例尺</a:t>
            </a:r>
          </a:p>
        </p:txBody>
      </p:sp>
      <p:sp>
        <p:nvSpPr>
          <p:cNvPr id="283668" name="Text Box 20"/>
          <p:cNvSpPr txBox="1">
            <a:spLocks noChangeArrowheads="1"/>
          </p:cNvSpPr>
          <p:nvPr/>
        </p:nvSpPr>
        <p:spPr bwMode="auto">
          <a:xfrm>
            <a:off x="7504724" y="1830388"/>
            <a:ext cx="2334909" cy="521970"/>
          </a:xfrm>
          <a:prstGeom prst="rect">
            <a:avLst/>
          </a:prstGeom>
          <a:gradFill rotWithShape="1">
            <a:gsLst>
              <a:gs pos="0">
                <a:srgbClr val="B1F7A7"/>
              </a:gs>
              <a:gs pos="50000">
                <a:schemeClr val="bg1"/>
              </a:gs>
              <a:gs pos="100000">
                <a:srgbClr val="B1F7A7"/>
              </a:gs>
            </a:gsLst>
            <a:lin ang="5400000" scaled="1"/>
          </a:gradFill>
          <a:ln w="9525">
            <a:noFill/>
            <a:miter lim="800000"/>
          </a:ln>
          <a:effectLst/>
        </p:spPr>
        <p:txBody>
          <a:bodyPr>
            <a:spAutoFit/>
          </a:bodyPr>
          <a:lstStyle/>
          <a:p>
            <a:pPr marR="0" defTabSz="914400">
              <a:spcBef>
                <a:spcPct val="50000"/>
              </a:spcBef>
              <a:buClrTx/>
              <a:buSzTx/>
              <a:buFontTx/>
              <a:buNone/>
              <a:defRPr/>
            </a:pPr>
            <a:r>
              <a:rPr kumimoji="0" lang="zh-CN" altLang="en-US" sz="2800" kern="1200" cap="none" spc="0" normalizeH="0" baseline="0" noProof="0">
                <a:solidFill>
                  <a:schemeClr val="tx2"/>
                </a:solidFill>
                <a:latin typeface="微软雅黑" panose="020B0503020204020204" pitchFamily="34" charset="-122"/>
                <a:ea typeface="微软雅黑" panose="020B0503020204020204" pitchFamily="34" charset="-122"/>
                <a:cs typeface="+mn-cs"/>
              </a:rPr>
              <a:t>地图的要素</a:t>
            </a:r>
          </a:p>
        </p:txBody>
      </p:sp>
      <p:sp>
        <p:nvSpPr>
          <p:cNvPr id="9223" name="Text Box 23"/>
          <p:cNvSpPr txBox="1"/>
          <p:nvPr/>
        </p:nvSpPr>
        <p:spPr>
          <a:xfrm>
            <a:off x="2423798" y="1700213"/>
            <a:ext cx="4176168" cy="368300"/>
          </a:xfrm>
          <a:prstGeom prst="rect">
            <a:avLst/>
          </a:prstGeom>
          <a:noFill/>
          <a:ln w="9525">
            <a:noFill/>
          </a:ln>
        </p:spPr>
        <p:txBody>
          <a:bodyPr>
            <a:spAutoFit/>
          </a:bodyPr>
          <a:lstStyle/>
          <a:p>
            <a:r>
              <a:rPr lang="zh-CN" altLang="en-US" dirty="0">
                <a:latin typeface="微软雅黑" panose="020B0503020204020204" pitchFamily="34" charset="-122"/>
                <a:ea typeface="微软雅黑" panose="020B0503020204020204" pitchFamily="34" charset="-122"/>
              </a:rPr>
              <a:t>思考：该平面图就是地图吗？</a:t>
            </a:r>
          </a:p>
        </p:txBody>
      </p:sp>
      <p:grpSp>
        <p:nvGrpSpPr>
          <p:cNvPr id="3" name="Group 35"/>
          <p:cNvGrpSpPr/>
          <p:nvPr/>
        </p:nvGrpSpPr>
        <p:grpSpPr>
          <a:xfrm>
            <a:off x="1847610" y="2276475"/>
            <a:ext cx="5039657" cy="4089400"/>
            <a:chOff x="204" y="1434"/>
            <a:chExt cx="3175" cy="2576"/>
          </a:xfrm>
        </p:grpSpPr>
        <p:pic>
          <p:nvPicPr>
            <p:cNvPr id="9228" name="Picture 24" descr="学校平面图(空白）"/>
            <p:cNvPicPr>
              <a:picLocks noChangeAspect="1"/>
            </p:cNvPicPr>
            <p:nvPr/>
          </p:nvPicPr>
          <p:blipFill>
            <a:blip r:embed="rId2" cstate="print"/>
            <a:stretch>
              <a:fillRect/>
            </a:stretch>
          </p:blipFill>
          <p:spPr>
            <a:xfrm>
              <a:off x="204" y="1450"/>
              <a:ext cx="3175" cy="2560"/>
            </a:xfrm>
            <a:prstGeom prst="rect">
              <a:avLst/>
            </a:prstGeom>
            <a:noFill/>
            <a:ln w="9525">
              <a:noFill/>
            </a:ln>
          </p:spPr>
        </p:pic>
        <p:sp>
          <p:nvSpPr>
            <p:cNvPr id="9229" name="Text Box 26"/>
            <p:cNvSpPr txBox="1"/>
            <p:nvPr/>
          </p:nvSpPr>
          <p:spPr>
            <a:xfrm>
              <a:off x="204" y="1434"/>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图书馆</a:t>
              </a:r>
            </a:p>
          </p:txBody>
        </p:sp>
        <p:sp>
          <p:nvSpPr>
            <p:cNvPr id="9230" name="Text Box 27"/>
            <p:cNvSpPr txBox="1"/>
            <p:nvPr/>
          </p:nvSpPr>
          <p:spPr>
            <a:xfrm>
              <a:off x="204" y="1853"/>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9231" name="Text Box 28"/>
            <p:cNvSpPr txBox="1"/>
            <p:nvPr/>
          </p:nvSpPr>
          <p:spPr>
            <a:xfrm>
              <a:off x="1459" y="1690"/>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9232" name="Text Box 29"/>
            <p:cNvSpPr txBox="1"/>
            <p:nvPr/>
          </p:nvSpPr>
          <p:spPr>
            <a:xfrm>
              <a:off x="2699" y="1434"/>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宿舍楼</a:t>
              </a:r>
            </a:p>
          </p:txBody>
        </p:sp>
        <p:sp>
          <p:nvSpPr>
            <p:cNvPr id="9233" name="Text Box 30"/>
            <p:cNvSpPr txBox="1"/>
            <p:nvPr/>
          </p:nvSpPr>
          <p:spPr>
            <a:xfrm>
              <a:off x="2714" y="1842"/>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综合楼</a:t>
              </a:r>
            </a:p>
          </p:txBody>
        </p:sp>
        <p:sp>
          <p:nvSpPr>
            <p:cNvPr id="9234" name="Text Box 31"/>
            <p:cNvSpPr txBox="1"/>
            <p:nvPr/>
          </p:nvSpPr>
          <p:spPr>
            <a:xfrm>
              <a:off x="1489" y="2719"/>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花坛</a:t>
              </a:r>
            </a:p>
          </p:txBody>
        </p:sp>
        <p:sp>
          <p:nvSpPr>
            <p:cNvPr id="9235" name="Text Box 32"/>
            <p:cNvSpPr txBox="1"/>
            <p:nvPr/>
          </p:nvSpPr>
          <p:spPr>
            <a:xfrm>
              <a:off x="2533" y="2591"/>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体育场</a:t>
              </a:r>
            </a:p>
          </p:txBody>
        </p:sp>
        <p:sp>
          <p:nvSpPr>
            <p:cNvPr id="9236" name="Text Box 33"/>
            <p:cNvSpPr txBox="1"/>
            <p:nvPr/>
          </p:nvSpPr>
          <p:spPr>
            <a:xfrm>
              <a:off x="295" y="2976"/>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池塘</a:t>
              </a:r>
            </a:p>
          </p:txBody>
        </p:sp>
      </p:grpSp>
      <p:sp>
        <p:nvSpPr>
          <p:cNvPr id="283684" name="Text Box 36"/>
          <p:cNvSpPr txBox="1"/>
          <p:nvPr/>
        </p:nvSpPr>
        <p:spPr>
          <a:xfrm>
            <a:off x="1860308" y="5962650"/>
            <a:ext cx="1223804" cy="36830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algn="ctr">
              <a:spcBef>
                <a:spcPct val="50000"/>
              </a:spcBef>
            </a:pPr>
            <a:r>
              <a:rPr lang="en-US" altLang="zh-CN" sz="1800" b="0" dirty="0">
                <a:latin typeface="Arial" panose="020B0604020202020204" pitchFamily="34" charset="0"/>
                <a:ea typeface="微软雅黑" panose="020B0503020204020204" pitchFamily="34" charset="-122"/>
              </a:rPr>
              <a:t>1:10 000</a:t>
            </a:r>
          </a:p>
        </p:txBody>
      </p:sp>
      <p:sp>
        <p:nvSpPr>
          <p:cNvPr id="283685" name="Text Box 37"/>
          <p:cNvSpPr txBox="1"/>
          <p:nvPr/>
        </p:nvSpPr>
        <p:spPr>
          <a:xfrm>
            <a:off x="3719030" y="5589588"/>
            <a:ext cx="503171" cy="744220"/>
          </a:xfrm>
          <a:prstGeom prst="rect">
            <a:avLst/>
          </a:prstGeom>
          <a:solidFill>
            <a:schemeClr val="bg1"/>
          </a:solidFill>
          <a:ln w="9525" cap="flat" cmpd="sng">
            <a:solidFill>
              <a:schemeClr val="tx1"/>
            </a:solidFill>
            <a:prstDash val="solid"/>
            <a:miter/>
            <a:headEnd type="none" w="med" len="med"/>
            <a:tailEnd type="none" w="med" len="med"/>
          </a:ln>
        </p:spPr>
        <p:txBody>
          <a:bodyPr lIns="0" tIns="0" rIns="0" bIns="0">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北</a:t>
            </a:r>
          </a:p>
          <a:p>
            <a:pPr algn="ctr">
              <a:lnSpc>
                <a:spcPct val="90000"/>
              </a:lnSpc>
            </a:pPr>
            <a:r>
              <a:rPr lang="zh-CN" altLang="en-US" sz="3600" dirty="0">
                <a:latin typeface="Arial" panose="020B0604020202020204" pitchFamily="34" charset="0"/>
                <a:ea typeface="微软雅黑" panose="020B0503020204020204" pitchFamily="34" charset="-122"/>
              </a:rPr>
              <a:t>↑</a:t>
            </a:r>
          </a:p>
        </p:txBody>
      </p:sp>
      <p:pic>
        <p:nvPicPr>
          <p:cNvPr id="9227" name="Picture 38" descr="图例"/>
          <p:cNvPicPr>
            <a:picLocks noChangeAspect="1"/>
          </p:cNvPicPr>
          <p:nvPr/>
        </p:nvPicPr>
        <p:blipFill>
          <a:blip r:embed="rId3" cstate="print"/>
          <a:stretch>
            <a:fillRect/>
          </a:stretch>
        </p:blipFill>
        <p:spPr>
          <a:xfrm>
            <a:off x="4426962" y="5373689"/>
            <a:ext cx="2447606" cy="985837"/>
          </a:xfrm>
          <a:prstGeom prst="rect">
            <a:avLst/>
          </a:prstGeom>
          <a:noFill/>
          <a:ln w="9525">
            <a:noFill/>
          </a:ln>
        </p:spPr>
      </p:pic>
      <p:sp>
        <p:nvSpPr>
          <p:cNvPr id="2" name="矩形 1"/>
          <p:cNvSpPr/>
          <p:nvPr/>
        </p:nvSpPr>
        <p:spPr>
          <a:xfrm>
            <a:off x="287936" y="11271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3668"/>
                                        </p:tgtEl>
                                        <p:attrNameLst>
                                          <p:attrName>style.visibility</p:attrName>
                                        </p:attrNameLst>
                                      </p:cBhvr>
                                      <p:to>
                                        <p:strVal val="visible"/>
                                      </p:to>
                                    </p:set>
                                    <p:animEffect transition="in" filter="blinds(horizontal)">
                                      <p:cBhvr>
                                        <p:cTn id="7" dur="500"/>
                                        <p:tgtEl>
                                          <p:spTgt spid="28366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83659"/>
                                        </p:tgtEl>
                                        <p:attrNameLst>
                                          <p:attrName>style.visibility</p:attrName>
                                        </p:attrNameLst>
                                      </p:cBhvr>
                                      <p:to>
                                        <p:strVal val="visible"/>
                                      </p:to>
                                    </p:set>
                                    <p:anim calcmode="lin" valueType="num">
                                      <p:cBhvr additive="base">
                                        <p:cTn id="12" dur="500" fill="hold"/>
                                        <p:tgtEl>
                                          <p:spTgt spid="283659"/>
                                        </p:tgtEl>
                                        <p:attrNameLst>
                                          <p:attrName>ppt_x</p:attrName>
                                        </p:attrNameLst>
                                      </p:cBhvr>
                                      <p:tavLst>
                                        <p:tav tm="0">
                                          <p:val>
                                            <p:strVal val="0-#ppt_w/2"/>
                                          </p:val>
                                        </p:tav>
                                        <p:tav tm="100000">
                                          <p:val>
                                            <p:strVal val="#ppt_x"/>
                                          </p:val>
                                        </p:tav>
                                      </p:tavLst>
                                    </p:anim>
                                    <p:anim calcmode="lin" valueType="num">
                                      <p:cBhvr additive="base">
                                        <p:cTn id="13" dur="500" fill="hold"/>
                                        <p:tgtEl>
                                          <p:spTgt spid="28365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3685"/>
                                        </p:tgtEl>
                                        <p:attrNameLst>
                                          <p:attrName>style.visibility</p:attrName>
                                        </p:attrNameLst>
                                      </p:cBhvr>
                                      <p:to>
                                        <p:strVal val="visible"/>
                                      </p:to>
                                    </p:set>
                                    <p:anim calcmode="lin" valueType="num">
                                      <p:cBhvr additive="base">
                                        <p:cTn id="18" dur="500" fill="hold"/>
                                        <p:tgtEl>
                                          <p:spTgt spid="283685"/>
                                        </p:tgtEl>
                                        <p:attrNameLst>
                                          <p:attrName>ppt_x</p:attrName>
                                        </p:attrNameLst>
                                      </p:cBhvr>
                                      <p:tavLst>
                                        <p:tav tm="0">
                                          <p:val>
                                            <p:strVal val="#ppt_x"/>
                                          </p:val>
                                        </p:tav>
                                        <p:tav tm="100000">
                                          <p:val>
                                            <p:strVal val="#ppt_x"/>
                                          </p:val>
                                        </p:tav>
                                      </p:tavLst>
                                    </p:anim>
                                    <p:anim calcmode="lin" valueType="num">
                                      <p:cBhvr additive="base">
                                        <p:cTn id="19" dur="500" fill="hold"/>
                                        <p:tgtEl>
                                          <p:spTgt spid="2836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83661"/>
                                        </p:tgtEl>
                                        <p:attrNameLst>
                                          <p:attrName>style.visibility</p:attrName>
                                        </p:attrNameLst>
                                      </p:cBhvr>
                                      <p:to>
                                        <p:strVal val="visible"/>
                                      </p:to>
                                    </p:set>
                                    <p:anim calcmode="lin" valueType="num">
                                      <p:cBhvr additive="base">
                                        <p:cTn id="24" dur="500" fill="hold"/>
                                        <p:tgtEl>
                                          <p:spTgt spid="283661"/>
                                        </p:tgtEl>
                                        <p:attrNameLst>
                                          <p:attrName>ppt_x</p:attrName>
                                        </p:attrNameLst>
                                      </p:cBhvr>
                                      <p:tavLst>
                                        <p:tav tm="0">
                                          <p:val>
                                            <p:strVal val="0-#ppt_w/2"/>
                                          </p:val>
                                        </p:tav>
                                        <p:tav tm="100000">
                                          <p:val>
                                            <p:strVal val="#ppt_x"/>
                                          </p:val>
                                        </p:tav>
                                      </p:tavLst>
                                    </p:anim>
                                    <p:anim calcmode="lin" valueType="num">
                                      <p:cBhvr additive="base">
                                        <p:cTn id="25" dur="500" fill="hold"/>
                                        <p:tgtEl>
                                          <p:spTgt spid="28366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83684"/>
                                        </p:tgtEl>
                                        <p:attrNameLst>
                                          <p:attrName>style.visibility</p:attrName>
                                        </p:attrNameLst>
                                      </p:cBhvr>
                                      <p:to>
                                        <p:strVal val="visible"/>
                                      </p:to>
                                    </p:set>
                                    <p:anim calcmode="lin" valueType="num">
                                      <p:cBhvr additive="base">
                                        <p:cTn id="30" dur="500" fill="hold"/>
                                        <p:tgtEl>
                                          <p:spTgt spid="283684"/>
                                        </p:tgtEl>
                                        <p:attrNameLst>
                                          <p:attrName>ppt_x</p:attrName>
                                        </p:attrNameLst>
                                      </p:cBhvr>
                                      <p:tavLst>
                                        <p:tav tm="0">
                                          <p:val>
                                            <p:strVal val="#ppt_x"/>
                                          </p:val>
                                        </p:tav>
                                        <p:tav tm="100000">
                                          <p:val>
                                            <p:strVal val="#ppt_x"/>
                                          </p:val>
                                        </p:tav>
                                      </p:tavLst>
                                    </p:anim>
                                    <p:anim calcmode="lin" valueType="num">
                                      <p:cBhvr additive="base">
                                        <p:cTn id="31" dur="500" fill="hold"/>
                                        <p:tgtEl>
                                          <p:spTgt spid="28368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83660"/>
                                        </p:tgtEl>
                                        <p:attrNameLst>
                                          <p:attrName>style.visibility</p:attrName>
                                        </p:attrNameLst>
                                      </p:cBhvr>
                                      <p:to>
                                        <p:strVal val="visible"/>
                                      </p:to>
                                    </p:set>
                                    <p:anim calcmode="lin" valueType="num">
                                      <p:cBhvr additive="base">
                                        <p:cTn id="36" dur="500" fill="hold"/>
                                        <p:tgtEl>
                                          <p:spTgt spid="283660"/>
                                        </p:tgtEl>
                                        <p:attrNameLst>
                                          <p:attrName>ppt_x</p:attrName>
                                        </p:attrNameLst>
                                      </p:cBhvr>
                                      <p:tavLst>
                                        <p:tav tm="0">
                                          <p:val>
                                            <p:strVal val="0-#ppt_w/2"/>
                                          </p:val>
                                        </p:tav>
                                        <p:tav tm="100000">
                                          <p:val>
                                            <p:strVal val="#ppt_x"/>
                                          </p:val>
                                        </p:tav>
                                      </p:tavLst>
                                    </p:anim>
                                    <p:anim calcmode="lin" valueType="num">
                                      <p:cBhvr additive="base">
                                        <p:cTn id="37" dur="500" fill="hold"/>
                                        <p:tgtEl>
                                          <p:spTgt spid="28366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227"/>
                                        </p:tgtEl>
                                        <p:attrNameLst>
                                          <p:attrName>style.visibility</p:attrName>
                                        </p:attrNameLst>
                                      </p:cBhvr>
                                      <p:to>
                                        <p:strVal val="visible"/>
                                      </p:to>
                                    </p:set>
                                    <p:anim calcmode="lin" valueType="num">
                                      <p:cBhvr additive="base">
                                        <p:cTn id="42" dur="500" fill="hold"/>
                                        <p:tgtEl>
                                          <p:spTgt spid="9227"/>
                                        </p:tgtEl>
                                        <p:attrNameLst>
                                          <p:attrName>ppt_x</p:attrName>
                                        </p:attrNameLst>
                                      </p:cBhvr>
                                      <p:tavLst>
                                        <p:tav tm="0">
                                          <p:val>
                                            <p:strVal val="#ppt_x"/>
                                          </p:val>
                                        </p:tav>
                                        <p:tav tm="100000">
                                          <p:val>
                                            <p:strVal val="#ppt_x"/>
                                          </p:val>
                                        </p:tav>
                                      </p:tavLst>
                                    </p:anim>
                                    <p:anim calcmode="lin" valueType="num">
                                      <p:cBhvr additive="base">
                                        <p:cTn id="43" dur="500" fill="hold"/>
                                        <p:tgtEl>
                                          <p:spTgt spid="92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9" grpId="0"/>
      <p:bldP spid="283660" grpId="0"/>
      <p:bldP spid="283661" grpId="0"/>
      <p:bldP spid="283668" grpId="0" bldLvl="0" animBg="1"/>
      <p:bldP spid="283684" grpId="0" bldLvl="0" animBg="1"/>
      <p:bldP spid="283685" grpId="0" bldLvl="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2"/>
          <p:cNvSpPr txBox="1">
            <a:spLocks noChangeArrowheads="1"/>
          </p:cNvSpPr>
          <p:nvPr/>
        </p:nvSpPr>
        <p:spPr bwMode="auto">
          <a:xfrm>
            <a:off x="2351312" y="955675"/>
            <a:ext cx="6336475" cy="457200"/>
          </a:xfrm>
          <a:prstGeom prst="rect">
            <a:avLst/>
          </a:prstGeom>
          <a:noFill/>
          <a:ln w="9525">
            <a:noFill/>
            <a:miter lim="800000"/>
          </a:ln>
        </p:spPr>
        <p:txBody>
          <a:bodyPr>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rPr>
              <a:t>世界</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月平均气温分布规律</a:t>
            </a:r>
          </a:p>
        </p:txBody>
      </p:sp>
      <p:grpSp>
        <p:nvGrpSpPr>
          <p:cNvPr id="2" name="Group 18"/>
          <p:cNvGrpSpPr/>
          <p:nvPr/>
        </p:nvGrpSpPr>
        <p:grpSpPr bwMode="auto">
          <a:xfrm>
            <a:off x="526983" y="1557339"/>
            <a:ext cx="8351280" cy="4940300"/>
            <a:chOff x="249" y="981"/>
            <a:chExt cx="3946" cy="3112"/>
          </a:xfrm>
        </p:grpSpPr>
        <p:pic>
          <p:nvPicPr>
            <p:cNvPr id="11267" name="Picture 17" descr="世界7月平均气温分布"/>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9" y="981"/>
              <a:ext cx="3946" cy="2787"/>
            </a:xfrm>
            <a:prstGeom prst="rect">
              <a:avLst/>
            </a:prstGeom>
            <a:noFill/>
            <a:ln w="9525">
              <a:noFill/>
              <a:miter lim="800000"/>
              <a:headEnd/>
              <a:tailEnd/>
            </a:ln>
          </p:spPr>
        </p:pic>
        <p:sp>
          <p:nvSpPr>
            <p:cNvPr id="11268" name="Text Box 5"/>
            <p:cNvSpPr txBox="1">
              <a:spLocks noChangeArrowheads="1"/>
            </p:cNvSpPr>
            <p:nvPr/>
          </p:nvSpPr>
          <p:spPr bwMode="auto">
            <a:xfrm>
              <a:off x="1428" y="3860"/>
              <a:ext cx="1815" cy="233"/>
            </a:xfrm>
            <a:prstGeom prst="rect">
              <a:avLst/>
            </a:prstGeom>
            <a:noFill/>
            <a:ln w="9525">
              <a:noFill/>
              <a:miter lim="800000"/>
            </a:ln>
          </p:spPr>
          <p:txBody>
            <a:bodyPr>
              <a:spAutoFit/>
            </a:bodyPr>
            <a:lstStyle/>
            <a:p>
              <a:pPr>
                <a:spcBef>
                  <a:spcPct val="50000"/>
                </a:spcBef>
              </a:pPr>
              <a:r>
                <a:rPr lang="zh-CN" altLang="en-US">
                  <a:ea typeface="微软雅黑" panose="020B0503020204020204" pitchFamily="34" charset="-122"/>
                </a:rPr>
                <a:t>世界</a:t>
              </a:r>
              <a:r>
                <a:rPr lang="en-US" altLang="zh-CN">
                  <a:ea typeface="微软雅黑" panose="020B0503020204020204" pitchFamily="34" charset="-122"/>
                </a:rPr>
                <a:t>7</a:t>
              </a:r>
              <a:r>
                <a:rPr lang="zh-CN" altLang="en-US">
                  <a:ea typeface="微软雅黑" panose="020B0503020204020204" pitchFamily="34" charset="-122"/>
                </a:rPr>
                <a:t>月平均气温分布</a:t>
              </a:r>
            </a:p>
          </p:txBody>
        </p:sp>
      </p:grpSp>
      <p:sp>
        <p:nvSpPr>
          <p:cNvPr id="287752" name="Rectangle 8"/>
          <p:cNvSpPr>
            <a:spLocks noGrp="1" noChangeArrowheads="1"/>
          </p:cNvSpPr>
          <p:nvPr>
            <p:ph idx="1"/>
          </p:nvPr>
        </p:nvSpPr>
        <p:spPr>
          <a:xfrm>
            <a:off x="6958694" y="6021389"/>
            <a:ext cx="4512146" cy="461665"/>
          </a:xfrm>
          <a:solidFill>
            <a:srgbClr val="FFFF99"/>
          </a:solidFill>
          <a:ln>
            <a:solidFill>
              <a:schemeClr val="tx1"/>
            </a:solidFill>
          </a:ln>
        </p:spPr>
        <p:txBody>
          <a:bodyPr>
            <a:spAutoFit/>
          </a:bodyPr>
          <a:lstStyle/>
          <a:p>
            <a:pPr algn="ctr">
              <a:buFontTx/>
              <a:buNone/>
            </a:pPr>
            <a:r>
              <a:rPr lang="zh-CN" altLang="en-US" sz="2400" b="1" dirty="0">
                <a:solidFill>
                  <a:srgbClr val="FF0000"/>
                </a:solidFill>
                <a:latin typeface="微软雅黑" panose="020B0503020204020204" pitchFamily="34" charset="-122"/>
                <a:ea typeface="微软雅黑" panose="020B0503020204020204" pitchFamily="34" charset="-122"/>
              </a:rPr>
              <a:t>夏季陆地气温高于海洋</a:t>
            </a:r>
          </a:p>
        </p:txBody>
      </p:sp>
      <p:grpSp>
        <p:nvGrpSpPr>
          <p:cNvPr id="3" name="Group 20"/>
          <p:cNvGrpSpPr/>
          <p:nvPr/>
        </p:nvGrpSpPr>
        <p:grpSpPr bwMode="auto">
          <a:xfrm>
            <a:off x="431744" y="1196975"/>
            <a:ext cx="1246555" cy="1727200"/>
            <a:chOff x="204" y="754"/>
            <a:chExt cx="589" cy="1088"/>
          </a:xfrm>
        </p:grpSpPr>
        <p:sp>
          <p:nvSpPr>
            <p:cNvPr id="11273" name="Text Box 10"/>
            <p:cNvSpPr txBox="1">
              <a:spLocks noChangeArrowheads="1"/>
            </p:cNvSpPr>
            <p:nvPr/>
          </p:nvSpPr>
          <p:spPr bwMode="auto">
            <a:xfrm>
              <a:off x="204" y="754"/>
              <a:ext cx="589" cy="291"/>
            </a:xfrm>
            <a:prstGeom prst="rect">
              <a:avLst/>
            </a:prstGeom>
            <a:solidFill>
              <a:srgbClr val="FF00FF"/>
            </a:solidFill>
            <a:ln w="9525">
              <a:noFill/>
              <a:miter lim="800000"/>
            </a:ln>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rPr>
                <a:t>最高</a:t>
              </a:r>
            </a:p>
          </p:txBody>
        </p:sp>
        <p:sp>
          <p:nvSpPr>
            <p:cNvPr id="11274" name="Line 11"/>
            <p:cNvSpPr>
              <a:spLocks noChangeShapeType="1"/>
            </p:cNvSpPr>
            <p:nvPr/>
          </p:nvSpPr>
          <p:spPr bwMode="auto">
            <a:xfrm>
              <a:off x="476" y="1026"/>
              <a:ext cx="181" cy="816"/>
            </a:xfrm>
            <a:prstGeom prst="line">
              <a:avLst/>
            </a:prstGeom>
            <a:noFill/>
            <a:ln w="28575">
              <a:solidFill>
                <a:srgbClr val="3333FF"/>
              </a:solidFill>
              <a:round/>
              <a:tailEnd type="triangle" w="med" len="med"/>
            </a:ln>
          </p:spPr>
          <p:txBody>
            <a:bodyPr/>
            <a:lstStyle/>
            <a:p>
              <a:endParaRPr lang="zh-CN" altLang="en-US">
                <a:ea typeface="微软雅黑" panose="020B0503020204020204" pitchFamily="34" charset="-122"/>
              </a:endParaRPr>
            </a:p>
          </p:txBody>
        </p:sp>
      </p:grpSp>
      <p:grpSp>
        <p:nvGrpSpPr>
          <p:cNvPr id="4" name="Group 19"/>
          <p:cNvGrpSpPr/>
          <p:nvPr/>
        </p:nvGrpSpPr>
        <p:grpSpPr bwMode="auto">
          <a:xfrm>
            <a:off x="334389" y="5348288"/>
            <a:ext cx="3743897" cy="457200"/>
            <a:chOff x="158" y="3369"/>
            <a:chExt cx="1769" cy="288"/>
          </a:xfrm>
        </p:grpSpPr>
        <p:sp>
          <p:nvSpPr>
            <p:cNvPr id="11276" name="Text Box 13"/>
            <p:cNvSpPr txBox="1">
              <a:spLocks noChangeArrowheads="1"/>
            </p:cNvSpPr>
            <p:nvPr/>
          </p:nvSpPr>
          <p:spPr bwMode="auto">
            <a:xfrm>
              <a:off x="158" y="3369"/>
              <a:ext cx="589" cy="288"/>
            </a:xfrm>
            <a:prstGeom prst="rect">
              <a:avLst/>
            </a:prstGeom>
            <a:solidFill>
              <a:srgbClr val="00CCFF"/>
            </a:solidFill>
            <a:ln w="9525">
              <a:noFill/>
              <a:miter lim="800000"/>
            </a:ln>
          </p:spPr>
          <p:txBody>
            <a:bodyPr>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rPr>
                <a:t>最低</a:t>
              </a:r>
            </a:p>
          </p:txBody>
        </p:sp>
        <p:sp>
          <p:nvSpPr>
            <p:cNvPr id="11277" name="Line 14"/>
            <p:cNvSpPr>
              <a:spLocks noChangeShapeType="1"/>
            </p:cNvSpPr>
            <p:nvPr/>
          </p:nvSpPr>
          <p:spPr bwMode="auto">
            <a:xfrm flipV="1">
              <a:off x="748" y="3385"/>
              <a:ext cx="1179" cy="136"/>
            </a:xfrm>
            <a:prstGeom prst="line">
              <a:avLst/>
            </a:prstGeom>
            <a:noFill/>
            <a:ln w="28575">
              <a:solidFill>
                <a:srgbClr val="3333FF"/>
              </a:solidFill>
              <a:round/>
              <a:tailEnd type="triangle" w="med" len="med"/>
            </a:ln>
          </p:spPr>
          <p:txBody>
            <a:bodyPr/>
            <a:lstStyle/>
            <a:p>
              <a:endParaRPr lang="zh-CN" altLang="en-US">
                <a:ea typeface="微软雅黑" panose="020B0503020204020204" pitchFamily="34" charset="-122"/>
              </a:endParaRPr>
            </a:p>
          </p:txBody>
        </p:sp>
      </p:grpSp>
      <p:sp>
        <p:nvSpPr>
          <p:cNvPr id="287759" name="Text Box 15"/>
          <p:cNvSpPr txBox="1">
            <a:spLocks noChangeArrowheads="1"/>
          </p:cNvSpPr>
          <p:nvPr/>
        </p:nvSpPr>
        <p:spPr bwMode="auto">
          <a:xfrm>
            <a:off x="3502629" y="2324100"/>
            <a:ext cx="768249" cy="457200"/>
          </a:xfrm>
          <a:prstGeom prst="rect">
            <a:avLst/>
          </a:prstGeom>
          <a:noFill/>
          <a:ln w="9525">
            <a:noFill/>
            <a:miter lim="800000"/>
          </a:ln>
        </p:spPr>
        <p:txBody>
          <a:bodyPr>
            <a:spAutoFit/>
          </a:bodyPr>
          <a:lstStyle/>
          <a:p>
            <a:pPr>
              <a:spcBef>
                <a:spcPct val="50000"/>
              </a:spcBef>
            </a:pPr>
            <a:r>
              <a:rPr lang="en-US" altLang="zh-CN" sz="2400">
                <a:solidFill>
                  <a:srgbClr val="FF0000"/>
                </a:solidFill>
                <a:ea typeface="微软雅黑" panose="020B0503020204020204" pitchFamily="34" charset="-122"/>
              </a:rPr>
              <a:t>a</a:t>
            </a:r>
          </a:p>
        </p:txBody>
      </p:sp>
      <p:sp>
        <p:nvSpPr>
          <p:cNvPr id="287760" name="Text Box 16"/>
          <p:cNvSpPr txBox="1">
            <a:spLocks noChangeArrowheads="1"/>
          </p:cNvSpPr>
          <p:nvPr/>
        </p:nvSpPr>
        <p:spPr bwMode="auto">
          <a:xfrm>
            <a:off x="5326958" y="2324100"/>
            <a:ext cx="768249" cy="457200"/>
          </a:xfrm>
          <a:prstGeom prst="rect">
            <a:avLst/>
          </a:prstGeom>
          <a:noFill/>
          <a:ln w="9525">
            <a:noFill/>
            <a:miter lim="800000"/>
          </a:ln>
        </p:spPr>
        <p:txBody>
          <a:bodyPr>
            <a:spAutoFit/>
          </a:bodyPr>
          <a:lstStyle/>
          <a:p>
            <a:pPr>
              <a:spcBef>
                <a:spcPct val="50000"/>
              </a:spcBef>
            </a:pPr>
            <a:r>
              <a:rPr lang="en-US" altLang="zh-CN" sz="2400">
                <a:solidFill>
                  <a:srgbClr val="FF0000"/>
                </a:solidFill>
                <a:ea typeface="微软雅黑" panose="020B0503020204020204" pitchFamily="34" charset="-122"/>
              </a:rPr>
              <a:t>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87759"/>
                                        </p:tgtEl>
                                        <p:attrNameLst>
                                          <p:attrName>style.visibility</p:attrName>
                                        </p:attrNameLst>
                                      </p:cBhvr>
                                      <p:to>
                                        <p:strVal val="visible"/>
                                      </p:to>
                                    </p:set>
                                    <p:anim calcmode="lin" valueType="num">
                                      <p:cBhvr additive="base">
                                        <p:cTn id="22" dur="500" fill="hold"/>
                                        <p:tgtEl>
                                          <p:spTgt spid="287759"/>
                                        </p:tgtEl>
                                        <p:attrNameLst>
                                          <p:attrName>ppt_x</p:attrName>
                                        </p:attrNameLst>
                                      </p:cBhvr>
                                      <p:tavLst>
                                        <p:tav tm="0">
                                          <p:val>
                                            <p:strVal val="#ppt_x"/>
                                          </p:val>
                                        </p:tav>
                                        <p:tav tm="100000">
                                          <p:val>
                                            <p:strVal val="#ppt_x"/>
                                          </p:val>
                                        </p:tav>
                                      </p:tavLst>
                                    </p:anim>
                                    <p:anim calcmode="lin" valueType="num">
                                      <p:cBhvr additive="base">
                                        <p:cTn id="23" dur="500" fill="hold"/>
                                        <p:tgtEl>
                                          <p:spTgt spid="28775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87760"/>
                                        </p:tgtEl>
                                        <p:attrNameLst>
                                          <p:attrName>style.visibility</p:attrName>
                                        </p:attrNameLst>
                                      </p:cBhvr>
                                      <p:to>
                                        <p:strVal val="visible"/>
                                      </p:to>
                                    </p:set>
                                    <p:anim calcmode="lin" valueType="num">
                                      <p:cBhvr additive="base">
                                        <p:cTn id="26" dur="500" fill="hold"/>
                                        <p:tgtEl>
                                          <p:spTgt spid="287760"/>
                                        </p:tgtEl>
                                        <p:attrNameLst>
                                          <p:attrName>ppt_x</p:attrName>
                                        </p:attrNameLst>
                                      </p:cBhvr>
                                      <p:tavLst>
                                        <p:tav tm="0">
                                          <p:val>
                                            <p:strVal val="#ppt_x"/>
                                          </p:val>
                                        </p:tav>
                                        <p:tav tm="100000">
                                          <p:val>
                                            <p:strVal val="#ppt_x"/>
                                          </p:val>
                                        </p:tav>
                                      </p:tavLst>
                                    </p:anim>
                                    <p:anim calcmode="lin" valueType="num">
                                      <p:cBhvr additive="base">
                                        <p:cTn id="27" dur="500" fill="hold"/>
                                        <p:tgtEl>
                                          <p:spTgt spid="28776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87752">
                                            <p:bg/>
                                          </p:spTgt>
                                        </p:tgtEl>
                                        <p:attrNameLst>
                                          <p:attrName>style.visibility</p:attrName>
                                        </p:attrNameLst>
                                      </p:cBhvr>
                                      <p:to>
                                        <p:strVal val="visible"/>
                                      </p:to>
                                    </p:set>
                                    <p:anim calcmode="lin" valueType="num">
                                      <p:cBhvr additive="base">
                                        <p:cTn id="32" dur="500" fill="hold"/>
                                        <p:tgtEl>
                                          <p:spTgt spid="287752">
                                            <p:bg/>
                                          </p:spTgt>
                                        </p:tgtEl>
                                        <p:attrNameLst>
                                          <p:attrName>ppt_x</p:attrName>
                                        </p:attrNameLst>
                                      </p:cBhvr>
                                      <p:tavLst>
                                        <p:tav tm="0">
                                          <p:val>
                                            <p:strVal val="#ppt_x"/>
                                          </p:val>
                                        </p:tav>
                                        <p:tav tm="100000">
                                          <p:val>
                                            <p:strVal val="#ppt_x"/>
                                          </p:val>
                                        </p:tav>
                                      </p:tavLst>
                                    </p:anim>
                                    <p:anim calcmode="lin" valueType="num">
                                      <p:cBhvr additive="base">
                                        <p:cTn id="33" dur="500" fill="hold"/>
                                        <p:tgtEl>
                                          <p:spTgt spid="287752">
                                            <p:bg/>
                                          </p:spTgt>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 presetClass="entr" presetSubtype="4" fill="hold" grpId="0" nodeType="afterEffect">
                                  <p:stCondLst>
                                    <p:cond delay="0"/>
                                  </p:stCondLst>
                                  <p:childTnLst>
                                    <p:set>
                                      <p:cBhvr>
                                        <p:cTn id="36" dur="1" fill="hold">
                                          <p:stCondLst>
                                            <p:cond delay="0"/>
                                          </p:stCondLst>
                                        </p:cTn>
                                        <p:tgtEl>
                                          <p:spTgt spid="287752">
                                            <p:txEl>
                                              <p:pRg st="0" end="0"/>
                                            </p:txEl>
                                          </p:spTgt>
                                        </p:tgtEl>
                                        <p:attrNameLst>
                                          <p:attrName>style.visibility</p:attrName>
                                        </p:attrNameLst>
                                      </p:cBhvr>
                                      <p:to>
                                        <p:strVal val="visible"/>
                                      </p:to>
                                    </p:set>
                                    <p:anim calcmode="lin" valueType="num">
                                      <p:cBhvr additive="base">
                                        <p:cTn id="37" dur="500" fill="hold"/>
                                        <p:tgtEl>
                                          <p:spTgt spid="28775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77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2" grpId="0" build="p" animBg="1"/>
      <p:bldP spid="287759" grpId="0"/>
      <p:bldP spid="287760"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390" name="内容占位符 53389"/>
          <p:cNvGraphicFramePr>
            <a:graphicFrameLocks noGrp="1"/>
          </p:cNvGraphicFramePr>
          <p:nvPr>
            <p:ph idx="4294967295"/>
          </p:nvPr>
        </p:nvGraphicFramePr>
        <p:xfrm>
          <a:off x="624336" y="1484315"/>
          <a:ext cx="10971372" cy="3521329"/>
        </p:xfrm>
        <a:graphic>
          <a:graphicData uri="http://schemas.openxmlformats.org/drawingml/2006/table">
            <a:tbl>
              <a:tblPr/>
              <a:tblGrid>
                <a:gridCol w="1828562">
                  <a:extLst>
                    <a:ext uri="{9D8B030D-6E8A-4147-A177-3AD203B41FA5}">
                      <a16:colId xmlns:a16="http://schemas.microsoft.com/office/drawing/2014/main" val="20000"/>
                    </a:ext>
                  </a:extLst>
                </a:gridCol>
                <a:gridCol w="1828562">
                  <a:extLst>
                    <a:ext uri="{9D8B030D-6E8A-4147-A177-3AD203B41FA5}">
                      <a16:colId xmlns:a16="http://schemas.microsoft.com/office/drawing/2014/main" val="20001"/>
                    </a:ext>
                  </a:extLst>
                </a:gridCol>
                <a:gridCol w="1828562">
                  <a:extLst>
                    <a:ext uri="{9D8B030D-6E8A-4147-A177-3AD203B41FA5}">
                      <a16:colId xmlns:a16="http://schemas.microsoft.com/office/drawing/2014/main" val="20002"/>
                    </a:ext>
                  </a:extLst>
                </a:gridCol>
                <a:gridCol w="1828562">
                  <a:extLst>
                    <a:ext uri="{9D8B030D-6E8A-4147-A177-3AD203B41FA5}">
                      <a16:colId xmlns:a16="http://schemas.microsoft.com/office/drawing/2014/main" val="20003"/>
                    </a:ext>
                  </a:extLst>
                </a:gridCol>
                <a:gridCol w="1828562">
                  <a:extLst>
                    <a:ext uri="{9D8B030D-6E8A-4147-A177-3AD203B41FA5}">
                      <a16:colId xmlns:a16="http://schemas.microsoft.com/office/drawing/2014/main" val="20004"/>
                    </a:ext>
                  </a:extLst>
                </a:gridCol>
                <a:gridCol w="1828562">
                  <a:extLst>
                    <a:ext uri="{9D8B030D-6E8A-4147-A177-3AD203B41FA5}">
                      <a16:colId xmlns:a16="http://schemas.microsoft.com/office/drawing/2014/main" val="20005"/>
                    </a:ext>
                  </a:extLst>
                </a:gridCol>
              </a:tblGrid>
              <a:tr h="1212850">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solidFill>
                            <a:srgbClr val="FF0000"/>
                          </a:solidFill>
                          <a:latin typeface="微软雅黑" panose="020B0503020204020204" pitchFamily="34" charset="-122"/>
                          <a:ea typeface="微软雅黑" panose="020B0503020204020204" pitchFamily="34" charset="-122"/>
                        </a:rPr>
                        <a:t>影响因素</a:t>
                      </a:r>
                    </a:p>
                  </a:txBody>
                  <a:tcPr marL="121904" marR="12190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solidFill>
                            <a:srgbClr val="FF0000"/>
                          </a:solidFill>
                          <a:latin typeface="微软雅黑" panose="020B0503020204020204" pitchFamily="34" charset="-122"/>
                          <a:ea typeface="微软雅黑" panose="020B0503020204020204" pitchFamily="34" charset="-122"/>
                        </a:rPr>
                        <a:t>与同纬度地区相比</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solidFill>
                            <a:srgbClr val="FF0000"/>
                          </a:solidFill>
                          <a:latin typeface="微软雅黑" panose="020B0503020204020204" pitchFamily="34" charset="-122"/>
                          <a:ea typeface="微软雅黑" panose="020B0503020204020204" pitchFamily="34" charset="-122"/>
                        </a:rPr>
                        <a:t>等温线弯曲状况</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solidFill>
                            <a:srgbClr val="FF0000"/>
                          </a:solidFill>
                          <a:latin typeface="微软雅黑" panose="020B0503020204020204" pitchFamily="34" charset="-122"/>
                          <a:ea typeface="微软雅黑" panose="020B0503020204020204" pitchFamily="34" charset="-122"/>
                        </a:rPr>
                        <a:t>影响因素</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solidFill>
                            <a:srgbClr val="FF0000"/>
                          </a:solidFill>
                          <a:latin typeface="微软雅黑" panose="020B0503020204020204" pitchFamily="34" charset="-122"/>
                          <a:ea typeface="微软雅黑" panose="020B0503020204020204" pitchFamily="34" charset="-122"/>
                        </a:rPr>
                        <a:t>与同纬度地区相比</a:t>
                      </a:r>
                    </a:p>
                    <a:p>
                      <a:pPr marL="0" lvl="0" indent="0">
                        <a:buNone/>
                      </a:pPr>
                      <a:endParaRPr lang="zh-CN" altLang="en-US" dirty="0">
                        <a:solidFill>
                          <a:srgbClr val="FF0000"/>
                        </a:solidFill>
                        <a:latin typeface="微软雅黑" panose="020B0503020204020204" pitchFamily="34" charset="-122"/>
                        <a:ea typeface="微软雅黑" panose="020B0503020204020204" pitchFamily="34" charset="-122"/>
                      </a:endParaRP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solidFill>
                            <a:srgbClr val="FF0000"/>
                          </a:solidFill>
                          <a:latin typeface="微软雅黑" panose="020B0503020204020204" pitchFamily="34" charset="-122"/>
                          <a:ea typeface="微软雅黑" panose="020B0503020204020204" pitchFamily="34" charset="-122"/>
                        </a:rPr>
                        <a:t>等温线弯曲状况</a:t>
                      </a:r>
                    </a:p>
                    <a:p>
                      <a:pPr marL="0" lvl="0" indent="0">
                        <a:buNone/>
                      </a:pPr>
                      <a:endParaRPr lang="zh-CN" altLang="en-US" dirty="0">
                        <a:solidFill>
                          <a:srgbClr val="FF0000"/>
                        </a:solidFill>
                        <a:latin typeface="微软雅黑" panose="020B0503020204020204" pitchFamily="34" charset="-122"/>
                        <a:ea typeface="微软雅黑" panose="020B0503020204020204" pitchFamily="34" charset="-122"/>
                      </a:endParaRPr>
                    </a:p>
                  </a:txBody>
                  <a:tcPr marL="121904" marR="12190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4250">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夏季陆地冬季海洋</a:t>
                      </a:r>
                    </a:p>
                  </a:txBody>
                  <a:tcPr marL="121904" marR="12190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气温高</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凸向高纬</a:t>
                      </a:r>
                    </a:p>
                    <a:p>
                      <a:pPr marL="0" lvl="0" indent="0">
                        <a:buNone/>
                      </a:pPr>
                      <a:endParaRPr lang="zh-CN" altLang="en-US" sz="2000" dirty="0">
                        <a:latin typeface="微软雅黑" panose="020B0503020204020204" pitchFamily="34" charset="-122"/>
                        <a:ea typeface="微软雅黑" panose="020B0503020204020204" pitchFamily="34" charset="-122"/>
                      </a:endParaRP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夏季海洋冬季陆地</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气温低</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凸向低纬</a:t>
                      </a:r>
                    </a:p>
                  </a:txBody>
                  <a:tcPr marL="121904" marR="12190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4213">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地势低</a:t>
                      </a:r>
                    </a:p>
                  </a:txBody>
                  <a:tcPr marL="121904" marR="12190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气温高</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凸向高纬</a:t>
                      </a:r>
                      <a:endParaRPr lang="zh-CN" altLang="en-US" dirty="0">
                        <a:latin typeface="微软雅黑" panose="020B0503020204020204" pitchFamily="34" charset="-122"/>
                        <a:ea typeface="微软雅黑" panose="020B0503020204020204" pitchFamily="34" charset="-122"/>
                      </a:endParaRP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地势高</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气温低</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凸向低纬</a:t>
                      </a:r>
                      <a:endParaRPr lang="zh-CN" altLang="en-US" dirty="0">
                        <a:latin typeface="微软雅黑" panose="020B0503020204020204" pitchFamily="34" charset="-122"/>
                        <a:ea typeface="微软雅黑" panose="020B0503020204020204" pitchFamily="34" charset="-122"/>
                      </a:endParaRPr>
                    </a:p>
                  </a:txBody>
                  <a:tcPr marL="121904" marR="12190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9762">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暖流经过</a:t>
                      </a:r>
                    </a:p>
                  </a:txBody>
                  <a:tcPr marL="121904" marR="12190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气温高</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凸向高纬</a:t>
                      </a:r>
                      <a:endParaRPr lang="zh-CN" altLang="en-US" dirty="0">
                        <a:latin typeface="微软雅黑" panose="020B0503020204020204" pitchFamily="34" charset="-122"/>
                        <a:ea typeface="微软雅黑" panose="020B0503020204020204" pitchFamily="34" charset="-122"/>
                      </a:endParaRP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寒流经过</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气温低</a:t>
                      </a:r>
                    </a:p>
                  </a:txBody>
                  <a:tcPr marL="121904" marR="12190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buNone/>
                      </a:pPr>
                      <a:r>
                        <a:rPr lang="zh-CN" altLang="en-US" sz="2000" dirty="0">
                          <a:latin typeface="微软雅黑" panose="020B0503020204020204" pitchFamily="34" charset="-122"/>
                          <a:ea typeface="微软雅黑" panose="020B0503020204020204" pitchFamily="34" charset="-122"/>
                        </a:rPr>
                        <a:t>凸向低纬</a:t>
                      </a:r>
                      <a:endParaRPr lang="zh-CN" altLang="en-US" dirty="0">
                        <a:latin typeface="微软雅黑" panose="020B0503020204020204" pitchFamily="34" charset="-122"/>
                        <a:ea typeface="微软雅黑" panose="020B0503020204020204" pitchFamily="34" charset="-122"/>
                      </a:endParaRPr>
                    </a:p>
                  </a:txBody>
                  <a:tcPr marL="121904" marR="12190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WordArt 6"/>
          <p:cNvSpPr>
            <a:spLocks noChangeArrowheads="1" noChangeShapeType="1" noTextEdit="1"/>
          </p:cNvSpPr>
          <p:nvPr/>
        </p:nvSpPr>
        <p:spPr bwMode="auto">
          <a:xfrm>
            <a:off x="5231719" y="908052"/>
            <a:ext cx="1117455" cy="409575"/>
          </a:xfrm>
          <a:prstGeom prst="rect">
            <a:avLst/>
          </a:prstGeom>
        </p:spPr>
        <p:txBody>
          <a:bodyPr wrap="none" fromWordArt="1">
            <a:prstTxWarp prst="textPlain">
              <a:avLst>
                <a:gd name="adj" fmla="val 50000"/>
              </a:avLst>
            </a:prstTxWarp>
          </a:bodyPr>
          <a:lstStyle/>
          <a:p>
            <a:pPr algn="ctr"/>
            <a:r>
              <a:rPr lang="zh-CN" altLang="en-US" sz="3200" kern="10">
                <a:ln w="12700">
                  <a:solidFill>
                    <a:srgbClr val="3333CC"/>
                  </a:solidFill>
                  <a:roun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活动</a:t>
            </a:r>
          </a:p>
        </p:txBody>
      </p:sp>
      <p:sp>
        <p:nvSpPr>
          <p:cNvPr id="13314" name="Text Box 7"/>
          <p:cNvSpPr txBox="1">
            <a:spLocks noChangeArrowheads="1"/>
          </p:cNvSpPr>
          <p:nvPr/>
        </p:nvSpPr>
        <p:spPr bwMode="auto">
          <a:xfrm>
            <a:off x="1102641" y="1412877"/>
            <a:ext cx="10368199" cy="3323987"/>
          </a:xfrm>
          <a:prstGeom prst="rect">
            <a:avLst/>
          </a:prstGeom>
          <a:noFill/>
          <a:ln w="9525">
            <a:noFill/>
            <a:miter lim="800000"/>
          </a:ln>
        </p:spPr>
        <p:txBody>
          <a:bodyPr>
            <a:spAutoFit/>
          </a:bodyPr>
          <a:lstStyle/>
          <a:p>
            <a:pPr>
              <a:lnSpc>
                <a:spcPct val="125000"/>
              </a:lnSpc>
            </a:pPr>
            <a:r>
              <a:rPr lang="en-US" altLang="zh-CN" sz="2400" dirty="0">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阅读世界</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月和</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月平均气温分布示意图，思考回答下列问题。</a:t>
            </a:r>
          </a:p>
          <a:p>
            <a:pPr>
              <a:lnSpc>
                <a:spcPct val="125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）北京和悉尼相比，</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月气温高的城市分别是哪一个？</a:t>
            </a:r>
          </a:p>
          <a:p>
            <a:pPr>
              <a:lnSpc>
                <a:spcPct val="125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）北半球同纬度的大陆和海洋，</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月大陆气温较高，你能简单地说明其原因？</a:t>
            </a:r>
          </a:p>
          <a:p>
            <a:pPr>
              <a:lnSpc>
                <a:spcPct val="125000"/>
              </a:lnSpc>
            </a:pPr>
            <a:endParaRPr lang="zh-CN" altLang="en-US" sz="2400" dirty="0">
              <a:latin typeface="微软雅黑" panose="020B0503020204020204" pitchFamily="34" charset="-122"/>
              <a:ea typeface="微软雅黑" panose="020B0503020204020204" pitchFamily="34" charset="-122"/>
            </a:endParaRPr>
          </a:p>
          <a:p>
            <a:pPr>
              <a:lnSpc>
                <a:spcPct val="125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月最热的地方不是赤道，而是北回归线附近地区。你知道主要原因吗？</a:t>
            </a:r>
          </a:p>
        </p:txBody>
      </p:sp>
      <p:sp>
        <p:nvSpPr>
          <p:cNvPr id="286728" name="Text Box 8"/>
          <p:cNvSpPr txBox="1">
            <a:spLocks noChangeArrowheads="1"/>
          </p:cNvSpPr>
          <p:nvPr/>
        </p:nvSpPr>
        <p:spPr bwMode="auto">
          <a:xfrm>
            <a:off x="2831732" y="2900363"/>
            <a:ext cx="7968214" cy="457200"/>
          </a:xfrm>
          <a:prstGeom prst="rect">
            <a:avLst/>
          </a:prstGeom>
          <a:solidFill>
            <a:srgbClr val="00FFFF"/>
          </a:solidFill>
          <a:ln w="9525">
            <a:noFill/>
            <a:miter lim="800000"/>
          </a:ln>
        </p:spPr>
        <p:txBody>
          <a:bodyPr>
            <a:spAutoFit/>
          </a:bodyPr>
          <a:lstStyle/>
          <a:p>
            <a:pPr>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月气温高的是悉尼，</a:t>
            </a:r>
            <a:r>
              <a:rPr lang="en-US" altLang="zh-CN" sz="2400" dirty="0">
                <a:solidFill>
                  <a:srgbClr val="FF0000"/>
                </a:solidFill>
                <a:latin typeface="微软雅黑" panose="020B0503020204020204" pitchFamily="34" charset="-122"/>
                <a:ea typeface="微软雅黑" panose="020B0503020204020204" pitchFamily="34" charset="-122"/>
              </a:rPr>
              <a:t>7</a:t>
            </a:r>
            <a:r>
              <a:rPr lang="zh-CN" altLang="en-US" sz="2400" dirty="0">
                <a:solidFill>
                  <a:srgbClr val="FF0000"/>
                </a:solidFill>
                <a:latin typeface="微软雅黑" panose="020B0503020204020204" pitchFamily="34" charset="-122"/>
                <a:ea typeface="微软雅黑" panose="020B0503020204020204" pitchFamily="34" charset="-122"/>
              </a:rPr>
              <a:t>月气温高的是北京。</a:t>
            </a:r>
          </a:p>
        </p:txBody>
      </p:sp>
      <p:sp>
        <p:nvSpPr>
          <p:cNvPr id="286729" name="Text Box 9"/>
          <p:cNvSpPr txBox="1">
            <a:spLocks noChangeArrowheads="1"/>
          </p:cNvSpPr>
          <p:nvPr/>
        </p:nvSpPr>
        <p:spPr bwMode="auto">
          <a:xfrm>
            <a:off x="2063483" y="4221163"/>
            <a:ext cx="7487792" cy="457200"/>
          </a:xfrm>
          <a:prstGeom prst="rect">
            <a:avLst/>
          </a:prstGeom>
          <a:solidFill>
            <a:srgbClr val="00FFFF"/>
          </a:solidFill>
          <a:ln w="9525">
            <a:noFill/>
            <a:miter lim="800000"/>
          </a:ln>
        </p:spPr>
        <p:txBody>
          <a:bodyPr>
            <a:spAutoFit/>
          </a:bodyPr>
          <a:lstStyle/>
          <a:p>
            <a:pPr>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7</a:t>
            </a:r>
            <a:r>
              <a:rPr lang="zh-CN" altLang="en-US" sz="2400" dirty="0">
                <a:solidFill>
                  <a:srgbClr val="FF0000"/>
                </a:solidFill>
                <a:latin typeface="微软雅黑" panose="020B0503020204020204" pitchFamily="34" charset="-122"/>
                <a:ea typeface="微软雅黑" panose="020B0503020204020204" pitchFamily="34" charset="-122"/>
              </a:rPr>
              <a:t>月北半球受热多，大陆升温比海洋快。</a:t>
            </a:r>
          </a:p>
        </p:txBody>
      </p:sp>
      <p:sp>
        <p:nvSpPr>
          <p:cNvPr id="286730" name="Text Box 10"/>
          <p:cNvSpPr txBox="1">
            <a:spLocks noChangeArrowheads="1"/>
          </p:cNvSpPr>
          <p:nvPr/>
        </p:nvSpPr>
        <p:spPr bwMode="auto">
          <a:xfrm>
            <a:off x="1199995" y="5661027"/>
            <a:ext cx="10078255" cy="830997"/>
          </a:xfrm>
          <a:prstGeom prst="rect">
            <a:avLst/>
          </a:prstGeom>
          <a:solidFill>
            <a:srgbClr val="00FFFF"/>
          </a:solidFill>
          <a:ln w="9525">
            <a:noFill/>
            <a:miter lim="800000"/>
          </a:ln>
        </p:spPr>
        <p:txBody>
          <a:bodyPr>
            <a:spAutoFit/>
          </a:bodyPr>
          <a:lstStyle/>
          <a:p>
            <a:pPr>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    7</a:t>
            </a:r>
            <a:r>
              <a:rPr lang="zh-CN" altLang="en-US" sz="2400" dirty="0">
                <a:solidFill>
                  <a:srgbClr val="FF0000"/>
                </a:solidFill>
                <a:latin typeface="微软雅黑" panose="020B0503020204020204" pitchFamily="34" charset="-122"/>
                <a:ea typeface="微软雅黑" panose="020B0503020204020204" pitchFamily="34" charset="-122"/>
              </a:rPr>
              <a:t>月赤道没有阳光直射，而且降水较多，多雨天；北回归线此时阳光接近直射，而且晴天多。</a:t>
            </a:r>
          </a:p>
        </p:txBody>
      </p:sp>
      <p:sp>
        <p:nvSpPr>
          <p:cNvPr id="7" name="矩形 6"/>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28"/>
                                        </p:tgtEl>
                                        <p:attrNameLst>
                                          <p:attrName>style.visibility</p:attrName>
                                        </p:attrNameLst>
                                      </p:cBhvr>
                                      <p:to>
                                        <p:strVal val="visible"/>
                                      </p:to>
                                    </p:set>
                                    <p:anim calcmode="lin" valueType="num">
                                      <p:cBhvr additive="base">
                                        <p:cTn id="7" dur="500" fill="hold"/>
                                        <p:tgtEl>
                                          <p:spTgt spid="286728"/>
                                        </p:tgtEl>
                                        <p:attrNameLst>
                                          <p:attrName>ppt_x</p:attrName>
                                        </p:attrNameLst>
                                      </p:cBhvr>
                                      <p:tavLst>
                                        <p:tav tm="0">
                                          <p:val>
                                            <p:strVal val="#ppt_x"/>
                                          </p:val>
                                        </p:tav>
                                        <p:tav tm="100000">
                                          <p:val>
                                            <p:strVal val="#ppt_x"/>
                                          </p:val>
                                        </p:tav>
                                      </p:tavLst>
                                    </p:anim>
                                    <p:anim calcmode="lin" valueType="num">
                                      <p:cBhvr additive="base">
                                        <p:cTn id="8" dur="500" fill="hold"/>
                                        <p:tgtEl>
                                          <p:spTgt spid="28672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6729"/>
                                        </p:tgtEl>
                                        <p:attrNameLst>
                                          <p:attrName>style.visibility</p:attrName>
                                        </p:attrNameLst>
                                      </p:cBhvr>
                                      <p:to>
                                        <p:strVal val="visible"/>
                                      </p:to>
                                    </p:set>
                                    <p:anim calcmode="lin" valueType="num">
                                      <p:cBhvr additive="base">
                                        <p:cTn id="13" dur="500" fill="hold"/>
                                        <p:tgtEl>
                                          <p:spTgt spid="286729"/>
                                        </p:tgtEl>
                                        <p:attrNameLst>
                                          <p:attrName>ppt_x</p:attrName>
                                        </p:attrNameLst>
                                      </p:cBhvr>
                                      <p:tavLst>
                                        <p:tav tm="0">
                                          <p:val>
                                            <p:strVal val="#ppt_x"/>
                                          </p:val>
                                        </p:tav>
                                        <p:tav tm="100000">
                                          <p:val>
                                            <p:strVal val="#ppt_x"/>
                                          </p:val>
                                        </p:tav>
                                      </p:tavLst>
                                    </p:anim>
                                    <p:anim calcmode="lin" valueType="num">
                                      <p:cBhvr additive="base">
                                        <p:cTn id="14" dur="500" fill="hold"/>
                                        <p:tgtEl>
                                          <p:spTgt spid="28672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6730"/>
                                        </p:tgtEl>
                                        <p:attrNameLst>
                                          <p:attrName>style.visibility</p:attrName>
                                        </p:attrNameLst>
                                      </p:cBhvr>
                                      <p:to>
                                        <p:strVal val="visible"/>
                                      </p:to>
                                    </p:set>
                                    <p:anim calcmode="lin" valueType="num">
                                      <p:cBhvr additive="base">
                                        <p:cTn id="19" dur="500" fill="hold"/>
                                        <p:tgtEl>
                                          <p:spTgt spid="286730"/>
                                        </p:tgtEl>
                                        <p:attrNameLst>
                                          <p:attrName>ppt_x</p:attrName>
                                        </p:attrNameLst>
                                      </p:cBhvr>
                                      <p:tavLst>
                                        <p:tav tm="0">
                                          <p:val>
                                            <p:strVal val="#ppt_x"/>
                                          </p:val>
                                        </p:tav>
                                        <p:tav tm="100000">
                                          <p:val>
                                            <p:strVal val="#ppt_x"/>
                                          </p:val>
                                        </p:tav>
                                      </p:tavLst>
                                    </p:anim>
                                    <p:anim calcmode="lin" valueType="num">
                                      <p:cBhvr additive="base">
                                        <p:cTn id="20" dur="500" fill="hold"/>
                                        <p:tgtEl>
                                          <p:spTgt spid="28673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4"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8" grpId="0" animBg="1"/>
      <p:bldP spid="286729" grpId="0" animBg="1"/>
      <p:bldP spid="286730"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WordArt 6"/>
          <p:cNvSpPr>
            <a:spLocks noChangeArrowheads="1" noChangeShapeType="1" noTextEdit="1"/>
          </p:cNvSpPr>
          <p:nvPr/>
        </p:nvSpPr>
        <p:spPr bwMode="auto">
          <a:xfrm>
            <a:off x="4266645" y="1125538"/>
            <a:ext cx="3657124" cy="457200"/>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主要降水类型</a:t>
            </a:r>
          </a:p>
        </p:txBody>
      </p:sp>
      <p:sp>
        <p:nvSpPr>
          <p:cNvPr id="266247" name="Rectangle 7"/>
          <p:cNvSpPr>
            <a:spLocks noChangeArrowheads="1"/>
          </p:cNvSpPr>
          <p:nvPr/>
        </p:nvSpPr>
        <p:spPr bwMode="auto">
          <a:xfrm>
            <a:off x="782790" y="1947679"/>
            <a:ext cx="9887780" cy="3978275"/>
          </a:xfrm>
          <a:prstGeom prst="rect">
            <a:avLst/>
          </a:prstGeom>
          <a:solidFill>
            <a:schemeClr val="bg1">
              <a:alpha val="54000"/>
            </a:schemeClr>
          </a:solidFill>
          <a:ln w="9525">
            <a:noFill/>
            <a:miter lim="800000"/>
          </a:ln>
        </p:spPr>
        <p:txBody>
          <a:bodyPr>
            <a:spAutoFit/>
          </a:bodyPr>
          <a:lstStyle/>
          <a:p>
            <a:pPr>
              <a:lnSpc>
                <a:spcPct val="125000"/>
              </a:lnSpc>
            </a:pPr>
            <a:r>
              <a:rPr lang="zh-CN" altLang="en-US" sz="2800" dirty="0">
                <a:latin typeface="微软雅黑" panose="020B0503020204020204" pitchFamily="34" charset="-122"/>
                <a:ea typeface="微软雅黑" panose="020B0503020204020204" pitchFamily="34" charset="-122"/>
              </a:rPr>
              <a:t>一、什么是降水？</a:t>
            </a:r>
          </a:p>
          <a:p>
            <a:pPr>
              <a:lnSpc>
                <a:spcPct val="125000"/>
              </a:lnSpc>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    从大气中降落的雨、雪、冰雹等，统称为降水。</a:t>
            </a:r>
          </a:p>
          <a:p>
            <a:pPr>
              <a:lnSpc>
                <a:spcPct val="125000"/>
              </a:lnSpc>
            </a:pPr>
            <a:r>
              <a:rPr lang="zh-CN" altLang="en-US" sz="2800" dirty="0">
                <a:latin typeface="微软雅黑" panose="020B0503020204020204" pitchFamily="34" charset="-122"/>
                <a:ea typeface="微软雅黑" panose="020B0503020204020204" pitchFamily="34" charset="-122"/>
              </a:rPr>
              <a:t>二、降水形成的两个条件</a:t>
            </a:r>
          </a:p>
          <a:p>
            <a:pPr>
              <a:lnSpc>
                <a:spcPct val="125000"/>
              </a:lnSpc>
            </a:pPr>
            <a:r>
              <a:rPr lang="zh-CN" altLang="en-US" sz="2400" dirty="0">
                <a:solidFill>
                  <a:schemeClr val="accent2"/>
                </a:solidFill>
                <a:latin typeface="微软雅黑" panose="020B0503020204020204" pitchFamily="34" charset="-122"/>
                <a:ea typeface="微软雅黑" panose="020B0503020204020204" pitchFamily="34" charset="-122"/>
              </a:rPr>
              <a:t>    </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1</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）空气中含有足够的水汽。</a:t>
            </a:r>
          </a:p>
          <a:p>
            <a:pPr>
              <a:lnSpc>
                <a:spcPct val="125000"/>
              </a:lnSpc>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    （</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）空气气温下降到水汽能够凝结出来的程度。</a:t>
            </a:r>
          </a:p>
          <a:p>
            <a:pPr>
              <a:lnSpc>
                <a:spcPct val="125000"/>
              </a:lnSpc>
            </a:pPr>
            <a:r>
              <a:rPr lang="zh-CN" altLang="en-US" sz="2800" dirty="0">
                <a:latin typeface="微软雅黑" panose="020B0503020204020204" pitchFamily="34" charset="-122"/>
                <a:ea typeface="微软雅黑" panose="020B0503020204020204" pitchFamily="34" charset="-122"/>
              </a:rPr>
              <a:t>三、降水量的测量</a:t>
            </a:r>
          </a:p>
          <a:p>
            <a:pPr>
              <a:lnSpc>
                <a:spcPct val="125000"/>
              </a:lnSpc>
            </a:pPr>
            <a:r>
              <a:rPr lang="zh-CN" altLang="en-US" sz="2400" dirty="0">
                <a:solidFill>
                  <a:schemeClr val="accent2"/>
                </a:solidFill>
                <a:latin typeface="微软雅黑" panose="020B0503020204020204" pitchFamily="34" charset="-122"/>
                <a:ea typeface="微软雅黑" panose="020B0503020204020204" pitchFamily="34" charset="-122"/>
              </a:rPr>
              <a:t>    </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1</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）降水量一般用雨量器来测量。</a:t>
            </a:r>
          </a:p>
          <a:p>
            <a:pPr>
              <a:lnSpc>
                <a:spcPct val="125000"/>
              </a:lnSpc>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    （</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）降水量通常以毫米为单位。</a:t>
            </a:r>
          </a:p>
        </p:txBody>
      </p:sp>
      <p:pic>
        <p:nvPicPr>
          <p:cNvPr id="266248" name="Picture 8" descr="雨量器"/>
          <p:cNvPicPr>
            <a:picLocks noChangeAspect="1" noChangeArrowheads="1"/>
          </p:cNvPicPr>
          <p:nvPr/>
        </p:nvPicPr>
        <p:blipFill>
          <a:blip r:embed="rId2" cstate="print"/>
          <a:srcRect/>
          <a:stretch>
            <a:fillRect/>
          </a:stretch>
        </p:blipFill>
        <p:spPr bwMode="auto">
          <a:xfrm>
            <a:off x="8112129" y="4437065"/>
            <a:ext cx="3083582" cy="2079625"/>
          </a:xfrm>
          <a:prstGeom prst="rect">
            <a:avLst/>
          </a:prstGeom>
          <a:noFill/>
          <a:ln w="9525">
            <a:noFill/>
            <a:miter lim="800000"/>
            <a:headEnd/>
            <a:tailEnd/>
          </a:ln>
        </p:spPr>
      </p:pic>
      <p:sp>
        <p:nvSpPr>
          <p:cNvPr id="5" name="矩形 4"/>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47">
                                            <p:txEl>
                                              <p:pRg st="0" end="0"/>
                                            </p:txEl>
                                          </p:spTgt>
                                        </p:tgtEl>
                                        <p:attrNameLst>
                                          <p:attrName>style.visibility</p:attrName>
                                        </p:attrNameLst>
                                      </p:cBhvr>
                                      <p:to>
                                        <p:strVal val="visible"/>
                                      </p:to>
                                    </p:set>
                                    <p:anim calcmode="lin" valueType="num">
                                      <p:cBhvr additive="base">
                                        <p:cTn id="7" dur="500" fill="hold"/>
                                        <p:tgtEl>
                                          <p:spTgt spid="2662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6247">
                                            <p:txEl>
                                              <p:pRg st="1" end="1"/>
                                            </p:txEl>
                                          </p:spTgt>
                                        </p:tgtEl>
                                        <p:attrNameLst>
                                          <p:attrName>style.visibility</p:attrName>
                                        </p:attrNameLst>
                                      </p:cBhvr>
                                      <p:to>
                                        <p:strVal val="visible"/>
                                      </p:to>
                                    </p:set>
                                    <p:anim calcmode="lin" valueType="num">
                                      <p:cBhvr additive="base">
                                        <p:cTn id="13" dur="500" fill="hold"/>
                                        <p:tgtEl>
                                          <p:spTgt spid="2662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6247">
                                            <p:txEl>
                                              <p:pRg st="2" end="2"/>
                                            </p:txEl>
                                          </p:spTgt>
                                        </p:tgtEl>
                                        <p:attrNameLst>
                                          <p:attrName>style.visibility</p:attrName>
                                        </p:attrNameLst>
                                      </p:cBhvr>
                                      <p:to>
                                        <p:strVal val="visible"/>
                                      </p:to>
                                    </p:set>
                                    <p:anim calcmode="lin" valueType="num">
                                      <p:cBhvr additive="base">
                                        <p:cTn id="19" dur="500" fill="hold"/>
                                        <p:tgtEl>
                                          <p:spTgt spid="2662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6247">
                                            <p:txEl>
                                              <p:pRg st="3" end="3"/>
                                            </p:txEl>
                                          </p:spTgt>
                                        </p:tgtEl>
                                        <p:attrNameLst>
                                          <p:attrName>style.visibility</p:attrName>
                                        </p:attrNameLst>
                                      </p:cBhvr>
                                      <p:to>
                                        <p:strVal val="visible"/>
                                      </p:to>
                                    </p:set>
                                    <p:anim calcmode="lin" valueType="num">
                                      <p:cBhvr additive="base">
                                        <p:cTn id="25" dur="500" fill="hold"/>
                                        <p:tgtEl>
                                          <p:spTgt spid="2662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62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66247">
                                            <p:txEl>
                                              <p:pRg st="4" end="4"/>
                                            </p:txEl>
                                          </p:spTgt>
                                        </p:tgtEl>
                                        <p:attrNameLst>
                                          <p:attrName>style.visibility</p:attrName>
                                        </p:attrNameLst>
                                      </p:cBhvr>
                                      <p:to>
                                        <p:strVal val="visible"/>
                                      </p:to>
                                    </p:set>
                                    <p:anim calcmode="lin" valueType="num">
                                      <p:cBhvr additive="base">
                                        <p:cTn id="31" dur="500" fill="hold"/>
                                        <p:tgtEl>
                                          <p:spTgt spid="2662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62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6247">
                                            <p:txEl>
                                              <p:pRg st="5" end="5"/>
                                            </p:txEl>
                                          </p:spTgt>
                                        </p:tgtEl>
                                        <p:attrNameLst>
                                          <p:attrName>style.visibility</p:attrName>
                                        </p:attrNameLst>
                                      </p:cBhvr>
                                      <p:to>
                                        <p:strVal val="visible"/>
                                      </p:to>
                                    </p:set>
                                    <p:anim calcmode="lin" valueType="num">
                                      <p:cBhvr additive="base">
                                        <p:cTn id="37" dur="500" fill="hold"/>
                                        <p:tgtEl>
                                          <p:spTgt spid="26624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62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6247">
                                            <p:txEl>
                                              <p:pRg st="6" end="6"/>
                                            </p:txEl>
                                          </p:spTgt>
                                        </p:tgtEl>
                                        <p:attrNameLst>
                                          <p:attrName>style.visibility</p:attrName>
                                        </p:attrNameLst>
                                      </p:cBhvr>
                                      <p:to>
                                        <p:strVal val="visible"/>
                                      </p:to>
                                    </p:set>
                                    <p:anim calcmode="lin" valueType="num">
                                      <p:cBhvr additive="base">
                                        <p:cTn id="43" dur="500" fill="hold"/>
                                        <p:tgtEl>
                                          <p:spTgt spid="26624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62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66248"/>
                                        </p:tgtEl>
                                        <p:attrNameLst>
                                          <p:attrName>style.visibility</p:attrName>
                                        </p:attrNameLst>
                                      </p:cBhvr>
                                      <p:to>
                                        <p:strVal val="visible"/>
                                      </p:to>
                                    </p:set>
                                    <p:animEffect transition="in" filter="wipe(down)">
                                      <p:cBhvr>
                                        <p:cTn id="49" dur="500"/>
                                        <p:tgtEl>
                                          <p:spTgt spid="26624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66247">
                                            <p:txEl>
                                              <p:pRg st="7" end="7"/>
                                            </p:txEl>
                                          </p:spTgt>
                                        </p:tgtEl>
                                        <p:attrNameLst>
                                          <p:attrName>style.visibility</p:attrName>
                                        </p:attrNameLst>
                                      </p:cBhvr>
                                      <p:to>
                                        <p:strVal val="visible"/>
                                      </p:to>
                                    </p:set>
                                    <p:anim calcmode="lin" valueType="num">
                                      <p:cBhvr additive="base">
                                        <p:cTn id="54" dur="500" fill="hold"/>
                                        <p:tgtEl>
                                          <p:spTgt spid="266247">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6624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312" name="Rectangle 48"/>
          <p:cNvSpPr>
            <a:spLocks noChangeArrowheads="1"/>
          </p:cNvSpPr>
          <p:nvPr/>
        </p:nvSpPr>
        <p:spPr bwMode="auto">
          <a:xfrm>
            <a:off x="1390471" y="981075"/>
            <a:ext cx="9407358" cy="1722438"/>
          </a:xfrm>
          <a:prstGeom prst="rect">
            <a:avLst/>
          </a:prstGeom>
          <a:solidFill>
            <a:srgbClr val="CCFFFF">
              <a:alpha val="54117"/>
            </a:srgbClr>
          </a:solidFill>
          <a:ln w="9525">
            <a:noFill/>
            <a:miter lim="800000"/>
          </a:ln>
        </p:spPr>
        <p:txBody>
          <a:bodyPr>
            <a:spAutoFit/>
          </a:bodyPr>
          <a:lstStyle/>
          <a:p>
            <a:pPr>
              <a:lnSpc>
                <a:spcPct val="125000"/>
              </a:lnSpc>
            </a:pPr>
            <a:r>
              <a:rPr lang="zh-CN" altLang="en-US" sz="2800" dirty="0">
                <a:ea typeface="微软雅黑" panose="020B0503020204020204" pitchFamily="34" charset="-122"/>
              </a:rPr>
              <a:t>主要降水类型</a:t>
            </a:r>
          </a:p>
          <a:p>
            <a:pPr>
              <a:lnSpc>
                <a:spcPct val="125000"/>
              </a:lnSpc>
              <a:spcBef>
                <a:spcPct val="50000"/>
              </a:spcBef>
            </a:pPr>
            <a:r>
              <a:rPr lang="zh-CN" altLang="en-US" sz="2400" dirty="0">
                <a:ea typeface="微软雅黑" panose="020B0503020204020204" pitchFamily="34" charset="-122"/>
              </a:rPr>
              <a:t>    </a:t>
            </a:r>
            <a:r>
              <a:rPr lang="zh-CN" altLang="en-US" sz="2400" dirty="0">
                <a:solidFill>
                  <a:srgbClr val="3333FF"/>
                </a:solidFill>
                <a:latin typeface="微软雅黑" panose="020B0503020204020204" pitchFamily="34" charset="-122"/>
                <a:ea typeface="微软雅黑" panose="020B0503020204020204" pitchFamily="34" charset="-122"/>
              </a:rPr>
              <a:t>依据空气上升的原因和形式，把降水分成：对流雨，地形雨、锋面雨。</a:t>
            </a:r>
          </a:p>
        </p:txBody>
      </p:sp>
      <p:pic>
        <p:nvPicPr>
          <p:cNvPr id="267317" name="Picture 53" descr="对流雨"/>
          <p:cNvPicPr>
            <a:picLocks noChangeAspect="1" noChangeArrowheads="1"/>
          </p:cNvPicPr>
          <p:nvPr/>
        </p:nvPicPr>
        <p:blipFill>
          <a:blip r:embed="rId2" cstate="print"/>
          <a:srcRect/>
          <a:stretch>
            <a:fillRect/>
          </a:stretch>
        </p:blipFill>
        <p:spPr bwMode="auto">
          <a:xfrm>
            <a:off x="912165" y="2924177"/>
            <a:ext cx="6857107" cy="3262313"/>
          </a:xfrm>
          <a:prstGeom prst="rect">
            <a:avLst/>
          </a:prstGeom>
          <a:noFill/>
          <a:ln w="9525">
            <a:noFill/>
            <a:miter lim="800000"/>
            <a:headEnd/>
            <a:tailEnd/>
          </a:ln>
        </p:spPr>
      </p:pic>
      <p:sp>
        <p:nvSpPr>
          <p:cNvPr id="267318" name="Text Box 54"/>
          <p:cNvSpPr txBox="1">
            <a:spLocks noChangeArrowheads="1"/>
          </p:cNvSpPr>
          <p:nvPr/>
        </p:nvSpPr>
        <p:spPr bwMode="auto">
          <a:xfrm>
            <a:off x="7822183" y="3213102"/>
            <a:ext cx="4129079" cy="2400657"/>
          </a:xfrm>
          <a:prstGeom prst="rect">
            <a:avLst/>
          </a:prstGeom>
          <a:solidFill>
            <a:srgbClr val="00FFFF"/>
          </a:solidFill>
          <a:ln w="9525">
            <a:noFill/>
            <a:miter lim="800000"/>
          </a:ln>
        </p:spPr>
        <p:txBody>
          <a:bodyPr>
            <a:spAutoFit/>
          </a:bodyPr>
          <a:lstStyle/>
          <a:p>
            <a:pPr>
              <a:lnSpc>
                <a:spcPct val="125000"/>
              </a:lnSpc>
            </a:pPr>
            <a:r>
              <a:rPr lang="en-US" altLang="zh-CN" sz="2400" dirty="0">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对流雨：</a:t>
            </a:r>
            <a:r>
              <a:rPr lang="zh-CN" altLang="en-US" sz="2400" dirty="0">
                <a:solidFill>
                  <a:srgbClr val="3333FF"/>
                </a:solidFill>
                <a:latin typeface="微软雅黑" panose="020B0503020204020204" pitchFamily="34" charset="-122"/>
                <a:ea typeface="微软雅黑" panose="020B0503020204020204" pitchFamily="34" charset="-122"/>
              </a:rPr>
              <a:t>湿润空气受热膨胀上升，变冷凝结而形成的降水。</a:t>
            </a:r>
          </a:p>
          <a:p>
            <a:pPr>
              <a:lnSpc>
                <a:spcPct val="125000"/>
              </a:lnSpc>
            </a:pPr>
            <a:r>
              <a:rPr lang="zh-CN" altLang="en-US" sz="2400" dirty="0">
                <a:solidFill>
                  <a:srgbClr val="3333FF"/>
                </a:solidFill>
                <a:latin typeface="微软雅黑" panose="020B0503020204020204" pitchFamily="34" charset="-122"/>
                <a:ea typeface="微软雅黑" panose="020B0503020204020204" pitchFamily="34" charset="-122"/>
              </a:rPr>
              <a:t>    对流雨一般强度大、历时短、范围小，常伴有雷电。</a:t>
            </a:r>
          </a:p>
        </p:txBody>
      </p:sp>
      <p:sp>
        <p:nvSpPr>
          <p:cNvPr id="5" name="矩形 4"/>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7312">
                                            <p:txEl>
                                              <p:pRg st="1" end="1"/>
                                            </p:txEl>
                                          </p:spTgt>
                                        </p:tgtEl>
                                        <p:attrNameLst>
                                          <p:attrName>style.visibility</p:attrName>
                                        </p:attrNameLst>
                                      </p:cBhvr>
                                      <p:to>
                                        <p:strVal val="visible"/>
                                      </p:to>
                                    </p:set>
                                    <p:anim calcmode="lin" valueType="num">
                                      <p:cBhvr additive="base">
                                        <p:cTn id="7" dur="500" fill="hold"/>
                                        <p:tgtEl>
                                          <p:spTgt spid="26731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73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67317"/>
                                        </p:tgtEl>
                                        <p:attrNameLst>
                                          <p:attrName>style.visibility</p:attrName>
                                        </p:attrNameLst>
                                      </p:cBhvr>
                                      <p:to>
                                        <p:strVal val="visible"/>
                                      </p:to>
                                    </p:set>
                                    <p:animEffect transition="in" filter="blinds(horizontal)">
                                      <p:cBhvr>
                                        <p:cTn id="13" dur="500"/>
                                        <p:tgtEl>
                                          <p:spTgt spid="26731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7318">
                                            <p:txEl>
                                              <p:pRg st="0" end="0"/>
                                            </p:txEl>
                                          </p:spTgt>
                                        </p:tgtEl>
                                        <p:attrNameLst>
                                          <p:attrName>style.visibility</p:attrName>
                                        </p:attrNameLst>
                                      </p:cBhvr>
                                      <p:to>
                                        <p:strVal val="visible"/>
                                      </p:to>
                                    </p:set>
                                    <p:anim calcmode="lin" valueType="num">
                                      <p:cBhvr additive="base">
                                        <p:cTn id="18" dur="500" fill="hold"/>
                                        <p:tgtEl>
                                          <p:spTgt spid="267318">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7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7318">
                                            <p:txEl>
                                              <p:pRg st="1" end="1"/>
                                            </p:txEl>
                                          </p:spTgt>
                                        </p:tgtEl>
                                        <p:attrNameLst>
                                          <p:attrName>style.visibility</p:attrName>
                                        </p:attrNameLst>
                                      </p:cBhvr>
                                      <p:to>
                                        <p:strVal val="visible"/>
                                      </p:to>
                                    </p:set>
                                    <p:anim calcmode="lin" valueType="num">
                                      <p:cBhvr additive="base">
                                        <p:cTn id="24" dur="500" fill="hold"/>
                                        <p:tgtEl>
                                          <p:spTgt spid="267318">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73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2" name="Text Box 4"/>
          <p:cNvSpPr txBox="1">
            <a:spLocks noChangeArrowheads="1"/>
          </p:cNvSpPr>
          <p:nvPr/>
        </p:nvSpPr>
        <p:spPr bwMode="auto">
          <a:xfrm>
            <a:off x="7439116" y="1628776"/>
            <a:ext cx="4129078" cy="2862322"/>
          </a:xfrm>
          <a:prstGeom prst="rect">
            <a:avLst/>
          </a:prstGeom>
          <a:solidFill>
            <a:srgbClr val="00FFFF"/>
          </a:solidFill>
          <a:ln w="9525">
            <a:noFill/>
            <a:miter lim="800000"/>
          </a:ln>
        </p:spPr>
        <p:txBody>
          <a:bodyPr>
            <a:spAutoFit/>
          </a:bodyPr>
          <a:lstStyle/>
          <a:p>
            <a:pPr>
              <a:lnSpc>
                <a:spcPct val="125000"/>
              </a:lnSpc>
            </a:pPr>
            <a:r>
              <a:rPr lang="en-US" altLang="zh-CN" sz="2400" dirty="0">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地形雨：</a:t>
            </a:r>
            <a:r>
              <a:rPr lang="zh-CN" altLang="en-US" sz="2400" dirty="0">
                <a:solidFill>
                  <a:srgbClr val="3333FF"/>
                </a:solidFill>
                <a:latin typeface="微软雅黑" panose="020B0503020204020204" pitchFamily="34" charset="-122"/>
                <a:ea typeface="微软雅黑" panose="020B0503020204020204" pitchFamily="34" charset="-122"/>
              </a:rPr>
              <a:t>湿润空气水平运动时，遇到山地，沿山坡“爬升“，温度下降，水汽凝结，在迎风坡产生的降水。</a:t>
            </a:r>
          </a:p>
          <a:p>
            <a:pPr>
              <a:lnSpc>
                <a:spcPct val="125000"/>
              </a:lnSpc>
            </a:pPr>
            <a:r>
              <a:rPr lang="zh-CN" altLang="en-US" sz="2400" dirty="0">
                <a:solidFill>
                  <a:srgbClr val="3333FF"/>
                </a:solidFill>
                <a:latin typeface="微软雅黑" panose="020B0503020204020204" pitchFamily="34" charset="-122"/>
                <a:ea typeface="微软雅黑" panose="020B0503020204020204" pitchFamily="34" charset="-122"/>
              </a:rPr>
              <a:t>    往往在湿润气流的背风坡形成雨影区，降水少。</a:t>
            </a:r>
          </a:p>
        </p:txBody>
      </p:sp>
      <p:pic>
        <p:nvPicPr>
          <p:cNvPr id="16386" name="Picture 5" descr="4-12 七上地形雨psd"/>
          <p:cNvPicPr>
            <a:picLocks noChangeAspect="1" noChangeArrowheads="1"/>
          </p:cNvPicPr>
          <p:nvPr/>
        </p:nvPicPr>
        <p:blipFill>
          <a:blip r:embed="rId2" cstate="print"/>
          <a:srcRect r="15"/>
          <a:stretch>
            <a:fillRect/>
          </a:stretch>
        </p:blipFill>
        <p:spPr bwMode="auto">
          <a:xfrm>
            <a:off x="239154" y="1557338"/>
            <a:ext cx="6912133" cy="4419600"/>
          </a:xfrm>
          <a:prstGeom prst="rect">
            <a:avLst/>
          </a:prstGeom>
          <a:noFill/>
          <a:ln w="9525">
            <a:solidFill>
              <a:schemeClr val="tx1"/>
            </a:solidFill>
            <a:miter lim="800000"/>
            <a:headEnd/>
            <a:tailEnd/>
          </a:ln>
        </p:spPr>
      </p:pic>
      <p:sp>
        <p:nvSpPr>
          <p:cNvPr id="4" name="矩形 3"/>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8772">
                                            <p:txEl>
                                              <p:pRg st="0" end="0"/>
                                            </p:txEl>
                                          </p:spTgt>
                                        </p:tgtEl>
                                        <p:attrNameLst>
                                          <p:attrName>style.visibility</p:attrName>
                                        </p:attrNameLst>
                                      </p:cBhvr>
                                      <p:to>
                                        <p:strVal val="visible"/>
                                      </p:to>
                                    </p:set>
                                    <p:anim calcmode="lin" valueType="num">
                                      <p:cBhvr additive="base">
                                        <p:cTn id="7" dur="500" fill="hold"/>
                                        <p:tgtEl>
                                          <p:spTgt spid="2887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87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8772">
                                            <p:txEl>
                                              <p:pRg st="1" end="1"/>
                                            </p:txEl>
                                          </p:spTgt>
                                        </p:tgtEl>
                                        <p:attrNameLst>
                                          <p:attrName>style.visibility</p:attrName>
                                        </p:attrNameLst>
                                      </p:cBhvr>
                                      <p:to>
                                        <p:strVal val="visible"/>
                                      </p:to>
                                    </p:set>
                                    <p:anim calcmode="lin" valueType="num">
                                      <p:cBhvr additive="base">
                                        <p:cTn id="13" dur="500" fill="hold"/>
                                        <p:tgtEl>
                                          <p:spTgt spid="28877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877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814812" y="5013327"/>
            <a:ext cx="10560792" cy="1463675"/>
          </a:xfrm>
          <a:prstGeom prst="rect">
            <a:avLst/>
          </a:prstGeom>
          <a:solidFill>
            <a:srgbClr val="00FFFF"/>
          </a:solidFill>
          <a:ln w="9525">
            <a:noFill/>
            <a:miter lim="800000"/>
          </a:ln>
        </p:spPr>
        <p:txBody>
          <a:bodyPr>
            <a:spAutoFit/>
          </a:bodyPr>
          <a:lstStyle/>
          <a:p>
            <a:pPr>
              <a:lnSpc>
                <a:spcPct val="125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锋面雨：</a:t>
            </a:r>
            <a:r>
              <a:rPr lang="zh-CN" altLang="en-US" sz="2400" dirty="0">
                <a:solidFill>
                  <a:srgbClr val="3333FF"/>
                </a:solidFill>
                <a:latin typeface="微软雅黑" panose="020B0503020204020204" pitchFamily="34" charset="-122"/>
                <a:ea typeface="微软雅黑" panose="020B0503020204020204" pitchFamily="34" charset="-122"/>
              </a:rPr>
              <a:t>当冷空气与暖空气相遇时，相对较轻的暖空气被迫“抬升”，冷却凝结而产生的降水。</a:t>
            </a:r>
          </a:p>
          <a:p>
            <a:pPr>
              <a:lnSpc>
                <a:spcPct val="125000"/>
              </a:lnSpc>
            </a:pPr>
            <a:r>
              <a:rPr lang="zh-CN" altLang="en-US" sz="2400" dirty="0">
                <a:solidFill>
                  <a:srgbClr val="3333FF"/>
                </a:solidFill>
                <a:latin typeface="微软雅黑" panose="020B0503020204020204" pitchFamily="34" charset="-122"/>
                <a:ea typeface="微软雅黑" panose="020B0503020204020204" pitchFamily="34" charset="-122"/>
              </a:rPr>
              <a:t>    锋面雨往往具有范围大、持续时间长的特点。</a:t>
            </a:r>
          </a:p>
        </p:txBody>
      </p:sp>
      <p:pic>
        <p:nvPicPr>
          <p:cNvPr id="18434" name="Picture 4" descr="锋面雨"/>
          <p:cNvPicPr>
            <a:picLocks noChangeAspect="1" noChangeArrowheads="1"/>
          </p:cNvPicPr>
          <p:nvPr/>
        </p:nvPicPr>
        <p:blipFill>
          <a:blip r:embed="rId2" cstate="print"/>
          <a:srcRect/>
          <a:stretch>
            <a:fillRect/>
          </a:stretch>
        </p:blipFill>
        <p:spPr bwMode="auto">
          <a:xfrm>
            <a:off x="1487824" y="1341440"/>
            <a:ext cx="9216883" cy="3514725"/>
          </a:xfrm>
          <a:prstGeom prst="rect">
            <a:avLst/>
          </a:prstGeom>
          <a:noFill/>
          <a:ln w="9525">
            <a:noFill/>
            <a:miter lim="800000"/>
            <a:headEnd/>
            <a:tailEnd/>
          </a:ln>
        </p:spPr>
      </p:pic>
      <p:sp>
        <p:nvSpPr>
          <p:cNvPr id="4" name="矩形 3"/>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9794">
                                            <p:txEl>
                                              <p:pRg st="0" end="0"/>
                                            </p:txEl>
                                          </p:spTgt>
                                        </p:tgtEl>
                                        <p:attrNameLst>
                                          <p:attrName>style.visibility</p:attrName>
                                        </p:attrNameLst>
                                      </p:cBhvr>
                                      <p:to>
                                        <p:strVal val="visible"/>
                                      </p:to>
                                    </p:set>
                                    <p:anim calcmode="lin" valueType="num">
                                      <p:cBhvr additive="base">
                                        <p:cTn id="7" dur="500" fill="hold"/>
                                        <p:tgtEl>
                                          <p:spTgt spid="2897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97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9794">
                                            <p:txEl>
                                              <p:pRg st="1" end="1"/>
                                            </p:txEl>
                                          </p:spTgt>
                                        </p:tgtEl>
                                        <p:attrNameLst>
                                          <p:attrName>style.visibility</p:attrName>
                                        </p:attrNameLst>
                                      </p:cBhvr>
                                      <p:to>
                                        <p:strVal val="visible"/>
                                      </p:to>
                                    </p:set>
                                    <p:anim calcmode="lin" valueType="num">
                                      <p:cBhvr additive="base">
                                        <p:cTn id="13" dur="500" fill="hold"/>
                                        <p:tgtEl>
                                          <p:spTgt spid="2897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979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19476" descr="世界的降水"/>
          <p:cNvPicPr>
            <a:picLocks noChangeAspect="1" noChangeArrowheads="1"/>
          </p:cNvPicPr>
          <p:nvPr/>
        </p:nvPicPr>
        <p:blipFill>
          <a:blip r:embed="rId2" cstate="print"/>
          <a:srcRect/>
          <a:stretch>
            <a:fillRect/>
          </a:stretch>
        </p:blipFill>
        <p:spPr bwMode="auto">
          <a:xfrm>
            <a:off x="719574" y="1538288"/>
            <a:ext cx="9695189" cy="4945062"/>
          </a:xfrm>
          <a:prstGeom prst="rect">
            <a:avLst/>
          </a:prstGeom>
          <a:noFill/>
          <a:ln w="9525">
            <a:noFill/>
            <a:miter lim="800000"/>
            <a:headEnd/>
            <a:tailEnd/>
          </a:ln>
        </p:spPr>
      </p:pic>
      <p:grpSp>
        <p:nvGrpSpPr>
          <p:cNvPr id="2" name="Group 18"/>
          <p:cNvGrpSpPr/>
          <p:nvPr/>
        </p:nvGrpSpPr>
        <p:grpSpPr bwMode="auto">
          <a:xfrm>
            <a:off x="2336497" y="2924180"/>
            <a:ext cx="1741790" cy="369888"/>
            <a:chOff x="878" y="2008"/>
            <a:chExt cx="823" cy="233"/>
          </a:xfrm>
        </p:grpSpPr>
        <p:sp>
          <p:nvSpPr>
            <p:cNvPr id="19459" name="Oval 4"/>
            <p:cNvSpPr>
              <a:spLocks noChangeArrowheads="1"/>
            </p:cNvSpPr>
            <p:nvPr/>
          </p:nvSpPr>
          <p:spPr bwMode="auto">
            <a:xfrm>
              <a:off x="1605" y="2109"/>
              <a:ext cx="96" cy="96"/>
            </a:xfrm>
            <a:prstGeom prst="ellipse">
              <a:avLst/>
            </a:prstGeom>
            <a:solidFill>
              <a:schemeClr val="accent2"/>
            </a:solidFill>
            <a:ln w="9525">
              <a:solidFill>
                <a:schemeClr val="tx1"/>
              </a:solidFill>
              <a:round/>
            </a:ln>
          </p:spPr>
          <p:txBody>
            <a:bodyPr wrap="none" anchor="ctr"/>
            <a:lstStyle/>
            <a:p>
              <a:pPr algn="ctr"/>
              <a:endParaRPr lang="zh-CN" altLang="zh-CN" sz="2400" b="0">
                <a:solidFill>
                  <a:schemeClr val="accent2"/>
                </a:solidFill>
                <a:latin typeface="Times New Roman" panose="02020603050405020304" pitchFamily="18" charset="0"/>
                <a:ea typeface="微软雅黑" panose="020B0503020204020204" pitchFamily="34" charset="-122"/>
              </a:endParaRPr>
            </a:p>
          </p:txBody>
        </p:sp>
        <p:sp>
          <p:nvSpPr>
            <p:cNvPr id="19460" name="Text Box 5"/>
            <p:cNvSpPr txBox="1">
              <a:spLocks noChangeArrowheads="1"/>
            </p:cNvSpPr>
            <p:nvPr/>
          </p:nvSpPr>
          <p:spPr bwMode="auto">
            <a:xfrm>
              <a:off x="878" y="2008"/>
              <a:ext cx="816" cy="233"/>
            </a:xfrm>
            <a:prstGeom prst="rect">
              <a:avLst/>
            </a:prstGeom>
            <a:noFill/>
            <a:ln w="9525">
              <a:noFill/>
              <a:miter lim="800000"/>
            </a:ln>
          </p:spPr>
          <p:txBody>
            <a:bodyPr>
              <a:spAutoFit/>
            </a:bodyPr>
            <a:lstStyle/>
            <a:p>
              <a:pPr>
                <a:spcBef>
                  <a:spcPct val="50000"/>
                </a:spcBef>
              </a:pPr>
              <a:r>
                <a:rPr lang="zh-CN" altLang="en-US">
                  <a:solidFill>
                    <a:schemeClr val="accent2"/>
                  </a:solidFill>
                  <a:latin typeface="Times New Roman" panose="02020603050405020304" pitchFamily="18" charset="0"/>
                  <a:ea typeface="微软雅黑" panose="020B0503020204020204" pitchFamily="34" charset="-122"/>
                </a:rPr>
                <a:t>乞拉朋齐</a:t>
              </a:r>
            </a:p>
          </p:txBody>
        </p:sp>
      </p:grpSp>
      <p:grpSp>
        <p:nvGrpSpPr>
          <p:cNvPr id="3" name="Group 17"/>
          <p:cNvGrpSpPr/>
          <p:nvPr/>
        </p:nvGrpSpPr>
        <p:grpSpPr bwMode="auto">
          <a:xfrm>
            <a:off x="5422195" y="2759075"/>
            <a:ext cx="2122741" cy="598488"/>
            <a:chOff x="2290" y="1915"/>
            <a:chExt cx="1003" cy="377"/>
          </a:xfrm>
        </p:grpSpPr>
        <p:sp>
          <p:nvSpPr>
            <p:cNvPr id="19462" name="Oval 6"/>
            <p:cNvSpPr>
              <a:spLocks noChangeArrowheads="1"/>
            </p:cNvSpPr>
            <p:nvPr/>
          </p:nvSpPr>
          <p:spPr bwMode="auto">
            <a:xfrm>
              <a:off x="3043" y="2196"/>
              <a:ext cx="96" cy="96"/>
            </a:xfrm>
            <a:prstGeom prst="ellipse">
              <a:avLst/>
            </a:prstGeom>
            <a:solidFill>
              <a:schemeClr val="tx1"/>
            </a:solidFill>
            <a:ln w="9525">
              <a:solidFill>
                <a:schemeClr val="tx1"/>
              </a:solidFill>
              <a:round/>
            </a:ln>
          </p:spPr>
          <p:txBody>
            <a:bodyPr wrap="none" anchor="ctr"/>
            <a:lstStyle/>
            <a:p>
              <a:pPr algn="ctr"/>
              <a:endParaRPr lang="zh-CN" altLang="zh-CN" sz="2400" b="0">
                <a:solidFill>
                  <a:schemeClr val="accent2"/>
                </a:solidFill>
                <a:latin typeface="Times New Roman" panose="02020603050405020304" pitchFamily="18" charset="0"/>
                <a:ea typeface="微软雅黑" panose="020B0503020204020204" pitchFamily="34" charset="-122"/>
              </a:endParaRPr>
            </a:p>
          </p:txBody>
        </p:sp>
        <p:sp>
          <p:nvSpPr>
            <p:cNvPr id="19463" name="Text Box 7"/>
            <p:cNvSpPr txBox="1">
              <a:spLocks noChangeArrowheads="1"/>
            </p:cNvSpPr>
            <p:nvPr/>
          </p:nvSpPr>
          <p:spPr bwMode="auto">
            <a:xfrm>
              <a:off x="2290" y="1915"/>
              <a:ext cx="1003" cy="233"/>
            </a:xfrm>
            <a:prstGeom prst="rect">
              <a:avLst/>
            </a:prstGeom>
            <a:noFill/>
            <a:ln w="9525">
              <a:noFill/>
              <a:miter lim="800000"/>
            </a:ln>
          </p:spPr>
          <p:txBody>
            <a:bodyPr>
              <a:spAutoFit/>
            </a:bodyPr>
            <a:lstStyle/>
            <a:p>
              <a:pPr>
                <a:spcBef>
                  <a:spcPct val="50000"/>
                </a:spcBef>
              </a:pPr>
              <a:r>
                <a:rPr lang="zh-CN" altLang="en-US">
                  <a:solidFill>
                    <a:schemeClr val="accent2"/>
                  </a:solidFill>
                  <a:latin typeface="Times New Roman" panose="02020603050405020304" pitchFamily="18" charset="0"/>
                  <a:ea typeface="微软雅黑" panose="020B0503020204020204" pitchFamily="34" charset="-122"/>
                </a:rPr>
                <a:t>怀厄莱阿莱</a:t>
              </a:r>
            </a:p>
          </p:txBody>
        </p:sp>
      </p:grpSp>
      <p:grpSp>
        <p:nvGrpSpPr>
          <p:cNvPr id="4" name="Group 16"/>
          <p:cNvGrpSpPr/>
          <p:nvPr/>
        </p:nvGrpSpPr>
        <p:grpSpPr bwMode="auto">
          <a:xfrm>
            <a:off x="6863458" y="4256095"/>
            <a:ext cx="2507923" cy="369888"/>
            <a:chOff x="3026" y="2857"/>
            <a:chExt cx="1185" cy="233"/>
          </a:xfrm>
        </p:grpSpPr>
        <p:sp>
          <p:nvSpPr>
            <p:cNvPr id="19465" name="Oval 8"/>
            <p:cNvSpPr>
              <a:spLocks noChangeArrowheads="1"/>
            </p:cNvSpPr>
            <p:nvPr/>
          </p:nvSpPr>
          <p:spPr bwMode="auto">
            <a:xfrm>
              <a:off x="4115" y="2950"/>
              <a:ext cx="96" cy="96"/>
            </a:xfrm>
            <a:prstGeom prst="ellipse">
              <a:avLst/>
            </a:prstGeom>
            <a:solidFill>
              <a:srgbClr val="FF0000"/>
            </a:solidFill>
            <a:ln w="9525">
              <a:solidFill>
                <a:schemeClr val="tx1"/>
              </a:solidFill>
              <a:round/>
            </a:ln>
          </p:spPr>
          <p:txBody>
            <a:bodyPr wrap="none" anchor="ctr"/>
            <a:lstStyle/>
            <a:p>
              <a:pPr algn="ctr"/>
              <a:endParaRPr lang="zh-CN" altLang="zh-CN" sz="2400" b="0">
                <a:solidFill>
                  <a:schemeClr val="accent2"/>
                </a:solidFill>
                <a:latin typeface="Times New Roman" panose="02020603050405020304" pitchFamily="18" charset="0"/>
                <a:ea typeface="微软雅黑" panose="020B0503020204020204" pitchFamily="34" charset="-122"/>
              </a:endParaRPr>
            </a:p>
          </p:txBody>
        </p:sp>
        <p:sp>
          <p:nvSpPr>
            <p:cNvPr id="19466" name="Text Box 9"/>
            <p:cNvSpPr txBox="1">
              <a:spLocks noChangeArrowheads="1"/>
            </p:cNvSpPr>
            <p:nvPr/>
          </p:nvSpPr>
          <p:spPr bwMode="auto">
            <a:xfrm>
              <a:off x="3026" y="2857"/>
              <a:ext cx="1134" cy="233"/>
            </a:xfrm>
            <a:prstGeom prst="rect">
              <a:avLst/>
            </a:prstGeom>
            <a:noFill/>
            <a:ln w="9525">
              <a:noFill/>
              <a:miter lim="800000"/>
            </a:ln>
          </p:spPr>
          <p:txBody>
            <a:bodyPr>
              <a:spAutoFit/>
            </a:bodyPr>
            <a:lstStyle/>
            <a:p>
              <a:pPr>
                <a:spcBef>
                  <a:spcPct val="50000"/>
                </a:spcBef>
              </a:pPr>
              <a:r>
                <a:rPr lang="zh-CN" altLang="en-US">
                  <a:solidFill>
                    <a:srgbClr val="FF3300"/>
                  </a:solidFill>
                  <a:latin typeface="Times New Roman" panose="02020603050405020304" pitchFamily="18" charset="0"/>
                  <a:ea typeface="微软雅黑" panose="020B0503020204020204" pitchFamily="34" charset="-122"/>
                </a:rPr>
                <a:t>阿塔卡马沙漠</a:t>
              </a:r>
            </a:p>
          </p:txBody>
        </p:sp>
      </p:grpSp>
      <p:sp>
        <p:nvSpPr>
          <p:cNvPr id="19467" name="WordArt 14"/>
          <p:cNvSpPr>
            <a:spLocks noChangeArrowheads="1" noChangeShapeType="1" noTextEdit="1"/>
          </p:cNvSpPr>
          <p:nvPr/>
        </p:nvSpPr>
        <p:spPr bwMode="auto">
          <a:xfrm>
            <a:off x="3961884" y="908050"/>
            <a:ext cx="4266645" cy="457200"/>
          </a:xfrm>
          <a:prstGeom prst="rect">
            <a:avLst/>
          </a:prstGeom>
        </p:spPr>
        <p:txBody>
          <a:bodyPr wrap="none" fromWordArt="1">
            <a:prstTxWarp prst="textPlain">
              <a:avLst>
                <a:gd name="adj" fmla="val 50000"/>
              </a:avLst>
            </a:prstTxWarp>
          </a:bodyPr>
          <a:lstStyle/>
          <a:p>
            <a:pPr algn="ctr"/>
            <a:r>
              <a:rPr lang="zh-CN" altLang="en-US" sz="3600" kern="10" dirty="0">
                <a:ln w="19050">
                  <a:solidFill>
                    <a:srgbClr val="99CCFF"/>
                  </a:solidFill>
                  <a:round/>
                </a:ln>
                <a:solidFill>
                  <a:srgbClr val="0066CC"/>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世界降水的分布</a:t>
            </a:r>
          </a:p>
        </p:txBody>
      </p:sp>
      <p:grpSp>
        <p:nvGrpSpPr>
          <p:cNvPr id="5" name="Group 22"/>
          <p:cNvGrpSpPr/>
          <p:nvPr/>
        </p:nvGrpSpPr>
        <p:grpSpPr bwMode="auto">
          <a:xfrm>
            <a:off x="4137546" y="1196977"/>
            <a:ext cx="6950228" cy="2016125"/>
            <a:chOff x="2136" y="845"/>
            <a:chExt cx="3284" cy="1270"/>
          </a:xfrm>
        </p:grpSpPr>
        <p:sp>
          <p:nvSpPr>
            <p:cNvPr id="19469" name="Line 19"/>
            <p:cNvSpPr>
              <a:spLocks noChangeShapeType="1"/>
            </p:cNvSpPr>
            <p:nvPr/>
          </p:nvSpPr>
          <p:spPr bwMode="auto">
            <a:xfrm flipV="1">
              <a:off x="2136" y="1089"/>
              <a:ext cx="2631" cy="953"/>
            </a:xfrm>
            <a:prstGeom prst="line">
              <a:avLst/>
            </a:prstGeom>
            <a:noFill/>
            <a:ln w="19050">
              <a:solidFill>
                <a:schemeClr val="tx1"/>
              </a:solidFill>
              <a:round/>
              <a:headEnd type="triangle" w="med" len="med"/>
            </a:ln>
          </p:spPr>
          <p:txBody>
            <a:bodyPr/>
            <a:lstStyle/>
            <a:p>
              <a:endParaRPr lang="zh-CN" altLang="en-US">
                <a:ea typeface="微软雅黑" panose="020B0503020204020204" pitchFamily="34" charset="-122"/>
              </a:endParaRPr>
            </a:p>
          </p:txBody>
        </p:sp>
        <p:sp>
          <p:nvSpPr>
            <p:cNvPr id="19470" name="Line 20"/>
            <p:cNvSpPr>
              <a:spLocks noChangeShapeType="1"/>
            </p:cNvSpPr>
            <p:nvPr/>
          </p:nvSpPr>
          <p:spPr bwMode="auto">
            <a:xfrm flipV="1">
              <a:off x="3560" y="1117"/>
              <a:ext cx="1497" cy="998"/>
            </a:xfrm>
            <a:prstGeom prst="line">
              <a:avLst/>
            </a:prstGeom>
            <a:noFill/>
            <a:ln w="19050">
              <a:solidFill>
                <a:schemeClr val="tx1"/>
              </a:solidFill>
              <a:round/>
              <a:headEnd type="triangle" w="med" len="med"/>
            </a:ln>
          </p:spPr>
          <p:txBody>
            <a:bodyPr/>
            <a:lstStyle/>
            <a:p>
              <a:endParaRPr lang="zh-CN" altLang="en-US">
                <a:ea typeface="微软雅黑" panose="020B0503020204020204" pitchFamily="34" charset="-122"/>
              </a:endParaRPr>
            </a:p>
          </p:txBody>
        </p:sp>
        <p:sp>
          <p:nvSpPr>
            <p:cNvPr id="19471" name="Text Box 21"/>
            <p:cNvSpPr txBox="1">
              <a:spLocks noChangeArrowheads="1"/>
            </p:cNvSpPr>
            <p:nvPr/>
          </p:nvSpPr>
          <p:spPr bwMode="auto">
            <a:xfrm>
              <a:off x="4694" y="845"/>
              <a:ext cx="726" cy="288"/>
            </a:xfrm>
            <a:prstGeom prst="rect">
              <a:avLst/>
            </a:prstGeom>
            <a:solidFill>
              <a:srgbClr val="00CCFF"/>
            </a:solidFill>
            <a:ln w="9525">
              <a:noFill/>
              <a:miter lim="800000"/>
            </a:ln>
          </p:spPr>
          <p:txBody>
            <a:bodyPr>
              <a:spAutoFit/>
            </a:bodyPr>
            <a:lstStyle/>
            <a:p>
              <a:pPr algn="ctr">
                <a:spcBef>
                  <a:spcPct val="50000"/>
                </a:spcBef>
              </a:pP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雨极”</a:t>
              </a:r>
            </a:p>
          </p:txBody>
        </p:sp>
      </p:grpSp>
      <p:grpSp>
        <p:nvGrpSpPr>
          <p:cNvPr id="6" name="Group 29"/>
          <p:cNvGrpSpPr/>
          <p:nvPr/>
        </p:nvGrpSpPr>
        <p:grpSpPr bwMode="auto">
          <a:xfrm>
            <a:off x="9360800" y="4581527"/>
            <a:ext cx="2397871" cy="1439863"/>
            <a:chOff x="4423" y="2886"/>
            <a:chExt cx="1133" cy="907"/>
          </a:xfrm>
        </p:grpSpPr>
        <p:sp>
          <p:nvSpPr>
            <p:cNvPr id="19473" name="Line 26"/>
            <p:cNvSpPr>
              <a:spLocks noChangeShapeType="1"/>
            </p:cNvSpPr>
            <p:nvPr/>
          </p:nvSpPr>
          <p:spPr bwMode="auto">
            <a:xfrm>
              <a:off x="4423" y="2886"/>
              <a:ext cx="453" cy="635"/>
            </a:xfrm>
            <a:prstGeom prst="line">
              <a:avLst/>
            </a:prstGeom>
            <a:noFill/>
            <a:ln w="19050">
              <a:solidFill>
                <a:schemeClr val="tx1"/>
              </a:solidFill>
              <a:round/>
              <a:headEnd type="triangle" w="med" len="med"/>
            </a:ln>
          </p:spPr>
          <p:txBody>
            <a:bodyPr/>
            <a:lstStyle/>
            <a:p>
              <a:endParaRPr lang="zh-CN" altLang="en-US">
                <a:ea typeface="微软雅黑" panose="020B0503020204020204" pitchFamily="34" charset="-122"/>
              </a:endParaRPr>
            </a:p>
          </p:txBody>
        </p:sp>
        <p:sp>
          <p:nvSpPr>
            <p:cNvPr id="19474" name="Text Box 27"/>
            <p:cNvSpPr txBox="1">
              <a:spLocks noChangeArrowheads="1"/>
            </p:cNvSpPr>
            <p:nvPr/>
          </p:nvSpPr>
          <p:spPr bwMode="auto">
            <a:xfrm>
              <a:off x="4830" y="3505"/>
              <a:ext cx="726" cy="288"/>
            </a:xfrm>
            <a:prstGeom prst="rect">
              <a:avLst/>
            </a:prstGeom>
            <a:solidFill>
              <a:srgbClr val="00CCFF"/>
            </a:solidFill>
            <a:ln w="9525">
              <a:noFill/>
              <a:miter lim="800000"/>
            </a:ln>
          </p:spPr>
          <p:txBody>
            <a:bodyPr>
              <a:spAutoFit/>
            </a:bodyPr>
            <a:lstStyle/>
            <a:p>
              <a:pPr algn="ctr">
                <a:spcBef>
                  <a:spcPct val="50000"/>
                </a:spcBef>
              </a:pP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旱极”</a:t>
              </a:r>
            </a:p>
          </p:txBody>
        </p:sp>
      </p:grpSp>
      <p:sp>
        <p:nvSpPr>
          <p:cNvPr id="20" name="矩形 19"/>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赤道1-B.AVI">
            <a:hlinkClick r:id="" action="ppaction://media"/>
          </p:cNvPr>
          <p:cNvPicPr>
            <a:picLocks noRot="1" noChangeAspect="1" noChangeArrowheads="1"/>
          </p:cNvPicPr>
          <p:nvPr>
            <a:videoFile r:link="rId1"/>
          </p:nvPr>
        </p:nvPicPr>
        <p:blipFill>
          <a:blip r:embed="rId4" cstate="print"/>
          <a:srcRect/>
          <a:stretch>
            <a:fillRect/>
          </a:stretch>
        </p:blipFill>
        <p:spPr bwMode="auto">
          <a:xfrm>
            <a:off x="1199251" y="1579298"/>
            <a:ext cx="9210095" cy="4440132"/>
          </a:xfrm>
          <a:prstGeom prst="rect">
            <a:avLst/>
          </a:prstGeom>
          <a:noFill/>
          <a:ln w="9525">
            <a:noFill/>
            <a:miter lim="800000"/>
            <a:headEnd/>
            <a:tailEnd/>
          </a:ln>
        </p:spPr>
      </p:pic>
      <p:sp>
        <p:nvSpPr>
          <p:cNvPr id="20482" name="矩形 57346"/>
          <p:cNvSpPr>
            <a:spLocks noChangeArrowheads="1"/>
          </p:cNvSpPr>
          <p:nvPr/>
        </p:nvSpPr>
        <p:spPr bwMode="auto">
          <a:xfrm>
            <a:off x="2831733" y="6165850"/>
            <a:ext cx="7487792" cy="579438"/>
          </a:xfrm>
          <a:prstGeom prst="rect">
            <a:avLst/>
          </a:prstGeom>
          <a:noFill/>
          <a:ln w="9525">
            <a:noFill/>
            <a:miter lim="800000"/>
          </a:ln>
        </p:spPr>
        <p:txBody>
          <a:bodyPr>
            <a:spAutoFit/>
          </a:bodyPr>
          <a:lstStyle/>
          <a:p>
            <a:r>
              <a:rPr lang="en-US" altLang="zh-CN" sz="3200">
                <a:solidFill>
                  <a:srgbClr val="0000CC"/>
                </a:solidFill>
                <a:latin typeface="微软雅黑" panose="020B0503020204020204" pitchFamily="34" charset="-122"/>
                <a:ea typeface="微软雅黑" panose="020B0503020204020204" pitchFamily="34" charset="-122"/>
              </a:rPr>
              <a:t>(1)</a:t>
            </a:r>
            <a:r>
              <a:rPr lang="zh-CN" altLang="en-US" sz="3200">
                <a:solidFill>
                  <a:srgbClr val="0000CC"/>
                </a:solidFill>
                <a:latin typeface="微软雅黑" panose="020B0503020204020204" pitchFamily="34" charset="-122"/>
                <a:ea typeface="微软雅黑" panose="020B0503020204020204" pitchFamily="34" charset="-122"/>
              </a:rPr>
              <a:t>赤道附近地带降水多；</a:t>
            </a:r>
          </a:p>
        </p:txBody>
      </p:sp>
      <p:sp>
        <p:nvSpPr>
          <p:cNvPr id="4" name="矩形 3"/>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checker/>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34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734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7346"/>
                                        </p:tgtEl>
                                      </p:cBhvr>
                                    </p:cmd>
                                  </p:childTnLst>
                                </p:cTn>
                              </p:par>
                            </p:childTnLst>
                          </p:cTn>
                        </p:par>
                      </p:childTnLst>
                    </p:cTn>
                  </p:par>
                </p:childTnLst>
              </p:cTn>
              <p:nextCondLst>
                <p:cond evt="onClick" delay="0">
                  <p:tgtEl>
                    <p:spTgt spid="57346"/>
                  </p:tgtEl>
                </p:cond>
              </p:nextCondLst>
            </p:seq>
            <p:video>
              <p:cMediaNode>
                <p:cTn id="12" fill="hold" display="0">
                  <p:stCondLst>
                    <p:cond delay="indefinite"/>
                  </p:stCondLst>
                  <p:endCondLst>
                    <p:cond evt="onNext" delay="0">
                      <p:tgtEl>
                        <p:sldTgt/>
                      </p:tgtEl>
                    </p:cond>
                    <p:cond evt="onPrev" delay="0">
                      <p:tgtEl>
                        <p:sldTgt/>
                      </p:tgtEl>
                    </p:cond>
                  </p:endCondLst>
                </p:cTn>
                <p:tgtEl>
                  <p:spTgt spid="57346"/>
                </p:tgtEl>
              </p:cMediaNode>
            </p:video>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8370" name="两极1-B.AVI">
            <a:hlinkClick r:id="" action="ppaction://media"/>
          </p:cNvPr>
          <p:cNvPicPr>
            <a:picLocks noRot="1" noChangeAspect="1" noChangeArrowheads="1"/>
          </p:cNvPicPr>
          <p:nvPr>
            <a:videoFile r:link="rId1"/>
          </p:nvPr>
        </p:nvPicPr>
        <p:blipFill>
          <a:blip r:embed="rId4" cstate="print"/>
          <a:srcRect/>
          <a:stretch>
            <a:fillRect/>
          </a:stretch>
        </p:blipFill>
        <p:spPr bwMode="auto">
          <a:xfrm>
            <a:off x="2089785" y="1341912"/>
            <a:ext cx="7215300" cy="4286992"/>
          </a:xfrm>
          <a:prstGeom prst="rect">
            <a:avLst/>
          </a:prstGeom>
          <a:noFill/>
          <a:ln w="9525">
            <a:noFill/>
            <a:miter lim="800000"/>
            <a:headEnd/>
            <a:tailEnd/>
          </a:ln>
        </p:spPr>
      </p:pic>
      <p:sp>
        <p:nvSpPr>
          <p:cNvPr id="58371" name="标题 58370"/>
          <p:cNvSpPr>
            <a:spLocks noGrp="1" noChangeArrowheads="1"/>
          </p:cNvSpPr>
          <p:nvPr>
            <p:ph type="title" idx="4294967295"/>
          </p:nvPr>
        </p:nvSpPr>
        <p:spPr>
          <a:xfrm>
            <a:off x="3407391" y="5876925"/>
            <a:ext cx="5373517" cy="762000"/>
          </a:xfrm>
          <a:prstGeom prst="rect">
            <a:avLst/>
          </a:prstGeom>
        </p:spPr>
        <p:txBody>
          <a:bodyPr/>
          <a:lstStyle/>
          <a:p>
            <a:pPr algn="l"/>
            <a:r>
              <a:rPr lang="en-US" altLang="zh-CN" sz="3200" b="1">
                <a:solidFill>
                  <a:srgbClr val="0000CC"/>
                </a:solidFill>
                <a:latin typeface="微软雅黑" panose="020B0503020204020204" pitchFamily="34" charset="-122"/>
                <a:ea typeface="微软雅黑" panose="020B0503020204020204" pitchFamily="34" charset="-122"/>
              </a:rPr>
              <a:t>(2)</a:t>
            </a:r>
            <a:r>
              <a:rPr lang="zh-CN" altLang="en-US" sz="3200" b="1">
                <a:solidFill>
                  <a:srgbClr val="0000CC"/>
                </a:solidFill>
                <a:latin typeface="微软雅黑" panose="020B0503020204020204" pitchFamily="34" charset="-122"/>
                <a:ea typeface="微软雅黑" panose="020B0503020204020204" pitchFamily="34" charset="-122"/>
              </a:rPr>
              <a:t>两极地区降水少。</a:t>
            </a:r>
          </a:p>
        </p:txBody>
      </p:sp>
      <p:sp>
        <p:nvSpPr>
          <p:cNvPr id="4" name="矩形 3"/>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zoom dir="in"/>
    <p:sndAc>
      <p:stSnd>
        <p:snd r:embed="rId3" name="coin.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37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8371">
                                            <p:txEl>
                                              <p:pRg st="0" end="0"/>
                                            </p:txEl>
                                          </p:spTgt>
                                        </p:tgtEl>
                                        <p:attrNameLst>
                                          <p:attrName>style.visibility</p:attrName>
                                        </p:attrNameLst>
                                      </p:cBhvr>
                                      <p:to>
                                        <p:strVal val="visible"/>
                                      </p:to>
                                    </p:set>
                                    <p:animEffect transition="in" filter="wipe(left)">
                                      <p:cBhvr>
                                        <p:cTn id="11" dur="500"/>
                                        <p:tgtEl>
                                          <p:spTgt spid="583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2" fill="hold" display="0">
                  <p:stCondLst>
                    <p:cond delay="indefinite"/>
                  </p:stCondLst>
                  <p:endCondLst>
                    <p:cond evt="onNext" delay="0">
                      <p:tgtEl>
                        <p:sldTgt/>
                      </p:tgtEl>
                    </p:cond>
                    <p:cond evt="onPrev" delay="0">
                      <p:tgtEl>
                        <p:sldTgt/>
                      </p:tgtEl>
                    </p:cond>
                  </p:endCondLst>
                </p:cTn>
                <p:tgtEl>
                  <p:spTgt spid="58370"/>
                </p:tgtEl>
              </p:cMediaNode>
            </p:video>
            <p:seq concurrent="1" nextAc="seek">
              <p:cTn id="13" restart="whenNotActive" fill="hold" evtFilter="cancelBubble" nodeType="interactiveSeq">
                <p:stCondLst>
                  <p:cond evt="onClick" delay="0">
                    <p:tgtEl>
                      <p:spTgt spid="58370"/>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8370"/>
                                        </p:tgtEl>
                                      </p:cBhvr>
                                    </p:cmd>
                                  </p:childTnLst>
                                </p:cTn>
                              </p:par>
                            </p:childTnLst>
                          </p:cTn>
                        </p:par>
                      </p:childTnLst>
                    </p:cTn>
                  </p:par>
                </p:childTnLst>
              </p:cTn>
              <p:nextCondLst>
                <p:cond evt="onClick" delay="0">
                  <p:tgtEl>
                    <p:spTgt spid="58370"/>
                  </p:tgtEl>
                </p:cond>
              </p:nextCondLst>
            </p:seq>
          </p:childTnLst>
        </p:cTn>
      </p:par>
    </p:tnLst>
    <p:bldLst>
      <p:bldP spid="5837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5"/>
          <p:cNvGrpSpPr/>
          <p:nvPr/>
        </p:nvGrpSpPr>
        <p:grpSpPr>
          <a:xfrm>
            <a:off x="1774594" y="2420938"/>
            <a:ext cx="5039657" cy="4089400"/>
            <a:chOff x="340" y="1570"/>
            <a:chExt cx="3175" cy="2576"/>
          </a:xfrm>
        </p:grpSpPr>
        <p:grpSp>
          <p:nvGrpSpPr>
            <p:cNvPr id="4" name="Group 32"/>
            <p:cNvGrpSpPr/>
            <p:nvPr/>
          </p:nvGrpSpPr>
          <p:grpSpPr>
            <a:xfrm>
              <a:off x="340" y="1570"/>
              <a:ext cx="3175" cy="2576"/>
              <a:chOff x="204" y="1434"/>
              <a:chExt cx="3175" cy="2576"/>
            </a:xfrm>
          </p:grpSpPr>
          <p:pic>
            <p:nvPicPr>
              <p:cNvPr id="10251" name="Picture 33" descr="学校平面图(空白）"/>
              <p:cNvPicPr>
                <a:picLocks noChangeAspect="1"/>
              </p:cNvPicPr>
              <p:nvPr/>
            </p:nvPicPr>
            <p:blipFill>
              <a:blip r:embed="rId2" cstate="print"/>
              <a:stretch>
                <a:fillRect/>
              </a:stretch>
            </p:blipFill>
            <p:spPr>
              <a:xfrm>
                <a:off x="204" y="1450"/>
                <a:ext cx="3175" cy="2560"/>
              </a:xfrm>
              <a:prstGeom prst="rect">
                <a:avLst/>
              </a:prstGeom>
              <a:noFill/>
              <a:ln w="9525">
                <a:noFill/>
              </a:ln>
            </p:spPr>
          </p:pic>
          <p:sp>
            <p:nvSpPr>
              <p:cNvPr id="10252" name="Text Box 34"/>
              <p:cNvSpPr txBox="1"/>
              <p:nvPr/>
            </p:nvSpPr>
            <p:spPr>
              <a:xfrm>
                <a:off x="204" y="1434"/>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图书馆</a:t>
                </a:r>
              </a:p>
            </p:txBody>
          </p:sp>
          <p:sp>
            <p:nvSpPr>
              <p:cNvPr id="10253" name="Text Box 35"/>
              <p:cNvSpPr txBox="1"/>
              <p:nvPr/>
            </p:nvSpPr>
            <p:spPr>
              <a:xfrm>
                <a:off x="204" y="1853"/>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10254" name="Text Box 36"/>
              <p:cNvSpPr txBox="1"/>
              <p:nvPr/>
            </p:nvSpPr>
            <p:spPr>
              <a:xfrm>
                <a:off x="1459" y="1690"/>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10255" name="Text Box 37"/>
              <p:cNvSpPr txBox="1"/>
              <p:nvPr/>
            </p:nvSpPr>
            <p:spPr>
              <a:xfrm>
                <a:off x="2699" y="1434"/>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宿舍楼</a:t>
                </a:r>
              </a:p>
            </p:txBody>
          </p:sp>
          <p:sp>
            <p:nvSpPr>
              <p:cNvPr id="10256" name="Text Box 38"/>
              <p:cNvSpPr txBox="1"/>
              <p:nvPr/>
            </p:nvSpPr>
            <p:spPr>
              <a:xfrm>
                <a:off x="2714" y="1842"/>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综合楼</a:t>
                </a:r>
              </a:p>
            </p:txBody>
          </p:sp>
          <p:sp>
            <p:nvSpPr>
              <p:cNvPr id="10257" name="Text Box 39"/>
              <p:cNvSpPr txBox="1"/>
              <p:nvPr/>
            </p:nvSpPr>
            <p:spPr>
              <a:xfrm>
                <a:off x="1489" y="2719"/>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花坛</a:t>
                </a:r>
              </a:p>
            </p:txBody>
          </p:sp>
          <p:sp>
            <p:nvSpPr>
              <p:cNvPr id="10258" name="Text Box 40"/>
              <p:cNvSpPr txBox="1"/>
              <p:nvPr/>
            </p:nvSpPr>
            <p:spPr>
              <a:xfrm>
                <a:off x="2533" y="2591"/>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体育场</a:t>
                </a:r>
              </a:p>
            </p:txBody>
          </p:sp>
          <p:sp>
            <p:nvSpPr>
              <p:cNvPr id="10259" name="Text Box 41"/>
              <p:cNvSpPr txBox="1"/>
              <p:nvPr/>
            </p:nvSpPr>
            <p:spPr>
              <a:xfrm>
                <a:off x="295" y="2976"/>
                <a:ext cx="665"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池塘</a:t>
                </a:r>
              </a:p>
            </p:txBody>
          </p:sp>
        </p:grpSp>
        <p:sp>
          <p:nvSpPr>
            <p:cNvPr id="10249" name="Text Box 42"/>
            <p:cNvSpPr txBox="1"/>
            <p:nvPr/>
          </p:nvSpPr>
          <p:spPr>
            <a:xfrm>
              <a:off x="348" y="3892"/>
              <a:ext cx="771" cy="232"/>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algn="ctr">
                <a:spcBef>
                  <a:spcPct val="50000"/>
                </a:spcBef>
              </a:pPr>
              <a:r>
                <a:rPr lang="en-US" altLang="zh-CN" sz="1800" b="0" dirty="0">
                  <a:latin typeface="Arial" panose="020B0604020202020204" pitchFamily="34" charset="0"/>
                  <a:ea typeface="微软雅黑" panose="020B0503020204020204" pitchFamily="34" charset="-122"/>
                </a:rPr>
                <a:t>1:10 000</a:t>
              </a:r>
            </a:p>
          </p:txBody>
        </p:sp>
        <p:pic>
          <p:nvPicPr>
            <p:cNvPr id="10250" name="Picture 44" descr="图例"/>
            <p:cNvPicPr>
              <a:picLocks noChangeAspect="1"/>
            </p:cNvPicPr>
            <p:nvPr/>
          </p:nvPicPr>
          <p:blipFill>
            <a:blip r:embed="rId3" cstate="print"/>
            <a:stretch>
              <a:fillRect/>
            </a:stretch>
          </p:blipFill>
          <p:spPr>
            <a:xfrm>
              <a:off x="1965" y="3521"/>
              <a:ext cx="1542" cy="621"/>
            </a:xfrm>
            <a:prstGeom prst="rect">
              <a:avLst/>
            </a:prstGeom>
            <a:noFill/>
            <a:ln w="9525">
              <a:noFill/>
            </a:ln>
          </p:spPr>
        </p:pic>
      </p:grpSp>
      <p:sp>
        <p:nvSpPr>
          <p:cNvPr id="10243" name="Rectangle 3"/>
          <p:cNvSpPr/>
          <p:nvPr/>
        </p:nvSpPr>
        <p:spPr>
          <a:xfrm>
            <a:off x="2323797" y="1637824"/>
            <a:ext cx="3758711" cy="583565"/>
          </a:xfrm>
          <a:prstGeom prst="rect">
            <a:avLst/>
          </a:prstGeom>
          <a:noFill/>
          <a:ln w="9525">
            <a:noFill/>
          </a:ln>
        </p:spPr>
        <p:txBody>
          <a:bodyPr anchor="ctr">
            <a:spAutoFit/>
          </a:bodyPr>
          <a:lstStyle/>
          <a:p>
            <a:r>
              <a:rPr lang="zh-CN" altLang="en-US" sz="2800" dirty="0">
                <a:solidFill>
                  <a:schemeClr val="tx2"/>
                </a:solidFill>
                <a:latin typeface="微软雅黑" panose="020B0503020204020204" pitchFamily="34" charset="-122"/>
                <a:ea typeface="微软雅黑" panose="020B0503020204020204" pitchFamily="34" charset="-122"/>
              </a:rPr>
              <a:t>地图的要素</a:t>
            </a:r>
            <a:r>
              <a:rPr lang="zh-CN" altLang="en-US" dirty="0">
                <a:solidFill>
                  <a:srgbClr val="0000FF"/>
                </a:solidFill>
                <a:latin typeface="微软雅黑" panose="020B0503020204020204" pitchFamily="34" charset="-122"/>
                <a:ea typeface="微软雅黑" panose="020B0503020204020204" pitchFamily="34" charset="-122"/>
              </a:rPr>
              <a:t>：</a:t>
            </a:r>
            <a:r>
              <a:rPr lang="zh-CN" altLang="en-US" sz="3200" dirty="0">
                <a:solidFill>
                  <a:srgbClr val="FF0000"/>
                </a:solidFill>
                <a:latin typeface="微软雅黑" panose="020B0503020204020204" pitchFamily="34" charset="-122"/>
                <a:ea typeface="微软雅黑" panose="020B0503020204020204" pitchFamily="34" charset="-122"/>
              </a:rPr>
              <a:t>方向</a:t>
            </a:r>
          </a:p>
        </p:txBody>
      </p:sp>
      <p:pic>
        <p:nvPicPr>
          <p:cNvPr id="10244" name="Picture 19" descr="地平面上的八个方向"/>
          <p:cNvPicPr>
            <a:picLocks noChangeAspect="1"/>
          </p:cNvPicPr>
          <p:nvPr/>
        </p:nvPicPr>
        <p:blipFill>
          <a:blip r:embed="rId4" cstate="print">
            <a:clrChange>
              <a:clrFrom>
                <a:srgbClr val="FFFFFF"/>
              </a:clrFrom>
              <a:clrTo>
                <a:srgbClr val="FFFFFF">
                  <a:alpha val="0"/>
                </a:srgbClr>
              </a:clrTo>
            </a:clrChange>
          </a:blip>
          <a:stretch>
            <a:fillRect/>
          </a:stretch>
        </p:blipFill>
        <p:spPr>
          <a:xfrm>
            <a:off x="7015837" y="1844675"/>
            <a:ext cx="3326967" cy="2965450"/>
          </a:xfrm>
          <a:prstGeom prst="rect">
            <a:avLst/>
          </a:prstGeom>
          <a:noFill/>
          <a:ln w="9525">
            <a:noFill/>
          </a:ln>
        </p:spPr>
      </p:pic>
      <p:sp>
        <p:nvSpPr>
          <p:cNvPr id="284715" name="Text Box 43"/>
          <p:cNvSpPr txBox="1"/>
          <p:nvPr/>
        </p:nvSpPr>
        <p:spPr>
          <a:xfrm>
            <a:off x="3846013" y="5741988"/>
            <a:ext cx="503171" cy="744220"/>
          </a:xfrm>
          <a:prstGeom prst="rect">
            <a:avLst/>
          </a:prstGeom>
          <a:solidFill>
            <a:schemeClr val="bg1"/>
          </a:solidFill>
          <a:ln w="9525" cap="flat" cmpd="sng">
            <a:solidFill>
              <a:schemeClr val="tx1"/>
            </a:solidFill>
            <a:prstDash val="solid"/>
            <a:miter/>
            <a:headEnd type="none" w="med" len="med"/>
            <a:tailEnd type="none" w="med" len="med"/>
          </a:ln>
        </p:spPr>
        <p:txBody>
          <a:bodyPr lIns="0" tIns="0" rIns="0" bIns="0">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北</a:t>
            </a:r>
          </a:p>
          <a:p>
            <a:pPr algn="ctr">
              <a:lnSpc>
                <a:spcPct val="90000"/>
              </a:lnSpc>
            </a:pPr>
            <a:r>
              <a:rPr lang="zh-CN" altLang="en-US" sz="3600" dirty="0">
                <a:latin typeface="Arial" panose="020B0604020202020204" pitchFamily="34" charset="0"/>
                <a:ea typeface="微软雅黑" panose="020B0503020204020204" pitchFamily="34" charset="-122"/>
              </a:rPr>
              <a:t>↑</a:t>
            </a:r>
          </a:p>
        </p:txBody>
      </p:sp>
      <p:sp>
        <p:nvSpPr>
          <p:cNvPr id="284718" name="Rectangle 46"/>
          <p:cNvSpPr/>
          <p:nvPr/>
        </p:nvSpPr>
        <p:spPr>
          <a:xfrm>
            <a:off x="7175201" y="4594860"/>
            <a:ext cx="3096492" cy="1198880"/>
          </a:xfrm>
          <a:prstGeom prst="rect">
            <a:avLst/>
          </a:prstGeom>
          <a:noFill/>
          <a:ln w="9525">
            <a:noFill/>
          </a:ln>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上北下南，</a:t>
            </a:r>
          </a:p>
          <a:p>
            <a:r>
              <a:rPr lang="zh-CN" altLang="en-US" dirty="0">
                <a:solidFill>
                  <a:srgbClr val="FF0000"/>
                </a:solidFill>
                <a:latin typeface="微软雅黑" panose="020B0503020204020204" pitchFamily="34" charset="-122"/>
                <a:ea typeface="微软雅黑" panose="020B0503020204020204" pitchFamily="34" charset="-122"/>
              </a:rPr>
              <a:t>左西右东。</a:t>
            </a:r>
          </a:p>
          <a:p>
            <a:r>
              <a:rPr lang="zh-CN" altLang="en-US" dirty="0">
                <a:solidFill>
                  <a:srgbClr val="FF0000"/>
                </a:solidFill>
                <a:latin typeface="微软雅黑" panose="020B0503020204020204" pitchFamily="34" charset="-122"/>
                <a:ea typeface="微软雅黑" panose="020B0503020204020204" pitchFamily="34" charset="-122"/>
              </a:rPr>
              <a:t>指向标箭头的指向一般为北向</a:t>
            </a:r>
            <a:r>
              <a:rPr lang="zh-CN" altLang="en-US" dirty="0">
                <a:solidFill>
                  <a:srgbClr val="FF0000"/>
                </a:solidFill>
                <a:latin typeface="Arial" panose="020B0604020202020204" pitchFamily="34" charset="0"/>
                <a:ea typeface="微软雅黑" panose="020B0503020204020204" pitchFamily="34" charset="-122"/>
              </a:rPr>
              <a:t>。</a:t>
            </a:r>
          </a:p>
        </p:txBody>
      </p:sp>
      <p:sp>
        <p:nvSpPr>
          <p:cNvPr id="2" name="矩形 1"/>
          <p:cNvSpPr/>
          <p:nvPr/>
        </p:nvSpPr>
        <p:spPr>
          <a:xfrm>
            <a:off x="287936" y="11271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8471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animEffect transition="in" filter="diamond(in)">
                                      <p:cBhvr>
                                        <p:cTn id="11" dur="1000"/>
                                        <p:tgtEl>
                                          <p:spTgt spid="1024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84718"/>
                                        </p:tgtEl>
                                        <p:attrNameLst>
                                          <p:attrName>style.visibility</p:attrName>
                                        </p:attrNameLst>
                                      </p:cBhvr>
                                      <p:to>
                                        <p:strVal val="visible"/>
                                      </p:to>
                                    </p:set>
                                    <p:animEffect transition="in" filter="blinds(horizontal)">
                                      <p:cBhvr>
                                        <p:cTn id="16" dur="500"/>
                                        <p:tgtEl>
                                          <p:spTgt spid="284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715" grpId="0" bldLvl="0" animBg="1"/>
      <p:bldP spid="284718"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61441"/>
          <p:cNvSpPr>
            <a:spLocks noChangeArrowheads="1"/>
          </p:cNvSpPr>
          <p:nvPr/>
        </p:nvSpPr>
        <p:spPr bwMode="auto">
          <a:xfrm>
            <a:off x="1354602" y="1665556"/>
            <a:ext cx="9502596" cy="4031873"/>
          </a:xfrm>
          <a:prstGeom prst="rect">
            <a:avLst/>
          </a:prstGeom>
          <a:noFill/>
          <a:ln w="9525">
            <a:noFill/>
            <a:miter lim="800000"/>
          </a:ln>
        </p:spPr>
        <p:txBody>
          <a:bodyPr>
            <a:spAutoFit/>
          </a:bodyPr>
          <a:lstStyle/>
          <a:p>
            <a:pPr indent="304800"/>
            <a:r>
              <a:rPr lang="zh-CN" altLang="en-US" sz="3200" dirty="0">
                <a:solidFill>
                  <a:srgbClr val="CC0000"/>
                </a:solidFill>
                <a:latin typeface="微软雅黑" panose="020B0503020204020204" pitchFamily="34" charset="-122"/>
                <a:ea typeface="微软雅黑" panose="020B0503020204020204" pitchFamily="34" charset="-122"/>
              </a:rPr>
              <a:t>降水的分布规律</a:t>
            </a:r>
          </a:p>
          <a:p>
            <a:pPr indent="304800" algn="just" eaLnBrk="0" hangingPunct="0"/>
            <a:r>
              <a:rPr lang="en-US" altLang="zh-CN" sz="3200" dirty="0">
                <a:solidFill>
                  <a:srgbClr val="0000CC"/>
                </a:solidFill>
                <a:latin typeface="微软雅黑" panose="020B0503020204020204" pitchFamily="34" charset="-122"/>
                <a:ea typeface="微软雅黑" panose="020B0503020204020204" pitchFamily="34" charset="-122"/>
              </a:rPr>
              <a:t>(1)</a:t>
            </a:r>
            <a:r>
              <a:rPr lang="zh-CN" altLang="en-US" sz="3200" dirty="0">
                <a:solidFill>
                  <a:srgbClr val="0000CC"/>
                </a:solidFill>
                <a:latin typeface="微软雅黑" panose="020B0503020204020204" pitchFamily="34" charset="-122"/>
                <a:ea typeface="微软雅黑" panose="020B0503020204020204" pitchFamily="34" charset="-122"/>
              </a:rPr>
              <a:t>赤道附近地带降水多；</a:t>
            </a:r>
          </a:p>
          <a:p>
            <a:pPr indent="304800" algn="just" eaLnBrk="0" hangingPunct="0"/>
            <a:r>
              <a:rPr lang="en-US" altLang="zh-CN" sz="3200" dirty="0">
                <a:solidFill>
                  <a:srgbClr val="0000CC"/>
                </a:solidFill>
                <a:latin typeface="微软雅黑" panose="020B0503020204020204" pitchFamily="34" charset="-122"/>
                <a:ea typeface="微软雅黑" panose="020B0503020204020204" pitchFamily="34" charset="-122"/>
              </a:rPr>
              <a:t>(2)</a:t>
            </a:r>
            <a:r>
              <a:rPr lang="zh-CN" altLang="en-US" sz="3200" dirty="0">
                <a:solidFill>
                  <a:srgbClr val="0000CC"/>
                </a:solidFill>
                <a:latin typeface="微软雅黑" panose="020B0503020204020204" pitchFamily="34" charset="-122"/>
                <a:ea typeface="微软雅黑" panose="020B0503020204020204" pitchFamily="34" charset="-122"/>
              </a:rPr>
              <a:t>两极地区降水少。</a:t>
            </a:r>
          </a:p>
          <a:p>
            <a:pPr indent="304800" algn="just" eaLnBrk="0" hangingPunct="0"/>
            <a:r>
              <a:rPr lang="en-US" altLang="zh-CN" sz="3200" dirty="0">
                <a:solidFill>
                  <a:srgbClr val="0000CC"/>
                </a:solidFill>
                <a:latin typeface="微软雅黑" panose="020B0503020204020204" pitchFamily="34" charset="-122"/>
                <a:ea typeface="微软雅黑" panose="020B0503020204020204" pitchFamily="34" charset="-122"/>
              </a:rPr>
              <a:t>(3)</a:t>
            </a:r>
            <a:r>
              <a:rPr lang="zh-CN" altLang="en-US" sz="3200" dirty="0">
                <a:solidFill>
                  <a:srgbClr val="0000CC"/>
                </a:solidFill>
                <a:latin typeface="微软雅黑" panose="020B0503020204020204" pitchFamily="34" charset="-122"/>
                <a:ea typeface="微软雅黑" panose="020B0503020204020204" pitchFamily="34" charset="-122"/>
              </a:rPr>
              <a:t>南北回归线两侧，大陆东岸降水多；大陆西岸降水少</a:t>
            </a:r>
          </a:p>
          <a:p>
            <a:pPr indent="304800" algn="just" eaLnBrk="0" hangingPunct="0"/>
            <a:r>
              <a:rPr lang="en-US" altLang="zh-CN" sz="3200" dirty="0">
                <a:solidFill>
                  <a:srgbClr val="0000CC"/>
                </a:solidFill>
                <a:latin typeface="微软雅黑" panose="020B0503020204020204" pitchFamily="34" charset="-122"/>
                <a:ea typeface="微软雅黑" panose="020B0503020204020204" pitchFamily="34" charset="-122"/>
              </a:rPr>
              <a:t>(4)</a:t>
            </a:r>
            <a:r>
              <a:rPr lang="zh-CN" altLang="en-US" sz="3200" dirty="0">
                <a:solidFill>
                  <a:srgbClr val="0000CC"/>
                </a:solidFill>
                <a:latin typeface="微软雅黑" panose="020B0503020204020204" pitchFamily="34" charset="-122"/>
                <a:ea typeface="微软雅黑" panose="020B0503020204020204" pitchFamily="34" charset="-122"/>
              </a:rPr>
              <a:t>中纬度地带，沿海地区降水多，内陆地区降水少。</a:t>
            </a:r>
          </a:p>
          <a:p>
            <a:pPr indent="304800" algn="just" eaLnBrk="0" hangingPunct="0"/>
            <a:endParaRPr lang="zh-CN" altLang="en-US" sz="3200" dirty="0">
              <a:solidFill>
                <a:srgbClr val="0000CC"/>
              </a:solidFill>
              <a:latin typeface="微软雅黑" panose="020B0503020204020204" pitchFamily="34" charset="-122"/>
              <a:ea typeface="微软雅黑" panose="020B0503020204020204" pitchFamily="34" charset="-122"/>
            </a:endParaRPr>
          </a:p>
        </p:txBody>
      </p:sp>
      <p:sp>
        <p:nvSpPr>
          <p:cNvPr id="3" name="矩形 2"/>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comb dir="vert"/>
    <p:sndAc>
      <p:stSnd>
        <p:snd r:embed="rId2" name="hammer.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animEffect transition="in" filter="dissolve">
                                      <p:cBhvr>
                                        <p:cTn id="7" dur="500"/>
                                        <p:tgtEl>
                                          <p:spTgt spid="614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442">
                                            <p:txEl>
                                              <p:pRg st="1" end="1"/>
                                            </p:txEl>
                                          </p:spTgt>
                                        </p:tgtEl>
                                        <p:attrNameLst>
                                          <p:attrName>style.visibility</p:attrName>
                                        </p:attrNameLst>
                                      </p:cBhvr>
                                      <p:to>
                                        <p:strVal val="visible"/>
                                      </p:to>
                                    </p:set>
                                    <p:animEffect transition="in" filter="dissolve">
                                      <p:cBhvr>
                                        <p:cTn id="12" dur="500"/>
                                        <p:tgtEl>
                                          <p:spTgt spid="614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1442">
                                            <p:txEl>
                                              <p:pRg st="2" end="2"/>
                                            </p:txEl>
                                          </p:spTgt>
                                        </p:tgtEl>
                                        <p:attrNameLst>
                                          <p:attrName>style.visibility</p:attrName>
                                        </p:attrNameLst>
                                      </p:cBhvr>
                                      <p:to>
                                        <p:strVal val="visible"/>
                                      </p:to>
                                    </p:set>
                                    <p:animEffect transition="in" filter="dissolve">
                                      <p:cBhvr>
                                        <p:cTn id="17" dur="500"/>
                                        <p:tgtEl>
                                          <p:spTgt spid="614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1442">
                                            <p:txEl>
                                              <p:pRg st="3" end="3"/>
                                            </p:txEl>
                                          </p:spTgt>
                                        </p:tgtEl>
                                        <p:attrNameLst>
                                          <p:attrName>style.visibility</p:attrName>
                                        </p:attrNameLst>
                                      </p:cBhvr>
                                      <p:to>
                                        <p:strVal val="visible"/>
                                      </p:to>
                                    </p:set>
                                    <p:animEffect transition="in" filter="dissolve">
                                      <p:cBhvr>
                                        <p:cTn id="22" dur="500"/>
                                        <p:tgtEl>
                                          <p:spTgt spid="614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1442">
                                            <p:txEl>
                                              <p:pRg st="4" end="4"/>
                                            </p:txEl>
                                          </p:spTgt>
                                        </p:tgtEl>
                                        <p:attrNameLst>
                                          <p:attrName>style.visibility</p:attrName>
                                        </p:attrNameLst>
                                      </p:cBhvr>
                                      <p:to>
                                        <p:strVal val="visible"/>
                                      </p:to>
                                    </p:set>
                                    <p:animEffect transition="in" filter="dissolve">
                                      <p:cBhvr>
                                        <p:cTn id="27" dur="500"/>
                                        <p:tgtEl>
                                          <p:spTgt spid="614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3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矩形 62465"/>
          <p:cNvSpPr>
            <a:spLocks noChangeArrowheads="1"/>
          </p:cNvSpPr>
          <p:nvPr/>
        </p:nvSpPr>
        <p:spPr bwMode="auto">
          <a:xfrm>
            <a:off x="1437965" y="2659785"/>
            <a:ext cx="9599950" cy="3108543"/>
          </a:xfrm>
          <a:prstGeom prst="rect">
            <a:avLst/>
          </a:prstGeom>
          <a:noFill/>
          <a:ln w="9525">
            <a:noFill/>
            <a:miter lim="800000"/>
          </a:ln>
        </p:spPr>
        <p:txBody>
          <a:bodyPr>
            <a:spAutoFit/>
          </a:bodyPr>
          <a:lstStyle/>
          <a:p>
            <a:pPr indent="304800" algn="just"/>
            <a:endParaRPr lang="zh-CN" altLang="en-US" sz="2800" dirty="0">
              <a:latin typeface="微软雅黑" panose="020B0503020204020204" pitchFamily="34" charset="-122"/>
              <a:ea typeface="微软雅黑" panose="020B0503020204020204" pitchFamily="34" charset="-122"/>
            </a:endParaRPr>
          </a:p>
          <a:p>
            <a:pPr indent="304800" algn="just" eaLnBrk="0" hangingPunct="0"/>
            <a:r>
              <a:rPr lang="en-US" altLang="zh-CN" sz="2800" dirty="0">
                <a:solidFill>
                  <a:srgbClr val="0000CC"/>
                </a:solidFill>
                <a:latin typeface="微软雅黑" panose="020B0503020204020204" pitchFamily="34" charset="-122"/>
                <a:ea typeface="微软雅黑" panose="020B0503020204020204" pitchFamily="34" charset="-122"/>
              </a:rPr>
              <a:t>(1)</a:t>
            </a:r>
            <a:r>
              <a:rPr lang="zh-CN" altLang="en-US" sz="2800" dirty="0">
                <a:solidFill>
                  <a:srgbClr val="0000CC"/>
                </a:solidFill>
                <a:latin typeface="微软雅黑" panose="020B0503020204020204" pitchFamily="34" charset="-122"/>
                <a:ea typeface="微软雅黑" panose="020B0503020204020204" pitchFamily="34" charset="-122"/>
              </a:rPr>
              <a:t>全年多雨区</a:t>
            </a:r>
            <a:r>
              <a:rPr lang="en-US" altLang="zh-CN" sz="28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赤道附近地带；</a:t>
            </a:r>
          </a:p>
          <a:p>
            <a:pPr indent="304800" algn="just" eaLnBrk="0" hangingPunct="0"/>
            <a:r>
              <a:rPr lang="en-US" altLang="zh-CN" sz="2800" dirty="0">
                <a:solidFill>
                  <a:srgbClr val="0000CC"/>
                </a:solidFill>
                <a:latin typeface="微软雅黑" panose="020B0503020204020204" pitchFamily="34" charset="-122"/>
                <a:ea typeface="微软雅黑" panose="020B0503020204020204" pitchFamily="34" charset="-122"/>
              </a:rPr>
              <a:t>(2)</a:t>
            </a:r>
            <a:r>
              <a:rPr lang="zh-CN" altLang="en-US" sz="2800" dirty="0">
                <a:solidFill>
                  <a:srgbClr val="0000CC"/>
                </a:solidFill>
                <a:latin typeface="微软雅黑" panose="020B0503020204020204" pitchFamily="34" charset="-122"/>
                <a:ea typeface="微软雅黑" panose="020B0503020204020204" pitchFamily="34" charset="-122"/>
              </a:rPr>
              <a:t>全年少雨区</a:t>
            </a:r>
            <a:r>
              <a:rPr lang="en-US" altLang="zh-CN" sz="28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干旱的沙漠地区、两极地区；</a:t>
            </a:r>
          </a:p>
          <a:p>
            <a:pPr indent="304800" algn="just" eaLnBrk="0" hangingPunct="0"/>
            <a:r>
              <a:rPr lang="en-US" altLang="zh-CN" sz="2800" dirty="0">
                <a:solidFill>
                  <a:srgbClr val="0000CC"/>
                </a:solidFill>
                <a:latin typeface="微软雅黑" panose="020B0503020204020204" pitchFamily="34" charset="-122"/>
                <a:ea typeface="微软雅黑" panose="020B0503020204020204" pitchFamily="34" charset="-122"/>
              </a:rPr>
              <a:t>(3)</a:t>
            </a:r>
            <a:r>
              <a:rPr lang="zh-CN" altLang="en-US" sz="2800" dirty="0">
                <a:solidFill>
                  <a:srgbClr val="0000CC"/>
                </a:solidFill>
                <a:latin typeface="微软雅黑" panose="020B0503020204020204" pitchFamily="34" charset="-122"/>
                <a:ea typeface="微软雅黑" panose="020B0503020204020204" pitchFamily="34" charset="-122"/>
              </a:rPr>
              <a:t>夏季多雨区</a:t>
            </a:r>
            <a:r>
              <a:rPr lang="en-US" altLang="zh-CN" sz="28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南、北纬</a:t>
            </a:r>
            <a:r>
              <a:rPr lang="en-US" altLang="zh-CN" sz="2800" dirty="0">
                <a:solidFill>
                  <a:srgbClr val="0000CC"/>
                </a:solidFill>
                <a:latin typeface="微软雅黑" panose="020B0503020204020204" pitchFamily="34" charset="-122"/>
                <a:ea typeface="微软雅黑" panose="020B0503020204020204" pitchFamily="34" charset="-122"/>
              </a:rPr>
              <a:t>30</a:t>
            </a:r>
            <a:r>
              <a:rPr lang="zh-CN" altLang="en-US" sz="2800" baseline="300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a:t>
            </a:r>
            <a:r>
              <a:rPr lang="en-US" altLang="zh-CN" sz="2800" dirty="0">
                <a:solidFill>
                  <a:srgbClr val="0000CC"/>
                </a:solidFill>
                <a:latin typeface="微软雅黑" panose="020B0503020204020204" pitchFamily="34" charset="-122"/>
                <a:ea typeface="微软雅黑" panose="020B0503020204020204" pitchFamily="34" charset="-122"/>
              </a:rPr>
              <a:t>40</a:t>
            </a:r>
            <a:r>
              <a:rPr lang="zh-CN" altLang="en-US" sz="2800" baseline="300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附近的大陆东岸</a:t>
            </a:r>
          </a:p>
          <a:p>
            <a:pPr indent="304800" algn="just" eaLnBrk="0" hangingPunct="0"/>
            <a:r>
              <a:rPr lang="en-US" altLang="zh-CN" sz="2800" dirty="0">
                <a:solidFill>
                  <a:srgbClr val="0000CC"/>
                </a:solidFill>
                <a:latin typeface="微软雅黑" panose="020B0503020204020204" pitchFamily="34" charset="-122"/>
                <a:ea typeface="微软雅黑" panose="020B0503020204020204" pitchFamily="34" charset="-122"/>
              </a:rPr>
              <a:t>(4)</a:t>
            </a:r>
            <a:r>
              <a:rPr lang="zh-CN" altLang="en-US" sz="2800" dirty="0">
                <a:solidFill>
                  <a:srgbClr val="0000CC"/>
                </a:solidFill>
                <a:latin typeface="微软雅黑" panose="020B0503020204020204" pitchFamily="34" charset="-122"/>
                <a:ea typeface="微软雅黑" panose="020B0503020204020204" pitchFamily="34" charset="-122"/>
              </a:rPr>
              <a:t>冬季多雨区</a:t>
            </a:r>
            <a:r>
              <a:rPr lang="en-US" altLang="zh-CN" sz="28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南、北纬</a:t>
            </a:r>
            <a:r>
              <a:rPr lang="en-US" altLang="zh-CN" sz="2800" dirty="0">
                <a:solidFill>
                  <a:srgbClr val="0000CC"/>
                </a:solidFill>
                <a:latin typeface="微软雅黑" panose="020B0503020204020204" pitchFamily="34" charset="-122"/>
                <a:ea typeface="微软雅黑" panose="020B0503020204020204" pitchFamily="34" charset="-122"/>
              </a:rPr>
              <a:t>30</a:t>
            </a:r>
            <a:r>
              <a:rPr lang="zh-CN" altLang="en-US" sz="2800" baseline="300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a:t>
            </a:r>
            <a:r>
              <a:rPr lang="en-US" altLang="zh-CN" sz="2800" dirty="0">
                <a:solidFill>
                  <a:srgbClr val="0000CC"/>
                </a:solidFill>
                <a:latin typeface="微软雅黑" panose="020B0503020204020204" pitchFamily="34" charset="-122"/>
                <a:ea typeface="微软雅黑" panose="020B0503020204020204" pitchFamily="34" charset="-122"/>
              </a:rPr>
              <a:t>40</a:t>
            </a:r>
            <a:r>
              <a:rPr lang="zh-CN" altLang="en-US" sz="2800" baseline="300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附近的大陆西岸</a:t>
            </a:r>
          </a:p>
          <a:p>
            <a:pPr indent="304800" algn="just" eaLnBrk="0" hangingPunct="0"/>
            <a:r>
              <a:rPr lang="en-US" altLang="zh-CN" sz="2800" dirty="0">
                <a:solidFill>
                  <a:srgbClr val="0000CC"/>
                </a:solidFill>
                <a:latin typeface="微软雅黑" panose="020B0503020204020204" pitchFamily="34" charset="-122"/>
                <a:ea typeface="微软雅黑" panose="020B0503020204020204" pitchFamily="34" charset="-122"/>
              </a:rPr>
              <a:t>(5)</a:t>
            </a:r>
            <a:r>
              <a:rPr lang="zh-CN" altLang="en-US" sz="2800" dirty="0">
                <a:solidFill>
                  <a:srgbClr val="0000CC"/>
                </a:solidFill>
                <a:latin typeface="微软雅黑" panose="020B0503020204020204" pitchFamily="34" charset="-122"/>
                <a:ea typeface="微软雅黑" panose="020B0503020204020204" pitchFamily="34" charset="-122"/>
              </a:rPr>
              <a:t>常年湿润区</a:t>
            </a:r>
            <a:r>
              <a:rPr lang="en-US" altLang="zh-CN" sz="28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南、北纬</a:t>
            </a:r>
            <a:r>
              <a:rPr lang="en-US" altLang="zh-CN" sz="2800" dirty="0">
                <a:solidFill>
                  <a:srgbClr val="0000CC"/>
                </a:solidFill>
                <a:latin typeface="微软雅黑" panose="020B0503020204020204" pitchFamily="34" charset="-122"/>
                <a:ea typeface="微软雅黑" panose="020B0503020204020204" pitchFamily="34" charset="-122"/>
              </a:rPr>
              <a:t>40</a:t>
            </a:r>
            <a:r>
              <a:rPr lang="zh-CN" altLang="en-US" sz="2800" baseline="300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a:t>
            </a:r>
            <a:r>
              <a:rPr lang="en-US" altLang="zh-CN" sz="2800" dirty="0">
                <a:solidFill>
                  <a:srgbClr val="0000CC"/>
                </a:solidFill>
                <a:latin typeface="微软雅黑" panose="020B0503020204020204" pitchFamily="34" charset="-122"/>
                <a:ea typeface="微软雅黑" panose="020B0503020204020204" pitchFamily="34" charset="-122"/>
              </a:rPr>
              <a:t>60</a:t>
            </a:r>
            <a:r>
              <a:rPr lang="zh-CN" altLang="en-US" sz="2800" baseline="300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的大陆西岸；</a:t>
            </a:r>
          </a:p>
          <a:p>
            <a:pPr indent="304800" eaLnBrk="0" hangingPunct="0"/>
            <a:endParaRPr lang="zh-CN" altLang="en-US" sz="2800" dirty="0">
              <a:solidFill>
                <a:srgbClr val="0000CC"/>
              </a:solidFill>
              <a:latin typeface="微软雅黑" panose="020B0503020204020204" pitchFamily="34" charset="-122"/>
              <a:ea typeface="微软雅黑" panose="020B0503020204020204" pitchFamily="34" charset="-122"/>
            </a:endParaRPr>
          </a:p>
        </p:txBody>
      </p:sp>
      <p:sp>
        <p:nvSpPr>
          <p:cNvPr id="62467" name="标题 62466"/>
          <p:cNvSpPr>
            <a:spLocks noGrp="1" noChangeArrowheads="1"/>
          </p:cNvSpPr>
          <p:nvPr>
            <p:ph type="title" idx="4294967295"/>
          </p:nvPr>
        </p:nvSpPr>
        <p:spPr>
          <a:xfrm>
            <a:off x="2698757" y="1616281"/>
            <a:ext cx="6431714" cy="1030288"/>
          </a:xfrm>
          <a:prstGeom prst="rect">
            <a:avLst/>
          </a:prstGeom>
        </p:spPr>
        <p:txBody>
          <a:bodyPr/>
          <a:lstStyle/>
          <a:p>
            <a:pPr algn="l"/>
            <a:r>
              <a:rPr lang="zh-CN" altLang="en-US" sz="4000" dirty="0">
                <a:solidFill>
                  <a:srgbClr val="0000CC"/>
                </a:solidFill>
                <a:latin typeface="微软雅黑" panose="020B0503020204020204" pitchFamily="34" charset="-122"/>
                <a:ea typeface="微软雅黑" panose="020B0503020204020204" pitchFamily="34" charset="-122"/>
              </a:rPr>
              <a:t>降水量的季节变化</a:t>
            </a:r>
          </a:p>
        </p:txBody>
      </p:sp>
      <p:sp>
        <p:nvSpPr>
          <p:cNvPr id="4" name="矩形 3"/>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62466"/>
                                        </p:tgtEl>
                                        <p:attrNameLst>
                                          <p:attrName>style.visibility</p:attrName>
                                        </p:attrNameLst>
                                      </p:cBhvr>
                                      <p:to>
                                        <p:strVal val="visible"/>
                                      </p:to>
                                    </p:set>
                                    <p:animEffect transition="in" filter="box(in)">
                                      <p:cBhvr>
                                        <p:cTn id="11" dur="500"/>
                                        <p:tgtEl>
                                          <p:spTgt spid="62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62467" grpId="0" build="p"/>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WordArt 4"/>
          <p:cNvSpPr>
            <a:spLocks noChangeArrowheads="1" noChangeShapeType="1" noTextEdit="1"/>
          </p:cNvSpPr>
          <p:nvPr/>
        </p:nvSpPr>
        <p:spPr bwMode="auto">
          <a:xfrm>
            <a:off x="3333537" y="1620879"/>
            <a:ext cx="5485686" cy="457200"/>
          </a:xfrm>
          <a:prstGeom prst="rect">
            <a:avLst/>
          </a:prstGeom>
        </p:spPr>
        <p:txBody>
          <a:bodyPr wrap="none" fromWordArt="1">
            <a:prstTxWarp prst="textPlain">
              <a:avLst>
                <a:gd name="adj" fmla="val 50000"/>
              </a:avLst>
            </a:prstTxWarp>
          </a:bodyPr>
          <a:lstStyle/>
          <a:p>
            <a:pPr algn="ctr"/>
            <a:r>
              <a:rPr lang="zh-CN" altLang="en-US" sz="3600" kern="10" dirty="0">
                <a:ln w="19050">
                  <a:solidFill>
                    <a:srgbClr val="99CCFF"/>
                  </a:solidFill>
                  <a:round/>
                </a:ln>
                <a:solidFill>
                  <a:srgbClr val="0066CC"/>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气候资料的表示方法</a:t>
            </a:r>
          </a:p>
        </p:txBody>
      </p:sp>
      <p:sp>
        <p:nvSpPr>
          <p:cNvPr id="290821" name="Text Box 5"/>
          <p:cNvSpPr txBox="1">
            <a:spLocks noChangeArrowheads="1"/>
          </p:cNvSpPr>
          <p:nvPr/>
        </p:nvSpPr>
        <p:spPr bwMode="auto">
          <a:xfrm>
            <a:off x="1319228" y="2058617"/>
            <a:ext cx="2687817" cy="519112"/>
          </a:xfrm>
          <a:prstGeom prst="rect">
            <a:avLst/>
          </a:prstGeom>
          <a:noFill/>
          <a:ln w="9525">
            <a:noFill/>
            <a:miter lim="800000"/>
          </a:ln>
        </p:spPr>
        <p:txBody>
          <a:bodyPr>
            <a:spAutoFit/>
          </a:bodyPr>
          <a:lstStyle/>
          <a:p>
            <a:pPr>
              <a:spcBef>
                <a:spcPct val="50000"/>
              </a:spcBef>
            </a:pPr>
            <a:r>
              <a:rPr lang="zh-CN" altLang="en-US" sz="2800" dirty="0">
                <a:ea typeface="微软雅黑" panose="020B0503020204020204" pitchFamily="34" charset="-122"/>
              </a:rPr>
              <a:t>一、表格</a:t>
            </a:r>
          </a:p>
        </p:txBody>
      </p:sp>
      <p:sp>
        <p:nvSpPr>
          <p:cNvPr id="290822" name="Text Box 6"/>
          <p:cNvSpPr txBox="1">
            <a:spLocks noChangeArrowheads="1"/>
          </p:cNvSpPr>
          <p:nvPr/>
        </p:nvSpPr>
        <p:spPr bwMode="auto">
          <a:xfrm>
            <a:off x="3312153" y="2755900"/>
            <a:ext cx="5375633" cy="457200"/>
          </a:xfrm>
          <a:prstGeom prst="rect">
            <a:avLst/>
          </a:prstGeom>
          <a:noFill/>
          <a:ln w="9525">
            <a:noFill/>
            <a:miter lim="800000"/>
          </a:ln>
        </p:spPr>
        <p:txBody>
          <a:bodyPr>
            <a:spAutoFit/>
          </a:bodyPr>
          <a:lstStyle/>
          <a:p>
            <a:pPr>
              <a:spcBef>
                <a:spcPct val="50000"/>
              </a:spcBef>
            </a:pPr>
            <a:r>
              <a:rPr lang="zh-CN" altLang="en-US" sz="2400" dirty="0">
                <a:solidFill>
                  <a:srgbClr val="3333FF"/>
                </a:solidFill>
                <a:latin typeface="微软雅黑" panose="020B0503020204020204" pitchFamily="34" charset="-122"/>
                <a:ea typeface="微软雅黑" panose="020B0503020204020204" pitchFamily="34" charset="-122"/>
              </a:rPr>
              <a:t>某地月平均气温和降水量表</a:t>
            </a:r>
          </a:p>
        </p:txBody>
      </p:sp>
      <p:graphicFrame>
        <p:nvGraphicFramePr>
          <p:cNvPr id="22533" name="表格 22532"/>
          <p:cNvGraphicFramePr/>
          <p:nvPr/>
        </p:nvGraphicFramePr>
        <p:xfrm>
          <a:off x="385184" y="3429002"/>
          <a:ext cx="11559733" cy="1612203"/>
        </p:xfrm>
        <a:graphic>
          <a:graphicData uri="http://schemas.openxmlformats.org/drawingml/2006/table">
            <a:tbl>
              <a:tblPr/>
              <a:tblGrid>
                <a:gridCol w="1197877">
                  <a:extLst>
                    <a:ext uri="{9D8B030D-6E8A-4147-A177-3AD203B41FA5}">
                      <a16:colId xmlns:a16="http://schemas.microsoft.com/office/drawing/2014/main" val="20000"/>
                    </a:ext>
                  </a:extLst>
                </a:gridCol>
                <a:gridCol w="863488">
                  <a:extLst>
                    <a:ext uri="{9D8B030D-6E8A-4147-A177-3AD203B41FA5}">
                      <a16:colId xmlns:a16="http://schemas.microsoft.com/office/drawing/2014/main" val="20001"/>
                    </a:ext>
                  </a:extLst>
                </a:gridCol>
                <a:gridCol w="863488">
                  <a:extLst>
                    <a:ext uri="{9D8B030D-6E8A-4147-A177-3AD203B41FA5}">
                      <a16:colId xmlns:a16="http://schemas.microsoft.com/office/drawing/2014/main" val="20002"/>
                    </a:ext>
                  </a:extLst>
                </a:gridCol>
                <a:gridCol w="863488">
                  <a:extLst>
                    <a:ext uri="{9D8B030D-6E8A-4147-A177-3AD203B41FA5}">
                      <a16:colId xmlns:a16="http://schemas.microsoft.com/office/drawing/2014/main" val="20003"/>
                    </a:ext>
                  </a:extLst>
                </a:gridCol>
                <a:gridCol w="863488">
                  <a:extLst>
                    <a:ext uri="{9D8B030D-6E8A-4147-A177-3AD203B41FA5}">
                      <a16:colId xmlns:a16="http://schemas.microsoft.com/office/drawing/2014/main" val="20004"/>
                    </a:ext>
                  </a:extLst>
                </a:gridCol>
                <a:gridCol w="863488">
                  <a:extLst>
                    <a:ext uri="{9D8B030D-6E8A-4147-A177-3AD203B41FA5}">
                      <a16:colId xmlns:a16="http://schemas.microsoft.com/office/drawing/2014/main" val="20005"/>
                    </a:ext>
                  </a:extLst>
                </a:gridCol>
                <a:gridCol w="863488">
                  <a:extLst>
                    <a:ext uri="{9D8B030D-6E8A-4147-A177-3AD203B41FA5}">
                      <a16:colId xmlns:a16="http://schemas.microsoft.com/office/drawing/2014/main" val="20006"/>
                    </a:ext>
                  </a:extLst>
                </a:gridCol>
                <a:gridCol w="863488">
                  <a:extLst>
                    <a:ext uri="{9D8B030D-6E8A-4147-A177-3AD203B41FA5}">
                      <a16:colId xmlns:a16="http://schemas.microsoft.com/office/drawing/2014/main" val="20007"/>
                    </a:ext>
                  </a:extLst>
                </a:gridCol>
                <a:gridCol w="863488">
                  <a:extLst>
                    <a:ext uri="{9D8B030D-6E8A-4147-A177-3AD203B41FA5}">
                      <a16:colId xmlns:a16="http://schemas.microsoft.com/office/drawing/2014/main" val="20008"/>
                    </a:ext>
                  </a:extLst>
                </a:gridCol>
                <a:gridCol w="863488">
                  <a:extLst>
                    <a:ext uri="{9D8B030D-6E8A-4147-A177-3AD203B41FA5}">
                      <a16:colId xmlns:a16="http://schemas.microsoft.com/office/drawing/2014/main" val="20009"/>
                    </a:ext>
                  </a:extLst>
                </a:gridCol>
                <a:gridCol w="863488">
                  <a:extLst>
                    <a:ext uri="{9D8B030D-6E8A-4147-A177-3AD203B41FA5}">
                      <a16:colId xmlns:a16="http://schemas.microsoft.com/office/drawing/2014/main" val="20010"/>
                    </a:ext>
                  </a:extLst>
                </a:gridCol>
                <a:gridCol w="863488">
                  <a:extLst>
                    <a:ext uri="{9D8B030D-6E8A-4147-A177-3AD203B41FA5}">
                      <a16:colId xmlns:a16="http://schemas.microsoft.com/office/drawing/2014/main" val="20011"/>
                    </a:ext>
                  </a:extLst>
                </a:gridCol>
                <a:gridCol w="863488">
                  <a:extLst>
                    <a:ext uri="{9D8B030D-6E8A-4147-A177-3AD203B41FA5}">
                      <a16:colId xmlns:a16="http://schemas.microsoft.com/office/drawing/2014/main" val="20012"/>
                    </a:ext>
                  </a:extLst>
                </a:gridCol>
              </a:tblGrid>
              <a:tr h="368300">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zh-CN" altLang="en-US" sz="1800" b="1" dirty="0">
                          <a:solidFill>
                            <a:srgbClr val="3333FF"/>
                          </a:solidFill>
                          <a:latin typeface="微软雅黑" panose="020B0503020204020204" pitchFamily="34" charset="-122"/>
                          <a:ea typeface="微软雅黑" panose="020B0503020204020204" pitchFamily="34" charset="-122"/>
                        </a:rPr>
                        <a:t>月份</a:t>
                      </a:r>
                    </a:p>
                  </a:txBody>
                  <a:tcPr marL="0" marR="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1</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2</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3</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4</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5</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6</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7</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8</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9</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10</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11</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12</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1663">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zh-CN" altLang="en-US" sz="1800" b="1" dirty="0">
                          <a:solidFill>
                            <a:srgbClr val="3333FF"/>
                          </a:solidFill>
                          <a:latin typeface="微软雅黑" panose="020B0503020204020204" pitchFamily="34" charset="-122"/>
                          <a:ea typeface="微软雅黑" panose="020B0503020204020204" pitchFamily="34" charset="-122"/>
                        </a:rPr>
                        <a:t>气温</a:t>
                      </a:r>
                      <a:r>
                        <a:rPr lang="en-US" altLang="zh-CN" sz="1800" b="1" dirty="0">
                          <a:solidFill>
                            <a:srgbClr val="3333FF"/>
                          </a:solidFill>
                          <a:latin typeface="微软雅黑" panose="020B0503020204020204" pitchFamily="34" charset="-122"/>
                          <a:ea typeface="微软雅黑" panose="020B0503020204020204" pitchFamily="34" charset="-122"/>
                        </a:rPr>
                        <a:t>(℃)</a:t>
                      </a:r>
                    </a:p>
                  </a:txBody>
                  <a:tcPr marL="0" marR="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10.2</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10.7</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13.4</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18.2</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22.1</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25.5</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28.8</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28.2</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26.0</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21.7</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17.5</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13.1</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1350">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zh-CN" altLang="en-US" sz="1800" b="1" dirty="0">
                          <a:solidFill>
                            <a:srgbClr val="3333FF"/>
                          </a:solidFill>
                          <a:latin typeface="微软雅黑" panose="020B0503020204020204" pitchFamily="34" charset="-122"/>
                          <a:ea typeface="微软雅黑" panose="020B0503020204020204" pitchFamily="34" charset="-122"/>
                        </a:rPr>
                        <a:t>降水量</a:t>
                      </a:r>
                      <a:r>
                        <a:rPr lang="en-US" altLang="zh-CN" sz="1800" b="1">
                          <a:solidFill>
                            <a:srgbClr val="3333FF"/>
                          </a:solidFill>
                          <a:latin typeface="微软雅黑" panose="020B0503020204020204" pitchFamily="34" charset="-122"/>
                          <a:ea typeface="微软雅黑" panose="020B0503020204020204" pitchFamily="34" charset="-122"/>
                        </a:rPr>
                        <a:t>(mm</a:t>
                      </a:r>
                      <a:r>
                        <a:rPr lang="zh-CN" altLang="en-US" sz="1800" b="1" dirty="0">
                          <a:solidFill>
                            <a:srgbClr val="3333FF"/>
                          </a:solidFill>
                          <a:latin typeface="微软雅黑" panose="020B0503020204020204" pitchFamily="34" charset="-122"/>
                          <a:ea typeface="微软雅黑" panose="020B0503020204020204" pitchFamily="34" charset="-122"/>
                        </a:rPr>
                        <a:t>）</a:t>
                      </a:r>
                    </a:p>
                  </a:txBody>
                  <a:tcPr marL="0" marR="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a:solidFill>
                            <a:srgbClr val="3333FF"/>
                          </a:solidFill>
                          <a:latin typeface="微软雅黑" panose="020B0503020204020204" pitchFamily="34" charset="-122"/>
                          <a:ea typeface="微软雅黑" panose="020B0503020204020204" pitchFamily="34" charset="-122"/>
                        </a:rPr>
                        <a:t>25</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27</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51</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68</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126</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297</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256</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117</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186</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100</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34</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fontAlgn="b" hangingPunct="1">
                        <a:buNone/>
                      </a:pPr>
                      <a:r>
                        <a:rPr lang="en-US" altLang="zh-CN" sz="1800" b="1" dirty="0">
                          <a:solidFill>
                            <a:srgbClr val="3333FF"/>
                          </a:solidFill>
                          <a:latin typeface="微软雅黑" panose="020B0503020204020204" pitchFamily="34" charset="-122"/>
                          <a:ea typeface="微软雅黑" panose="020B0503020204020204" pitchFamily="34" charset="-122"/>
                        </a:rPr>
                        <a:t>41</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2591" name="WordArt 150"/>
          <p:cNvSpPr>
            <a:spLocks noChangeArrowheads="1" noChangeShapeType="1" noTextEdit="1"/>
          </p:cNvSpPr>
          <p:nvPr/>
        </p:nvSpPr>
        <p:spPr bwMode="auto">
          <a:xfrm>
            <a:off x="912165" y="5661027"/>
            <a:ext cx="1092058" cy="409575"/>
          </a:xfrm>
          <a:prstGeom prst="rect">
            <a:avLst/>
          </a:prstGeom>
        </p:spPr>
        <p:txBody>
          <a:bodyPr wrap="none" fromWordArt="1">
            <a:prstTxWarp prst="textPlain">
              <a:avLst>
                <a:gd name="adj" fmla="val 50000"/>
              </a:avLst>
            </a:prstTxWarp>
          </a:bodyPr>
          <a:lstStyle/>
          <a:p>
            <a:pPr algn="ctr"/>
            <a:r>
              <a:rPr lang="zh-CN" altLang="en-US" sz="3200" kern="10" dirty="0">
                <a:ln w="12700">
                  <a:solidFill>
                    <a:srgbClr val="3333CC"/>
                  </a:solidFill>
                  <a:roun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活动</a:t>
            </a:r>
          </a:p>
        </p:txBody>
      </p:sp>
      <p:sp>
        <p:nvSpPr>
          <p:cNvPr id="290967" name="Text Box 151"/>
          <p:cNvSpPr txBox="1">
            <a:spLocks noChangeArrowheads="1"/>
          </p:cNvSpPr>
          <p:nvPr/>
        </p:nvSpPr>
        <p:spPr bwMode="auto">
          <a:xfrm>
            <a:off x="2446549" y="5373690"/>
            <a:ext cx="9119530" cy="1015663"/>
          </a:xfrm>
          <a:prstGeom prst="rect">
            <a:avLst/>
          </a:prstGeom>
          <a:noFill/>
          <a:ln w="9525">
            <a:noFill/>
            <a:miter lim="800000"/>
          </a:ln>
        </p:spPr>
        <p:txBody>
          <a:bodyPr>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根据表格资料，归纳该地的气候特征。</a:t>
            </a:r>
          </a:p>
          <a:p>
            <a:pP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夏季高温多雨，冬季温和少雨</a:t>
            </a:r>
          </a:p>
        </p:txBody>
      </p:sp>
      <p:sp>
        <p:nvSpPr>
          <p:cNvPr id="8" name="矩形 7"/>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0821"/>
                                        </p:tgtEl>
                                        <p:attrNameLst>
                                          <p:attrName>style.visibility</p:attrName>
                                        </p:attrNameLst>
                                      </p:cBhvr>
                                      <p:to>
                                        <p:strVal val="visible"/>
                                      </p:to>
                                    </p:set>
                                    <p:anim calcmode="lin" valueType="num">
                                      <p:cBhvr additive="base">
                                        <p:cTn id="7" dur="500" fill="hold"/>
                                        <p:tgtEl>
                                          <p:spTgt spid="290821"/>
                                        </p:tgtEl>
                                        <p:attrNameLst>
                                          <p:attrName>ppt_x</p:attrName>
                                        </p:attrNameLst>
                                      </p:cBhvr>
                                      <p:tavLst>
                                        <p:tav tm="0">
                                          <p:val>
                                            <p:strVal val="#ppt_x"/>
                                          </p:val>
                                        </p:tav>
                                        <p:tav tm="100000">
                                          <p:val>
                                            <p:strVal val="#ppt_x"/>
                                          </p:val>
                                        </p:tav>
                                      </p:tavLst>
                                    </p:anim>
                                    <p:anim calcmode="lin" valueType="num">
                                      <p:cBhvr additive="base">
                                        <p:cTn id="8" dur="500" fill="hold"/>
                                        <p:tgtEl>
                                          <p:spTgt spid="2908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90822"/>
                                        </p:tgtEl>
                                        <p:attrNameLst>
                                          <p:attrName>style.visibility</p:attrName>
                                        </p:attrNameLst>
                                      </p:cBhvr>
                                      <p:to>
                                        <p:strVal val="visible"/>
                                      </p:to>
                                    </p:set>
                                    <p:animEffect transition="in" filter="blinds(horizontal)">
                                      <p:cBhvr>
                                        <p:cTn id="13" dur="500"/>
                                        <p:tgtEl>
                                          <p:spTgt spid="290822"/>
                                        </p:tgtEl>
                                      </p:cBhvr>
                                    </p:animEffect>
                                  </p:childTnLst>
                                </p:cTn>
                              </p:par>
                              <p:par>
                                <p:cTn id="14" presetID="3" presetClass="entr" presetSubtype="10" fill="hold" nodeType="withEffect">
                                  <p:stCondLst>
                                    <p:cond delay="0"/>
                                  </p:stCondLst>
                                  <p:childTnLst>
                                    <p:set>
                                      <p:cBhvr>
                                        <p:cTn id="15" dur="1" fill="hold">
                                          <p:stCondLst>
                                            <p:cond delay="0"/>
                                          </p:stCondLst>
                                        </p:cTn>
                                        <p:tgtEl>
                                          <p:spTgt spid="22533"/>
                                        </p:tgtEl>
                                        <p:attrNameLst>
                                          <p:attrName>style.visibility</p:attrName>
                                        </p:attrNameLst>
                                      </p:cBhvr>
                                      <p:to>
                                        <p:strVal val="visible"/>
                                      </p:to>
                                    </p:set>
                                    <p:animEffect transition="in" filter="blinds(horizontal)">
                                      <p:cBhvr>
                                        <p:cTn id="16" dur="500"/>
                                        <p:tgtEl>
                                          <p:spTgt spid="2253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591"/>
                                        </p:tgtEl>
                                        <p:attrNameLst>
                                          <p:attrName>style.visibility</p:attrName>
                                        </p:attrNameLst>
                                      </p:cBhvr>
                                      <p:to>
                                        <p:strVal val="visible"/>
                                      </p:to>
                                    </p:set>
                                    <p:anim calcmode="lin" valueType="num">
                                      <p:cBhvr additive="base">
                                        <p:cTn id="21" dur="500" fill="hold"/>
                                        <p:tgtEl>
                                          <p:spTgt spid="22591"/>
                                        </p:tgtEl>
                                        <p:attrNameLst>
                                          <p:attrName>ppt_x</p:attrName>
                                        </p:attrNameLst>
                                      </p:cBhvr>
                                      <p:tavLst>
                                        <p:tav tm="0">
                                          <p:val>
                                            <p:strVal val="#ppt_x"/>
                                          </p:val>
                                        </p:tav>
                                        <p:tav tm="100000">
                                          <p:val>
                                            <p:strVal val="#ppt_x"/>
                                          </p:val>
                                        </p:tav>
                                      </p:tavLst>
                                    </p:anim>
                                    <p:anim calcmode="lin" valueType="num">
                                      <p:cBhvr additive="base">
                                        <p:cTn id="22" dur="500" fill="hold"/>
                                        <p:tgtEl>
                                          <p:spTgt spid="22591"/>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290967">
                                            <p:txEl>
                                              <p:pRg st="0" end="0"/>
                                            </p:txEl>
                                          </p:spTgt>
                                        </p:tgtEl>
                                        <p:attrNameLst>
                                          <p:attrName>style.visibility</p:attrName>
                                        </p:attrNameLst>
                                      </p:cBhvr>
                                      <p:to>
                                        <p:strVal val="visible"/>
                                      </p:to>
                                    </p:set>
                                    <p:anim calcmode="lin" valueType="num">
                                      <p:cBhvr additive="base">
                                        <p:cTn id="26" dur="500" fill="hold"/>
                                        <p:tgtEl>
                                          <p:spTgt spid="290967">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909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90967">
                                            <p:txEl>
                                              <p:pRg st="1" end="1"/>
                                            </p:txEl>
                                          </p:spTgt>
                                        </p:tgtEl>
                                        <p:attrNameLst>
                                          <p:attrName>style.visibility</p:attrName>
                                        </p:attrNameLst>
                                      </p:cBhvr>
                                      <p:to>
                                        <p:strVal val="visible"/>
                                      </p:to>
                                    </p:set>
                                    <p:anim calcmode="lin" valueType="num">
                                      <p:cBhvr additive="base">
                                        <p:cTn id="32" dur="500" fill="hold"/>
                                        <p:tgtEl>
                                          <p:spTgt spid="290967">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9096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1" grpId="0"/>
      <p:bldP spid="290822" grpId="0"/>
      <p:bldP spid="22591"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50"/>
          <p:cNvSpPr txBox="1">
            <a:spLocks noChangeArrowheads="1"/>
          </p:cNvSpPr>
          <p:nvPr/>
        </p:nvSpPr>
        <p:spPr bwMode="auto">
          <a:xfrm>
            <a:off x="1390470" y="965202"/>
            <a:ext cx="4129078" cy="519113"/>
          </a:xfrm>
          <a:prstGeom prst="rect">
            <a:avLst/>
          </a:prstGeom>
          <a:noFill/>
          <a:ln w="9525">
            <a:noFill/>
            <a:miter lim="800000"/>
          </a:ln>
        </p:spPr>
        <p:txBody>
          <a:bodyPr>
            <a:spAutoFit/>
          </a:bodyPr>
          <a:lstStyle/>
          <a:p>
            <a:pPr>
              <a:spcBef>
                <a:spcPct val="50000"/>
              </a:spcBef>
            </a:pPr>
            <a:r>
              <a:rPr lang="zh-CN" altLang="en-US" sz="2800">
                <a:ea typeface="微软雅黑" panose="020B0503020204020204" pitchFamily="34" charset="-122"/>
              </a:rPr>
              <a:t>二、坐标统计图</a:t>
            </a:r>
          </a:p>
        </p:txBody>
      </p:sp>
      <p:sp>
        <p:nvSpPr>
          <p:cNvPr id="281654" name="Text Box 54"/>
          <p:cNvSpPr txBox="1">
            <a:spLocks noChangeArrowheads="1"/>
          </p:cNvSpPr>
          <p:nvPr/>
        </p:nvSpPr>
        <p:spPr bwMode="auto">
          <a:xfrm>
            <a:off x="431744" y="1628775"/>
            <a:ext cx="6046530" cy="457200"/>
          </a:xfrm>
          <a:prstGeom prst="rect">
            <a:avLst/>
          </a:prstGeom>
          <a:noFill/>
          <a:ln w="9525">
            <a:noFill/>
            <a:miter lim="800000"/>
          </a:ln>
        </p:spPr>
        <p:txBody>
          <a:bodyPr>
            <a:spAutoFit/>
          </a:bodyPr>
          <a:lstStyle/>
          <a:p>
            <a:pPr>
              <a:spcBef>
                <a:spcPct val="50000"/>
              </a:spcBef>
            </a:pPr>
            <a:r>
              <a:rPr lang="zh-CN" altLang="en-US" sz="2400">
                <a:ea typeface="微软雅黑" panose="020B0503020204020204" pitchFamily="34" charset="-122"/>
              </a:rPr>
              <a:t>绘制气温曲线和降水柱状图</a:t>
            </a:r>
          </a:p>
        </p:txBody>
      </p:sp>
      <p:sp>
        <p:nvSpPr>
          <p:cNvPr id="281655" name="Text Box 55"/>
          <p:cNvSpPr txBox="1">
            <a:spLocks noChangeArrowheads="1"/>
          </p:cNvSpPr>
          <p:nvPr/>
        </p:nvSpPr>
        <p:spPr bwMode="auto">
          <a:xfrm>
            <a:off x="431745" y="2205038"/>
            <a:ext cx="4702621" cy="3490186"/>
          </a:xfrm>
          <a:prstGeom prst="rect">
            <a:avLst/>
          </a:prstGeom>
          <a:noFill/>
          <a:ln w="9525">
            <a:noFill/>
            <a:miter lim="800000"/>
          </a:ln>
        </p:spPr>
        <p:txBody>
          <a:bodyPr>
            <a:spAutoFit/>
          </a:bodyPr>
          <a:lstStyle/>
          <a:p>
            <a:pPr>
              <a:lnSpc>
                <a:spcPct val="115000"/>
              </a:lnSpc>
            </a:pPr>
            <a:r>
              <a:rPr lang="en-US" altLang="zh-CN" sz="2400" dirty="0">
                <a:solidFill>
                  <a:srgbClr val="3333FF"/>
                </a:solidFill>
                <a:latin typeface="微软雅黑" panose="020B0503020204020204" pitchFamily="34" charset="-122"/>
                <a:ea typeface="微软雅黑" panose="020B0503020204020204" pitchFamily="34" charset="-122"/>
              </a:rPr>
              <a:t>1</a:t>
            </a:r>
            <a:r>
              <a:rPr lang="zh-CN" altLang="en-US" sz="2400" dirty="0">
                <a:solidFill>
                  <a:srgbClr val="3333FF"/>
                </a:solidFill>
                <a:latin typeface="微软雅黑" panose="020B0503020204020204" pitchFamily="34" charset="-122"/>
                <a:ea typeface="微软雅黑" panose="020B0503020204020204" pitchFamily="34" charset="-122"/>
              </a:rPr>
              <a:t>、绘制坐标图</a:t>
            </a:r>
          </a:p>
          <a:p>
            <a:pPr>
              <a:lnSpc>
                <a:spcPct val="115000"/>
              </a:lnSpc>
            </a:pPr>
            <a:r>
              <a:rPr lang="zh-CN" altLang="en-US" sz="2400" dirty="0">
                <a:solidFill>
                  <a:srgbClr val="3333FF"/>
                </a:solidFill>
                <a:latin typeface="微软雅黑" panose="020B0503020204020204" pitchFamily="34" charset="-122"/>
                <a:ea typeface="微软雅黑" panose="020B0503020204020204" pitchFamily="34" charset="-122"/>
              </a:rPr>
              <a:t>  标上气温和降水坐标值，标上月份坐标值。</a:t>
            </a:r>
          </a:p>
          <a:p>
            <a:pPr>
              <a:lnSpc>
                <a:spcPct val="115000"/>
              </a:lnSpc>
            </a:pPr>
            <a:r>
              <a:rPr lang="en-US" altLang="zh-CN" sz="2400" dirty="0">
                <a:solidFill>
                  <a:srgbClr val="3333FF"/>
                </a:solidFill>
                <a:latin typeface="微软雅黑" panose="020B0503020204020204" pitchFamily="34" charset="-122"/>
                <a:ea typeface="微软雅黑" panose="020B0503020204020204" pitchFamily="34" charset="-122"/>
              </a:rPr>
              <a:t>2</a:t>
            </a:r>
            <a:r>
              <a:rPr lang="zh-CN" altLang="en-US" sz="2400" dirty="0">
                <a:solidFill>
                  <a:srgbClr val="3333FF"/>
                </a:solidFill>
                <a:latin typeface="微软雅黑" panose="020B0503020204020204" pitchFamily="34" charset="-122"/>
                <a:ea typeface="微软雅黑" panose="020B0503020204020204" pitchFamily="34" charset="-122"/>
              </a:rPr>
              <a:t>、描点（在坐标上相应位置标出代表各月的气温值的点）</a:t>
            </a:r>
          </a:p>
          <a:p>
            <a:pPr>
              <a:lnSpc>
                <a:spcPct val="115000"/>
              </a:lnSpc>
            </a:pPr>
            <a:r>
              <a:rPr lang="en-US" altLang="zh-CN" sz="2400" dirty="0">
                <a:solidFill>
                  <a:srgbClr val="3333FF"/>
                </a:solidFill>
                <a:latin typeface="微软雅黑" panose="020B0503020204020204" pitchFamily="34" charset="-122"/>
                <a:ea typeface="微软雅黑" panose="020B0503020204020204" pitchFamily="34" charset="-122"/>
              </a:rPr>
              <a:t>3</a:t>
            </a:r>
            <a:r>
              <a:rPr lang="zh-CN" altLang="en-US" sz="2400" dirty="0">
                <a:solidFill>
                  <a:srgbClr val="3333FF"/>
                </a:solidFill>
                <a:latin typeface="微软雅黑" panose="020B0503020204020204" pitchFamily="34" charset="-122"/>
                <a:ea typeface="微软雅黑" panose="020B0503020204020204" pitchFamily="34" charset="-122"/>
              </a:rPr>
              <a:t>、用平滑曲线连接各点。</a:t>
            </a:r>
          </a:p>
          <a:p>
            <a:pPr>
              <a:lnSpc>
                <a:spcPct val="115000"/>
              </a:lnSpc>
            </a:pPr>
            <a:r>
              <a:rPr lang="en-US" altLang="zh-CN" sz="2400" dirty="0">
                <a:solidFill>
                  <a:srgbClr val="3333FF"/>
                </a:solidFill>
                <a:latin typeface="微软雅黑" panose="020B0503020204020204" pitchFamily="34" charset="-122"/>
                <a:ea typeface="微软雅黑" panose="020B0503020204020204" pitchFamily="34" charset="-122"/>
              </a:rPr>
              <a:t>4</a:t>
            </a:r>
            <a:r>
              <a:rPr lang="zh-CN" altLang="en-US" sz="2400" dirty="0">
                <a:solidFill>
                  <a:srgbClr val="3333FF"/>
                </a:solidFill>
                <a:latin typeface="微软雅黑" panose="020B0503020204020204" pitchFamily="34" charset="-122"/>
                <a:ea typeface="微软雅黑" panose="020B0503020204020204" pitchFamily="34" charset="-122"/>
              </a:rPr>
              <a:t>、在对应月份画上相应长短的柱形图，表示各月降水值</a:t>
            </a:r>
          </a:p>
        </p:txBody>
      </p:sp>
      <p:graphicFrame>
        <p:nvGraphicFramePr>
          <p:cNvPr id="281749" name="Group 149"/>
          <p:cNvGraphicFramePr>
            <a:graphicFrameLocks noGrp="1"/>
          </p:cNvGraphicFramePr>
          <p:nvPr/>
        </p:nvGraphicFramePr>
        <p:xfrm>
          <a:off x="6383037" y="1989138"/>
          <a:ext cx="4736481" cy="4064002"/>
        </p:xfrm>
        <a:graphic>
          <a:graphicData uri="http://schemas.openxmlformats.org/drawingml/2006/table">
            <a:tbl>
              <a:tblPr/>
              <a:tblGrid>
                <a:gridCol w="395765">
                  <a:extLst>
                    <a:ext uri="{9D8B030D-6E8A-4147-A177-3AD203B41FA5}">
                      <a16:colId xmlns:a16="http://schemas.microsoft.com/office/drawing/2014/main" val="20000"/>
                    </a:ext>
                  </a:extLst>
                </a:gridCol>
                <a:gridCol w="393649">
                  <a:extLst>
                    <a:ext uri="{9D8B030D-6E8A-4147-A177-3AD203B41FA5}">
                      <a16:colId xmlns:a16="http://schemas.microsoft.com/office/drawing/2014/main" val="20001"/>
                    </a:ext>
                  </a:extLst>
                </a:gridCol>
                <a:gridCol w="395764">
                  <a:extLst>
                    <a:ext uri="{9D8B030D-6E8A-4147-A177-3AD203B41FA5}">
                      <a16:colId xmlns:a16="http://schemas.microsoft.com/office/drawing/2014/main" val="20002"/>
                    </a:ext>
                  </a:extLst>
                </a:gridCol>
                <a:gridCol w="393649">
                  <a:extLst>
                    <a:ext uri="{9D8B030D-6E8A-4147-A177-3AD203B41FA5}">
                      <a16:colId xmlns:a16="http://schemas.microsoft.com/office/drawing/2014/main" val="20003"/>
                    </a:ext>
                  </a:extLst>
                </a:gridCol>
                <a:gridCol w="395765">
                  <a:extLst>
                    <a:ext uri="{9D8B030D-6E8A-4147-A177-3AD203B41FA5}">
                      <a16:colId xmlns:a16="http://schemas.microsoft.com/office/drawing/2014/main" val="20004"/>
                    </a:ext>
                  </a:extLst>
                </a:gridCol>
                <a:gridCol w="393649">
                  <a:extLst>
                    <a:ext uri="{9D8B030D-6E8A-4147-A177-3AD203B41FA5}">
                      <a16:colId xmlns:a16="http://schemas.microsoft.com/office/drawing/2014/main" val="20005"/>
                    </a:ext>
                  </a:extLst>
                </a:gridCol>
                <a:gridCol w="395764">
                  <a:extLst>
                    <a:ext uri="{9D8B030D-6E8A-4147-A177-3AD203B41FA5}">
                      <a16:colId xmlns:a16="http://schemas.microsoft.com/office/drawing/2014/main" val="20006"/>
                    </a:ext>
                  </a:extLst>
                </a:gridCol>
                <a:gridCol w="393649">
                  <a:extLst>
                    <a:ext uri="{9D8B030D-6E8A-4147-A177-3AD203B41FA5}">
                      <a16:colId xmlns:a16="http://schemas.microsoft.com/office/drawing/2014/main" val="20007"/>
                    </a:ext>
                  </a:extLst>
                </a:gridCol>
                <a:gridCol w="395765">
                  <a:extLst>
                    <a:ext uri="{9D8B030D-6E8A-4147-A177-3AD203B41FA5}">
                      <a16:colId xmlns:a16="http://schemas.microsoft.com/office/drawing/2014/main" val="20008"/>
                    </a:ext>
                  </a:extLst>
                </a:gridCol>
                <a:gridCol w="393649">
                  <a:extLst>
                    <a:ext uri="{9D8B030D-6E8A-4147-A177-3AD203B41FA5}">
                      <a16:colId xmlns:a16="http://schemas.microsoft.com/office/drawing/2014/main" val="20009"/>
                    </a:ext>
                  </a:extLst>
                </a:gridCol>
                <a:gridCol w="395764">
                  <a:extLst>
                    <a:ext uri="{9D8B030D-6E8A-4147-A177-3AD203B41FA5}">
                      <a16:colId xmlns:a16="http://schemas.microsoft.com/office/drawing/2014/main" val="20010"/>
                    </a:ext>
                  </a:extLst>
                </a:gridCol>
                <a:gridCol w="393649">
                  <a:extLst>
                    <a:ext uri="{9D8B030D-6E8A-4147-A177-3AD203B41FA5}">
                      <a16:colId xmlns:a16="http://schemas.microsoft.com/office/drawing/2014/main" val="20011"/>
                    </a:ext>
                  </a:extLst>
                </a:gridCol>
              </a:tblGrid>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6275">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275">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0" marR="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2" name="Group 156"/>
          <p:cNvGrpSpPr/>
          <p:nvPr/>
        </p:nvGrpSpPr>
        <p:grpSpPr bwMode="auto">
          <a:xfrm>
            <a:off x="5712141" y="1549402"/>
            <a:ext cx="1631737" cy="3967163"/>
            <a:chOff x="2699" y="976"/>
            <a:chExt cx="771" cy="2499"/>
          </a:xfrm>
        </p:grpSpPr>
        <p:sp>
          <p:nvSpPr>
            <p:cNvPr id="25698" name="Text Box 150"/>
            <p:cNvSpPr txBox="1">
              <a:spLocks noChangeArrowheads="1"/>
            </p:cNvSpPr>
            <p:nvPr/>
          </p:nvSpPr>
          <p:spPr bwMode="auto">
            <a:xfrm>
              <a:off x="2699" y="976"/>
              <a:ext cx="771" cy="173"/>
            </a:xfrm>
            <a:prstGeom prst="rect">
              <a:avLst/>
            </a:prstGeom>
            <a:noFill/>
            <a:ln w="9525">
              <a:noFill/>
              <a:miter lim="800000"/>
            </a:ln>
          </p:spPr>
          <p:txBody>
            <a:bodyPr lIns="0" tIns="0" rIns="0" bIns="0">
              <a:spAutoFit/>
            </a:bodyPr>
            <a:lstStyle/>
            <a:p>
              <a:r>
                <a:rPr lang="zh-CN" altLang="en-US" sz="1800">
                  <a:ea typeface="微软雅黑" panose="020B0503020204020204" pitchFamily="34" charset="-122"/>
                </a:rPr>
                <a:t>气温（℃）</a:t>
              </a:r>
            </a:p>
          </p:txBody>
        </p:sp>
        <p:sp>
          <p:nvSpPr>
            <p:cNvPr id="25699" name="Text Box 151"/>
            <p:cNvSpPr txBox="1">
              <a:spLocks noChangeArrowheads="1"/>
            </p:cNvSpPr>
            <p:nvPr/>
          </p:nvSpPr>
          <p:spPr bwMode="auto">
            <a:xfrm>
              <a:off x="2789" y="1579"/>
              <a:ext cx="226"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30</a:t>
              </a:r>
            </a:p>
          </p:txBody>
        </p:sp>
        <p:sp>
          <p:nvSpPr>
            <p:cNvPr id="25700" name="Text Box 152"/>
            <p:cNvSpPr txBox="1">
              <a:spLocks noChangeArrowheads="1"/>
            </p:cNvSpPr>
            <p:nvPr/>
          </p:nvSpPr>
          <p:spPr bwMode="auto">
            <a:xfrm>
              <a:off x="2789" y="2032"/>
              <a:ext cx="226"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20</a:t>
              </a:r>
            </a:p>
          </p:txBody>
        </p:sp>
        <p:sp>
          <p:nvSpPr>
            <p:cNvPr id="25701" name="Text Box 153"/>
            <p:cNvSpPr txBox="1">
              <a:spLocks noChangeArrowheads="1"/>
            </p:cNvSpPr>
            <p:nvPr/>
          </p:nvSpPr>
          <p:spPr bwMode="auto">
            <a:xfrm>
              <a:off x="2789" y="2441"/>
              <a:ext cx="226"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10</a:t>
              </a:r>
            </a:p>
          </p:txBody>
        </p:sp>
        <p:sp>
          <p:nvSpPr>
            <p:cNvPr id="25702" name="Text Box 154"/>
            <p:cNvSpPr txBox="1">
              <a:spLocks noChangeArrowheads="1"/>
            </p:cNvSpPr>
            <p:nvPr/>
          </p:nvSpPr>
          <p:spPr bwMode="auto">
            <a:xfrm>
              <a:off x="2789" y="2849"/>
              <a:ext cx="226"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  0</a:t>
              </a:r>
            </a:p>
          </p:txBody>
        </p:sp>
        <p:sp>
          <p:nvSpPr>
            <p:cNvPr id="25703" name="Text Box 155"/>
            <p:cNvSpPr txBox="1">
              <a:spLocks noChangeArrowheads="1"/>
            </p:cNvSpPr>
            <p:nvPr/>
          </p:nvSpPr>
          <p:spPr bwMode="auto">
            <a:xfrm>
              <a:off x="2762" y="3302"/>
              <a:ext cx="318"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-10</a:t>
              </a:r>
            </a:p>
          </p:txBody>
        </p:sp>
      </p:grpSp>
      <p:grpSp>
        <p:nvGrpSpPr>
          <p:cNvPr id="3" name="Group 165"/>
          <p:cNvGrpSpPr/>
          <p:nvPr/>
        </p:nvGrpSpPr>
        <p:grpSpPr bwMode="auto">
          <a:xfrm>
            <a:off x="10126933" y="1557338"/>
            <a:ext cx="1968244" cy="4608512"/>
            <a:chOff x="4785" y="981"/>
            <a:chExt cx="930" cy="2903"/>
          </a:xfrm>
        </p:grpSpPr>
        <p:sp>
          <p:nvSpPr>
            <p:cNvPr id="25705" name="Text Box 158"/>
            <p:cNvSpPr txBox="1">
              <a:spLocks noChangeArrowheads="1"/>
            </p:cNvSpPr>
            <p:nvPr/>
          </p:nvSpPr>
          <p:spPr bwMode="auto">
            <a:xfrm>
              <a:off x="4785" y="981"/>
              <a:ext cx="862" cy="173"/>
            </a:xfrm>
            <a:prstGeom prst="rect">
              <a:avLst/>
            </a:prstGeom>
            <a:noFill/>
            <a:ln w="9525">
              <a:noFill/>
              <a:miter lim="800000"/>
            </a:ln>
          </p:spPr>
          <p:txBody>
            <a:bodyPr lIns="0" tIns="0" rIns="0" bIns="0">
              <a:spAutoFit/>
            </a:bodyPr>
            <a:lstStyle/>
            <a:p>
              <a:r>
                <a:rPr lang="zh-CN" altLang="en-US" sz="1800">
                  <a:ea typeface="微软雅黑" panose="020B0503020204020204" pitchFamily="34" charset="-122"/>
                </a:rPr>
                <a:t>降水（毫米）</a:t>
              </a:r>
            </a:p>
          </p:txBody>
        </p:sp>
        <p:sp>
          <p:nvSpPr>
            <p:cNvPr id="25706" name="Text Box 159"/>
            <p:cNvSpPr txBox="1">
              <a:spLocks noChangeArrowheads="1"/>
            </p:cNvSpPr>
            <p:nvPr/>
          </p:nvSpPr>
          <p:spPr bwMode="auto">
            <a:xfrm>
              <a:off x="5329" y="1584"/>
              <a:ext cx="273"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250</a:t>
              </a:r>
            </a:p>
          </p:txBody>
        </p:sp>
        <p:sp>
          <p:nvSpPr>
            <p:cNvPr id="25707" name="Text Box 160"/>
            <p:cNvSpPr txBox="1">
              <a:spLocks noChangeArrowheads="1"/>
            </p:cNvSpPr>
            <p:nvPr/>
          </p:nvSpPr>
          <p:spPr bwMode="auto">
            <a:xfrm>
              <a:off x="5329" y="2037"/>
              <a:ext cx="386"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200</a:t>
              </a:r>
            </a:p>
          </p:txBody>
        </p:sp>
        <p:sp>
          <p:nvSpPr>
            <p:cNvPr id="25708" name="Text Box 161"/>
            <p:cNvSpPr txBox="1">
              <a:spLocks noChangeArrowheads="1"/>
            </p:cNvSpPr>
            <p:nvPr/>
          </p:nvSpPr>
          <p:spPr bwMode="auto">
            <a:xfrm>
              <a:off x="5329" y="2446"/>
              <a:ext cx="386"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150</a:t>
              </a:r>
            </a:p>
          </p:txBody>
        </p:sp>
        <p:sp>
          <p:nvSpPr>
            <p:cNvPr id="25709" name="Text Box 162"/>
            <p:cNvSpPr txBox="1">
              <a:spLocks noChangeArrowheads="1"/>
            </p:cNvSpPr>
            <p:nvPr/>
          </p:nvSpPr>
          <p:spPr bwMode="auto">
            <a:xfrm>
              <a:off x="5284" y="2854"/>
              <a:ext cx="386"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 100</a:t>
              </a:r>
            </a:p>
          </p:txBody>
        </p:sp>
        <p:sp>
          <p:nvSpPr>
            <p:cNvPr id="25710" name="Text Box 163"/>
            <p:cNvSpPr txBox="1">
              <a:spLocks noChangeArrowheads="1"/>
            </p:cNvSpPr>
            <p:nvPr/>
          </p:nvSpPr>
          <p:spPr bwMode="auto">
            <a:xfrm>
              <a:off x="5329" y="3307"/>
              <a:ext cx="318"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50</a:t>
              </a:r>
            </a:p>
          </p:txBody>
        </p:sp>
        <p:sp>
          <p:nvSpPr>
            <p:cNvPr id="25711" name="Text Box 164"/>
            <p:cNvSpPr txBox="1">
              <a:spLocks noChangeArrowheads="1"/>
            </p:cNvSpPr>
            <p:nvPr/>
          </p:nvSpPr>
          <p:spPr bwMode="auto">
            <a:xfrm>
              <a:off x="5329" y="3711"/>
              <a:ext cx="318" cy="173"/>
            </a:xfrm>
            <a:prstGeom prst="rect">
              <a:avLst/>
            </a:prstGeom>
            <a:noFill/>
            <a:ln w="9525">
              <a:noFill/>
              <a:miter lim="800000"/>
            </a:ln>
          </p:spPr>
          <p:txBody>
            <a:bodyPr lIns="0" tIns="0" rIns="0" bIns="0">
              <a:spAutoFit/>
            </a:bodyPr>
            <a:lstStyle/>
            <a:p>
              <a:r>
                <a:rPr lang="en-US" altLang="zh-CN" sz="1800">
                  <a:latin typeface="Times New Roman" panose="02020603050405020304" pitchFamily="18" charset="0"/>
                  <a:ea typeface="微软雅黑" panose="020B0503020204020204" pitchFamily="34" charset="-122"/>
                </a:rPr>
                <a:t>0</a:t>
              </a:r>
            </a:p>
          </p:txBody>
        </p:sp>
      </p:grpSp>
      <p:sp>
        <p:nvSpPr>
          <p:cNvPr id="281766" name="Text Box 166"/>
          <p:cNvSpPr txBox="1">
            <a:spLocks noChangeArrowheads="1"/>
          </p:cNvSpPr>
          <p:nvPr/>
        </p:nvSpPr>
        <p:spPr bwMode="auto">
          <a:xfrm>
            <a:off x="6383036" y="6165852"/>
            <a:ext cx="5712140" cy="366713"/>
          </a:xfrm>
          <a:prstGeom prst="rect">
            <a:avLst/>
          </a:prstGeom>
          <a:noFill/>
          <a:ln w="9525">
            <a:noFill/>
            <a:miter lim="800000"/>
          </a:ln>
        </p:spPr>
        <p:txBody>
          <a:bodyPr>
            <a:spAutoFit/>
          </a:bodyPr>
          <a:lstStyle/>
          <a:p>
            <a:pPr>
              <a:spcBef>
                <a:spcPct val="50000"/>
              </a:spcBef>
            </a:pPr>
            <a:r>
              <a:rPr lang="en-US" altLang="zh-CN" sz="1800">
                <a:ea typeface="微软雅黑" panose="020B0503020204020204" pitchFamily="34" charset="-122"/>
              </a:rPr>
              <a:t>1   2   3  4   5  6   7   8  9  10 11 12</a:t>
            </a:r>
            <a:r>
              <a:rPr lang="zh-CN" altLang="en-US" sz="1800">
                <a:ea typeface="微软雅黑" panose="020B0503020204020204" pitchFamily="34" charset="-122"/>
              </a:rPr>
              <a:t>（月）</a:t>
            </a:r>
          </a:p>
        </p:txBody>
      </p:sp>
      <p:sp>
        <p:nvSpPr>
          <p:cNvPr id="281767" name="Freeform 167"/>
          <p:cNvSpPr>
            <a:spLocks noChangeArrowheads="1"/>
          </p:cNvSpPr>
          <p:nvPr/>
        </p:nvSpPr>
        <p:spPr bwMode="auto">
          <a:xfrm>
            <a:off x="6575629" y="2651125"/>
            <a:ext cx="4319554" cy="1714500"/>
          </a:xfrm>
          <a:custGeom>
            <a:avLst/>
            <a:gdLst/>
            <a:ahLst/>
            <a:cxnLst>
              <a:cxn ang="0">
                <a:pos x="0" y="1080"/>
              </a:cxn>
              <a:cxn ang="0">
                <a:pos x="523" y="661"/>
              </a:cxn>
              <a:cxn ang="0">
                <a:pos x="1134" y="36"/>
              </a:cxn>
              <a:cxn ang="0">
                <a:pos x="1638" y="442"/>
              </a:cxn>
              <a:cxn ang="0">
                <a:pos x="2041" y="989"/>
              </a:cxn>
            </a:cxnLst>
            <a:rect l="0" t="0" r="r" b="b"/>
            <a:pathLst>
              <a:path w="2041" h="1080">
                <a:moveTo>
                  <a:pt x="0" y="1080"/>
                </a:moveTo>
                <a:cubicBezTo>
                  <a:pt x="87" y="1010"/>
                  <a:pt x="334" y="835"/>
                  <a:pt x="523" y="661"/>
                </a:cubicBezTo>
                <a:cubicBezTo>
                  <a:pt x="712" y="487"/>
                  <a:pt x="948" y="72"/>
                  <a:pt x="1134" y="36"/>
                </a:cubicBezTo>
                <a:cubicBezTo>
                  <a:pt x="1320" y="0"/>
                  <a:pt x="1487" y="283"/>
                  <a:pt x="1638" y="442"/>
                </a:cubicBezTo>
                <a:cubicBezTo>
                  <a:pt x="1789" y="601"/>
                  <a:pt x="1957" y="875"/>
                  <a:pt x="2041" y="989"/>
                </a:cubicBezTo>
              </a:path>
            </a:pathLst>
          </a:custGeom>
          <a:noFill/>
          <a:ln w="38100">
            <a:solidFill>
              <a:srgbClr val="3333FF"/>
            </a:solidFill>
            <a:round/>
          </a:ln>
        </p:spPr>
        <p:txBody>
          <a:bodyPr/>
          <a:lstStyle/>
          <a:p>
            <a:endParaRPr lang="zh-CN" altLang="en-US">
              <a:ea typeface="微软雅黑" panose="020B0503020204020204" pitchFamily="34" charset="-122"/>
            </a:endParaRPr>
          </a:p>
        </p:txBody>
      </p:sp>
      <p:sp>
        <p:nvSpPr>
          <p:cNvPr id="281768" name="Text Box 168"/>
          <p:cNvSpPr txBox="1">
            <a:spLocks noChangeArrowheads="1"/>
          </p:cNvSpPr>
          <p:nvPr/>
        </p:nvSpPr>
        <p:spPr bwMode="auto">
          <a:xfrm>
            <a:off x="6510020" y="4297365"/>
            <a:ext cx="258199" cy="122237"/>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69" name="Text Box 169"/>
          <p:cNvSpPr txBox="1">
            <a:spLocks noChangeArrowheads="1"/>
          </p:cNvSpPr>
          <p:nvPr/>
        </p:nvSpPr>
        <p:spPr bwMode="auto">
          <a:xfrm>
            <a:off x="6901554" y="4076700"/>
            <a:ext cx="258199" cy="122238"/>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0" name="Text Box 170"/>
          <p:cNvSpPr txBox="1">
            <a:spLocks noChangeArrowheads="1"/>
          </p:cNvSpPr>
          <p:nvPr/>
        </p:nvSpPr>
        <p:spPr bwMode="auto">
          <a:xfrm>
            <a:off x="7322715" y="3832225"/>
            <a:ext cx="258199" cy="122238"/>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1" name="Text Box 171"/>
          <p:cNvSpPr txBox="1">
            <a:spLocks noChangeArrowheads="1"/>
          </p:cNvSpPr>
          <p:nvPr/>
        </p:nvSpPr>
        <p:spPr bwMode="auto">
          <a:xfrm>
            <a:off x="7701550" y="3573465"/>
            <a:ext cx="258199" cy="122237"/>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2" name="Text Box 172"/>
          <p:cNvSpPr txBox="1">
            <a:spLocks noChangeArrowheads="1"/>
          </p:cNvSpPr>
          <p:nvPr/>
        </p:nvSpPr>
        <p:spPr bwMode="auto">
          <a:xfrm>
            <a:off x="8082500" y="3222625"/>
            <a:ext cx="258199" cy="122238"/>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3" name="Text Box 173"/>
          <p:cNvSpPr txBox="1">
            <a:spLocks noChangeArrowheads="1"/>
          </p:cNvSpPr>
          <p:nvPr/>
        </p:nvSpPr>
        <p:spPr bwMode="auto">
          <a:xfrm>
            <a:off x="8486730" y="2852740"/>
            <a:ext cx="258199" cy="122237"/>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4" name="Text Box 174"/>
          <p:cNvSpPr txBox="1">
            <a:spLocks noChangeArrowheads="1"/>
          </p:cNvSpPr>
          <p:nvPr/>
        </p:nvSpPr>
        <p:spPr bwMode="auto">
          <a:xfrm>
            <a:off x="8888845" y="2641600"/>
            <a:ext cx="258199" cy="122238"/>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5" name="Text Box 175"/>
          <p:cNvSpPr txBox="1">
            <a:spLocks noChangeArrowheads="1"/>
          </p:cNvSpPr>
          <p:nvPr/>
        </p:nvSpPr>
        <p:spPr bwMode="auto">
          <a:xfrm>
            <a:off x="9274027" y="2717800"/>
            <a:ext cx="258199" cy="122238"/>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6" name="Text Box 176"/>
          <p:cNvSpPr txBox="1">
            <a:spLocks noChangeArrowheads="1"/>
          </p:cNvSpPr>
          <p:nvPr/>
        </p:nvSpPr>
        <p:spPr bwMode="auto">
          <a:xfrm>
            <a:off x="9669794" y="3030540"/>
            <a:ext cx="258199" cy="122237"/>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7" name="Text Box 177"/>
          <p:cNvSpPr txBox="1">
            <a:spLocks noChangeArrowheads="1"/>
          </p:cNvSpPr>
          <p:nvPr/>
        </p:nvSpPr>
        <p:spPr bwMode="auto">
          <a:xfrm>
            <a:off x="10061325" y="3367090"/>
            <a:ext cx="258199" cy="122237"/>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8" name="Text Box 178"/>
          <p:cNvSpPr txBox="1">
            <a:spLocks noChangeArrowheads="1"/>
          </p:cNvSpPr>
          <p:nvPr/>
        </p:nvSpPr>
        <p:spPr bwMode="auto">
          <a:xfrm>
            <a:off x="10465556" y="3752850"/>
            <a:ext cx="258199" cy="122238"/>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79" name="Text Box 179"/>
          <p:cNvSpPr txBox="1">
            <a:spLocks noChangeArrowheads="1"/>
          </p:cNvSpPr>
          <p:nvPr/>
        </p:nvSpPr>
        <p:spPr bwMode="auto">
          <a:xfrm>
            <a:off x="10848622" y="4165600"/>
            <a:ext cx="258199" cy="122238"/>
          </a:xfrm>
          <a:prstGeom prst="rect">
            <a:avLst/>
          </a:prstGeom>
          <a:noFill/>
          <a:ln w="9525">
            <a:noFill/>
            <a:miter lim="800000"/>
          </a:ln>
        </p:spPr>
        <p:txBody>
          <a:bodyPr lIns="0" tIns="0" rIns="0" bIns="0">
            <a:spAutoFit/>
          </a:bodyPr>
          <a:lstStyle/>
          <a:p>
            <a:pPr>
              <a:spcBef>
                <a:spcPct val="50000"/>
              </a:spcBef>
            </a:pPr>
            <a:r>
              <a:rPr lang="en-US" altLang="zh-CN" sz="800">
                <a:ea typeface="微软雅黑" panose="020B0503020204020204" pitchFamily="34" charset="-122"/>
              </a:rPr>
              <a:t>●</a:t>
            </a:r>
          </a:p>
        </p:txBody>
      </p:sp>
      <p:sp>
        <p:nvSpPr>
          <p:cNvPr id="281780" name="Rectangle 180"/>
          <p:cNvSpPr>
            <a:spLocks noChangeArrowheads="1"/>
          </p:cNvSpPr>
          <p:nvPr/>
        </p:nvSpPr>
        <p:spPr bwMode="auto">
          <a:xfrm>
            <a:off x="6433830" y="5589590"/>
            <a:ext cx="289946" cy="452437"/>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81" name="Rectangle 181"/>
          <p:cNvSpPr>
            <a:spLocks noChangeArrowheads="1"/>
          </p:cNvSpPr>
          <p:nvPr/>
        </p:nvSpPr>
        <p:spPr bwMode="auto">
          <a:xfrm>
            <a:off x="6827478" y="5516563"/>
            <a:ext cx="289946" cy="525462"/>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82" name="Rectangle 182"/>
          <p:cNvSpPr>
            <a:spLocks noChangeArrowheads="1"/>
          </p:cNvSpPr>
          <p:nvPr/>
        </p:nvSpPr>
        <p:spPr bwMode="auto">
          <a:xfrm>
            <a:off x="7219012" y="5229225"/>
            <a:ext cx="289945" cy="812800"/>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83" name="Rectangle 183"/>
          <p:cNvSpPr>
            <a:spLocks noChangeArrowheads="1"/>
          </p:cNvSpPr>
          <p:nvPr/>
        </p:nvSpPr>
        <p:spPr bwMode="auto">
          <a:xfrm>
            <a:off x="7612661" y="5229225"/>
            <a:ext cx="289945" cy="812800"/>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84" name="Rectangle 184"/>
          <p:cNvSpPr>
            <a:spLocks noChangeArrowheads="1"/>
          </p:cNvSpPr>
          <p:nvPr/>
        </p:nvSpPr>
        <p:spPr bwMode="auto">
          <a:xfrm>
            <a:off x="8012657" y="4868863"/>
            <a:ext cx="289946" cy="1173162"/>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85" name="Rectangle 185"/>
          <p:cNvSpPr>
            <a:spLocks noChangeArrowheads="1"/>
          </p:cNvSpPr>
          <p:nvPr/>
        </p:nvSpPr>
        <p:spPr bwMode="auto">
          <a:xfrm>
            <a:off x="8397840" y="3213102"/>
            <a:ext cx="289946" cy="2828925"/>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86" name="Rectangle 186"/>
          <p:cNvSpPr>
            <a:spLocks noChangeArrowheads="1"/>
          </p:cNvSpPr>
          <p:nvPr/>
        </p:nvSpPr>
        <p:spPr bwMode="auto">
          <a:xfrm>
            <a:off x="8806305" y="3429002"/>
            <a:ext cx="289945" cy="2613025"/>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87" name="Rectangle 187"/>
          <p:cNvSpPr>
            <a:spLocks noChangeArrowheads="1"/>
          </p:cNvSpPr>
          <p:nvPr/>
        </p:nvSpPr>
        <p:spPr bwMode="auto">
          <a:xfrm>
            <a:off x="9193603" y="3573463"/>
            <a:ext cx="289946" cy="2468562"/>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88" name="Rectangle 188"/>
          <p:cNvSpPr>
            <a:spLocks noChangeArrowheads="1"/>
          </p:cNvSpPr>
          <p:nvPr/>
        </p:nvSpPr>
        <p:spPr bwMode="auto">
          <a:xfrm>
            <a:off x="9593603" y="4437063"/>
            <a:ext cx="289945" cy="1604962"/>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89" name="Rectangle 189"/>
          <p:cNvSpPr>
            <a:spLocks noChangeArrowheads="1"/>
          </p:cNvSpPr>
          <p:nvPr/>
        </p:nvSpPr>
        <p:spPr bwMode="auto">
          <a:xfrm>
            <a:off x="9983019" y="5445125"/>
            <a:ext cx="289945" cy="596900"/>
          </a:xfrm>
          <a:prstGeom prst="rect">
            <a:avLst/>
          </a:prstGeom>
          <a:solidFill>
            <a:schemeClr val="accent1"/>
          </a:solidFill>
          <a:ln w="9525">
            <a:solidFill>
              <a:schemeClr val="tx1"/>
            </a:solidFill>
            <a:miter lim="800000"/>
          </a:ln>
        </p:spPr>
        <p:txBody>
          <a:bodyPr wrap="none" anchor="ctr"/>
          <a:lstStyle/>
          <a:p>
            <a:pPr algn="ctr"/>
            <a:endParaRPr lang="zh-CN" altLang="zh-CN" sz="2400" b="0">
              <a:ea typeface="微软雅黑" panose="020B0503020204020204" pitchFamily="34" charset="-122"/>
            </a:endParaRPr>
          </a:p>
        </p:txBody>
      </p:sp>
      <p:sp>
        <p:nvSpPr>
          <p:cNvPr id="281790" name="Rectangle 190"/>
          <p:cNvSpPr>
            <a:spLocks noChangeArrowheads="1"/>
          </p:cNvSpPr>
          <p:nvPr/>
        </p:nvSpPr>
        <p:spPr bwMode="auto">
          <a:xfrm>
            <a:off x="10370317" y="5589590"/>
            <a:ext cx="289946" cy="452437"/>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1791" name="Rectangle 191"/>
          <p:cNvSpPr>
            <a:spLocks noChangeArrowheads="1"/>
          </p:cNvSpPr>
          <p:nvPr/>
        </p:nvSpPr>
        <p:spPr bwMode="auto">
          <a:xfrm>
            <a:off x="10763966" y="5734052"/>
            <a:ext cx="289946" cy="307975"/>
          </a:xfrm>
          <a:prstGeom prst="rect">
            <a:avLst/>
          </a:prstGeom>
          <a:solidFill>
            <a:schemeClr val="accent1"/>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47" name="矩形 46"/>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1654"/>
                                        </p:tgtEl>
                                        <p:attrNameLst>
                                          <p:attrName>style.visibility</p:attrName>
                                        </p:attrNameLst>
                                      </p:cBhvr>
                                      <p:to>
                                        <p:strVal val="visible"/>
                                      </p:to>
                                    </p:set>
                                    <p:animEffect transition="in" filter="blinds(horizontal)">
                                      <p:cBhvr>
                                        <p:cTn id="7" dur="500"/>
                                        <p:tgtEl>
                                          <p:spTgt spid="2816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1655">
                                            <p:txEl>
                                              <p:pRg st="0" end="0"/>
                                            </p:txEl>
                                          </p:spTgt>
                                        </p:tgtEl>
                                        <p:attrNameLst>
                                          <p:attrName>style.visibility</p:attrName>
                                        </p:attrNameLst>
                                      </p:cBhvr>
                                      <p:to>
                                        <p:strVal val="visible"/>
                                      </p:to>
                                    </p:set>
                                    <p:anim calcmode="lin" valueType="num">
                                      <p:cBhvr additive="base">
                                        <p:cTn id="12" dur="500" fill="hold"/>
                                        <p:tgtEl>
                                          <p:spTgt spid="28165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816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81749"/>
                                        </p:tgtEl>
                                        <p:attrNameLst>
                                          <p:attrName>style.visibility</p:attrName>
                                        </p:attrNameLst>
                                      </p:cBhvr>
                                      <p:to>
                                        <p:strVal val="visible"/>
                                      </p:to>
                                    </p:set>
                                    <p:animEffect transition="in" filter="blinds(horizontal)">
                                      <p:cBhvr>
                                        <p:cTn id="18" dur="500"/>
                                        <p:tgtEl>
                                          <p:spTgt spid="28174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1655">
                                            <p:txEl>
                                              <p:pRg st="1" end="1"/>
                                            </p:txEl>
                                          </p:spTgt>
                                        </p:tgtEl>
                                        <p:attrNameLst>
                                          <p:attrName>style.visibility</p:attrName>
                                        </p:attrNameLst>
                                      </p:cBhvr>
                                      <p:to>
                                        <p:strVal val="visible"/>
                                      </p:to>
                                    </p:set>
                                    <p:anim calcmode="lin" valueType="num">
                                      <p:cBhvr additive="base">
                                        <p:cTn id="23" dur="500" fill="hold"/>
                                        <p:tgtEl>
                                          <p:spTgt spid="28165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16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1000"/>
                                        <p:tgtEl>
                                          <p:spTgt spid="2"/>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1000"/>
                                        <p:tgtEl>
                                          <p:spTgt spid="3"/>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281766"/>
                                        </p:tgtEl>
                                        <p:attrNameLst>
                                          <p:attrName>style.visibility</p:attrName>
                                        </p:attrNameLst>
                                      </p:cBhvr>
                                      <p:to>
                                        <p:strVal val="visible"/>
                                      </p:to>
                                    </p:set>
                                    <p:animEffect transition="in" filter="wipe(left)">
                                      <p:cBhvr>
                                        <p:cTn id="37" dur="1000"/>
                                        <p:tgtEl>
                                          <p:spTgt spid="28176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81655">
                                            <p:txEl>
                                              <p:pRg st="2" end="2"/>
                                            </p:txEl>
                                          </p:spTgt>
                                        </p:tgtEl>
                                        <p:attrNameLst>
                                          <p:attrName>style.visibility</p:attrName>
                                        </p:attrNameLst>
                                      </p:cBhvr>
                                      <p:to>
                                        <p:strVal val="visible"/>
                                      </p:to>
                                    </p:set>
                                    <p:anim calcmode="lin" valueType="num">
                                      <p:cBhvr additive="base">
                                        <p:cTn id="42" dur="500" fill="hold"/>
                                        <p:tgtEl>
                                          <p:spTgt spid="281655">
                                            <p:txEl>
                                              <p:pRg st="2" end="2"/>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816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81768"/>
                                        </p:tgtEl>
                                        <p:attrNameLst>
                                          <p:attrName>style.visibility</p:attrName>
                                        </p:attrNameLst>
                                      </p:cBhvr>
                                      <p:to>
                                        <p:strVal val="visible"/>
                                      </p:to>
                                    </p:set>
                                    <p:anim calcmode="lin" valueType="num">
                                      <p:cBhvr additive="base">
                                        <p:cTn id="48" dur="500" fill="hold"/>
                                        <p:tgtEl>
                                          <p:spTgt spid="281768"/>
                                        </p:tgtEl>
                                        <p:attrNameLst>
                                          <p:attrName>ppt_x</p:attrName>
                                        </p:attrNameLst>
                                      </p:cBhvr>
                                      <p:tavLst>
                                        <p:tav tm="0">
                                          <p:val>
                                            <p:strVal val="#ppt_x"/>
                                          </p:val>
                                        </p:tav>
                                        <p:tav tm="100000">
                                          <p:val>
                                            <p:strVal val="#ppt_x"/>
                                          </p:val>
                                        </p:tav>
                                      </p:tavLst>
                                    </p:anim>
                                    <p:anim calcmode="lin" valueType="num">
                                      <p:cBhvr additive="base">
                                        <p:cTn id="49" dur="500" fill="hold"/>
                                        <p:tgtEl>
                                          <p:spTgt spid="281768"/>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grpId="0" nodeType="afterEffect">
                                  <p:stCondLst>
                                    <p:cond delay="0"/>
                                  </p:stCondLst>
                                  <p:childTnLst>
                                    <p:set>
                                      <p:cBhvr>
                                        <p:cTn id="52" dur="1" fill="hold">
                                          <p:stCondLst>
                                            <p:cond delay="0"/>
                                          </p:stCondLst>
                                        </p:cTn>
                                        <p:tgtEl>
                                          <p:spTgt spid="281769"/>
                                        </p:tgtEl>
                                        <p:attrNameLst>
                                          <p:attrName>style.visibility</p:attrName>
                                        </p:attrNameLst>
                                      </p:cBhvr>
                                      <p:to>
                                        <p:strVal val="visible"/>
                                      </p:to>
                                    </p:set>
                                    <p:anim calcmode="lin" valueType="num">
                                      <p:cBhvr additive="base">
                                        <p:cTn id="53" dur="500" fill="hold"/>
                                        <p:tgtEl>
                                          <p:spTgt spid="281769"/>
                                        </p:tgtEl>
                                        <p:attrNameLst>
                                          <p:attrName>ppt_x</p:attrName>
                                        </p:attrNameLst>
                                      </p:cBhvr>
                                      <p:tavLst>
                                        <p:tav tm="0">
                                          <p:val>
                                            <p:strVal val="#ppt_x"/>
                                          </p:val>
                                        </p:tav>
                                        <p:tav tm="100000">
                                          <p:val>
                                            <p:strVal val="#ppt_x"/>
                                          </p:val>
                                        </p:tav>
                                      </p:tavLst>
                                    </p:anim>
                                    <p:anim calcmode="lin" valueType="num">
                                      <p:cBhvr additive="base">
                                        <p:cTn id="54" dur="500" fill="hold"/>
                                        <p:tgtEl>
                                          <p:spTgt spid="281769"/>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ID="2" presetClass="entr" presetSubtype="4" fill="hold" grpId="0" nodeType="afterEffect">
                                  <p:stCondLst>
                                    <p:cond delay="0"/>
                                  </p:stCondLst>
                                  <p:childTnLst>
                                    <p:set>
                                      <p:cBhvr>
                                        <p:cTn id="57" dur="1" fill="hold">
                                          <p:stCondLst>
                                            <p:cond delay="0"/>
                                          </p:stCondLst>
                                        </p:cTn>
                                        <p:tgtEl>
                                          <p:spTgt spid="281770"/>
                                        </p:tgtEl>
                                        <p:attrNameLst>
                                          <p:attrName>style.visibility</p:attrName>
                                        </p:attrNameLst>
                                      </p:cBhvr>
                                      <p:to>
                                        <p:strVal val="visible"/>
                                      </p:to>
                                    </p:set>
                                    <p:anim calcmode="lin" valueType="num">
                                      <p:cBhvr additive="base">
                                        <p:cTn id="58" dur="500" fill="hold"/>
                                        <p:tgtEl>
                                          <p:spTgt spid="281770"/>
                                        </p:tgtEl>
                                        <p:attrNameLst>
                                          <p:attrName>ppt_x</p:attrName>
                                        </p:attrNameLst>
                                      </p:cBhvr>
                                      <p:tavLst>
                                        <p:tav tm="0">
                                          <p:val>
                                            <p:strVal val="#ppt_x"/>
                                          </p:val>
                                        </p:tav>
                                        <p:tav tm="100000">
                                          <p:val>
                                            <p:strVal val="#ppt_x"/>
                                          </p:val>
                                        </p:tav>
                                      </p:tavLst>
                                    </p:anim>
                                    <p:anim calcmode="lin" valueType="num">
                                      <p:cBhvr additive="base">
                                        <p:cTn id="59" dur="500" fill="hold"/>
                                        <p:tgtEl>
                                          <p:spTgt spid="281770"/>
                                        </p:tgtEl>
                                        <p:attrNameLst>
                                          <p:attrName>ppt_y</p:attrName>
                                        </p:attrNameLst>
                                      </p:cBhvr>
                                      <p:tavLst>
                                        <p:tav tm="0">
                                          <p:val>
                                            <p:strVal val="1+#ppt_h/2"/>
                                          </p:val>
                                        </p:tav>
                                        <p:tav tm="100000">
                                          <p:val>
                                            <p:strVal val="#ppt_y"/>
                                          </p:val>
                                        </p:tav>
                                      </p:tavLst>
                                    </p:anim>
                                  </p:childTnLst>
                                </p:cTn>
                              </p:par>
                            </p:childTnLst>
                          </p:cTn>
                        </p:par>
                        <p:par>
                          <p:cTn id="60" fill="hold">
                            <p:stCondLst>
                              <p:cond delay="1500"/>
                            </p:stCondLst>
                            <p:childTnLst>
                              <p:par>
                                <p:cTn id="61" presetID="2" presetClass="entr" presetSubtype="4" fill="hold" grpId="0" nodeType="afterEffect">
                                  <p:stCondLst>
                                    <p:cond delay="0"/>
                                  </p:stCondLst>
                                  <p:childTnLst>
                                    <p:set>
                                      <p:cBhvr>
                                        <p:cTn id="62" dur="1" fill="hold">
                                          <p:stCondLst>
                                            <p:cond delay="0"/>
                                          </p:stCondLst>
                                        </p:cTn>
                                        <p:tgtEl>
                                          <p:spTgt spid="281771"/>
                                        </p:tgtEl>
                                        <p:attrNameLst>
                                          <p:attrName>style.visibility</p:attrName>
                                        </p:attrNameLst>
                                      </p:cBhvr>
                                      <p:to>
                                        <p:strVal val="visible"/>
                                      </p:to>
                                    </p:set>
                                    <p:anim calcmode="lin" valueType="num">
                                      <p:cBhvr additive="base">
                                        <p:cTn id="63" dur="500" fill="hold"/>
                                        <p:tgtEl>
                                          <p:spTgt spid="281771"/>
                                        </p:tgtEl>
                                        <p:attrNameLst>
                                          <p:attrName>ppt_x</p:attrName>
                                        </p:attrNameLst>
                                      </p:cBhvr>
                                      <p:tavLst>
                                        <p:tav tm="0">
                                          <p:val>
                                            <p:strVal val="#ppt_x"/>
                                          </p:val>
                                        </p:tav>
                                        <p:tav tm="100000">
                                          <p:val>
                                            <p:strVal val="#ppt_x"/>
                                          </p:val>
                                        </p:tav>
                                      </p:tavLst>
                                    </p:anim>
                                    <p:anim calcmode="lin" valueType="num">
                                      <p:cBhvr additive="base">
                                        <p:cTn id="64" dur="500" fill="hold"/>
                                        <p:tgtEl>
                                          <p:spTgt spid="281771"/>
                                        </p:tgtEl>
                                        <p:attrNameLst>
                                          <p:attrName>ppt_y</p:attrName>
                                        </p:attrNameLst>
                                      </p:cBhvr>
                                      <p:tavLst>
                                        <p:tav tm="0">
                                          <p:val>
                                            <p:strVal val="1+#ppt_h/2"/>
                                          </p:val>
                                        </p:tav>
                                        <p:tav tm="100000">
                                          <p:val>
                                            <p:strVal val="#ppt_y"/>
                                          </p:val>
                                        </p:tav>
                                      </p:tavLst>
                                    </p:anim>
                                  </p:childTnLst>
                                </p:cTn>
                              </p:par>
                            </p:childTnLst>
                          </p:cTn>
                        </p:par>
                        <p:par>
                          <p:cTn id="65" fill="hold">
                            <p:stCondLst>
                              <p:cond delay="2000"/>
                            </p:stCondLst>
                            <p:childTnLst>
                              <p:par>
                                <p:cTn id="66" presetID="2" presetClass="entr" presetSubtype="4" fill="hold" grpId="0" nodeType="afterEffect">
                                  <p:stCondLst>
                                    <p:cond delay="0"/>
                                  </p:stCondLst>
                                  <p:childTnLst>
                                    <p:set>
                                      <p:cBhvr>
                                        <p:cTn id="67" dur="1" fill="hold">
                                          <p:stCondLst>
                                            <p:cond delay="0"/>
                                          </p:stCondLst>
                                        </p:cTn>
                                        <p:tgtEl>
                                          <p:spTgt spid="281772"/>
                                        </p:tgtEl>
                                        <p:attrNameLst>
                                          <p:attrName>style.visibility</p:attrName>
                                        </p:attrNameLst>
                                      </p:cBhvr>
                                      <p:to>
                                        <p:strVal val="visible"/>
                                      </p:to>
                                    </p:set>
                                    <p:anim calcmode="lin" valueType="num">
                                      <p:cBhvr additive="base">
                                        <p:cTn id="68" dur="500" fill="hold"/>
                                        <p:tgtEl>
                                          <p:spTgt spid="281772"/>
                                        </p:tgtEl>
                                        <p:attrNameLst>
                                          <p:attrName>ppt_x</p:attrName>
                                        </p:attrNameLst>
                                      </p:cBhvr>
                                      <p:tavLst>
                                        <p:tav tm="0">
                                          <p:val>
                                            <p:strVal val="#ppt_x"/>
                                          </p:val>
                                        </p:tav>
                                        <p:tav tm="100000">
                                          <p:val>
                                            <p:strVal val="#ppt_x"/>
                                          </p:val>
                                        </p:tav>
                                      </p:tavLst>
                                    </p:anim>
                                    <p:anim calcmode="lin" valueType="num">
                                      <p:cBhvr additive="base">
                                        <p:cTn id="69" dur="500" fill="hold"/>
                                        <p:tgtEl>
                                          <p:spTgt spid="281772"/>
                                        </p:tgtEl>
                                        <p:attrNameLst>
                                          <p:attrName>ppt_y</p:attrName>
                                        </p:attrNameLst>
                                      </p:cBhvr>
                                      <p:tavLst>
                                        <p:tav tm="0">
                                          <p:val>
                                            <p:strVal val="1+#ppt_h/2"/>
                                          </p:val>
                                        </p:tav>
                                        <p:tav tm="100000">
                                          <p:val>
                                            <p:strVal val="#ppt_y"/>
                                          </p:val>
                                        </p:tav>
                                      </p:tavLst>
                                    </p:anim>
                                  </p:childTnLst>
                                </p:cTn>
                              </p:par>
                            </p:childTnLst>
                          </p:cTn>
                        </p:par>
                        <p:par>
                          <p:cTn id="70" fill="hold">
                            <p:stCondLst>
                              <p:cond delay="2500"/>
                            </p:stCondLst>
                            <p:childTnLst>
                              <p:par>
                                <p:cTn id="71" presetID="2" presetClass="entr" presetSubtype="4" fill="hold" grpId="0" nodeType="afterEffect">
                                  <p:stCondLst>
                                    <p:cond delay="0"/>
                                  </p:stCondLst>
                                  <p:childTnLst>
                                    <p:set>
                                      <p:cBhvr>
                                        <p:cTn id="72" dur="1" fill="hold">
                                          <p:stCondLst>
                                            <p:cond delay="0"/>
                                          </p:stCondLst>
                                        </p:cTn>
                                        <p:tgtEl>
                                          <p:spTgt spid="281773"/>
                                        </p:tgtEl>
                                        <p:attrNameLst>
                                          <p:attrName>style.visibility</p:attrName>
                                        </p:attrNameLst>
                                      </p:cBhvr>
                                      <p:to>
                                        <p:strVal val="visible"/>
                                      </p:to>
                                    </p:set>
                                    <p:anim calcmode="lin" valueType="num">
                                      <p:cBhvr additive="base">
                                        <p:cTn id="73" dur="500" fill="hold"/>
                                        <p:tgtEl>
                                          <p:spTgt spid="281773"/>
                                        </p:tgtEl>
                                        <p:attrNameLst>
                                          <p:attrName>ppt_x</p:attrName>
                                        </p:attrNameLst>
                                      </p:cBhvr>
                                      <p:tavLst>
                                        <p:tav tm="0">
                                          <p:val>
                                            <p:strVal val="#ppt_x"/>
                                          </p:val>
                                        </p:tav>
                                        <p:tav tm="100000">
                                          <p:val>
                                            <p:strVal val="#ppt_x"/>
                                          </p:val>
                                        </p:tav>
                                      </p:tavLst>
                                    </p:anim>
                                    <p:anim calcmode="lin" valueType="num">
                                      <p:cBhvr additive="base">
                                        <p:cTn id="74" dur="500" fill="hold"/>
                                        <p:tgtEl>
                                          <p:spTgt spid="281773"/>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 presetClass="entr" presetSubtype="4" fill="hold" grpId="0" nodeType="afterEffect">
                                  <p:stCondLst>
                                    <p:cond delay="0"/>
                                  </p:stCondLst>
                                  <p:childTnLst>
                                    <p:set>
                                      <p:cBhvr>
                                        <p:cTn id="77" dur="1" fill="hold">
                                          <p:stCondLst>
                                            <p:cond delay="0"/>
                                          </p:stCondLst>
                                        </p:cTn>
                                        <p:tgtEl>
                                          <p:spTgt spid="281774"/>
                                        </p:tgtEl>
                                        <p:attrNameLst>
                                          <p:attrName>style.visibility</p:attrName>
                                        </p:attrNameLst>
                                      </p:cBhvr>
                                      <p:to>
                                        <p:strVal val="visible"/>
                                      </p:to>
                                    </p:set>
                                    <p:anim calcmode="lin" valueType="num">
                                      <p:cBhvr additive="base">
                                        <p:cTn id="78" dur="500" fill="hold"/>
                                        <p:tgtEl>
                                          <p:spTgt spid="281774"/>
                                        </p:tgtEl>
                                        <p:attrNameLst>
                                          <p:attrName>ppt_x</p:attrName>
                                        </p:attrNameLst>
                                      </p:cBhvr>
                                      <p:tavLst>
                                        <p:tav tm="0">
                                          <p:val>
                                            <p:strVal val="#ppt_x"/>
                                          </p:val>
                                        </p:tav>
                                        <p:tav tm="100000">
                                          <p:val>
                                            <p:strVal val="#ppt_x"/>
                                          </p:val>
                                        </p:tav>
                                      </p:tavLst>
                                    </p:anim>
                                    <p:anim calcmode="lin" valueType="num">
                                      <p:cBhvr additive="base">
                                        <p:cTn id="79" dur="500" fill="hold"/>
                                        <p:tgtEl>
                                          <p:spTgt spid="281774"/>
                                        </p:tgtEl>
                                        <p:attrNameLst>
                                          <p:attrName>ppt_y</p:attrName>
                                        </p:attrNameLst>
                                      </p:cBhvr>
                                      <p:tavLst>
                                        <p:tav tm="0">
                                          <p:val>
                                            <p:strVal val="1+#ppt_h/2"/>
                                          </p:val>
                                        </p:tav>
                                        <p:tav tm="100000">
                                          <p:val>
                                            <p:strVal val="#ppt_y"/>
                                          </p:val>
                                        </p:tav>
                                      </p:tavLst>
                                    </p:anim>
                                  </p:childTnLst>
                                </p:cTn>
                              </p:par>
                            </p:childTnLst>
                          </p:cTn>
                        </p:par>
                        <p:par>
                          <p:cTn id="80" fill="hold">
                            <p:stCondLst>
                              <p:cond delay="3500"/>
                            </p:stCondLst>
                            <p:childTnLst>
                              <p:par>
                                <p:cTn id="81" presetID="2" presetClass="entr" presetSubtype="4" fill="hold" grpId="0" nodeType="afterEffect">
                                  <p:stCondLst>
                                    <p:cond delay="0"/>
                                  </p:stCondLst>
                                  <p:childTnLst>
                                    <p:set>
                                      <p:cBhvr>
                                        <p:cTn id="82" dur="1" fill="hold">
                                          <p:stCondLst>
                                            <p:cond delay="0"/>
                                          </p:stCondLst>
                                        </p:cTn>
                                        <p:tgtEl>
                                          <p:spTgt spid="281775"/>
                                        </p:tgtEl>
                                        <p:attrNameLst>
                                          <p:attrName>style.visibility</p:attrName>
                                        </p:attrNameLst>
                                      </p:cBhvr>
                                      <p:to>
                                        <p:strVal val="visible"/>
                                      </p:to>
                                    </p:set>
                                    <p:anim calcmode="lin" valueType="num">
                                      <p:cBhvr additive="base">
                                        <p:cTn id="83" dur="500" fill="hold"/>
                                        <p:tgtEl>
                                          <p:spTgt spid="281775"/>
                                        </p:tgtEl>
                                        <p:attrNameLst>
                                          <p:attrName>ppt_x</p:attrName>
                                        </p:attrNameLst>
                                      </p:cBhvr>
                                      <p:tavLst>
                                        <p:tav tm="0">
                                          <p:val>
                                            <p:strVal val="#ppt_x"/>
                                          </p:val>
                                        </p:tav>
                                        <p:tav tm="100000">
                                          <p:val>
                                            <p:strVal val="#ppt_x"/>
                                          </p:val>
                                        </p:tav>
                                      </p:tavLst>
                                    </p:anim>
                                    <p:anim calcmode="lin" valueType="num">
                                      <p:cBhvr additive="base">
                                        <p:cTn id="84" dur="500" fill="hold"/>
                                        <p:tgtEl>
                                          <p:spTgt spid="281775"/>
                                        </p:tgtEl>
                                        <p:attrNameLst>
                                          <p:attrName>ppt_y</p:attrName>
                                        </p:attrNameLst>
                                      </p:cBhvr>
                                      <p:tavLst>
                                        <p:tav tm="0">
                                          <p:val>
                                            <p:strVal val="1+#ppt_h/2"/>
                                          </p:val>
                                        </p:tav>
                                        <p:tav tm="100000">
                                          <p:val>
                                            <p:strVal val="#ppt_y"/>
                                          </p:val>
                                        </p:tav>
                                      </p:tavLst>
                                    </p:anim>
                                  </p:childTnLst>
                                </p:cTn>
                              </p:par>
                            </p:childTnLst>
                          </p:cTn>
                        </p:par>
                        <p:par>
                          <p:cTn id="85" fill="hold">
                            <p:stCondLst>
                              <p:cond delay="4000"/>
                            </p:stCondLst>
                            <p:childTnLst>
                              <p:par>
                                <p:cTn id="86" presetID="2" presetClass="entr" presetSubtype="4" fill="hold" grpId="0" nodeType="afterEffect">
                                  <p:stCondLst>
                                    <p:cond delay="0"/>
                                  </p:stCondLst>
                                  <p:childTnLst>
                                    <p:set>
                                      <p:cBhvr>
                                        <p:cTn id="87" dur="1" fill="hold">
                                          <p:stCondLst>
                                            <p:cond delay="0"/>
                                          </p:stCondLst>
                                        </p:cTn>
                                        <p:tgtEl>
                                          <p:spTgt spid="281776"/>
                                        </p:tgtEl>
                                        <p:attrNameLst>
                                          <p:attrName>style.visibility</p:attrName>
                                        </p:attrNameLst>
                                      </p:cBhvr>
                                      <p:to>
                                        <p:strVal val="visible"/>
                                      </p:to>
                                    </p:set>
                                    <p:anim calcmode="lin" valueType="num">
                                      <p:cBhvr additive="base">
                                        <p:cTn id="88" dur="500" fill="hold"/>
                                        <p:tgtEl>
                                          <p:spTgt spid="281776"/>
                                        </p:tgtEl>
                                        <p:attrNameLst>
                                          <p:attrName>ppt_x</p:attrName>
                                        </p:attrNameLst>
                                      </p:cBhvr>
                                      <p:tavLst>
                                        <p:tav tm="0">
                                          <p:val>
                                            <p:strVal val="#ppt_x"/>
                                          </p:val>
                                        </p:tav>
                                        <p:tav tm="100000">
                                          <p:val>
                                            <p:strVal val="#ppt_x"/>
                                          </p:val>
                                        </p:tav>
                                      </p:tavLst>
                                    </p:anim>
                                    <p:anim calcmode="lin" valueType="num">
                                      <p:cBhvr additive="base">
                                        <p:cTn id="89" dur="500" fill="hold"/>
                                        <p:tgtEl>
                                          <p:spTgt spid="281776"/>
                                        </p:tgtEl>
                                        <p:attrNameLst>
                                          <p:attrName>ppt_y</p:attrName>
                                        </p:attrNameLst>
                                      </p:cBhvr>
                                      <p:tavLst>
                                        <p:tav tm="0">
                                          <p:val>
                                            <p:strVal val="1+#ppt_h/2"/>
                                          </p:val>
                                        </p:tav>
                                        <p:tav tm="100000">
                                          <p:val>
                                            <p:strVal val="#ppt_y"/>
                                          </p:val>
                                        </p:tav>
                                      </p:tavLst>
                                    </p:anim>
                                  </p:childTnLst>
                                </p:cTn>
                              </p:par>
                            </p:childTnLst>
                          </p:cTn>
                        </p:par>
                        <p:par>
                          <p:cTn id="90" fill="hold">
                            <p:stCondLst>
                              <p:cond delay="4500"/>
                            </p:stCondLst>
                            <p:childTnLst>
                              <p:par>
                                <p:cTn id="91" presetID="2" presetClass="entr" presetSubtype="4" fill="hold" grpId="0" nodeType="afterEffect">
                                  <p:stCondLst>
                                    <p:cond delay="0"/>
                                  </p:stCondLst>
                                  <p:childTnLst>
                                    <p:set>
                                      <p:cBhvr>
                                        <p:cTn id="92" dur="1" fill="hold">
                                          <p:stCondLst>
                                            <p:cond delay="0"/>
                                          </p:stCondLst>
                                        </p:cTn>
                                        <p:tgtEl>
                                          <p:spTgt spid="281777"/>
                                        </p:tgtEl>
                                        <p:attrNameLst>
                                          <p:attrName>style.visibility</p:attrName>
                                        </p:attrNameLst>
                                      </p:cBhvr>
                                      <p:to>
                                        <p:strVal val="visible"/>
                                      </p:to>
                                    </p:set>
                                    <p:anim calcmode="lin" valueType="num">
                                      <p:cBhvr additive="base">
                                        <p:cTn id="93" dur="500" fill="hold"/>
                                        <p:tgtEl>
                                          <p:spTgt spid="281777"/>
                                        </p:tgtEl>
                                        <p:attrNameLst>
                                          <p:attrName>ppt_x</p:attrName>
                                        </p:attrNameLst>
                                      </p:cBhvr>
                                      <p:tavLst>
                                        <p:tav tm="0">
                                          <p:val>
                                            <p:strVal val="#ppt_x"/>
                                          </p:val>
                                        </p:tav>
                                        <p:tav tm="100000">
                                          <p:val>
                                            <p:strVal val="#ppt_x"/>
                                          </p:val>
                                        </p:tav>
                                      </p:tavLst>
                                    </p:anim>
                                    <p:anim calcmode="lin" valueType="num">
                                      <p:cBhvr additive="base">
                                        <p:cTn id="94" dur="500" fill="hold"/>
                                        <p:tgtEl>
                                          <p:spTgt spid="281777"/>
                                        </p:tgtEl>
                                        <p:attrNameLst>
                                          <p:attrName>ppt_y</p:attrName>
                                        </p:attrNameLst>
                                      </p:cBhvr>
                                      <p:tavLst>
                                        <p:tav tm="0">
                                          <p:val>
                                            <p:strVal val="1+#ppt_h/2"/>
                                          </p:val>
                                        </p:tav>
                                        <p:tav tm="100000">
                                          <p:val>
                                            <p:strVal val="#ppt_y"/>
                                          </p:val>
                                        </p:tav>
                                      </p:tavLst>
                                    </p:anim>
                                  </p:childTnLst>
                                </p:cTn>
                              </p:par>
                            </p:childTnLst>
                          </p:cTn>
                        </p:par>
                        <p:par>
                          <p:cTn id="95" fill="hold">
                            <p:stCondLst>
                              <p:cond delay="5000"/>
                            </p:stCondLst>
                            <p:childTnLst>
                              <p:par>
                                <p:cTn id="96" presetID="2" presetClass="entr" presetSubtype="4" fill="hold" grpId="0" nodeType="afterEffect">
                                  <p:stCondLst>
                                    <p:cond delay="0"/>
                                  </p:stCondLst>
                                  <p:childTnLst>
                                    <p:set>
                                      <p:cBhvr>
                                        <p:cTn id="97" dur="1" fill="hold">
                                          <p:stCondLst>
                                            <p:cond delay="0"/>
                                          </p:stCondLst>
                                        </p:cTn>
                                        <p:tgtEl>
                                          <p:spTgt spid="281778"/>
                                        </p:tgtEl>
                                        <p:attrNameLst>
                                          <p:attrName>style.visibility</p:attrName>
                                        </p:attrNameLst>
                                      </p:cBhvr>
                                      <p:to>
                                        <p:strVal val="visible"/>
                                      </p:to>
                                    </p:set>
                                    <p:anim calcmode="lin" valueType="num">
                                      <p:cBhvr additive="base">
                                        <p:cTn id="98" dur="500" fill="hold"/>
                                        <p:tgtEl>
                                          <p:spTgt spid="281778"/>
                                        </p:tgtEl>
                                        <p:attrNameLst>
                                          <p:attrName>ppt_x</p:attrName>
                                        </p:attrNameLst>
                                      </p:cBhvr>
                                      <p:tavLst>
                                        <p:tav tm="0">
                                          <p:val>
                                            <p:strVal val="#ppt_x"/>
                                          </p:val>
                                        </p:tav>
                                        <p:tav tm="100000">
                                          <p:val>
                                            <p:strVal val="#ppt_x"/>
                                          </p:val>
                                        </p:tav>
                                      </p:tavLst>
                                    </p:anim>
                                    <p:anim calcmode="lin" valueType="num">
                                      <p:cBhvr additive="base">
                                        <p:cTn id="99" dur="500" fill="hold"/>
                                        <p:tgtEl>
                                          <p:spTgt spid="281778"/>
                                        </p:tgtEl>
                                        <p:attrNameLst>
                                          <p:attrName>ppt_y</p:attrName>
                                        </p:attrNameLst>
                                      </p:cBhvr>
                                      <p:tavLst>
                                        <p:tav tm="0">
                                          <p:val>
                                            <p:strVal val="1+#ppt_h/2"/>
                                          </p:val>
                                        </p:tav>
                                        <p:tav tm="100000">
                                          <p:val>
                                            <p:strVal val="#ppt_y"/>
                                          </p:val>
                                        </p:tav>
                                      </p:tavLst>
                                    </p:anim>
                                  </p:childTnLst>
                                </p:cTn>
                              </p:par>
                            </p:childTnLst>
                          </p:cTn>
                        </p:par>
                        <p:par>
                          <p:cTn id="100" fill="hold">
                            <p:stCondLst>
                              <p:cond delay="5500"/>
                            </p:stCondLst>
                            <p:childTnLst>
                              <p:par>
                                <p:cTn id="101" presetID="2" presetClass="entr" presetSubtype="4" fill="hold" grpId="0" nodeType="afterEffect">
                                  <p:stCondLst>
                                    <p:cond delay="0"/>
                                  </p:stCondLst>
                                  <p:childTnLst>
                                    <p:set>
                                      <p:cBhvr>
                                        <p:cTn id="102" dur="1" fill="hold">
                                          <p:stCondLst>
                                            <p:cond delay="0"/>
                                          </p:stCondLst>
                                        </p:cTn>
                                        <p:tgtEl>
                                          <p:spTgt spid="281779"/>
                                        </p:tgtEl>
                                        <p:attrNameLst>
                                          <p:attrName>style.visibility</p:attrName>
                                        </p:attrNameLst>
                                      </p:cBhvr>
                                      <p:to>
                                        <p:strVal val="visible"/>
                                      </p:to>
                                    </p:set>
                                    <p:anim calcmode="lin" valueType="num">
                                      <p:cBhvr additive="base">
                                        <p:cTn id="103" dur="500" fill="hold"/>
                                        <p:tgtEl>
                                          <p:spTgt spid="281779"/>
                                        </p:tgtEl>
                                        <p:attrNameLst>
                                          <p:attrName>ppt_x</p:attrName>
                                        </p:attrNameLst>
                                      </p:cBhvr>
                                      <p:tavLst>
                                        <p:tav tm="0">
                                          <p:val>
                                            <p:strVal val="#ppt_x"/>
                                          </p:val>
                                        </p:tav>
                                        <p:tav tm="100000">
                                          <p:val>
                                            <p:strVal val="#ppt_x"/>
                                          </p:val>
                                        </p:tav>
                                      </p:tavLst>
                                    </p:anim>
                                    <p:anim calcmode="lin" valueType="num">
                                      <p:cBhvr additive="base">
                                        <p:cTn id="104" dur="500" fill="hold"/>
                                        <p:tgtEl>
                                          <p:spTgt spid="28177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81655">
                                            <p:txEl>
                                              <p:pRg st="3" end="3"/>
                                            </p:txEl>
                                          </p:spTgt>
                                        </p:tgtEl>
                                        <p:attrNameLst>
                                          <p:attrName>style.visibility</p:attrName>
                                        </p:attrNameLst>
                                      </p:cBhvr>
                                      <p:to>
                                        <p:strVal val="visible"/>
                                      </p:to>
                                    </p:set>
                                    <p:anim calcmode="lin" valueType="num">
                                      <p:cBhvr additive="base">
                                        <p:cTn id="109" dur="500" fill="hold"/>
                                        <p:tgtEl>
                                          <p:spTgt spid="281655">
                                            <p:txEl>
                                              <p:pRg st="3" end="3"/>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16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281767"/>
                                        </p:tgtEl>
                                        <p:attrNameLst>
                                          <p:attrName>style.visibility</p:attrName>
                                        </p:attrNameLst>
                                      </p:cBhvr>
                                      <p:to>
                                        <p:strVal val="visible"/>
                                      </p:to>
                                    </p:set>
                                    <p:animEffect transition="in" filter="wipe(left)">
                                      <p:cBhvr>
                                        <p:cTn id="115" dur="2000"/>
                                        <p:tgtEl>
                                          <p:spTgt spid="281767"/>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281655">
                                            <p:txEl>
                                              <p:pRg st="4" end="4"/>
                                            </p:txEl>
                                          </p:spTgt>
                                        </p:tgtEl>
                                        <p:attrNameLst>
                                          <p:attrName>style.visibility</p:attrName>
                                        </p:attrNameLst>
                                      </p:cBhvr>
                                      <p:to>
                                        <p:strVal val="visible"/>
                                      </p:to>
                                    </p:set>
                                    <p:anim calcmode="lin" valueType="num">
                                      <p:cBhvr additive="base">
                                        <p:cTn id="120" dur="500" fill="hold"/>
                                        <p:tgtEl>
                                          <p:spTgt spid="281655">
                                            <p:txEl>
                                              <p:pRg st="4" end="4"/>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2816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281780"/>
                                        </p:tgtEl>
                                        <p:attrNameLst>
                                          <p:attrName>style.visibility</p:attrName>
                                        </p:attrNameLst>
                                      </p:cBhvr>
                                      <p:to>
                                        <p:strVal val="visible"/>
                                      </p:to>
                                    </p:set>
                                    <p:animEffect transition="in" filter="wipe(down)">
                                      <p:cBhvr>
                                        <p:cTn id="126" dur="1000"/>
                                        <p:tgtEl>
                                          <p:spTgt spid="281780"/>
                                        </p:tgtEl>
                                      </p:cBhvr>
                                    </p:animEffect>
                                  </p:childTnLst>
                                </p:cTn>
                              </p:par>
                            </p:childTnLst>
                          </p:cTn>
                        </p:par>
                        <p:par>
                          <p:cTn id="127" fill="hold">
                            <p:stCondLst>
                              <p:cond delay="1000"/>
                            </p:stCondLst>
                            <p:childTnLst>
                              <p:par>
                                <p:cTn id="128" presetID="22" presetClass="entr" presetSubtype="4" fill="hold" grpId="0" nodeType="afterEffect">
                                  <p:stCondLst>
                                    <p:cond delay="0"/>
                                  </p:stCondLst>
                                  <p:childTnLst>
                                    <p:set>
                                      <p:cBhvr>
                                        <p:cTn id="129" dur="1" fill="hold">
                                          <p:stCondLst>
                                            <p:cond delay="0"/>
                                          </p:stCondLst>
                                        </p:cTn>
                                        <p:tgtEl>
                                          <p:spTgt spid="281781"/>
                                        </p:tgtEl>
                                        <p:attrNameLst>
                                          <p:attrName>style.visibility</p:attrName>
                                        </p:attrNameLst>
                                      </p:cBhvr>
                                      <p:to>
                                        <p:strVal val="visible"/>
                                      </p:to>
                                    </p:set>
                                    <p:animEffect transition="in" filter="wipe(down)">
                                      <p:cBhvr>
                                        <p:cTn id="130" dur="1000"/>
                                        <p:tgtEl>
                                          <p:spTgt spid="281781"/>
                                        </p:tgtEl>
                                      </p:cBhvr>
                                    </p:animEffect>
                                  </p:childTnLst>
                                </p:cTn>
                              </p:par>
                            </p:childTnLst>
                          </p:cTn>
                        </p:par>
                        <p:par>
                          <p:cTn id="131" fill="hold">
                            <p:stCondLst>
                              <p:cond delay="2000"/>
                            </p:stCondLst>
                            <p:childTnLst>
                              <p:par>
                                <p:cTn id="132" presetID="22" presetClass="entr" presetSubtype="4" fill="hold" grpId="0" nodeType="afterEffect">
                                  <p:stCondLst>
                                    <p:cond delay="0"/>
                                  </p:stCondLst>
                                  <p:childTnLst>
                                    <p:set>
                                      <p:cBhvr>
                                        <p:cTn id="133" dur="1" fill="hold">
                                          <p:stCondLst>
                                            <p:cond delay="0"/>
                                          </p:stCondLst>
                                        </p:cTn>
                                        <p:tgtEl>
                                          <p:spTgt spid="281782"/>
                                        </p:tgtEl>
                                        <p:attrNameLst>
                                          <p:attrName>style.visibility</p:attrName>
                                        </p:attrNameLst>
                                      </p:cBhvr>
                                      <p:to>
                                        <p:strVal val="visible"/>
                                      </p:to>
                                    </p:set>
                                    <p:animEffect transition="in" filter="wipe(down)">
                                      <p:cBhvr>
                                        <p:cTn id="134" dur="1000"/>
                                        <p:tgtEl>
                                          <p:spTgt spid="281782"/>
                                        </p:tgtEl>
                                      </p:cBhvr>
                                    </p:animEffect>
                                  </p:childTnLst>
                                </p:cTn>
                              </p:par>
                            </p:childTnLst>
                          </p:cTn>
                        </p:par>
                        <p:par>
                          <p:cTn id="135" fill="hold">
                            <p:stCondLst>
                              <p:cond delay="3000"/>
                            </p:stCondLst>
                            <p:childTnLst>
                              <p:par>
                                <p:cTn id="136" presetID="22" presetClass="entr" presetSubtype="4" fill="hold" grpId="0" nodeType="afterEffect">
                                  <p:stCondLst>
                                    <p:cond delay="0"/>
                                  </p:stCondLst>
                                  <p:childTnLst>
                                    <p:set>
                                      <p:cBhvr>
                                        <p:cTn id="137" dur="1" fill="hold">
                                          <p:stCondLst>
                                            <p:cond delay="0"/>
                                          </p:stCondLst>
                                        </p:cTn>
                                        <p:tgtEl>
                                          <p:spTgt spid="281783"/>
                                        </p:tgtEl>
                                        <p:attrNameLst>
                                          <p:attrName>style.visibility</p:attrName>
                                        </p:attrNameLst>
                                      </p:cBhvr>
                                      <p:to>
                                        <p:strVal val="visible"/>
                                      </p:to>
                                    </p:set>
                                    <p:animEffect transition="in" filter="wipe(down)">
                                      <p:cBhvr>
                                        <p:cTn id="138" dur="1000"/>
                                        <p:tgtEl>
                                          <p:spTgt spid="281783"/>
                                        </p:tgtEl>
                                      </p:cBhvr>
                                    </p:animEffect>
                                  </p:childTnLst>
                                </p:cTn>
                              </p:par>
                            </p:childTnLst>
                          </p:cTn>
                        </p:par>
                        <p:par>
                          <p:cTn id="139" fill="hold">
                            <p:stCondLst>
                              <p:cond delay="4000"/>
                            </p:stCondLst>
                            <p:childTnLst>
                              <p:par>
                                <p:cTn id="140" presetID="22" presetClass="entr" presetSubtype="4" fill="hold" grpId="0" nodeType="afterEffect">
                                  <p:stCondLst>
                                    <p:cond delay="0"/>
                                  </p:stCondLst>
                                  <p:childTnLst>
                                    <p:set>
                                      <p:cBhvr>
                                        <p:cTn id="141" dur="1" fill="hold">
                                          <p:stCondLst>
                                            <p:cond delay="0"/>
                                          </p:stCondLst>
                                        </p:cTn>
                                        <p:tgtEl>
                                          <p:spTgt spid="281784"/>
                                        </p:tgtEl>
                                        <p:attrNameLst>
                                          <p:attrName>style.visibility</p:attrName>
                                        </p:attrNameLst>
                                      </p:cBhvr>
                                      <p:to>
                                        <p:strVal val="visible"/>
                                      </p:to>
                                    </p:set>
                                    <p:animEffect transition="in" filter="wipe(down)">
                                      <p:cBhvr>
                                        <p:cTn id="142" dur="1000"/>
                                        <p:tgtEl>
                                          <p:spTgt spid="281784"/>
                                        </p:tgtEl>
                                      </p:cBhvr>
                                    </p:animEffect>
                                  </p:childTnLst>
                                </p:cTn>
                              </p:par>
                            </p:childTnLst>
                          </p:cTn>
                        </p:par>
                        <p:par>
                          <p:cTn id="143" fill="hold">
                            <p:stCondLst>
                              <p:cond delay="5000"/>
                            </p:stCondLst>
                            <p:childTnLst>
                              <p:par>
                                <p:cTn id="144" presetID="22" presetClass="entr" presetSubtype="4" fill="hold" grpId="0" nodeType="afterEffect">
                                  <p:stCondLst>
                                    <p:cond delay="0"/>
                                  </p:stCondLst>
                                  <p:childTnLst>
                                    <p:set>
                                      <p:cBhvr>
                                        <p:cTn id="145" dur="1" fill="hold">
                                          <p:stCondLst>
                                            <p:cond delay="0"/>
                                          </p:stCondLst>
                                        </p:cTn>
                                        <p:tgtEl>
                                          <p:spTgt spid="281785"/>
                                        </p:tgtEl>
                                        <p:attrNameLst>
                                          <p:attrName>style.visibility</p:attrName>
                                        </p:attrNameLst>
                                      </p:cBhvr>
                                      <p:to>
                                        <p:strVal val="visible"/>
                                      </p:to>
                                    </p:set>
                                    <p:animEffect transition="in" filter="wipe(down)">
                                      <p:cBhvr>
                                        <p:cTn id="146" dur="1000"/>
                                        <p:tgtEl>
                                          <p:spTgt spid="281785"/>
                                        </p:tgtEl>
                                      </p:cBhvr>
                                    </p:animEffect>
                                  </p:childTnLst>
                                </p:cTn>
                              </p:par>
                            </p:childTnLst>
                          </p:cTn>
                        </p:par>
                        <p:par>
                          <p:cTn id="147" fill="hold">
                            <p:stCondLst>
                              <p:cond delay="6000"/>
                            </p:stCondLst>
                            <p:childTnLst>
                              <p:par>
                                <p:cTn id="148" presetID="22" presetClass="entr" presetSubtype="4" fill="hold" grpId="0" nodeType="afterEffect">
                                  <p:stCondLst>
                                    <p:cond delay="0"/>
                                  </p:stCondLst>
                                  <p:childTnLst>
                                    <p:set>
                                      <p:cBhvr>
                                        <p:cTn id="149" dur="1" fill="hold">
                                          <p:stCondLst>
                                            <p:cond delay="0"/>
                                          </p:stCondLst>
                                        </p:cTn>
                                        <p:tgtEl>
                                          <p:spTgt spid="281786"/>
                                        </p:tgtEl>
                                        <p:attrNameLst>
                                          <p:attrName>style.visibility</p:attrName>
                                        </p:attrNameLst>
                                      </p:cBhvr>
                                      <p:to>
                                        <p:strVal val="visible"/>
                                      </p:to>
                                    </p:set>
                                    <p:animEffect transition="in" filter="wipe(down)">
                                      <p:cBhvr>
                                        <p:cTn id="150" dur="1000"/>
                                        <p:tgtEl>
                                          <p:spTgt spid="281786"/>
                                        </p:tgtEl>
                                      </p:cBhvr>
                                    </p:animEffect>
                                  </p:childTnLst>
                                </p:cTn>
                              </p:par>
                            </p:childTnLst>
                          </p:cTn>
                        </p:par>
                        <p:par>
                          <p:cTn id="151" fill="hold">
                            <p:stCondLst>
                              <p:cond delay="7000"/>
                            </p:stCondLst>
                            <p:childTnLst>
                              <p:par>
                                <p:cTn id="152" presetID="22" presetClass="entr" presetSubtype="4" fill="hold" grpId="0" nodeType="afterEffect">
                                  <p:stCondLst>
                                    <p:cond delay="0"/>
                                  </p:stCondLst>
                                  <p:childTnLst>
                                    <p:set>
                                      <p:cBhvr>
                                        <p:cTn id="153" dur="1" fill="hold">
                                          <p:stCondLst>
                                            <p:cond delay="0"/>
                                          </p:stCondLst>
                                        </p:cTn>
                                        <p:tgtEl>
                                          <p:spTgt spid="281787"/>
                                        </p:tgtEl>
                                        <p:attrNameLst>
                                          <p:attrName>style.visibility</p:attrName>
                                        </p:attrNameLst>
                                      </p:cBhvr>
                                      <p:to>
                                        <p:strVal val="visible"/>
                                      </p:to>
                                    </p:set>
                                    <p:animEffect transition="in" filter="wipe(down)">
                                      <p:cBhvr>
                                        <p:cTn id="154" dur="1000"/>
                                        <p:tgtEl>
                                          <p:spTgt spid="281787"/>
                                        </p:tgtEl>
                                      </p:cBhvr>
                                    </p:animEffect>
                                  </p:childTnLst>
                                </p:cTn>
                              </p:par>
                            </p:childTnLst>
                          </p:cTn>
                        </p:par>
                        <p:par>
                          <p:cTn id="155" fill="hold">
                            <p:stCondLst>
                              <p:cond delay="8000"/>
                            </p:stCondLst>
                            <p:childTnLst>
                              <p:par>
                                <p:cTn id="156" presetID="22" presetClass="entr" presetSubtype="4" fill="hold" grpId="0" nodeType="afterEffect">
                                  <p:stCondLst>
                                    <p:cond delay="0"/>
                                  </p:stCondLst>
                                  <p:childTnLst>
                                    <p:set>
                                      <p:cBhvr>
                                        <p:cTn id="157" dur="1" fill="hold">
                                          <p:stCondLst>
                                            <p:cond delay="0"/>
                                          </p:stCondLst>
                                        </p:cTn>
                                        <p:tgtEl>
                                          <p:spTgt spid="281788"/>
                                        </p:tgtEl>
                                        <p:attrNameLst>
                                          <p:attrName>style.visibility</p:attrName>
                                        </p:attrNameLst>
                                      </p:cBhvr>
                                      <p:to>
                                        <p:strVal val="visible"/>
                                      </p:to>
                                    </p:set>
                                    <p:animEffect transition="in" filter="wipe(down)">
                                      <p:cBhvr>
                                        <p:cTn id="158" dur="1000"/>
                                        <p:tgtEl>
                                          <p:spTgt spid="281788"/>
                                        </p:tgtEl>
                                      </p:cBhvr>
                                    </p:animEffect>
                                  </p:childTnLst>
                                </p:cTn>
                              </p:par>
                            </p:childTnLst>
                          </p:cTn>
                        </p:par>
                        <p:par>
                          <p:cTn id="159" fill="hold">
                            <p:stCondLst>
                              <p:cond delay="9000"/>
                            </p:stCondLst>
                            <p:childTnLst>
                              <p:par>
                                <p:cTn id="160" presetID="22" presetClass="entr" presetSubtype="4" fill="hold" grpId="0" nodeType="afterEffect">
                                  <p:stCondLst>
                                    <p:cond delay="0"/>
                                  </p:stCondLst>
                                  <p:childTnLst>
                                    <p:set>
                                      <p:cBhvr>
                                        <p:cTn id="161" dur="1" fill="hold">
                                          <p:stCondLst>
                                            <p:cond delay="0"/>
                                          </p:stCondLst>
                                        </p:cTn>
                                        <p:tgtEl>
                                          <p:spTgt spid="281789"/>
                                        </p:tgtEl>
                                        <p:attrNameLst>
                                          <p:attrName>style.visibility</p:attrName>
                                        </p:attrNameLst>
                                      </p:cBhvr>
                                      <p:to>
                                        <p:strVal val="visible"/>
                                      </p:to>
                                    </p:set>
                                    <p:animEffect transition="in" filter="wipe(down)">
                                      <p:cBhvr>
                                        <p:cTn id="162" dur="1000"/>
                                        <p:tgtEl>
                                          <p:spTgt spid="281789"/>
                                        </p:tgtEl>
                                      </p:cBhvr>
                                    </p:animEffect>
                                  </p:childTnLst>
                                </p:cTn>
                              </p:par>
                            </p:childTnLst>
                          </p:cTn>
                        </p:par>
                        <p:par>
                          <p:cTn id="163" fill="hold">
                            <p:stCondLst>
                              <p:cond delay="10000"/>
                            </p:stCondLst>
                            <p:childTnLst>
                              <p:par>
                                <p:cTn id="164" presetID="22" presetClass="entr" presetSubtype="4" fill="hold" grpId="0" nodeType="afterEffect">
                                  <p:stCondLst>
                                    <p:cond delay="0"/>
                                  </p:stCondLst>
                                  <p:childTnLst>
                                    <p:set>
                                      <p:cBhvr>
                                        <p:cTn id="165" dur="1" fill="hold">
                                          <p:stCondLst>
                                            <p:cond delay="0"/>
                                          </p:stCondLst>
                                        </p:cTn>
                                        <p:tgtEl>
                                          <p:spTgt spid="281790"/>
                                        </p:tgtEl>
                                        <p:attrNameLst>
                                          <p:attrName>style.visibility</p:attrName>
                                        </p:attrNameLst>
                                      </p:cBhvr>
                                      <p:to>
                                        <p:strVal val="visible"/>
                                      </p:to>
                                    </p:set>
                                    <p:animEffect transition="in" filter="wipe(down)">
                                      <p:cBhvr>
                                        <p:cTn id="166" dur="1000"/>
                                        <p:tgtEl>
                                          <p:spTgt spid="281790"/>
                                        </p:tgtEl>
                                      </p:cBhvr>
                                    </p:animEffect>
                                  </p:childTnLst>
                                </p:cTn>
                              </p:par>
                            </p:childTnLst>
                          </p:cTn>
                        </p:par>
                        <p:par>
                          <p:cTn id="167" fill="hold">
                            <p:stCondLst>
                              <p:cond delay="11000"/>
                            </p:stCondLst>
                            <p:childTnLst>
                              <p:par>
                                <p:cTn id="168" presetID="22" presetClass="entr" presetSubtype="4" fill="hold" grpId="0" nodeType="afterEffect">
                                  <p:stCondLst>
                                    <p:cond delay="0"/>
                                  </p:stCondLst>
                                  <p:childTnLst>
                                    <p:set>
                                      <p:cBhvr>
                                        <p:cTn id="169" dur="1" fill="hold">
                                          <p:stCondLst>
                                            <p:cond delay="0"/>
                                          </p:stCondLst>
                                        </p:cTn>
                                        <p:tgtEl>
                                          <p:spTgt spid="281791"/>
                                        </p:tgtEl>
                                        <p:attrNameLst>
                                          <p:attrName>style.visibility</p:attrName>
                                        </p:attrNameLst>
                                      </p:cBhvr>
                                      <p:to>
                                        <p:strVal val="visible"/>
                                      </p:to>
                                    </p:set>
                                    <p:animEffect transition="in" filter="wipe(down)">
                                      <p:cBhvr>
                                        <p:cTn id="170" dur="1000"/>
                                        <p:tgtEl>
                                          <p:spTgt spid="281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54" grpId="0"/>
      <p:bldP spid="281766" grpId="0"/>
      <p:bldP spid="281767" grpId="0" animBg="1"/>
      <p:bldP spid="281768" grpId="0"/>
      <p:bldP spid="281769" grpId="0"/>
      <p:bldP spid="281770" grpId="0"/>
      <p:bldP spid="281771" grpId="0"/>
      <p:bldP spid="281772" grpId="0"/>
      <p:bldP spid="281773" grpId="0"/>
      <p:bldP spid="281774" grpId="0"/>
      <p:bldP spid="281775" grpId="0"/>
      <p:bldP spid="281776" grpId="0"/>
      <p:bldP spid="281777" grpId="0"/>
      <p:bldP spid="281778" grpId="0"/>
      <p:bldP spid="281779" grpId="0"/>
      <p:bldP spid="281780" grpId="0" animBg="1"/>
      <p:bldP spid="281781" grpId="0" animBg="1"/>
      <p:bldP spid="281782" grpId="0" animBg="1"/>
      <p:bldP spid="281783" grpId="0" animBg="1"/>
      <p:bldP spid="281784" grpId="0" animBg="1"/>
      <p:bldP spid="281785" grpId="0" animBg="1"/>
      <p:bldP spid="281786" grpId="0" animBg="1"/>
      <p:bldP spid="281787" grpId="0" animBg="1"/>
      <p:bldP spid="281788" grpId="0" animBg="1"/>
      <p:bldP spid="281789" grpId="0" animBg="1"/>
      <p:bldP spid="281790" grpId="0" animBg="1"/>
      <p:bldP spid="281791" grpId="0" animBg="1"/>
    </p:bldLst>
  </p:timing>
</p:sld>
</file>

<file path=ppt/slides/slide3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Text Box 131"/>
          <p:cNvSpPr txBox="1">
            <a:spLocks noChangeArrowheads="1"/>
          </p:cNvSpPr>
          <p:nvPr/>
        </p:nvSpPr>
        <p:spPr bwMode="auto">
          <a:xfrm>
            <a:off x="143915" y="6308727"/>
            <a:ext cx="5758701" cy="366713"/>
          </a:xfrm>
          <a:prstGeom prst="rect">
            <a:avLst/>
          </a:prstGeom>
          <a:noFill/>
          <a:ln w="9525">
            <a:noFill/>
            <a:miter lim="800000"/>
          </a:ln>
        </p:spPr>
        <p:txBody>
          <a:bodyPr>
            <a:spAutoFit/>
          </a:bodyPr>
          <a:lstStyle/>
          <a:p>
            <a:pPr algn="ctr">
              <a:spcBef>
                <a:spcPct val="50000"/>
              </a:spcBef>
            </a:pPr>
            <a:r>
              <a:rPr lang="zh-CN" altLang="en-US" sz="1800">
                <a:ea typeface="微软雅黑" panose="020B0503020204020204" pitchFamily="34" charset="-122"/>
              </a:rPr>
              <a:t>乌兰巴托气温年变化曲线和逐月降水量</a:t>
            </a:r>
          </a:p>
        </p:txBody>
      </p:sp>
      <p:sp>
        <p:nvSpPr>
          <p:cNvPr id="26626" name="Text Box 132"/>
          <p:cNvSpPr txBox="1">
            <a:spLocks noChangeArrowheads="1"/>
          </p:cNvSpPr>
          <p:nvPr/>
        </p:nvSpPr>
        <p:spPr bwMode="auto">
          <a:xfrm>
            <a:off x="6287800" y="6308727"/>
            <a:ext cx="5758699" cy="366713"/>
          </a:xfrm>
          <a:prstGeom prst="rect">
            <a:avLst/>
          </a:prstGeom>
          <a:noFill/>
          <a:ln w="9525">
            <a:noFill/>
            <a:miter lim="800000"/>
          </a:ln>
        </p:spPr>
        <p:txBody>
          <a:bodyPr>
            <a:spAutoFit/>
          </a:bodyPr>
          <a:lstStyle/>
          <a:p>
            <a:pPr algn="ctr">
              <a:spcBef>
                <a:spcPct val="50000"/>
              </a:spcBef>
            </a:pPr>
            <a:r>
              <a:rPr lang="zh-CN" altLang="en-US" sz="1800">
                <a:ea typeface="微软雅黑" panose="020B0503020204020204" pitchFamily="34" charset="-122"/>
              </a:rPr>
              <a:t>昆明气温年变化曲线和逐月降水量</a:t>
            </a:r>
          </a:p>
        </p:txBody>
      </p:sp>
      <p:sp>
        <p:nvSpPr>
          <p:cNvPr id="26627" name="Text Box 133"/>
          <p:cNvSpPr txBox="1">
            <a:spLocks noChangeArrowheads="1"/>
          </p:cNvSpPr>
          <p:nvPr/>
        </p:nvSpPr>
        <p:spPr bwMode="auto">
          <a:xfrm>
            <a:off x="719574" y="765176"/>
            <a:ext cx="10751267" cy="1311128"/>
          </a:xfrm>
          <a:prstGeom prst="rect">
            <a:avLst/>
          </a:prstGeom>
          <a:noFill/>
          <a:ln w="9525">
            <a:noFill/>
            <a:miter lim="800000"/>
          </a:ln>
        </p:spPr>
        <p:txBody>
          <a:bodyPr>
            <a:spAutoFit/>
          </a:bodyPr>
          <a:lstStyle/>
          <a:p>
            <a:pPr>
              <a:lnSpc>
                <a:spcPct val="110000"/>
              </a:lnSpc>
            </a:pPr>
            <a:r>
              <a:rPr lang="zh-CN" altLang="en-US" sz="2400">
                <a:ea typeface="微软雅黑" panose="020B0503020204020204" pitchFamily="34" charset="-122"/>
              </a:rPr>
              <a:t>（</a:t>
            </a:r>
            <a:r>
              <a:rPr lang="en-US" altLang="zh-CN" sz="2400">
                <a:ea typeface="微软雅黑" panose="020B0503020204020204" pitchFamily="34" charset="-122"/>
              </a:rPr>
              <a:t>1</a:t>
            </a:r>
            <a:r>
              <a:rPr lang="zh-CN" altLang="en-US" sz="2400">
                <a:ea typeface="微软雅黑" panose="020B0503020204020204" pitchFamily="34" charset="-122"/>
              </a:rPr>
              <a:t>）找出两城市最高、最低月平均气温各是多少？计算两城市的气温年较差。</a:t>
            </a:r>
          </a:p>
          <a:p>
            <a:pPr>
              <a:lnSpc>
                <a:spcPct val="110000"/>
              </a:lnSpc>
            </a:pPr>
            <a:r>
              <a:rPr lang="zh-CN" altLang="en-US" sz="2400">
                <a:ea typeface="微软雅黑" panose="020B0503020204020204" pitchFamily="34" charset="-122"/>
              </a:rPr>
              <a:t>（</a:t>
            </a:r>
            <a:r>
              <a:rPr lang="en-US" altLang="zh-CN" sz="2400">
                <a:ea typeface="微软雅黑" panose="020B0503020204020204" pitchFamily="34" charset="-122"/>
              </a:rPr>
              <a:t>2</a:t>
            </a:r>
            <a:r>
              <a:rPr lang="zh-CN" altLang="en-US" sz="2400">
                <a:ea typeface="微软雅黑" panose="020B0503020204020204" pitchFamily="34" charset="-122"/>
              </a:rPr>
              <a:t>）请估算两城市的年降水量。</a:t>
            </a:r>
          </a:p>
          <a:p>
            <a:pPr>
              <a:lnSpc>
                <a:spcPct val="110000"/>
              </a:lnSpc>
            </a:pPr>
            <a:r>
              <a:rPr lang="zh-CN" altLang="en-US" sz="2400">
                <a:ea typeface="微软雅黑" panose="020B0503020204020204" pitchFamily="34" charset="-122"/>
              </a:rPr>
              <a:t>（</a:t>
            </a:r>
            <a:r>
              <a:rPr lang="en-US" altLang="zh-CN" sz="2400">
                <a:ea typeface="微软雅黑" panose="020B0503020204020204" pitchFamily="34" charset="-122"/>
              </a:rPr>
              <a:t>3</a:t>
            </a:r>
            <a:r>
              <a:rPr lang="zh-CN" altLang="en-US" sz="2400">
                <a:ea typeface="微软雅黑" panose="020B0503020204020204" pitchFamily="34" charset="-122"/>
              </a:rPr>
              <a:t>）乌兰巴托和昆明的气候主要有哪些差别？</a:t>
            </a:r>
          </a:p>
        </p:txBody>
      </p:sp>
      <p:sp>
        <p:nvSpPr>
          <p:cNvPr id="24581" name="WordArt 134"/>
          <p:cNvSpPr>
            <a:spLocks noTextEdit="1"/>
          </p:cNvSpPr>
          <p:nvPr/>
        </p:nvSpPr>
        <p:spPr>
          <a:xfrm>
            <a:off x="5815843" y="3905250"/>
            <a:ext cx="558727" cy="819150"/>
          </a:xfrm>
          <a:prstGeom prst="rect">
            <a:avLst/>
          </a:prstGeom>
        </p:spPr>
        <p:txBody>
          <a:bodyPr wrap="none" fromWordArt="1">
            <a:prstTxWarp prst="textPlain">
              <a:avLst>
                <a:gd name="adj" fmla="val 50000"/>
              </a:avLst>
            </a:prstTxWarp>
            <a:normAutofit fontScale="85000" lnSpcReduction="20000"/>
          </a:bodyPr>
          <a:lstStyle/>
          <a:p>
            <a:pPr algn="ctr"/>
            <a:r>
              <a:rPr lang="zh-CN" altLang="en-US" sz="3200" noProof="1">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cs typeface="微软雅黑" panose="020B0503020204020204" pitchFamily="34" charset="-122"/>
              </a:rPr>
              <a:t>活</a:t>
            </a:r>
            <a:endParaRPr lang="zh-CN" altLang="en-US" sz="3200" noProof="1">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endParaRPr>
          </a:p>
          <a:p>
            <a:pPr algn="ctr"/>
            <a:r>
              <a:rPr lang="zh-CN" altLang="en-US" sz="3200" noProof="1">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cs typeface="微软雅黑" panose="020B0503020204020204" pitchFamily="34" charset="-122"/>
              </a:rPr>
              <a:t>动</a:t>
            </a:r>
            <a:endParaRPr lang="zh-CN" altLang="en-US" sz="3200" noProof="1">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endParaRPr>
          </a:p>
        </p:txBody>
      </p:sp>
      <p:pic>
        <p:nvPicPr>
          <p:cNvPr id="26629" name="Picture 135" descr="昆明气温年变化曲线和逐月降水量"/>
          <p:cNvPicPr>
            <a:picLocks noChangeAspect="1" noChangeArrowheads="1"/>
          </p:cNvPicPr>
          <p:nvPr/>
        </p:nvPicPr>
        <p:blipFill>
          <a:blip r:embed="rId2" cstate="print"/>
          <a:srcRect/>
          <a:stretch>
            <a:fillRect/>
          </a:stretch>
        </p:blipFill>
        <p:spPr bwMode="auto">
          <a:xfrm>
            <a:off x="175661" y="2560640"/>
            <a:ext cx="5246533" cy="3616325"/>
          </a:xfrm>
          <a:prstGeom prst="rect">
            <a:avLst/>
          </a:prstGeom>
          <a:noFill/>
          <a:ln w="9525">
            <a:noFill/>
            <a:miter lim="800000"/>
            <a:headEnd/>
            <a:tailEnd/>
          </a:ln>
        </p:spPr>
      </p:pic>
      <p:pic>
        <p:nvPicPr>
          <p:cNvPr id="26630" name="Picture 136" descr="乌兰巴托气温年变化曲线和逐月降水量"/>
          <p:cNvPicPr>
            <a:picLocks noChangeAspect="1" noChangeArrowheads="1"/>
          </p:cNvPicPr>
          <p:nvPr/>
        </p:nvPicPr>
        <p:blipFill>
          <a:blip r:embed="rId3" cstate="print"/>
          <a:srcRect/>
          <a:stretch>
            <a:fillRect/>
          </a:stretch>
        </p:blipFill>
        <p:spPr bwMode="auto">
          <a:xfrm>
            <a:off x="6670865" y="2500315"/>
            <a:ext cx="5280397" cy="3736975"/>
          </a:xfrm>
          <a:prstGeom prst="rect">
            <a:avLst/>
          </a:prstGeom>
          <a:noFill/>
          <a:ln w="9525">
            <a:noFill/>
            <a:miter lim="800000"/>
            <a:headEnd/>
            <a:tailEnd/>
          </a:ln>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表格 25601"/>
          <p:cNvGraphicFramePr/>
          <p:nvPr/>
        </p:nvGraphicFramePr>
        <p:xfrm>
          <a:off x="406347" y="2492377"/>
          <a:ext cx="11470838" cy="1665923"/>
        </p:xfrm>
        <a:graphic>
          <a:graphicData uri="http://schemas.openxmlformats.org/drawingml/2006/table">
            <a:tbl>
              <a:tblPr/>
              <a:tblGrid>
                <a:gridCol w="1464542">
                  <a:extLst>
                    <a:ext uri="{9D8B030D-6E8A-4147-A177-3AD203B41FA5}">
                      <a16:colId xmlns:a16="http://schemas.microsoft.com/office/drawing/2014/main" val="20000"/>
                    </a:ext>
                  </a:extLst>
                </a:gridCol>
                <a:gridCol w="833858">
                  <a:extLst>
                    <a:ext uri="{9D8B030D-6E8A-4147-A177-3AD203B41FA5}">
                      <a16:colId xmlns:a16="http://schemas.microsoft.com/office/drawing/2014/main" val="20001"/>
                    </a:ext>
                  </a:extLst>
                </a:gridCol>
                <a:gridCol w="833858">
                  <a:extLst>
                    <a:ext uri="{9D8B030D-6E8A-4147-A177-3AD203B41FA5}">
                      <a16:colId xmlns:a16="http://schemas.microsoft.com/office/drawing/2014/main" val="20002"/>
                    </a:ext>
                  </a:extLst>
                </a:gridCol>
                <a:gridCol w="833858">
                  <a:extLst>
                    <a:ext uri="{9D8B030D-6E8A-4147-A177-3AD203B41FA5}">
                      <a16:colId xmlns:a16="http://schemas.microsoft.com/office/drawing/2014/main" val="20003"/>
                    </a:ext>
                  </a:extLst>
                </a:gridCol>
                <a:gridCol w="833858">
                  <a:extLst>
                    <a:ext uri="{9D8B030D-6E8A-4147-A177-3AD203B41FA5}">
                      <a16:colId xmlns:a16="http://schemas.microsoft.com/office/drawing/2014/main" val="20004"/>
                    </a:ext>
                  </a:extLst>
                </a:gridCol>
                <a:gridCol w="833858">
                  <a:extLst>
                    <a:ext uri="{9D8B030D-6E8A-4147-A177-3AD203B41FA5}">
                      <a16:colId xmlns:a16="http://schemas.microsoft.com/office/drawing/2014/main" val="20005"/>
                    </a:ext>
                  </a:extLst>
                </a:gridCol>
                <a:gridCol w="833858">
                  <a:extLst>
                    <a:ext uri="{9D8B030D-6E8A-4147-A177-3AD203B41FA5}">
                      <a16:colId xmlns:a16="http://schemas.microsoft.com/office/drawing/2014/main" val="20006"/>
                    </a:ext>
                  </a:extLst>
                </a:gridCol>
                <a:gridCol w="833858">
                  <a:extLst>
                    <a:ext uri="{9D8B030D-6E8A-4147-A177-3AD203B41FA5}">
                      <a16:colId xmlns:a16="http://schemas.microsoft.com/office/drawing/2014/main" val="20007"/>
                    </a:ext>
                  </a:extLst>
                </a:gridCol>
                <a:gridCol w="833858">
                  <a:extLst>
                    <a:ext uri="{9D8B030D-6E8A-4147-A177-3AD203B41FA5}">
                      <a16:colId xmlns:a16="http://schemas.microsoft.com/office/drawing/2014/main" val="20008"/>
                    </a:ext>
                  </a:extLst>
                </a:gridCol>
                <a:gridCol w="833858">
                  <a:extLst>
                    <a:ext uri="{9D8B030D-6E8A-4147-A177-3AD203B41FA5}">
                      <a16:colId xmlns:a16="http://schemas.microsoft.com/office/drawing/2014/main" val="20009"/>
                    </a:ext>
                  </a:extLst>
                </a:gridCol>
                <a:gridCol w="833858">
                  <a:extLst>
                    <a:ext uri="{9D8B030D-6E8A-4147-A177-3AD203B41FA5}">
                      <a16:colId xmlns:a16="http://schemas.microsoft.com/office/drawing/2014/main" val="20010"/>
                    </a:ext>
                  </a:extLst>
                </a:gridCol>
                <a:gridCol w="833858">
                  <a:extLst>
                    <a:ext uri="{9D8B030D-6E8A-4147-A177-3AD203B41FA5}">
                      <a16:colId xmlns:a16="http://schemas.microsoft.com/office/drawing/2014/main" val="20011"/>
                    </a:ext>
                  </a:extLst>
                </a:gridCol>
                <a:gridCol w="833858">
                  <a:extLst>
                    <a:ext uri="{9D8B030D-6E8A-4147-A177-3AD203B41FA5}">
                      <a16:colId xmlns:a16="http://schemas.microsoft.com/office/drawing/2014/main" val="20012"/>
                    </a:ext>
                  </a:extLst>
                </a:gridCol>
              </a:tblGrid>
              <a:tr h="385763">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zh-CN" altLang="en-US" sz="2000" b="1" dirty="0">
                          <a:latin typeface="Times New Roman" panose="02020603050405020304" pitchFamily="18" charset="0"/>
                          <a:ea typeface="微软雅黑" panose="020B0503020204020204" pitchFamily="34" charset="-122"/>
                        </a:rPr>
                        <a:t>月份</a:t>
                      </a:r>
                    </a:p>
                  </a:txBody>
                  <a:tcPr marL="0" marR="0" marT="0" marB="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1</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2</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3</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4</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5</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6</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7</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8</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9</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10</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11</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a:latin typeface="Times New Roman" panose="02020603050405020304" pitchFamily="18" charset="0"/>
                          <a:ea typeface="微软雅黑" panose="020B0503020204020204" pitchFamily="34" charset="-122"/>
                        </a:rPr>
                        <a:t>12</a:t>
                      </a:r>
                    </a:p>
                  </a:txBody>
                  <a:tcPr marL="0" marR="0" marT="0" marB="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9925">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zh-CN" altLang="en-US" sz="2000" b="1" dirty="0">
                          <a:latin typeface="Times New Roman" panose="02020603050405020304" pitchFamily="18" charset="0"/>
                          <a:ea typeface="微软雅黑" panose="020B0503020204020204" pitchFamily="34" charset="-122"/>
                        </a:rPr>
                        <a:t>气温</a:t>
                      </a:r>
                    </a:p>
                    <a:p>
                      <a:pPr marL="0" lvl="0" indent="0" algn="ctr" eaLnBrk="1" hangingPunct="1">
                        <a:buNone/>
                      </a:pPr>
                      <a:r>
                        <a:rPr lang="zh-CN" altLang="en-US" sz="2000" b="1" dirty="0">
                          <a:latin typeface="Times New Roman" panose="02020603050405020304" pitchFamily="18" charset="0"/>
                          <a:ea typeface="微软雅黑" panose="020B0503020204020204" pitchFamily="34" charset="-122"/>
                        </a:rPr>
                        <a:t>（</a:t>
                      </a:r>
                      <a:r>
                        <a:rPr lang="en-US" altLang="zh-CN" sz="2000" b="1">
                          <a:latin typeface="Times New Roman" panose="02020603050405020304" pitchFamily="18" charset="0"/>
                          <a:ea typeface="Times New Roman" panose="02020603050405020304" pitchFamily="18" charset="0"/>
                        </a:rPr>
                        <a:t>ºC</a:t>
                      </a:r>
                      <a:r>
                        <a:rPr lang="zh-CN" altLang="en-US" sz="2000" b="1" dirty="0">
                          <a:latin typeface="Times New Roman" panose="02020603050405020304" pitchFamily="18" charset="0"/>
                          <a:ea typeface="微软雅黑" panose="020B0503020204020204" pitchFamily="34" charset="-122"/>
                        </a:rPr>
                        <a:t>）</a:t>
                      </a:r>
                    </a:p>
                  </a:txBody>
                  <a:tcPr marL="0" marR="0" marT="0" marB="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12.8</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13.6</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14.9</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16.4</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18.9</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19.9</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22.5</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22.7</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21.7</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19.2</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16.7</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solidFill>
                            <a:schemeClr val="tx2"/>
                          </a:solidFill>
                          <a:latin typeface="Times New Roman" panose="02020603050405020304" pitchFamily="18" charset="0"/>
                          <a:ea typeface="微软雅黑" panose="020B0503020204020204" pitchFamily="34" charset="-122"/>
                        </a:rPr>
                        <a:t>14.1</a:t>
                      </a:r>
                    </a:p>
                  </a:txBody>
                  <a:tcPr marL="0" marR="0" marT="0" marB="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zh-CN" altLang="en-US" sz="2000" b="1" dirty="0">
                          <a:latin typeface="Times New Roman" panose="02020603050405020304" pitchFamily="18" charset="0"/>
                          <a:ea typeface="微软雅黑" panose="020B0503020204020204" pitchFamily="34" charset="-122"/>
                        </a:rPr>
                        <a:t>降水（</a:t>
                      </a:r>
                      <a:r>
                        <a:rPr lang="en-US" altLang="zh-CN" sz="2000" b="1">
                          <a:latin typeface="Times New Roman" panose="02020603050405020304" pitchFamily="18" charset="0"/>
                          <a:ea typeface="微软雅黑" panose="020B0503020204020204" pitchFamily="34" charset="-122"/>
                        </a:rPr>
                        <a:t>mm</a:t>
                      </a:r>
                      <a:r>
                        <a:rPr lang="zh-CN" altLang="en-US" sz="2000" b="1" dirty="0">
                          <a:latin typeface="Times New Roman" panose="02020603050405020304" pitchFamily="18" charset="0"/>
                          <a:ea typeface="微软雅黑" panose="020B0503020204020204" pitchFamily="34" charset="-122"/>
                        </a:rPr>
                        <a:t>）</a:t>
                      </a:r>
                    </a:p>
                  </a:txBody>
                  <a:tcPr marL="0" marR="0" marT="0" marB="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60</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86</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60</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30</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7</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2</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0</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1</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7</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13</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26</a:t>
                      </a:r>
                    </a:p>
                  </a:txBody>
                  <a:tcPr marL="0" marR="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buNone/>
                      </a:pPr>
                      <a:r>
                        <a:rPr lang="en-US" altLang="zh-CN" sz="2000" b="1">
                          <a:latin typeface="Times New Roman" panose="02020603050405020304" pitchFamily="18" charset="0"/>
                          <a:ea typeface="微软雅黑" panose="020B0503020204020204" pitchFamily="34" charset="-122"/>
                        </a:rPr>
                        <a:t>79</a:t>
                      </a:r>
                    </a:p>
                  </a:txBody>
                  <a:tcPr marL="0" marR="0" marT="0" marB="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7707" name="Text Box 70"/>
          <p:cNvSpPr txBox="1">
            <a:spLocks noChangeArrowheads="1"/>
          </p:cNvSpPr>
          <p:nvPr/>
        </p:nvSpPr>
        <p:spPr bwMode="auto">
          <a:xfrm>
            <a:off x="624337" y="1773238"/>
            <a:ext cx="10846504" cy="461665"/>
          </a:xfrm>
          <a:prstGeom prst="rect">
            <a:avLst/>
          </a:prstGeom>
          <a:noFill/>
          <a:ln w="9525">
            <a:noFill/>
            <a:miter lim="800000"/>
          </a:ln>
        </p:spPr>
        <p:txBody>
          <a:bodyPr>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根据提供的资料表，完成下列任务。</a:t>
            </a:r>
          </a:p>
        </p:txBody>
      </p:sp>
      <p:sp>
        <p:nvSpPr>
          <p:cNvPr id="27708" name="Text Box 72"/>
          <p:cNvSpPr txBox="1">
            <a:spLocks noChangeArrowheads="1"/>
          </p:cNvSpPr>
          <p:nvPr/>
        </p:nvSpPr>
        <p:spPr bwMode="auto">
          <a:xfrm>
            <a:off x="379961" y="5017306"/>
            <a:ext cx="11209618" cy="1015663"/>
          </a:xfrm>
          <a:prstGeom prst="rect">
            <a:avLst/>
          </a:prstGeom>
          <a:noFill/>
          <a:ln w="9525">
            <a:noFill/>
            <a:miter lim="800000"/>
          </a:ln>
        </p:spPr>
        <p:txBody>
          <a:bodyPr wrap="square">
            <a:spAutoFit/>
          </a:bodyPr>
          <a:lstStyle/>
          <a:p>
            <a:pPr>
              <a:lnSpc>
                <a:spcPct val="125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）在下页图坐标网格中，请你绘出洛杉矶的气温年变化曲线和逐月降水量图。</a:t>
            </a:r>
          </a:p>
          <a:p>
            <a:pPr>
              <a:lnSpc>
                <a:spcPct val="125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）根据所绘图像，说出洛杉矶的气温和降水量随时间变化的主要特点。</a:t>
            </a:r>
          </a:p>
        </p:txBody>
      </p:sp>
      <p:sp>
        <p:nvSpPr>
          <p:cNvPr id="27709" name="WordArt 73"/>
          <p:cNvSpPr>
            <a:spLocks noChangeArrowheads="1" noChangeShapeType="1" noTextEdit="1"/>
          </p:cNvSpPr>
          <p:nvPr/>
        </p:nvSpPr>
        <p:spPr bwMode="auto">
          <a:xfrm>
            <a:off x="5536479" y="1052515"/>
            <a:ext cx="1117455" cy="409575"/>
          </a:xfrm>
          <a:prstGeom prst="rect">
            <a:avLst/>
          </a:prstGeom>
        </p:spPr>
        <p:txBody>
          <a:bodyPr wrap="none" fromWordArt="1">
            <a:prstTxWarp prst="textPlain">
              <a:avLst>
                <a:gd name="adj" fmla="val 50000"/>
              </a:avLst>
            </a:prstTxWarp>
          </a:bodyPr>
          <a:lstStyle/>
          <a:p>
            <a:pPr algn="ctr"/>
            <a:r>
              <a:rPr lang="zh-CN" altLang="en-US" sz="3200" kern="10">
                <a:ln w="12700">
                  <a:solidFill>
                    <a:srgbClr val="3333CC"/>
                  </a:solidFill>
                  <a:roun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rPr>
              <a:t>活动</a:t>
            </a:r>
          </a:p>
        </p:txBody>
      </p:sp>
      <p:sp>
        <p:nvSpPr>
          <p:cNvPr id="6" name="矩形 5"/>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5698" name="Group 2"/>
          <p:cNvGraphicFramePr>
            <a:graphicFrameLocks noGrp="1"/>
          </p:cNvGraphicFramePr>
          <p:nvPr/>
        </p:nvGraphicFramePr>
        <p:xfrm>
          <a:off x="1847610" y="1239840"/>
          <a:ext cx="8126940" cy="4170045"/>
        </p:xfrm>
        <a:graphic>
          <a:graphicData uri="http://schemas.openxmlformats.org/drawingml/2006/table">
            <a:tbl>
              <a:tblPr/>
              <a:tblGrid>
                <a:gridCol w="677245">
                  <a:extLst>
                    <a:ext uri="{9D8B030D-6E8A-4147-A177-3AD203B41FA5}">
                      <a16:colId xmlns:a16="http://schemas.microsoft.com/office/drawing/2014/main" val="20000"/>
                    </a:ext>
                  </a:extLst>
                </a:gridCol>
                <a:gridCol w="677245">
                  <a:extLst>
                    <a:ext uri="{9D8B030D-6E8A-4147-A177-3AD203B41FA5}">
                      <a16:colId xmlns:a16="http://schemas.microsoft.com/office/drawing/2014/main" val="20001"/>
                    </a:ext>
                  </a:extLst>
                </a:gridCol>
                <a:gridCol w="677245">
                  <a:extLst>
                    <a:ext uri="{9D8B030D-6E8A-4147-A177-3AD203B41FA5}">
                      <a16:colId xmlns:a16="http://schemas.microsoft.com/office/drawing/2014/main" val="20002"/>
                    </a:ext>
                  </a:extLst>
                </a:gridCol>
                <a:gridCol w="677245">
                  <a:extLst>
                    <a:ext uri="{9D8B030D-6E8A-4147-A177-3AD203B41FA5}">
                      <a16:colId xmlns:a16="http://schemas.microsoft.com/office/drawing/2014/main" val="20003"/>
                    </a:ext>
                  </a:extLst>
                </a:gridCol>
                <a:gridCol w="677245">
                  <a:extLst>
                    <a:ext uri="{9D8B030D-6E8A-4147-A177-3AD203B41FA5}">
                      <a16:colId xmlns:a16="http://schemas.microsoft.com/office/drawing/2014/main" val="20004"/>
                    </a:ext>
                  </a:extLst>
                </a:gridCol>
                <a:gridCol w="677245">
                  <a:extLst>
                    <a:ext uri="{9D8B030D-6E8A-4147-A177-3AD203B41FA5}">
                      <a16:colId xmlns:a16="http://schemas.microsoft.com/office/drawing/2014/main" val="20005"/>
                    </a:ext>
                  </a:extLst>
                </a:gridCol>
                <a:gridCol w="677245">
                  <a:extLst>
                    <a:ext uri="{9D8B030D-6E8A-4147-A177-3AD203B41FA5}">
                      <a16:colId xmlns:a16="http://schemas.microsoft.com/office/drawing/2014/main" val="20006"/>
                    </a:ext>
                  </a:extLst>
                </a:gridCol>
                <a:gridCol w="677245">
                  <a:extLst>
                    <a:ext uri="{9D8B030D-6E8A-4147-A177-3AD203B41FA5}">
                      <a16:colId xmlns:a16="http://schemas.microsoft.com/office/drawing/2014/main" val="20007"/>
                    </a:ext>
                  </a:extLst>
                </a:gridCol>
                <a:gridCol w="677245">
                  <a:extLst>
                    <a:ext uri="{9D8B030D-6E8A-4147-A177-3AD203B41FA5}">
                      <a16:colId xmlns:a16="http://schemas.microsoft.com/office/drawing/2014/main" val="20008"/>
                    </a:ext>
                  </a:extLst>
                </a:gridCol>
                <a:gridCol w="677245">
                  <a:extLst>
                    <a:ext uri="{9D8B030D-6E8A-4147-A177-3AD203B41FA5}">
                      <a16:colId xmlns:a16="http://schemas.microsoft.com/office/drawing/2014/main" val="20009"/>
                    </a:ext>
                  </a:extLst>
                </a:gridCol>
                <a:gridCol w="677245">
                  <a:extLst>
                    <a:ext uri="{9D8B030D-6E8A-4147-A177-3AD203B41FA5}">
                      <a16:colId xmlns:a16="http://schemas.microsoft.com/office/drawing/2014/main" val="20010"/>
                    </a:ext>
                  </a:extLst>
                </a:gridCol>
                <a:gridCol w="677245">
                  <a:extLst>
                    <a:ext uri="{9D8B030D-6E8A-4147-A177-3AD203B41FA5}">
                      <a16:colId xmlns:a16="http://schemas.microsoft.com/office/drawing/2014/main" val="20011"/>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2925">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85817" name="Rectangle 121"/>
          <p:cNvSpPr>
            <a:spLocks noChangeArrowheads="1"/>
          </p:cNvSpPr>
          <p:nvPr/>
        </p:nvSpPr>
        <p:spPr bwMode="auto">
          <a:xfrm>
            <a:off x="1847612" y="3805238"/>
            <a:ext cx="664546" cy="16002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818" name="Rectangle 122"/>
          <p:cNvSpPr>
            <a:spLocks noChangeArrowheads="1"/>
          </p:cNvSpPr>
          <p:nvPr/>
        </p:nvSpPr>
        <p:spPr bwMode="auto">
          <a:xfrm>
            <a:off x="2529089" y="2967038"/>
            <a:ext cx="664546" cy="24384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grpSp>
        <p:nvGrpSpPr>
          <p:cNvPr id="2" name="Group 226"/>
          <p:cNvGrpSpPr/>
          <p:nvPr/>
        </p:nvGrpSpPr>
        <p:grpSpPr bwMode="auto">
          <a:xfrm>
            <a:off x="662432" y="765175"/>
            <a:ext cx="10327988" cy="5164138"/>
            <a:chOff x="304" y="783"/>
            <a:chExt cx="4880" cy="3253"/>
          </a:xfrm>
        </p:grpSpPr>
        <p:sp>
          <p:nvSpPr>
            <p:cNvPr id="28795" name="Text Box 123"/>
            <p:cNvSpPr txBox="1">
              <a:spLocks noChangeArrowheads="1"/>
            </p:cNvSpPr>
            <p:nvPr/>
          </p:nvSpPr>
          <p:spPr bwMode="auto">
            <a:xfrm>
              <a:off x="624" y="3748"/>
              <a:ext cx="4560" cy="288"/>
            </a:xfrm>
            <a:prstGeom prst="rect">
              <a:avLst/>
            </a:prstGeom>
            <a:noFill/>
            <a:ln w="9525">
              <a:noFill/>
              <a:miter lim="800000"/>
            </a:ln>
          </p:spPr>
          <p:txBody>
            <a:bodyPr>
              <a:spAutoFit/>
            </a:bodyPr>
            <a:lstStyle/>
            <a:p>
              <a:pPr>
                <a:spcBef>
                  <a:spcPct val="50000"/>
                </a:spcBef>
              </a:pPr>
              <a:r>
                <a:rPr lang="en-US" altLang="zh-CN" sz="2400">
                  <a:latin typeface="Times New Roman" panose="02020603050405020304" pitchFamily="18" charset="0"/>
                  <a:ea typeface="微软雅黑" panose="020B0503020204020204" pitchFamily="34" charset="-122"/>
                </a:rPr>
                <a:t>      1     2     3    4     5     6     7    8     9    10  11   12</a:t>
              </a:r>
              <a:r>
                <a:rPr lang="zh-CN" altLang="en-US" sz="2400">
                  <a:latin typeface="Times New Roman" panose="02020603050405020304" pitchFamily="18" charset="0"/>
                  <a:ea typeface="微软雅黑" panose="020B0503020204020204" pitchFamily="34" charset="-122"/>
                </a:rPr>
                <a:t>（</a:t>
              </a:r>
              <a:r>
                <a:rPr lang="zh-CN" altLang="en-US" sz="2400">
                  <a:solidFill>
                    <a:srgbClr val="FF3300"/>
                  </a:solidFill>
                  <a:latin typeface="Times New Roman" panose="02020603050405020304" pitchFamily="18" charset="0"/>
                  <a:ea typeface="微软雅黑" panose="020B0503020204020204" pitchFamily="34" charset="-122"/>
                </a:rPr>
                <a:t>月</a:t>
              </a:r>
              <a:r>
                <a:rPr lang="zh-CN" altLang="en-US" sz="2400">
                  <a:latin typeface="Times New Roman" panose="02020603050405020304" pitchFamily="18" charset="0"/>
                  <a:ea typeface="微软雅黑" panose="020B0503020204020204" pitchFamily="34" charset="-122"/>
                </a:rPr>
                <a:t>）</a:t>
              </a:r>
            </a:p>
          </p:txBody>
        </p:sp>
        <p:sp>
          <p:nvSpPr>
            <p:cNvPr id="28796" name="Text Box 124"/>
            <p:cNvSpPr txBox="1">
              <a:spLocks noChangeArrowheads="1"/>
            </p:cNvSpPr>
            <p:nvPr/>
          </p:nvSpPr>
          <p:spPr bwMode="auto">
            <a:xfrm>
              <a:off x="304" y="895"/>
              <a:ext cx="482" cy="2989"/>
            </a:xfrm>
            <a:prstGeom prst="rect">
              <a:avLst/>
            </a:prstGeom>
            <a:noFill/>
            <a:ln w="9525">
              <a:noFill/>
              <a:miter lim="800000"/>
            </a:ln>
          </p:spPr>
          <p:txBody>
            <a:bodyPr/>
            <a:lstStyle/>
            <a:p>
              <a:pPr algn="r">
                <a:lnSpc>
                  <a:spcPct val="140000"/>
                </a:lnSpc>
              </a:pPr>
              <a:r>
                <a:rPr lang="en-US" altLang="zh-CN" sz="2400">
                  <a:solidFill>
                    <a:srgbClr val="FF3300"/>
                  </a:solidFill>
                  <a:latin typeface="Times New Roman" panose="02020603050405020304" pitchFamily="18" charset="0"/>
                  <a:ea typeface="微软雅黑" panose="020B0503020204020204" pitchFamily="34" charset="-122"/>
                </a:rPr>
                <a:t>50  40   30   20  10  0 </a:t>
              </a:r>
            </a:p>
            <a:p>
              <a:pPr algn="r">
                <a:lnSpc>
                  <a:spcPct val="140000"/>
                </a:lnSpc>
              </a:pPr>
              <a:r>
                <a:rPr lang="en-US" altLang="zh-CN" sz="2400">
                  <a:solidFill>
                    <a:srgbClr val="FF3300"/>
                  </a:solidFill>
                  <a:latin typeface="Times New Roman" panose="02020603050405020304" pitchFamily="18" charset="0"/>
                  <a:ea typeface="微软雅黑" panose="020B0503020204020204" pitchFamily="34" charset="-122"/>
                </a:rPr>
                <a:t>-10</a:t>
              </a:r>
            </a:p>
            <a:p>
              <a:pPr algn="r">
                <a:lnSpc>
                  <a:spcPct val="140000"/>
                </a:lnSpc>
              </a:pPr>
              <a:r>
                <a:rPr lang="en-US" altLang="zh-CN" sz="2400">
                  <a:solidFill>
                    <a:srgbClr val="FF3300"/>
                  </a:solidFill>
                  <a:latin typeface="Times New Roman" panose="02020603050405020304" pitchFamily="18" charset="0"/>
                  <a:ea typeface="微软雅黑" panose="020B0503020204020204" pitchFamily="34" charset="-122"/>
                </a:rPr>
                <a:t>-20</a:t>
              </a:r>
            </a:p>
            <a:p>
              <a:pPr algn="r">
                <a:lnSpc>
                  <a:spcPct val="140000"/>
                </a:lnSpc>
              </a:pPr>
              <a:r>
                <a:rPr lang="en-US" altLang="zh-CN" sz="2400">
                  <a:solidFill>
                    <a:srgbClr val="FF3300"/>
                  </a:solidFill>
                  <a:latin typeface="Times New Roman" panose="02020603050405020304" pitchFamily="18" charset="0"/>
                  <a:ea typeface="微软雅黑" panose="020B0503020204020204" pitchFamily="34" charset="-122"/>
                </a:rPr>
                <a:t>-30</a:t>
              </a:r>
            </a:p>
          </p:txBody>
        </p:sp>
        <p:sp>
          <p:nvSpPr>
            <p:cNvPr id="28797" name="Text Box 125"/>
            <p:cNvSpPr txBox="1">
              <a:spLocks noChangeArrowheads="1"/>
            </p:cNvSpPr>
            <p:nvPr/>
          </p:nvSpPr>
          <p:spPr bwMode="auto">
            <a:xfrm>
              <a:off x="793" y="783"/>
              <a:ext cx="1134" cy="288"/>
            </a:xfrm>
            <a:prstGeom prst="rect">
              <a:avLst/>
            </a:prstGeom>
            <a:noFill/>
            <a:ln w="9525">
              <a:noFill/>
              <a:miter lim="800000"/>
            </a:ln>
          </p:spPr>
          <p:txBody>
            <a:bodyPr>
              <a:spAutoFit/>
            </a:bodyPr>
            <a:lstStyle/>
            <a:p>
              <a:pPr>
                <a:spcBef>
                  <a:spcPct val="50000"/>
                </a:spcBef>
              </a:pPr>
              <a:r>
                <a:rPr lang="zh-CN" altLang="en-US" sz="2400">
                  <a:latin typeface="Times New Roman" panose="02020603050405020304" pitchFamily="18" charset="0"/>
                  <a:ea typeface="微软雅黑" panose="020B0503020204020204" pitchFamily="34" charset="-122"/>
                </a:rPr>
                <a:t>气温（</a:t>
              </a:r>
              <a:r>
                <a:rPr lang="en-US" altLang="zh-CN" sz="2400">
                  <a:latin typeface="Times New Roman" panose="02020603050405020304" pitchFamily="18" charset="0"/>
                  <a:ea typeface="微软雅黑" panose="020B0503020204020204" pitchFamily="34" charset="-122"/>
                </a:rPr>
                <a:t>ºC</a:t>
              </a:r>
              <a:r>
                <a:rPr lang="zh-CN" altLang="en-US" sz="2400">
                  <a:latin typeface="Times New Roman" panose="02020603050405020304" pitchFamily="18" charset="0"/>
                  <a:ea typeface="微软雅黑" panose="020B0503020204020204" pitchFamily="34" charset="-122"/>
                </a:rPr>
                <a:t>）</a:t>
              </a:r>
            </a:p>
          </p:txBody>
        </p:sp>
        <p:sp>
          <p:nvSpPr>
            <p:cNvPr id="28798" name="Text Box 128"/>
            <p:cNvSpPr txBox="1">
              <a:spLocks noChangeArrowheads="1"/>
            </p:cNvSpPr>
            <p:nvPr/>
          </p:nvSpPr>
          <p:spPr bwMode="auto">
            <a:xfrm>
              <a:off x="4656" y="970"/>
              <a:ext cx="528" cy="288"/>
            </a:xfrm>
            <a:prstGeom prst="rect">
              <a:avLst/>
            </a:prstGeom>
            <a:noFill/>
            <a:ln w="9525">
              <a:noFill/>
              <a:miter lim="800000"/>
            </a:ln>
          </p:spPr>
          <p:txBody>
            <a:bodyPr>
              <a:spAutoFit/>
            </a:bodyPr>
            <a:lstStyle/>
            <a:p>
              <a:pPr>
                <a:spcBef>
                  <a:spcPct val="50000"/>
                </a:spcBef>
              </a:pPr>
              <a:r>
                <a:rPr lang="en-US" altLang="zh-CN" sz="2400">
                  <a:solidFill>
                    <a:schemeClr val="accent2"/>
                  </a:solidFill>
                  <a:latin typeface="Times New Roman" panose="02020603050405020304" pitchFamily="18" charset="0"/>
                  <a:ea typeface="微软雅黑" panose="020B0503020204020204" pitchFamily="34" charset="-122"/>
                </a:rPr>
                <a:t>160</a:t>
              </a:r>
            </a:p>
          </p:txBody>
        </p:sp>
        <p:sp>
          <p:nvSpPr>
            <p:cNvPr id="28799" name="Text Box 129"/>
            <p:cNvSpPr txBox="1">
              <a:spLocks noChangeArrowheads="1"/>
            </p:cNvSpPr>
            <p:nvPr/>
          </p:nvSpPr>
          <p:spPr bwMode="auto">
            <a:xfrm>
              <a:off x="4656" y="1258"/>
              <a:ext cx="528" cy="288"/>
            </a:xfrm>
            <a:prstGeom prst="rect">
              <a:avLst/>
            </a:prstGeom>
            <a:noFill/>
            <a:ln w="9525">
              <a:noFill/>
              <a:miter lim="800000"/>
            </a:ln>
          </p:spPr>
          <p:txBody>
            <a:bodyPr>
              <a:spAutoFit/>
            </a:bodyPr>
            <a:lstStyle/>
            <a:p>
              <a:pPr>
                <a:spcBef>
                  <a:spcPct val="50000"/>
                </a:spcBef>
              </a:pPr>
              <a:r>
                <a:rPr lang="en-US" altLang="zh-CN" sz="2400">
                  <a:solidFill>
                    <a:schemeClr val="accent2"/>
                  </a:solidFill>
                  <a:latin typeface="Times New Roman" panose="02020603050405020304" pitchFamily="18" charset="0"/>
                  <a:ea typeface="微软雅黑" panose="020B0503020204020204" pitchFamily="34" charset="-122"/>
                </a:rPr>
                <a:t>140</a:t>
              </a:r>
            </a:p>
          </p:txBody>
        </p:sp>
        <p:sp>
          <p:nvSpPr>
            <p:cNvPr id="28800" name="Text Box 130"/>
            <p:cNvSpPr txBox="1">
              <a:spLocks noChangeArrowheads="1"/>
            </p:cNvSpPr>
            <p:nvPr/>
          </p:nvSpPr>
          <p:spPr bwMode="auto">
            <a:xfrm>
              <a:off x="4656" y="1546"/>
              <a:ext cx="528" cy="288"/>
            </a:xfrm>
            <a:prstGeom prst="rect">
              <a:avLst/>
            </a:prstGeom>
            <a:noFill/>
            <a:ln w="9525">
              <a:noFill/>
              <a:miter lim="800000"/>
            </a:ln>
          </p:spPr>
          <p:txBody>
            <a:bodyPr>
              <a:spAutoFit/>
            </a:bodyPr>
            <a:lstStyle/>
            <a:p>
              <a:pPr>
                <a:spcBef>
                  <a:spcPct val="50000"/>
                </a:spcBef>
              </a:pPr>
              <a:r>
                <a:rPr lang="en-US" altLang="zh-CN" sz="2400">
                  <a:solidFill>
                    <a:schemeClr val="accent2"/>
                  </a:solidFill>
                  <a:latin typeface="Times New Roman" panose="02020603050405020304" pitchFamily="18" charset="0"/>
                  <a:ea typeface="微软雅黑" panose="020B0503020204020204" pitchFamily="34" charset="-122"/>
                </a:rPr>
                <a:t>120</a:t>
              </a:r>
            </a:p>
          </p:txBody>
        </p:sp>
        <p:sp>
          <p:nvSpPr>
            <p:cNvPr id="28801" name="Text Box 131"/>
            <p:cNvSpPr txBox="1">
              <a:spLocks noChangeArrowheads="1"/>
            </p:cNvSpPr>
            <p:nvPr/>
          </p:nvSpPr>
          <p:spPr bwMode="auto">
            <a:xfrm>
              <a:off x="4656" y="1882"/>
              <a:ext cx="528" cy="288"/>
            </a:xfrm>
            <a:prstGeom prst="rect">
              <a:avLst/>
            </a:prstGeom>
            <a:noFill/>
            <a:ln w="9525">
              <a:noFill/>
              <a:miter lim="800000"/>
            </a:ln>
          </p:spPr>
          <p:txBody>
            <a:bodyPr>
              <a:spAutoFit/>
            </a:bodyPr>
            <a:lstStyle/>
            <a:p>
              <a:pPr>
                <a:spcBef>
                  <a:spcPct val="50000"/>
                </a:spcBef>
              </a:pPr>
              <a:r>
                <a:rPr lang="en-US" altLang="zh-CN" sz="2400">
                  <a:solidFill>
                    <a:schemeClr val="accent2"/>
                  </a:solidFill>
                  <a:latin typeface="Times New Roman" panose="02020603050405020304" pitchFamily="18" charset="0"/>
                  <a:ea typeface="微软雅黑" panose="020B0503020204020204" pitchFamily="34" charset="-122"/>
                </a:rPr>
                <a:t>100</a:t>
              </a:r>
            </a:p>
          </p:txBody>
        </p:sp>
        <p:sp>
          <p:nvSpPr>
            <p:cNvPr id="28802" name="Text Box 132"/>
            <p:cNvSpPr txBox="1">
              <a:spLocks noChangeArrowheads="1"/>
            </p:cNvSpPr>
            <p:nvPr/>
          </p:nvSpPr>
          <p:spPr bwMode="auto">
            <a:xfrm>
              <a:off x="4656" y="2218"/>
              <a:ext cx="528" cy="288"/>
            </a:xfrm>
            <a:prstGeom prst="rect">
              <a:avLst/>
            </a:prstGeom>
            <a:noFill/>
            <a:ln w="9525">
              <a:noFill/>
              <a:miter lim="800000"/>
            </a:ln>
          </p:spPr>
          <p:txBody>
            <a:bodyPr>
              <a:spAutoFit/>
            </a:bodyPr>
            <a:lstStyle/>
            <a:p>
              <a:pPr>
                <a:spcBef>
                  <a:spcPct val="50000"/>
                </a:spcBef>
              </a:pPr>
              <a:r>
                <a:rPr lang="en-US" altLang="zh-CN" sz="2400">
                  <a:solidFill>
                    <a:schemeClr val="accent2"/>
                  </a:solidFill>
                  <a:latin typeface="Times New Roman" panose="02020603050405020304" pitchFamily="18" charset="0"/>
                  <a:ea typeface="微软雅黑" panose="020B0503020204020204" pitchFamily="34" charset="-122"/>
                </a:rPr>
                <a:t>80</a:t>
              </a:r>
            </a:p>
          </p:txBody>
        </p:sp>
        <p:sp>
          <p:nvSpPr>
            <p:cNvPr id="28803" name="Text Box 133"/>
            <p:cNvSpPr txBox="1">
              <a:spLocks noChangeArrowheads="1"/>
            </p:cNvSpPr>
            <p:nvPr/>
          </p:nvSpPr>
          <p:spPr bwMode="auto">
            <a:xfrm>
              <a:off x="4656" y="2554"/>
              <a:ext cx="528" cy="288"/>
            </a:xfrm>
            <a:prstGeom prst="rect">
              <a:avLst/>
            </a:prstGeom>
            <a:noFill/>
            <a:ln w="9525">
              <a:noFill/>
              <a:miter lim="800000"/>
            </a:ln>
          </p:spPr>
          <p:txBody>
            <a:bodyPr>
              <a:spAutoFit/>
            </a:bodyPr>
            <a:lstStyle/>
            <a:p>
              <a:pPr>
                <a:spcBef>
                  <a:spcPct val="50000"/>
                </a:spcBef>
              </a:pPr>
              <a:r>
                <a:rPr lang="en-US" altLang="zh-CN" sz="2400">
                  <a:solidFill>
                    <a:schemeClr val="accent2"/>
                  </a:solidFill>
                  <a:latin typeface="Times New Roman" panose="02020603050405020304" pitchFamily="18" charset="0"/>
                  <a:ea typeface="微软雅黑" panose="020B0503020204020204" pitchFamily="34" charset="-122"/>
                </a:rPr>
                <a:t>60</a:t>
              </a:r>
            </a:p>
          </p:txBody>
        </p:sp>
        <p:sp>
          <p:nvSpPr>
            <p:cNvPr id="28804" name="Text Box 134"/>
            <p:cNvSpPr txBox="1">
              <a:spLocks noChangeArrowheads="1"/>
            </p:cNvSpPr>
            <p:nvPr/>
          </p:nvSpPr>
          <p:spPr bwMode="auto">
            <a:xfrm>
              <a:off x="4656" y="2890"/>
              <a:ext cx="528" cy="288"/>
            </a:xfrm>
            <a:prstGeom prst="rect">
              <a:avLst/>
            </a:prstGeom>
            <a:noFill/>
            <a:ln w="9525">
              <a:noFill/>
              <a:miter lim="800000"/>
            </a:ln>
          </p:spPr>
          <p:txBody>
            <a:bodyPr>
              <a:spAutoFit/>
            </a:bodyPr>
            <a:lstStyle/>
            <a:p>
              <a:pPr>
                <a:spcBef>
                  <a:spcPct val="50000"/>
                </a:spcBef>
              </a:pPr>
              <a:r>
                <a:rPr lang="en-US" altLang="zh-CN" sz="2400">
                  <a:solidFill>
                    <a:schemeClr val="accent2"/>
                  </a:solidFill>
                  <a:latin typeface="Times New Roman" panose="02020603050405020304" pitchFamily="18" charset="0"/>
                  <a:ea typeface="微软雅黑" panose="020B0503020204020204" pitchFamily="34" charset="-122"/>
                </a:rPr>
                <a:t>40</a:t>
              </a:r>
            </a:p>
          </p:txBody>
        </p:sp>
        <p:sp>
          <p:nvSpPr>
            <p:cNvPr id="28805" name="Text Box 135"/>
            <p:cNvSpPr txBox="1">
              <a:spLocks noChangeArrowheads="1"/>
            </p:cNvSpPr>
            <p:nvPr/>
          </p:nvSpPr>
          <p:spPr bwMode="auto">
            <a:xfrm>
              <a:off x="4656" y="3178"/>
              <a:ext cx="528" cy="288"/>
            </a:xfrm>
            <a:prstGeom prst="rect">
              <a:avLst/>
            </a:prstGeom>
            <a:noFill/>
            <a:ln w="9525">
              <a:noFill/>
              <a:miter lim="800000"/>
            </a:ln>
          </p:spPr>
          <p:txBody>
            <a:bodyPr>
              <a:spAutoFit/>
            </a:bodyPr>
            <a:lstStyle/>
            <a:p>
              <a:pPr>
                <a:spcBef>
                  <a:spcPct val="50000"/>
                </a:spcBef>
              </a:pPr>
              <a:r>
                <a:rPr lang="en-US" altLang="zh-CN" sz="2400">
                  <a:solidFill>
                    <a:schemeClr val="accent2"/>
                  </a:solidFill>
                  <a:latin typeface="Times New Roman" panose="02020603050405020304" pitchFamily="18" charset="0"/>
                  <a:ea typeface="微软雅黑" panose="020B0503020204020204" pitchFamily="34" charset="-122"/>
                </a:rPr>
                <a:t>20</a:t>
              </a:r>
            </a:p>
          </p:txBody>
        </p:sp>
        <p:sp>
          <p:nvSpPr>
            <p:cNvPr id="28806" name="Text Box 136"/>
            <p:cNvSpPr txBox="1">
              <a:spLocks noChangeArrowheads="1"/>
            </p:cNvSpPr>
            <p:nvPr/>
          </p:nvSpPr>
          <p:spPr bwMode="auto">
            <a:xfrm>
              <a:off x="4656" y="3466"/>
              <a:ext cx="528" cy="288"/>
            </a:xfrm>
            <a:prstGeom prst="rect">
              <a:avLst/>
            </a:prstGeom>
            <a:noFill/>
            <a:ln w="9525">
              <a:noFill/>
              <a:miter lim="800000"/>
            </a:ln>
          </p:spPr>
          <p:txBody>
            <a:bodyPr>
              <a:spAutoFit/>
            </a:bodyPr>
            <a:lstStyle/>
            <a:p>
              <a:pPr>
                <a:spcBef>
                  <a:spcPct val="50000"/>
                </a:spcBef>
              </a:pPr>
              <a:r>
                <a:rPr lang="en-US" altLang="zh-CN" sz="2400">
                  <a:solidFill>
                    <a:schemeClr val="accent2"/>
                  </a:solidFill>
                  <a:latin typeface="Times New Roman" panose="02020603050405020304" pitchFamily="18" charset="0"/>
                  <a:ea typeface="微软雅黑" panose="020B0503020204020204" pitchFamily="34" charset="-122"/>
                </a:rPr>
                <a:t>0</a:t>
              </a:r>
            </a:p>
          </p:txBody>
        </p:sp>
        <p:sp>
          <p:nvSpPr>
            <p:cNvPr id="28807" name="Text Box 137"/>
            <p:cNvSpPr txBox="1">
              <a:spLocks noChangeArrowheads="1"/>
            </p:cNvSpPr>
            <p:nvPr/>
          </p:nvSpPr>
          <p:spPr bwMode="auto">
            <a:xfrm>
              <a:off x="3560" y="783"/>
              <a:ext cx="1315" cy="288"/>
            </a:xfrm>
            <a:prstGeom prst="rect">
              <a:avLst/>
            </a:prstGeom>
            <a:noFill/>
            <a:ln w="9525">
              <a:noFill/>
              <a:miter lim="800000"/>
            </a:ln>
          </p:spPr>
          <p:txBody>
            <a:bodyPr>
              <a:spAutoFit/>
            </a:bodyPr>
            <a:lstStyle/>
            <a:p>
              <a:pPr>
                <a:spcBef>
                  <a:spcPct val="50000"/>
                </a:spcBef>
              </a:pPr>
              <a:r>
                <a:rPr lang="zh-CN" altLang="en-US" sz="2400">
                  <a:solidFill>
                    <a:schemeClr val="accent2"/>
                  </a:solidFill>
                  <a:latin typeface="Times New Roman" panose="02020603050405020304" pitchFamily="18" charset="0"/>
                  <a:ea typeface="微软雅黑" panose="020B0503020204020204" pitchFamily="34" charset="-122"/>
                </a:rPr>
                <a:t>降水（毫米）</a:t>
              </a:r>
            </a:p>
          </p:txBody>
        </p:sp>
      </p:grpSp>
      <p:sp>
        <p:nvSpPr>
          <p:cNvPr id="285892" name="Oval 196"/>
          <p:cNvSpPr>
            <a:spLocks noChangeArrowheads="1"/>
          </p:cNvSpPr>
          <p:nvPr/>
        </p:nvSpPr>
        <p:spPr bwMode="auto">
          <a:xfrm>
            <a:off x="2050784" y="3119438"/>
            <a:ext cx="203174" cy="152400"/>
          </a:xfrm>
          <a:prstGeom prst="ellipse">
            <a:avLst/>
          </a:prstGeom>
          <a:solidFill>
            <a:schemeClr val="tx2"/>
          </a:solidFill>
          <a:ln w="9525">
            <a:solidFill>
              <a:schemeClr val="tx1"/>
            </a:solidFill>
            <a:round/>
          </a:ln>
        </p:spPr>
        <p:txBody>
          <a:bodyPr wrap="none" anchor="ctr"/>
          <a:lstStyle/>
          <a:p>
            <a:pPr algn="ctr"/>
            <a:endParaRPr lang="zh-CN" altLang="zh-CN" sz="2400" b="0">
              <a:solidFill>
                <a:schemeClr val="tx2"/>
              </a:solidFill>
              <a:latin typeface="Times New Roman" panose="02020603050405020304" pitchFamily="18" charset="0"/>
              <a:ea typeface="微软雅黑" panose="020B0503020204020204" pitchFamily="34" charset="-122"/>
            </a:endParaRPr>
          </a:p>
        </p:txBody>
      </p:sp>
      <p:sp>
        <p:nvSpPr>
          <p:cNvPr id="285893" name="Oval 197"/>
          <p:cNvSpPr>
            <a:spLocks noChangeArrowheads="1"/>
          </p:cNvSpPr>
          <p:nvPr/>
        </p:nvSpPr>
        <p:spPr bwMode="auto">
          <a:xfrm>
            <a:off x="2761891" y="29670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894" name="Oval 198"/>
          <p:cNvSpPr>
            <a:spLocks noChangeArrowheads="1"/>
          </p:cNvSpPr>
          <p:nvPr/>
        </p:nvSpPr>
        <p:spPr bwMode="auto">
          <a:xfrm>
            <a:off x="3371412" y="28908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895" name="Oval 199"/>
          <p:cNvSpPr>
            <a:spLocks noChangeArrowheads="1"/>
          </p:cNvSpPr>
          <p:nvPr/>
        </p:nvSpPr>
        <p:spPr bwMode="auto">
          <a:xfrm>
            <a:off x="4082519" y="28146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896" name="Oval 200"/>
          <p:cNvSpPr>
            <a:spLocks noChangeArrowheads="1"/>
          </p:cNvSpPr>
          <p:nvPr/>
        </p:nvSpPr>
        <p:spPr bwMode="auto">
          <a:xfrm>
            <a:off x="4793627" y="27384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897" name="Oval 201"/>
          <p:cNvSpPr>
            <a:spLocks noChangeArrowheads="1"/>
          </p:cNvSpPr>
          <p:nvPr/>
        </p:nvSpPr>
        <p:spPr bwMode="auto">
          <a:xfrm>
            <a:off x="5403147" y="26622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898" name="Oval 202"/>
          <p:cNvSpPr>
            <a:spLocks noChangeArrowheads="1"/>
          </p:cNvSpPr>
          <p:nvPr/>
        </p:nvSpPr>
        <p:spPr bwMode="auto">
          <a:xfrm>
            <a:off x="6114255" y="25860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899" name="Oval 203"/>
          <p:cNvSpPr>
            <a:spLocks noChangeArrowheads="1"/>
          </p:cNvSpPr>
          <p:nvPr/>
        </p:nvSpPr>
        <p:spPr bwMode="auto">
          <a:xfrm>
            <a:off x="6825362" y="25098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900" name="Oval 204"/>
          <p:cNvSpPr>
            <a:spLocks noChangeArrowheads="1"/>
          </p:cNvSpPr>
          <p:nvPr/>
        </p:nvSpPr>
        <p:spPr bwMode="auto">
          <a:xfrm>
            <a:off x="7434883" y="25860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901" name="Oval 205"/>
          <p:cNvSpPr>
            <a:spLocks noChangeArrowheads="1"/>
          </p:cNvSpPr>
          <p:nvPr/>
        </p:nvSpPr>
        <p:spPr bwMode="auto">
          <a:xfrm>
            <a:off x="8145990" y="28146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902" name="Oval 206"/>
          <p:cNvSpPr>
            <a:spLocks noChangeArrowheads="1"/>
          </p:cNvSpPr>
          <p:nvPr/>
        </p:nvSpPr>
        <p:spPr bwMode="auto">
          <a:xfrm>
            <a:off x="8857098" y="29670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903" name="Oval 207"/>
          <p:cNvSpPr>
            <a:spLocks noChangeArrowheads="1"/>
          </p:cNvSpPr>
          <p:nvPr/>
        </p:nvSpPr>
        <p:spPr bwMode="auto">
          <a:xfrm>
            <a:off x="9568205" y="3043238"/>
            <a:ext cx="203174" cy="152400"/>
          </a:xfrm>
          <a:prstGeom prst="ellipse">
            <a:avLst/>
          </a:prstGeom>
          <a:solidFill>
            <a:schemeClr val="tx2"/>
          </a:solidFill>
          <a:ln w="9525">
            <a:solidFill>
              <a:schemeClr val="tx1"/>
            </a:solidFill>
            <a:round/>
          </a:ln>
        </p:spPr>
        <p:txBody>
          <a:bodyPr wrap="none" anchor="ctr"/>
          <a:lstStyle/>
          <a:p>
            <a:endParaRPr lang="zh-CN" altLang="en-US" sz="2400">
              <a:ea typeface="微软雅黑" panose="020B0503020204020204" pitchFamily="34" charset="-122"/>
            </a:endParaRPr>
          </a:p>
        </p:txBody>
      </p:sp>
      <p:sp>
        <p:nvSpPr>
          <p:cNvPr id="285905" name="Rectangle 209"/>
          <p:cNvSpPr>
            <a:spLocks noChangeArrowheads="1"/>
          </p:cNvSpPr>
          <p:nvPr/>
        </p:nvSpPr>
        <p:spPr bwMode="auto">
          <a:xfrm>
            <a:off x="3197869" y="3805238"/>
            <a:ext cx="681478" cy="16002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906" name="Rectangle 210"/>
          <p:cNvSpPr>
            <a:spLocks noChangeArrowheads="1"/>
          </p:cNvSpPr>
          <p:nvPr/>
        </p:nvSpPr>
        <p:spPr bwMode="auto">
          <a:xfrm>
            <a:off x="3887812" y="4560888"/>
            <a:ext cx="656082" cy="8382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907" name="Rectangle 211"/>
          <p:cNvSpPr>
            <a:spLocks noChangeArrowheads="1"/>
          </p:cNvSpPr>
          <p:nvPr/>
        </p:nvSpPr>
        <p:spPr bwMode="auto">
          <a:xfrm>
            <a:off x="4560825" y="5024438"/>
            <a:ext cx="656082" cy="3810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908" name="Rectangle 212"/>
          <p:cNvSpPr>
            <a:spLocks noChangeArrowheads="1"/>
          </p:cNvSpPr>
          <p:nvPr/>
        </p:nvSpPr>
        <p:spPr bwMode="auto">
          <a:xfrm>
            <a:off x="5225371" y="5253038"/>
            <a:ext cx="685711" cy="1524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909" name="Rectangle 213"/>
          <p:cNvSpPr>
            <a:spLocks noChangeArrowheads="1"/>
          </p:cNvSpPr>
          <p:nvPr/>
        </p:nvSpPr>
        <p:spPr bwMode="auto">
          <a:xfrm>
            <a:off x="6594676" y="5329240"/>
            <a:ext cx="664546" cy="92075"/>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910" name="Rectangle 214"/>
          <p:cNvSpPr>
            <a:spLocks noChangeArrowheads="1"/>
          </p:cNvSpPr>
          <p:nvPr/>
        </p:nvSpPr>
        <p:spPr bwMode="auto">
          <a:xfrm>
            <a:off x="7265573" y="5176838"/>
            <a:ext cx="677245" cy="2286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911" name="Rectangle 215"/>
          <p:cNvSpPr>
            <a:spLocks noChangeArrowheads="1"/>
          </p:cNvSpPr>
          <p:nvPr/>
        </p:nvSpPr>
        <p:spPr bwMode="auto">
          <a:xfrm>
            <a:off x="7942818" y="5024438"/>
            <a:ext cx="658197" cy="3810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912" name="Rectangle 216"/>
          <p:cNvSpPr>
            <a:spLocks noChangeArrowheads="1"/>
          </p:cNvSpPr>
          <p:nvPr/>
        </p:nvSpPr>
        <p:spPr bwMode="auto">
          <a:xfrm>
            <a:off x="8609479" y="4567238"/>
            <a:ext cx="711107" cy="8382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913" name="Rectangle 217"/>
          <p:cNvSpPr>
            <a:spLocks noChangeArrowheads="1"/>
          </p:cNvSpPr>
          <p:nvPr/>
        </p:nvSpPr>
        <p:spPr bwMode="auto">
          <a:xfrm>
            <a:off x="9312122" y="3348038"/>
            <a:ext cx="662431" cy="2057400"/>
          </a:xfrm>
          <a:prstGeom prst="rect">
            <a:avLst/>
          </a:prstGeom>
          <a:solidFill>
            <a:schemeClr val="accent2"/>
          </a:solidFill>
          <a:ln w="9525">
            <a:solidFill>
              <a:schemeClr val="tx1"/>
            </a:solidFill>
            <a:miter lim="800000"/>
          </a:ln>
        </p:spPr>
        <p:txBody>
          <a:bodyPr wrap="none" anchor="ctr"/>
          <a:lstStyle/>
          <a:p>
            <a:endParaRPr lang="zh-CN" altLang="en-US" sz="2400">
              <a:ea typeface="微软雅黑" panose="020B0503020204020204" pitchFamily="34" charset="-122"/>
            </a:endParaRPr>
          </a:p>
        </p:txBody>
      </p:sp>
      <p:sp>
        <p:nvSpPr>
          <p:cNvPr id="285919" name="Freeform 223"/>
          <p:cNvSpPr>
            <a:spLocks noChangeArrowheads="1"/>
          </p:cNvSpPr>
          <p:nvPr/>
        </p:nvSpPr>
        <p:spPr bwMode="auto">
          <a:xfrm>
            <a:off x="2177768" y="2590802"/>
            <a:ext cx="7500491" cy="576263"/>
          </a:xfrm>
          <a:custGeom>
            <a:avLst/>
            <a:gdLst/>
            <a:ahLst/>
            <a:cxnLst>
              <a:cxn ang="0">
                <a:pos x="0" y="363"/>
              </a:cxn>
              <a:cxn ang="0">
                <a:pos x="318" y="272"/>
              </a:cxn>
              <a:cxn ang="0">
                <a:pos x="635" y="227"/>
              </a:cxn>
              <a:cxn ang="0">
                <a:pos x="953" y="182"/>
              </a:cxn>
              <a:cxn ang="0">
                <a:pos x="1270" y="136"/>
              </a:cxn>
              <a:cxn ang="0">
                <a:pos x="1588" y="91"/>
              </a:cxn>
              <a:cxn ang="0">
                <a:pos x="1905" y="46"/>
              </a:cxn>
              <a:cxn ang="0">
                <a:pos x="2223" y="0"/>
              </a:cxn>
              <a:cxn ang="0">
                <a:pos x="2540" y="46"/>
              </a:cxn>
              <a:cxn ang="0">
                <a:pos x="2858" y="182"/>
              </a:cxn>
              <a:cxn ang="0">
                <a:pos x="3221" y="272"/>
              </a:cxn>
              <a:cxn ang="0">
                <a:pos x="3544" y="343"/>
              </a:cxn>
            </a:cxnLst>
            <a:rect l="0" t="0" r="r" b="b"/>
            <a:pathLst>
              <a:path w="3544" h="363">
                <a:moveTo>
                  <a:pt x="0" y="363"/>
                </a:moveTo>
                <a:cubicBezTo>
                  <a:pt x="106" y="329"/>
                  <a:pt x="212" y="295"/>
                  <a:pt x="318" y="272"/>
                </a:cubicBezTo>
                <a:cubicBezTo>
                  <a:pt x="424" y="249"/>
                  <a:pt x="529" y="242"/>
                  <a:pt x="635" y="227"/>
                </a:cubicBezTo>
                <a:cubicBezTo>
                  <a:pt x="741" y="212"/>
                  <a:pt x="847" y="197"/>
                  <a:pt x="953" y="182"/>
                </a:cubicBezTo>
                <a:cubicBezTo>
                  <a:pt x="1059" y="167"/>
                  <a:pt x="1164" y="151"/>
                  <a:pt x="1270" y="136"/>
                </a:cubicBezTo>
                <a:cubicBezTo>
                  <a:pt x="1376" y="121"/>
                  <a:pt x="1482" y="106"/>
                  <a:pt x="1588" y="91"/>
                </a:cubicBezTo>
                <a:cubicBezTo>
                  <a:pt x="1694" y="76"/>
                  <a:pt x="1799" y="61"/>
                  <a:pt x="1905" y="46"/>
                </a:cubicBezTo>
                <a:cubicBezTo>
                  <a:pt x="2011" y="31"/>
                  <a:pt x="2117" y="0"/>
                  <a:pt x="2223" y="0"/>
                </a:cubicBezTo>
                <a:cubicBezTo>
                  <a:pt x="2329" y="0"/>
                  <a:pt x="2434" y="16"/>
                  <a:pt x="2540" y="46"/>
                </a:cubicBezTo>
                <a:cubicBezTo>
                  <a:pt x="2646" y="76"/>
                  <a:pt x="2745" y="144"/>
                  <a:pt x="2858" y="182"/>
                </a:cubicBezTo>
                <a:cubicBezTo>
                  <a:pt x="2971" y="220"/>
                  <a:pt x="3107" y="245"/>
                  <a:pt x="3221" y="272"/>
                </a:cubicBezTo>
                <a:cubicBezTo>
                  <a:pt x="3335" y="299"/>
                  <a:pt x="3477" y="328"/>
                  <a:pt x="3544" y="343"/>
                </a:cubicBezTo>
              </a:path>
            </a:pathLst>
          </a:custGeom>
          <a:noFill/>
          <a:ln w="38100">
            <a:solidFill>
              <a:srgbClr val="3333FF"/>
            </a:solidFill>
            <a:round/>
          </a:ln>
        </p:spPr>
        <p:txBody>
          <a:bodyPr/>
          <a:lstStyle/>
          <a:p>
            <a:endParaRPr lang="zh-CN" altLang="en-US">
              <a:ea typeface="微软雅黑" panose="020B0503020204020204" pitchFamily="34" charset="-122"/>
            </a:endParaRPr>
          </a:p>
        </p:txBody>
      </p:sp>
      <p:sp>
        <p:nvSpPr>
          <p:cNvPr id="285923" name="Text Box 227"/>
          <p:cNvSpPr txBox="1">
            <a:spLocks noChangeArrowheads="1"/>
          </p:cNvSpPr>
          <p:nvPr/>
        </p:nvSpPr>
        <p:spPr bwMode="auto">
          <a:xfrm>
            <a:off x="1680416" y="6067425"/>
            <a:ext cx="8639108" cy="457200"/>
          </a:xfrm>
          <a:prstGeom prst="rect">
            <a:avLst/>
          </a:prstGeom>
          <a:noFill/>
          <a:ln w="9525">
            <a:noFill/>
            <a:miter lim="800000"/>
          </a:ln>
        </p:spPr>
        <p:txBody>
          <a:bodyPr>
            <a:spAutoFit/>
          </a:bodyPr>
          <a:lstStyle/>
          <a:p>
            <a:pPr>
              <a:spcBef>
                <a:spcPct val="50000"/>
              </a:spcBef>
            </a:pPr>
            <a:r>
              <a:rPr lang="zh-CN" altLang="en-US" sz="2400">
                <a:ea typeface="微软雅黑" panose="020B0503020204020204" pitchFamily="34" charset="-122"/>
              </a:rPr>
              <a:t>冬季温和，夏季高温；夏季干燥，冬季多雨。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5892"/>
                                        </p:tgtEl>
                                        <p:attrNameLst>
                                          <p:attrName>style.visibility</p:attrName>
                                        </p:attrNameLst>
                                      </p:cBhvr>
                                      <p:to>
                                        <p:strVal val="visible"/>
                                      </p:to>
                                    </p:set>
                                    <p:anim calcmode="lin" valueType="num">
                                      <p:cBhvr additive="base">
                                        <p:cTn id="7" dur="500" fill="hold"/>
                                        <p:tgtEl>
                                          <p:spTgt spid="285892"/>
                                        </p:tgtEl>
                                        <p:attrNameLst>
                                          <p:attrName>ppt_x</p:attrName>
                                        </p:attrNameLst>
                                      </p:cBhvr>
                                      <p:tavLst>
                                        <p:tav tm="0">
                                          <p:val>
                                            <p:strVal val="#ppt_x"/>
                                          </p:val>
                                        </p:tav>
                                        <p:tav tm="100000">
                                          <p:val>
                                            <p:strVal val="#ppt_x"/>
                                          </p:val>
                                        </p:tav>
                                      </p:tavLst>
                                    </p:anim>
                                    <p:anim calcmode="lin" valueType="num">
                                      <p:cBhvr additive="base">
                                        <p:cTn id="8" dur="500" fill="hold"/>
                                        <p:tgtEl>
                                          <p:spTgt spid="28589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85893"/>
                                        </p:tgtEl>
                                        <p:attrNameLst>
                                          <p:attrName>style.visibility</p:attrName>
                                        </p:attrNameLst>
                                      </p:cBhvr>
                                      <p:to>
                                        <p:strVal val="visible"/>
                                      </p:to>
                                    </p:set>
                                    <p:anim calcmode="lin" valueType="num">
                                      <p:cBhvr additive="base">
                                        <p:cTn id="12" dur="500" fill="hold"/>
                                        <p:tgtEl>
                                          <p:spTgt spid="285893"/>
                                        </p:tgtEl>
                                        <p:attrNameLst>
                                          <p:attrName>ppt_x</p:attrName>
                                        </p:attrNameLst>
                                      </p:cBhvr>
                                      <p:tavLst>
                                        <p:tav tm="0">
                                          <p:val>
                                            <p:strVal val="#ppt_x"/>
                                          </p:val>
                                        </p:tav>
                                        <p:tav tm="100000">
                                          <p:val>
                                            <p:strVal val="#ppt_x"/>
                                          </p:val>
                                        </p:tav>
                                      </p:tavLst>
                                    </p:anim>
                                    <p:anim calcmode="lin" valueType="num">
                                      <p:cBhvr additive="base">
                                        <p:cTn id="13" dur="500" fill="hold"/>
                                        <p:tgtEl>
                                          <p:spTgt spid="28589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85894"/>
                                        </p:tgtEl>
                                        <p:attrNameLst>
                                          <p:attrName>style.visibility</p:attrName>
                                        </p:attrNameLst>
                                      </p:cBhvr>
                                      <p:to>
                                        <p:strVal val="visible"/>
                                      </p:to>
                                    </p:set>
                                    <p:anim calcmode="lin" valueType="num">
                                      <p:cBhvr additive="base">
                                        <p:cTn id="17" dur="500" fill="hold"/>
                                        <p:tgtEl>
                                          <p:spTgt spid="285894"/>
                                        </p:tgtEl>
                                        <p:attrNameLst>
                                          <p:attrName>ppt_x</p:attrName>
                                        </p:attrNameLst>
                                      </p:cBhvr>
                                      <p:tavLst>
                                        <p:tav tm="0">
                                          <p:val>
                                            <p:strVal val="#ppt_x"/>
                                          </p:val>
                                        </p:tav>
                                        <p:tav tm="100000">
                                          <p:val>
                                            <p:strVal val="#ppt_x"/>
                                          </p:val>
                                        </p:tav>
                                      </p:tavLst>
                                    </p:anim>
                                    <p:anim calcmode="lin" valueType="num">
                                      <p:cBhvr additive="base">
                                        <p:cTn id="18" dur="500" fill="hold"/>
                                        <p:tgtEl>
                                          <p:spTgt spid="28589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85895"/>
                                        </p:tgtEl>
                                        <p:attrNameLst>
                                          <p:attrName>style.visibility</p:attrName>
                                        </p:attrNameLst>
                                      </p:cBhvr>
                                      <p:to>
                                        <p:strVal val="visible"/>
                                      </p:to>
                                    </p:set>
                                    <p:anim calcmode="lin" valueType="num">
                                      <p:cBhvr additive="base">
                                        <p:cTn id="22" dur="500" fill="hold"/>
                                        <p:tgtEl>
                                          <p:spTgt spid="285895"/>
                                        </p:tgtEl>
                                        <p:attrNameLst>
                                          <p:attrName>ppt_x</p:attrName>
                                        </p:attrNameLst>
                                      </p:cBhvr>
                                      <p:tavLst>
                                        <p:tav tm="0">
                                          <p:val>
                                            <p:strVal val="#ppt_x"/>
                                          </p:val>
                                        </p:tav>
                                        <p:tav tm="100000">
                                          <p:val>
                                            <p:strVal val="#ppt_x"/>
                                          </p:val>
                                        </p:tav>
                                      </p:tavLst>
                                    </p:anim>
                                    <p:anim calcmode="lin" valueType="num">
                                      <p:cBhvr additive="base">
                                        <p:cTn id="23" dur="500" fill="hold"/>
                                        <p:tgtEl>
                                          <p:spTgt spid="28589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85896"/>
                                        </p:tgtEl>
                                        <p:attrNameLst>
                                          <p:attrName>style.visibility</p:attrName>
                                        </p:attrNameLst>
                                      </p:cBhvr>
                                      <p:to>
                                        <p:strVal val="visible"/>
                                      </p:to>
                                    </p:set>
                                    <p:anim calcmode="lin" valueType="num">
                                      <p:cBhvr additive="base">
                                        <p:cTn id="27" dur="500" fill="hold"/>
                                        <p:tgtEl>
                                          <p:spTgt spid="285896"/>
                                        </p:tgtEl>
                                        <p:attrNameLst>
                                          <p:attrName>ppt_x</p:attrName>
                                        </p:attrNameLst>
                                      </p:cBhvr>
                                      <p:tavLst>
                                        <p:tav tm="0">
                                          <p:val>
                                            <p:strVal val="#ppt_x"/>
                                          </p:val>
                                        </p:tav>
                                        <p:tav tm="100000">
                                          <p:val>
                                            <p:strVal val="#ppt_x"/>
                                          </p:val>
                                        </p:tav>
                                      </p:tavLst>
                                    </p:anim>
                                    <p:anim calcmode="lin" valueType="num">
                                      <p:cBhvr additive="base">
                                        <p:cTn id="28" dur="500" fill="hold"/>
                                        <p:tgtEl>
                                          <p:spTgt spid="28589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85897"/>
                                        </p:tgtEl>
                                        <p:attrNameLst>
                                          <p:attrName>style.visibility</p:attrName>
                                        </p:attrNameLst>
                                      </p:cBhvr>
                                      <p:to>
                                        <p:strVal val="visible"/>
                                      </p:to>
                                    </p:set>
                                    <p:anim calcmode="lin" valueType="num">
                                      <p:cBhvr additive="base">
                                        <p:cTn id="32" dur="500" fill="hold"/>
                                        <p:tgtEl>
                                          <p:spTgt spid="285897"/>
                                        </p:tgtEl>
                                        <p:attrNameLst>
                                          <p:attrName>ppt_x</p:attrName>
                                        </p:attrNameLst>
                                      </p:cBhvr>
                                      <p:tavLst>
                                        <p:tav tm="0">
                                          <p:val>
                                            <p:strVal val="#ppt_x"/>
                                          </p:val>
                                        </p:tav>
                                        <p:tav tm="100000">
                                          <p:val>
                                            <p:strVal val="#ppt_x"/>
                                          </p:val>
                                        </p:tav>
                                      </p:tavLst>
                                    </p:anim>
                                    <p:anim calcmode="lin" valueType="num">
                                      <p:cBhvr additive="base">
                                        <p:cTn id="33" dur="500" fill="hold"/>
                                        <p:tgtEl>
                                          <p:spTgt spid="28589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85898"/>
                                        </p:tgtEl>
                                        <p:attrNameLst>
                                          <p:attrName>style.visibility</p:attrName>
                                        </p:attrNameLst>
                                      </p:cBhvr>
                                      <p:to>
                                        <p:strVal val="visible"/>
                                      </p:to>
                                    </p:set>
                                    <p:anim calcmode="lin" valueType="num">
                                      <p:cBhvr additive="base">
                                        <p:cTn id="37" dur="500" fill="hold"/>
                                        <p:tgtEl>
                                          <p:spTgt spid="285898"/>
                                        </p:tgtEl>
                                        <p:attrNameLst>
                                          <p:attrName>ppt_x</p:attrName>
                                        </p:attrNameLst>
                                      </p:cBhvr>
                                      <p:tavLst>
                                        <p:tav tm="0">
                                          <p:val>
                                            <p:strVal val="#ppt_x"/>
                                          </p:val>
                                        </p:tav>
                                        <p:tav tm="100000">
                                          <p:val>
                                            <p:strVal val="#ppt_x"/>
                                          </p:val>
                                        </p:tav>
                                      </p:tavLst>
                                    </p:anim>
                                    <p:anim calcmode="lin" valueType="num">
                                      <p:cBhvr additive="base">
                                        <p:cTn id="38" dur="500" fill="hold"/>
                                        <p:tgtEl>
                                          <p:spTgt spid="285898"/>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85899"/>
                                        </p:tgtEl>
                                        <p:attrNameLst>
                                          <p:attrName>style.visibility</p:attrName>
                                        </p:attrNameLst>
                                      </p:cBhvr>
                                      <p:to>
                                        <p:strVal val="visible"/>
                                      </p:to>
                                    </p:set>
                                    <p:anim calcmode="lin" valueType="num">
                                      <p:cBhvr additive="base">
                                        <p:cTn id="42" dur="500" fill="hold"/>
                                        <p:tgtEl>
                                          <p:spTgt spid="285899"/>
                                        </p:tgtEl>
                                        <p:attrNameLst>
                                          <p:attrName>ppt_x</p:attrName>
                                        </p:attrNameLst>
                                      </p:cBhvr>
                                      <p:tavLst>
                                        <p:tav tm="0">
                                          <p:val>
                                            <p:strVal val="#ppt_x"/>
                                          </p:val>
                                        </p:tav>
                                        <p:tav tm="100000">
                                          <p:val>
                                            <p:strVal val="#ppt_x"/>
                                          </p:val>
                                        </p:tav>
                                      </p:tavLst>
                                    </p:anim>
                                    <p:anim calcmode="lin" valueType="num">
                                      <p:cBhvr additive="base">
                                        <p:cTn id="43" dur="500" fill="hold"/>
                                        <p:tgtEl>
                                          <p:spTgt spid="285899"/>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85900"/>
                                        </p:tgtEl>
                                        <p:attrNameLst>
                                          <p:attrName>style.visibility</p:attrName>
                                        </p:attrNameLst>
                                      </p:cBhvr>
                                      <p:to>
                                        <p:strVal val="visible"/>
                                      </p:to>
                                    </p:set>
                                    <p:anim calcmode="lin" valueType="num">
                                      <p:cBhvr additive="base">
                                        <p:cTn id="47" dur="500" fill="hold"/>
                                        <p:tgtEl>
                                          <p:spTgt spid="285900"/>
                                        </p:tgtEl>
                                        <p:attrNameLst>
                                          <p:attrName>ppt_x</p:attrName>
                                        </p:attrNameLst>
                                      </p:cBhvr>
                                      <p:tavLst>
                                        <p:tav tm="0">
                                          <p:val>
                                            <p:strVal val="#ppt_x"/>
                                          </p:val>
                                        </p:tav>
                                        <p:tav tm="100000">
                                          <p:val>
                                            <p:strVal val="#ppt_x"/>
                                          </p:val>
                                        </p:tav>
                                      </p:tavLst>
                                    </p:anim>
                                    <p:anim calcmode="lin" valueType="num">
                                      <p:cBhvr additive="base">
                                        <p:cTn id="48" dur="500" fill="hold"/>
                                        <p:tgtEl>
                                          <p:spTgt spid="285900"/>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285901"/>
                                        </p:tgtEl>
                                        <p:attrNameLst>
                                          <p:attrName>style.visibility</p:attrName>
                                        </p:attrNameLst>
                                      </p:cBhvr>
                                      <p:to>
                                        <p:strVal val="visible"/>
                                      </p:to>
                                    </p:set>
                                    <p:anim calcmode="lin" valueType="num">
                                      <p:cBhvr additive="base">
                                        <p:cTn id="52" dur="500" fill="hold"/>
                                        <p:tgtEl>
                                          <p:spTgt spid="285901"/>
                                        </p:tgtEl>
                                        <p:attrNameLst>
                                          <p:attrName>ppt_x</p:attrName>
                                        </p:attrNameLst>
                                      </p:cBhvr>
                                      <p:tavLst>
                                        <p:tav tm="0">
                                          <p:val>
                                            <p:strVal val="#ppt_x"/>
                                          </p:val>
                                        </p:tav>
                                        <p:tav tm="100000">
                                          <p:val>
                                            <p:strVal val="#ppt_x"/>
                                          </p:val>
                                        </p:tav>
                                      </p:tavLst>
                                    </p:anim>
                                    <p:anim calcmode="lin" valueType="num">
                                      <p:cBhvr additive="base">
                                        <p:cTn id="53" dur="500" fill="hold"/>
                                        <p:tgtEl>
                                          <p:spTgt spid="285901"/>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85902"/>
                                        </p:tgtEl>
                                        <p:attrNameLst>
                                          <p:attrName>style.visibility</p:attrName>
                                        </p:attrNameLst>
                                      </p:cBhvr>
                                      <p:to>
                                        <p:strVal val="visible"/>
                                      </p:to>
                                    </p:set>
                                    <p:anim calcmode="lin" valueType="num">
                                      <p:cBhvr additive="base">
                                        <p:cTn id="57" dur="500" fill="hold"/>
                                        <p:tgtEl>
                                          <p:spTgt spid="285902"/>
                                        </p:tgtEl>
                                        <p:attrNameLst>
                                          <p:attrName>ppt_x</p:attrName>
                                        </p:attrNameLst>
                                      </p:cBhvr>
                                      <p:tavLst>
                                        <p:tav tm="0">
                                          <p:val>
                                            <p:strVal val="#ppt_x"/>
                                          </p:val>
                                        </p:tav>
                                        <p:tav tm="100000">
                                          <p:val>
                                            <p:strVal val="#ppt_x"/>
                                          </p:val>
                                        </p:tav>
                                      </p:tavLst>
                                    </p:anim>
                                    <p:anim calcmode="lin" valueType="num">
                                      <p:cBhvr additive="base">
                                        <p:cTn id="58" dur="500" fill="hold"/>
                                        <p:tgtEl>
                                          <p:spTgt spid="285902"/>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85903"/>
                                        </p:tgtEl>
                                        <p:attrNameLst>
                                          <p:attrName>style.visibility</p:attrName>
                                        </p:attrNameLst>
                                      </p:cBhvr>
                                      <p:to>
                                        <p:strVal val="visible"/>
                                      </p:to>
                                    </p:set>
                                    <p:anim calcmode="lin" valueType="num">
                                      <p:cBhvr additive="base">
                                        <p:cTn id="62" dur="500" fill="hold"/>
                                        <p:tgtEl>
                                          <p:spTgt spid="285903"/>
                                        </p:tgtEl>
                                        <p:attrNameLst>
                                          <p:attrName>ppt_x</p:attrName>
                                        </p:attrNameLst>
                                      </p:cBhvr>
                                      <p:tavLst>
                                        <p:tav tm="0">
                                          <p:val>
                                            <p:strVal val="#ppt_x"/>
                                          </p:val>
                                        </p:tav>
                                        <p:tav tm="100000">
                                          <p:val>
                                            <p:strVal val="#ppt_x"/>
                                          </p:val>
                                        </p:tav>
                                      </p:tavLst>
                                    </p:anim>
                                    <p:anim calcmode="lin" valueType="num">
                                      <p:cBhvr additive="base">
                                        <p:cTn id="63" dur="500" fill="hold"/>
                                        <p:tgtEl>
                                          <p:spTgt spid="28590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85919"/>
                                        </p:tgtEl>
                                        <p:attrNameLst>
                                          <p:attrName>style.visibility</p:attrName>
                                        </p:attrNameLst>
                                      </p:cBhvr>
                                      <p:to>
                                        <p:strVal val="visible"/>
                                      </p:to>
                                    </p:set>
                                    <p:animEffect transition="in" filter="wipe(left)">
                                      <p:cBhvr>
                                        <p:cTn id="68" dur="1000"/>
                                        <p:tgtEl>
                                          <p:spTgt spid="28591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85817"/>
                                        </p:tgtEl>
                                        <p:attrNameLst>
                                          <p:attrName>style.visibility</p:attrName>
                                        </p:attrNameLst>
                                      </p:cBhvr>
                                      <p:to>
                                        <p:strVal val="visible"/>
                                      </p:to>
                                    </p:set>
                                    <p:animEffect transition="in" filter="wipe(down)">
                                      <p:cBhvr>
                                        <p:cTn id="73" dur="500"/>
                                        <p:tgtEl>
                                          <p:spTgt spid="285817"/>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285818"/>
                                        </p:tgtEl>
                                        <p:attrNameLst>
                                          <p:attrName>style.visibility</p:attrName>
                                        </p:attrNameLst>
                                      </p:cBhvr>
                                      <p:to>
                                        <p:strVal val="visible"/>
                                      </p:to>
                                    </p:set>
                                    <p:animEffect transition="in" filter="wipe(down)">
                                      <p:cBhvr>
                                        <p:cTn id="77" dur="500"/>
                                        <p:tgtEl>
                                          <p:spTgt spid="285818"/>
                                        </p:tgtEl>
                                      </p:cBhvr>
                                    </p:animEffect>
                                  </p:childTnLst>
                                </p:cTn>
                              </p:par>
                            </p:childTnLst>
                          </p:cTn>
                        </p:par>
                        <p:par>
                          <p:cTn id="78" fill="hold">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285905"/>
                                        </p:tgtEl>
                                        <p:attrNameLst>
                                          <p:attrName>style.visibility</p:attrName>
                                        </p:attrNameLst>
                                      </p:cBhvr>
                                      <p:to>
                                        <p:strVal val="visible"/>
                                      </p:to>
                                    </p:set>
                                    <p:animEffect transition="in" filter="wipe(down)">
                                      <p:cBhvr>
                                        <p:cTn id="81" dur="500"/>
                                        <p:tgtEl>
                                          <p:spTgt spid="285905"/>
                                        </p:tgtEl>
                                      </p:cBhvr>
                                    </p:animEffect>
                                  </p:childTnLst>
                                </p:cTn>
                              </p:par>
                            </p:childTnLst>
                          </p:cTn>
                        </p:par>
                        <p:par>
                          <p:cTn id="82" fill="hold">
                            <p:stCondLst>
                              <p:cond delay="1500"/>
                            </p:stCondLst>
                            <p:childTnLst>
                              <p:par>
                                <p:cTn id="83" presetID="22" presetClass="entr" presetSubtype="4" fill="hold" grpId="0" nodeType="afterEffect">
                                  <p:stCondLst>
                                    <p:cond delay="0"/>
                                  </p:stCondLst>
                                  <p:childTnLst>
                                    <p:set>
                                      <p:cBhvr>
                                        <p:cTn id="84" dur="1" fill="hold">
                                          <p:stCondLst>
                                            <p:cond delay="0"/>
                                          </p:stCondLst>
                                        </p:cTn>
                                        <p:tgtEl>
                                          <p:spTgt spid="285906"/>
                                        </p:tgtEl>
                                        <p:attrNameLst>
                                          <p:attrName>style.visibility</p:attrName>
                                        </p:attrNameLst>
                                      </p:cBhvr>
                                      <p:to>
                                        <p:strVal val="visible"/>
                                      </p:to>
                                    </p:set>
                                    <p:animEffect transition="in" filter="wipe(down)">
                                      <p:cBhvr>
                                        <p:cTn id="85" dur="500"/>
                                        <p:tgtEl>
                                          <p:spTgt spid="285906"/>
                                        </p:tgtEl>
                                      </p:cBhvr>
                                    </p:animEffect>
                                  </p:childTnLst>
                                </p:cTn>
                              </p:par>
                            </p:childTnLst>
                          </p:cTn>
                        </p:par>
                        <p:par>
                          <p:cTn id="86" fill="hold">
                            <p:stCondLst>
                              <p:cond delay="2000"/>
                            </p:stCondLst>
                            <p:childTnLst>
                              <p:par>
                                <p:cTn id="87" presetID="22" presetClass="entr" presetSubtype="4" fill="hold" grpId="0" nodeType="afterEffect">
                                  <p:stCondLst>
                                    <p:cond delay="0"/>
                                  </p:stCondLst>
                                  <p:childTnLst>
                                    <p:set>
                                      <p:cBhvr>
                                        <p:cTn id="88" dur="1" fill="hold">
                                          <p:stCondLst>
                                            <p:cond delay="0"/>
                                          </p:stCondLst>
                                        </p:cTn>
                                        <p:tgtEl>
                                          <p:spTgt spid="285907"/>
                                        </p:tgtEl>
                                        <p:attrNameLst>
                                          <p:attrName>style.visibility</p:attrName>
                                        </p:attrNameLst>
                                      </p:cBhvr>
                                      <p:to>
                                        <p:strVal val="visible"/>
                                      </p:to>
                                    </p:set>
                                    <p:animEffect transition="in" filter="wipe(down)">
                                      <p:cBhvr>
                                        <p:cTn id="89" dur="500"/>
                                        <p:tgtEl>
                                          <p:spTgt spid="285907"/>
                                        </p:tgtEl>
                                      </p:cBhvr>
                                    </p:animEffect>
                                  </p:childTnLst>
                                </p:cTn>
                              </p:par>
                            </p:childTnLst>
                          </p:cTn>
                        </p:par>
                        <p:par>
                          <p:cTn id="90" fill="hold">
                            <p:stCondLst>
                              <p:cond delay="2500"/>
                            </p:stCondLst>
                            <p:childTnLst>
                              <p:par>
                                <p:cTn id="91" presetID="22" presetClass="entr" presetSubtype="4" fill="hold" grpId="0" nodeType="afterEffect">
                                  <p:stCondLst>
                                    <p:cond delay="0"/>
                                  </p:stCondLst>
                                  <p:childTnLst>
                                    <p:set>
                                      <p:cBhvr>
                                        <p:cTn id="92" dur="1" fill="hold">
                                          <p:stCondLst>
                                            <p:cond delay="0"/>
                                          </p:stCondLst>
                                        </p:cTn>
                                        <p:tgtEl>
                                          <p:spTgt spid="285908"/>
                                        </p:tgtEl>
                                        <p:attrNameLst>
                                          <p:attrName>style.visibility</p:attrName>
                                        </p:attrNameLst>
                                      </p:cBhvr>
                                      <p:to>
                                        <p:strVal val="visible"/>
                                      </p:to>
                                    </p:set>
                                    <p:animEffect transition="in" filter="wipe(down)">
                                      <p:cBhvr>
                                        <p:cTn id="93" dur="500"/>
                                        <p:tgtEl>
                                          <p:spTgt spid="285908"/>
                                        </p:tgtEl>
                                      </p:cBhvr>
                                    </p:animEffect>
                                  </p:childTnLst>
                                </p:cTn>
                              </p:par>
                            </p:childTnLst>
                          </p:cTn>
                        </p:par>
                        <p:par>
                          <p:cTn id="94" fill="hold">
                            <p:stCondLst>
                              <p:cond delay="3000"/>
                            </p:stCondLst>
                            <p:childTnLst>
                              <p:par>
                                <p:cTn id="95" presetID="22" presetClass="entr" presetSubtype="4" fill="hold" grpId="0" nodeType="afterEffect">
                                  <p:stCondLst>
                                    <p:cond delay="0"/>
                                  </p:stCondLst>
                                  <p:childTnLst>
                                    <p:set>
                                      <p:cBhvr>
                                        <p:cTn id="96" dur="1" fill="hold">
                                          <p:stCondLst>
                                            <p:cond delay="0"/>
                                          </p:stCondLst>
                                        </p:cTn>
                                        <p:tgtEl>
                                          <p:spTgt spid="285909"/>
                                        </p:tgtEl>
                                        <p:attrNameLst>
                                          <p:attrName>style.visibility</p:attrName>
                                        </p:attrNameLst>
                                      </p:cBhvr>
                                      <p:to>
                                        <p:strVal val="visible"/>
                                      </p:to>
                                    </p:set>
                                    <p:animEffect transition="in" filter="wipe(down)">
                                      <p:cBhvr>
                                        <p:cTn id="97" dur="500"/>
                                        <p:tgtEl>
                                          <p:spTgt spid="285909"/>
                                        </p:tgtEl>
                                      </p:cBhvr>
                                    </p:animEffect>
                                  </p:childTnLst>
                                </p:cTn>
                              </p:par>
                            </p:childTnLst>
                          </p:cTn>
                        </p:par>
                        <p:par>
                          <p:cTn id="98" fill="hold">
                            <p:stCondLst>
                              <p:cond delay="3500"/>
                            </p:stCondLst>
                            <p:childTnLst>
                              <p:par>
                                <p:cTn id="99" presetID="22" presetClass="entr" presetSubtype="4" fill="hold" grpId="0" nodeType="afterEffect">
                                  <p:stCondLst>
                                    <p:cond delay="0"/>
                                  </p:stCondLst>
                                  <p:childTnLst>
                                    <p:set>
                                      <p:cBhvr>
                                        <p:cTn id="100" dur="1" fill="hold">
                                          <p:stCondLst>
                                            <p:cond delay="0"/>
                                          </p:stCondLst>
                                        </p:cTn>
                                        <p:tgtEl>
                                          <p:spTgt spid="285910"/>
                                        </p:tgtEl>
                                        <p:attrNameLst>
                                          <p:attrName>style.visibility</p:attrName>
                                        </p:attrNameLst>
                                      </p:cBhvr>
                                      <p:to>
                                        <p:strVal val="visible"/>
                                      </p:to>
                                    </p:set>
                                    <p:animEffect transition="in" filter="wipe(down)">
                                      <p:cBhvr>
                                        <p:cTn id="101" dur="500"/>
                                        <p:tgtEl>
                                          <p:spTgt spid="285910"/>
                                        </p:tgtEl>
                                      </p:cBhvr>
                                    </p:animEffect>
                                  </p:childTnLst>
                                </p:cTn>
                              </p:par>
                            </p:childTnLst>
                          </p:cTn>
                        </p:par>
                        <p:par>
                          <p:cTn id="102" fill="hold">
                            <p:stCondLst>
                              <p:cond delay="4000"/>
                            </p:stCondLst>
                            <p:childTnLst>
                              <p:par>
                                <p:cTn id="103" presetID="22" presetClass="entr" presetSubtype="4" fill="hold" grpId="0" nodeType="afterEffect">
                                  <p:stCondLst>
                                    <p:cond delay="0"/>
                                  </p:stCondLst>
                                  <p:childTnLst>
                                    <p:set>
                                      <p:cBhvr>
                                        <p:cTn id="104" dur="1" fill="hold">
                                          <p:stCondLst>
                                            <p:cond delay="0"/>
                                          </p:stCondLst>
                                        </p:cTn>
                                        <p:tgtEl>
                                          <p:spTgt spid="285911"/>
                                        </p:tgtEl>
                                        <p:attrNameLst>
                                          <p:attrName>style.visibility</p:attrName>
                                        </p:attrNameLst>
                                      </p:cBhvr>
                                      <p:to>
                                        <p:strVal val="visible"/>
                                      </p:to>
                                    </p:set>
                                    <p:animEffect transition="in" filter="wipe(down)">
                                      <p:cBhvr>
                                        <p:cTn id="105" dur="500"/>
                                        <p:tgtEl>
                                          <p:spTgt spid="285911"/>
                                        </p:tgtEl>
                                      </p:cBhvr>
                                    </p:animEffect>
                                  </p:childTnLst>
                                </p:cTn>
                              </p:par>
                            </p:childTnLst>
                          </p:cTn>
                        </p:par>
                        <p:par>
                          <p:cTn id="106" fill="hold">
                            <p:stCondLst>
                              <p:cond delay="4500"/>
                            </p:stCondLst>
                            <p:childTnLst>
                              <p:par>
                                <p:cTn id="107" presetID="22" presetClass="entr" presetSubtype="4" fill="hold" grpId="0" nodeType="afterEffect">
                                  <p:stCondLst>
                                    <p:cond delay="0"/>
                                  </p:stCondLst>
                                  <p:childTnLst>
                                    <p:set>
                                      <p:cBhvr>
                                        <p:cTn id="108" dur="1" fill="hold">
                                          <p:stCondLst>
                                            <p:cond delay="0"/>
                                          </p:stCondLst>
                                        </p:cTn>
                                        <p:tgtEl>
                                          <p:spTgt spid="285912"/>
                                        </p:tgtEl>
                                        <p:attrNameLst>
                                          <p:attrName>style.visibility</p:attrName>
                                        </p:attrNameLst>
                                      </p:cBhvr>
                                      <p:to>
                                        <p:strVal val="visible"/>
                                      </p:to>
                                    </p:set>
                                    <p:animEffect transition="in" filter="wipe(down)">
                                      <p:cBhvr>
                                        <p:cTn id="109" dur="500"/>
                                        <p:tgtEl>
                                          <p:spTgt spid="285912"/>
                                        </p:tgtEl>
                                      </p:cBhvr>
                                    </p:animEffect>
                                  </p:childTnLst>
                                </p:cTn>
                              </p:par>
                            </p:childTnLst>
                          </p:cTn>
                        </p:par>
                        <p:par>
                          <p:cTn id="110" fill="hold">
                            <p:stCondLst>
                              <p:cond delay="5000"/>
                            </p:stCondLst>
                            <p:childTnLst>
                              <p:par>
                                <p:cTn id="111" presetID="22" presetClass="entr" presetSubtype="4" fill="hold" grpId="0" nodeType="afterEffect">
                                  <p:stCondLst>
                                    <p:cond delay="0"/>
                                  </p:stCondLst>
                                  <p:childTnLst>
                                    <p:set>
                                      <p:cBhvr>
                                        <p:cTn id="112" dur="1" fill="hold">
                                          <p:stCondLst>
                                            <p:cond delay="0"/>
                                          </p:stCondLst>
                                        </p:cTn>
                                        <p:tgtEl>
                                          <p:spTgt spid="285913"/>
                                        </p:tgtEl>
                                        <p:attrNameLst>
                                          <p:attrName>style.visibility</p:attrName>
                                        </p:attrNameLst>
                                      </p:cBhvr>
                                      <p:to>
                                        <p:strVal val="visible"/>
                                      </p:to>
                                    </p:set>
                                    <p:animEffect transition="in" filter="wipe(down)">
                                      <p:cBhvr>
                                        <p:cTn id="113" dur="500"/>
                                        <p:tgtEl>
                                          <p:spTgt spid="285913"/>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285923"/>
                                        </p:tgtEl>
                                        <p:attrNameLst>
                                          <p:attrName>style.visibility</p:attrName>
                                        </p:attrNameLst>
                                      </p:cBhvr>
                                      <p:to>
                                        <p:strVal val="visible"/>
                                      </p:to>
                                    </p:set>
                                    <p:anim calcmode="lin" valueType="num">
                                      <p:cBhvr additive="base">
                                        <p:cTn id="118" dur="500" fill="hold"/>
                                        <p:tgtEl>
                                          <p:spTgt spid="285923"/>
                                        </p:tgtEl>
                                        <p:attrNameLst>
                                          <p:attrName>ppt_x</p:attrName>
                                        </p:attrNameLst>
                                      </p:cBhvr>
                                      <p:tavLst>
                                        <p:tav tm="0">
                                          <p:val>
                                            <p:strVal val="#ppt_x"/>
                                          </p:val>
                                        </p:tav>
                                        <p:tav tm="100000">
                                          <p:val>
                                            <p:strVal val="#ppt_x"/>
                                          </p:val>
                                        </p:tav>
                                      </p:tavLst>
                                    </p:anim>
                                    <p:anim calcmode="lin" valueType="num">
                                      <p:cBhvr additive="base">
                                        <p:cTn id="119" dur="500" fill="hold"/>
                                        <p:tgtEl>
                                          <p:spTgt spid="2859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817" grpId="0" animBg="1"/>
      <p:bldP spid="285818" grpId="0" animBg="1"/>
      <p:bldP spid="285892" grpId="0" animBg="1"/>
      <p:bldP spid="285893" grpId="0" animBg="1"/>
      <p:bldP spid="285894" grpId="0" animBg="1"/>
      <p:bldP spid="285895" grpId="0" animBg="1"/>
      <p:bldP spid="285896" grpId="0" animBg="1"/>
      <p:bldP spid="285897" grpId="0" animBg="1"/>
      <p:bldP spid="285898" grpId="0" animBg="1"/>
      <p:bldP spid="285899" grpId="0" animBg="1"/>
      <p:bldP spid="285900" grpId="0" animBg="1"/>
      <p:bldP spid="285901" grpId="0" animBg="1"/>
      <p:bldP spid="285902" grpId="0" animBg="1"/>
      <p:bldP spid="285903" grpId="0" animBg="1"/>
      <p:bldP spid="285905" grpId="0" animBg="1"/>
      <p:bldP spid="285906" grpId="0" animBg="1"/>
      <p:bldP spid="285907" grpId="0" animBg="1"/>
      <p:bldP spid="285908" grpId="0" animBg="1"/>
      <p:bldP spid="285909" grpId="0" animBg="1"/>
      <p:bldP spid="285910" grpId="0" animBg="1"/>
      <p:bldP spid="285911" grpId="0" animBg="1"/>
      <p:bldP spid="285912" grpId="0" animBg="1"/>
      <p:bldP spid="285913" grpId="0" animBg="1"/>
      <p:bldP spid="285919" grpId="0" animBg="1"/>
      <p:bldP spid="285923"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4"/>
          <p:cNvSpPr txBox="1">
            <a:spLocks noChangeArrowheads="1"/>
          </p:cNvSpPr>
          <p:nvPr/>
        </p:nvSpPr>
        <p:spPr bwMode="auto">
          <a:xfrm>
            <a:off x="2665499" y="1286226"/>
            <a:ext cx="3841251" cy="519112"/>
          </a:xfrm>
          <a:prstGeom prst="rect">
            <a:avLst/>
          </a:prstGeom>
          <a:noFill/>
          <a:ln w="9525">
            <a:noFill/>
            <a:miter lim="800000"/>
          </a:ln>
        </p:spPr>
        <p:txBody>
          <a:bodyPr>
            <a:spAutoFit/>
          </a:bodyPr>
          <a:lstStyle/>
          <a:p>
            <a:pPr>
              <a:spcBef>
                <a:spcPct val="50000"/>
              </a:spcBef>
            </a:pPr>
            <a:r>
              <a:rPr lang="zh-CN" altLang="en-US" sz="2800" dirty="0">
                <a:ea typeface="微软雅黑" panose="020B0503020204020204" pitchFamily="34" charset="-122"/>
              </a:rPr>
              <a:t>三、等值线图</a:t>
            </a:r>
          </a:p>
        </p:txBody>
      </p:sp>
      <p:pic>
        <p:nvPicPr>
          <p:cNvPr id="29698" name="图片 27653" descr="世界的降水"/>
          <p:cNvPicPr>
            <a:picLocks noChangeAspect="1" noChangeArrowheads="1"/>
          </p:cNvPicPr>
          <p:nvPr/>
        </p:nvPicPr>
        <p:blipFill>
          <a:blip r:embed="rId2" cstate="print"/>
          <a:srcRect/>
          <a:stretch>
            <a:fillRect/>
          </a:stretch>
        </p:blipFill>
        <p:spPr bwMode="auto">
          <a:xfrm>
            <a:off x="6224307" y="3735390"/>
            <a:ext cx="5856054" cy="2987675"/>
          </a:xfrm>
          <a:prstGeom prst="rect">
            <a:avLst/>
          </a:prstGeom>
          <a:noFill/>
          <a:ln w="9525">
            <a:noFill/>
            <a:miter lim="800000"/>
            <a:headEnd/>
            <a:tailEnd/>
          </a:ln>
        </p:spPr>
      </p:pic>
      <p:pic>
        <p:nvPicPr>
          <p:cNvPr id="29699" name="图片 27655" descr="世界气温"/>
          <p:cNvPicPr>
            <a:picLocks noChangeAspect="1" noChangeArrowheads="1"/>
          </p:cNvPicPr>
          <p:nvPr/>
        </p:nvPicPr>
        <p:blipFill>
          <a:blip r:embed="rId3" cstate="print"/>
          <a:srcRect/>
          <a:stretch>
            <a:fillRect/>
          </a:stretch>
        </p:blipFill>
        <p:spPr bwMode="auto">
          <a:xfrm>
            <a:off x="340602" y="2185884"/>
            <a:ext cx="5999970" cy="3079750"/>
          </a:xfrm>
          <a:prstGeom prst="rect">
            <a:avLst/>
          </a:prstGeom>
          <a:noFill/>
          <a:ln w="9525">
            <a:noFill/>
            <a:miter lim="800000"/>
            <a:headEnd/>
            <a:tailEnd/>
          </a:ln>
        </p:spPr>
      </p:pic>
      <p:sp>
        <p:nvSpPr>
          <p:cNvPr id="5" name="矩形 4"/>
          <p:cNvSpPr/>
          <p:nvPr/>
        </p:nvSpPr>
        <p:spPr>
          <a:xfrm>
            <a:off x="168373" y="815447"/>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ChangeArrowheads="1"/>
          </p:cNvSpPr>
          <p:nvPr/>
        </p:nvSpPr>
        <p:spPr bwMode="auto">
          <a:xfrm>
            <a:off x="1271952" y="2174876"/>
            <a:ext cx="10294127" cy="3749675"/>
          </a:xfrm>
          <a:prstGeom prst="rect">
            <a:avLst/>
          </a:prstGeom>
          <a:noFill/>
          <a:ln w="9525">
            <a:noFill/>
            <a:miter lim="800000"/>
          </a:ln>
        </p:spPr>
        <p:txBody>
          <a:bodyPr anchor="ctr">
            <a:spAutoFit/>
          </a:bodyPr>
          <a:lstStyle/>
          <a:p>
            <a:pPr indent="266700">
              <a:lnSpc>
                <a:spcPct val="125000"/>
              </a:lnSpc>
            </a:pPr>
            <a:r>
              <a:rPr lang="en-US" altLang="zh-CN" sz="2400">
                <a:ea typeface="微软雅黑" panose="020B0503020204020204" pitchFamily="34" charset="-122"/>
              </a:rPr>
              <a:t>1</a:t>
            </a:r>
            <a:r>
              <a:rPr lang="zh-CN" altLang="en-US" sz="2400">
                <a:ea typeface="微软雅黑" panose="020B0503020204020204" pitchFamily="34" charset="-122"/>
              </a:rPr>
              <a:t>．关于地表气温分布的叙述，正确的是       （     ）</a:t>
            </a:r>
          </a:p>
          <a:p>
            <a:pPr indent="266700">
              <a:lnSpc>
                <a:spcPct val="125000"/>
              </a:lnSpc>
            </a:pPr>
            <a:r>
              <a:rPr lang="en-US" altLang="zh-CN" sz="2400">
                <a:ea typeface="微软雅黑" panose="020B0503020204020204" pitchFamily="34" charset="-122"/>
              </a:rPr>
              <a:t>  A</a:t>
            </a:r>
            <a:r>
              <a:rPr lang="zh-CN" altLang="en-US" sz="2400">
                <a:ea typeface="微软雅黑" panose="020B0503020204020204" pitchFamily="34" charset="-122"/>
              </a:rPr>
              <a:t>．气温的空间分布一般用气温变化曲线图来表示</a:t>
            </a:r>
          </a:p>
          <a:p>
            <a:pPr indent="266700">
              <a:lnSpc>
                <a:spcPct val="125000"/>
              </a:lnSpc>
            </a:pPr>
            <a:r>
              <a:rPr lang="en-US" altLang="zh-CN" sz="2400">
                <a:ea typeface="微软雅黑" panose="020B0503020204020204" pitchFamily="34" charset="-122"/>
              </a:rPr>
              <a:t>  B</a:t>
            </a:r>
            <a:r>
              <a:rPr lang="zh-CN" altLang="en-US" sz="2400">
                <a:ea typeface="微软雅黑" panose="020B0503020204020204" pitchFamily="34" charset="-122"/>
              </a:rPr>
              <a:t>．海拨越高的地方年平均气温越高</a:t>
            </a:r>
          </a:p>
          <a:p>
            <a:pPr indent="266700">
              <a:lnSpc>
                <a:spcPct val="125000"/>
              </a:lnSpc>
            </a:pPr>
            <a:r>
              <a:rPr lang="en-US" altLang="zh-CN" sz="2400">
                <a:ea typeface="微软雅黑" panose="020B0503020204020204" pitchFamily="34" charset="-122"/>
              </a:rPr>
              <a:t>  C</a:t>
            </a:r>
            <a:r>
              <a:rPr lang="zh-CN" altLang="en-US" sz="2400">
                <a:ea typeface="微软雅黑" panose="020B0503020204020204" pitchFamily="34" charset="-122"/>
              </a:rPr>
              <a:t>．夏季同一纬度地区陆上气温低于海上气温</a:t>
            </a:r>
          </a:p>
          <a:p>
            <a:pPr indent="266700">
              <a:lnSpc>
                <a:spcPct val="125000"/>
              </a:lnSpc>
            </a:pPr>
            <a:r>
              <a:rPr lang="en-US" altLang="zh-CN" sz="2400">
                <a:ea typeface="微软雅黑" panose="020B0503020204020204" pitchFamily="34" charset="-122"/>
              </a:rPr>
              <a:t>  D</a:t>
            </a:r>
            <a:r>
              <a:rPr lang="zh-CN" altLang="en-US" sz="2400">
                <a:ea typeface="微软雅黑" panose="020B0503020204020204" pitchFamily="34" charset="-122"/>
              </a:rPr>
              <a:t>．北半球大陆</a:t>
            </a:r>
            <a:r>
              <a:rPr lang="en-US" altLang="zh-CN" sz="2400">
                <a:ea typeface="微软雅黑" panose="020B0503020204020204" pitchFamily="34" charset="-122"/>
              </a:rPr>
              <a:t>1</a:t>
            </a:r>
            <a:r>
              <a:rPr lang="zh-CN" altLang="en-US" sz="2400">
                <a:ea typeface="微软雅黑" panose="020B0503020204020204" pitchFamily="34" charset="-122"/>
              </a:rPr>
              <a:t>月等温线向低纬方向凸出</a:t>
            </a:r>
          </a:p>
          <a:p>
            <a:pPr indent="266700">
              <a:lnSpc>
                <a:spcPct val="125000"/>
              </a:lnSpc>
            </a:pPr>
            <a:r>
              <a:rPr lang="en-US" altLang="zh-CN" sz="2400">
                <a:ea typeface="微软雅黑" panose="020B0503020204020204" pitchFamily="34" charset="-122"/>
              </a:rPr>
              <a:t>2</a:t>
            </a:r>
            <a:r>
              <a:rPr lang="zh-CN" altLang="en-US" sz="2400">
                <a:ea typeface="微软雅黑" panose="020B0503020204020204" pitchFamily="34" charset="-122"/>
              </a:rPr>
              <a:t>．下列地区中，四季气温变化最显著的是   （     ）</a:t>
            </a:r>
          </a:p>
          <a:p>
            <a:pPr indent="266700">
              <a:lnSpc>
                <a:spcPct val="125000"/>
              </a:lnSpc>
            </a:pPr>
            <a:r>
              <a:rPr lang="en-US" altLang="zh-CN" sz="2400">
                <a:ea typeface="微软雅黑" panose="020B0503020204020204" pitchFamily="34" charset="-122"/>
              </a:rPr>
              <a:t>  A</a:t>
            </a:r>
            <a:r>
              <a:rPr lang="zh-CN" altLang="en-US" sz="2400">
                <a:ea typeface="微软雅黑" panose="020B0503020204020204" pitchFamily="34" charset="-122"/>
              </a:rPr>
              <a:t>．赤道地区       </a:t>
            </a:r>
            <a:r>
              <a:rPr lang="en-US" altLang="zh-CN" sz="2400">
                <a:ea typeface="微软雅黑" panose="020B0503020204020204" pitchFamily="34" charset="-122"/>
              </a:rPr>
              <a:t>B</a:t>
            </a:r>
            <a:r>
              <a:rPr lang="zh-CN" altLang="en-US" sz="2400">
                <a:ea typeface="微软雅黑" panose="020B0503020204020204" pitchFamily="34" charset="-122"/>
              </a:rPr>
              <a:t>．热带地区</a:t>
            </a:r>
          </a:p>
          <a:p>
            <a:pPr indent="266700">
              <a:lnSpc>
                <a:spcPct val="125000"/>
              </a:lnSpc>
            </a:pPr>
            <a:r>
              <a:rPr lang="en-US" altLang="zh-CN" sz="2400">
                <a:ea typeface="微软雅黑" panose="020B0503020204020204" pitchFamily="34" charset="-122"/>
              </a:rPr>
              <a:t>  C</a:t>
            </a:r>
            <a:r>
              <a:rPr lang="zh-CN" altLang="en-US" sz="2400">
                <a:ea typeface="微软雅黑" panose="020B0503020204020204" pitchFamily="34" charset="-122"/>
              </a:rPr>
              <a:t>．寒带地区       </a:t>
            </a:r>
            <a:r>
              <a:rPr lang="en-US" altLang="zh-CN" sz="2400">
                <a:ea typeface="微软雅黑" panose="020B0503020204020204" pitchFamily="34" charset="-122"/>
              </a:rPr>
              <a:t>D</a:t>
            </a:r>
            <a:r>
              <a:rPr lang="zh-CN" altLang="en-US" sz="2400">
                <a:ea typeface="微软雅黑" panose="020B0503020204020204" pitchFamily="34" charset="-122"/>
              </a:rPr>
              <a:t>．温带地区 </a:t>
            </a:r>
          </a:p>
        </p:txBody>
      </p:sp>
      <p:sp>
        <p:nvSpPr>
          <p:cNvPr id="294916" name="Rectangle 4"/>
          <p:cNvSpPr>
            <a:spLocks noChangeArrowheads="1"/>
          </p:cNvSpPr>
          <p:nvPr/>
        </p:nvSpPr>
        <p:spPr bwMode="auto">
          <a:xfrm>
            <a:off x="7892447" y="2174876"/>
            <a:ext cx="407431" cy="461665"/>
          </a:xfrm>
          <a:prstGeom prst="rect">
            <a:avLst/>
          </a:prstGeom>
          <a:noFill/>
          <a:ln w="9525">
            <a:noFill/>
            <a:miter lim="800000"/>
          </a:ln>
        </p:spPr>
        <p:txBody>
          <a:bodyPr wrap="none">
            <a:spAutoFit/>
          </a:bodyPr>
          <a:lstStyle/>
          <a:p>
            <a:r>
              <a:rPr lang="en-US" altLang="zh-CN" sz="2400">
                <a:solidFill>
                  <a:srgbClr val="FF0000"/>
                </a:solidFill>
                <a:latin typeface="Times New Roman" panose="02020603050405020304" pitchFamily="18" charset="0"/>
                <a:ea typeface="微软雅黑" panose="020B0503020204020204" pitchFamily="34" charset="-122"/>
              </a:rPr>
              <a:t>D</a:t>
            </a:r>
          </a:p>
        </p:txBody>
      </p:sp>
      <p:sp>
        <p:nvSpPr>
          <p:cNvPr id="294917" name="Rectangle 5"/>
          <p:cNvSpPr>
            <a:spLocks noChangeArrowheads="1"/>
          </p:cNvSpPr>
          <p:nvPr/>
        </p:nvSpPr>
        <p:spPr bwMode="auto">
          <a:xfrm>
            <a:off x="7892447" y="4569144"/>
            <a:ext cx="407431" cy="461665"/>
          </a:xfrm>
          <a:prstGeom prst="rect">
            <a:avLst/>
          </a:prstGeom>
          <a:noFill/>
          <a:ln w="9525">
            <a:noFill/>
            <a:miter lim="800000"/>
          </a:ln>
        </p:spPr>
        <p:txBody>
          <a:bodyPr wrap="none">
            <a:spAutoFit/>
          </a:bodyPr>
          <a:lstStyle/>
          <a:p>
            <a:r>
              <a:rPr lang="en-US" altLang="zh-CN" sz="2400">
                <a:solidFill>
                  <a:srgbClr val="FF0000"/>
                </a:solidFill>
                <a:latin typeface="Times New Roman" panose="02020603050405020304" pitchFamily="18" charset="0"/>
                <a:ea typeface="微软雅黑" panose="020B0503020204020204" pitchFamily="34" charset="-122"/>
              </a:rPr>
              <a:t>D</a:t>
            </a:r>
          </a:p>
        </p:txBody>
      </p:sp>
      <p:sp>
        <p:nvSpPr>
          <p:cNvPr id="6" name="矩形 5"/>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4916"/>
                                        </p:tgtEl>
                                        <p:attrNameLst>
                                          <p:attrName>style.visibility</p:attrName>
                                        </p:attrNameLst>
                                      </p:cBhvr>
                                      <p:to>
                                        <p:strVal val="visible"/>
                                      </p:to>
                                    </p:set>
                                    <p:anim calcmode="lin" valueType="num">
                                      <p:cBhvr additive="base">
                                        <p:cTn id="7" dur="500" fill="hold"/>
                                        <p:tgtEl>
                                          <p:spTgt spid="294916"/>
                                        </p:tgtEl>
                                        <p:attrNameLst>
                                          <p:attrName>ppt_x</p:attrName>
                                        </p:attrNameLst>
                                      </p:cBhvr>
                                      <p:tavLst>
                                        <p:tav tm="0">
                                          <p:val>
                                            <p:strVal val="#ppt_x"/>
                                          </p:val>
                                        </p:tav>
                                        <p:tav tm="100000">
                                          <p:val>
                                            <p:strVal val="#ppt_x"/>
                                          </p:val>
                                        </p:tav>
                                      </p:tavLst>
                                    </p:anim>
                                    <p:anim calcmode="lin" valueType="num">
                                      <p:cBhvr additive="base">
                                        <p:cTn id="8" dur="500" fill="hold"/>
                                        <p:tgtEl>
                                          <p:spTgt spid="29491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pplaus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4917"/>
                                        </p:tgtEl>
                                        <p:attrNameLst>
                                          <p:attrName>style.visibility</p:attrName>
                                        </p:attrNameLst>
                                      </p:cBhvr>
                                      <p:to>
                                        <p:strVal val="visible"/>
                                      </p:to>
                                    </p:set>
                                    <p:anim calcmode="lin" valueType="num">
                                      <p:cBhvr additive="base">
                                        <p:cTn id="13" dur="500" fill="hold"/>
                                        <p:tgtEl>
                                          <p:spTgt spid="294917"/>
                                        </p:tgtEl>
                                        <p:attrNameLst>
                                          <p:attrName>ppt_x</p:attrName>
                                        </p:attrNameLst>
                                      </p:cBhvr>
                                      <p:tavLst>
                                        <p:tav tm="0">
                                          <p:val>
                                            <p:strVal val="#ppt_x"/>
                                          </p:val>
                                        </p:tav>
                                        <p:tav tm="100000">
                                          <p:val>
                                            <p:strVal val="#ppt_x"/>
                                          </p:val>
                                        </p:tav>
                                      </p:tavLst>
                                    </p:anim>
                                    <p:anim calcmode="lin" valueType="num">
                                      <p:cBhvr additive="base">
                                        <p:cTn id="14" dur="500" fill="hold"/>
                                        <p:tgtEl>
                                          <p:spTgt spid="29491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6" grpId="0"/>
      <p:bldP spid="294917"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表格 29697"/>
          <p:cNvGraphicFramePr/>
          <p:nvPr/>
        </p:nvGraphicFramePr>
        <p:xfrm>
          <a:off x="814811" y="2276475"/>
          <a:ext cx="10463437" cy="793750"/>
        </p:xfrm>
        <a:graphic>
          <a:graphicData uri="http://schemas.openxmlformats.org/drawingml/2006/table">
            <a:tbl>
              <a:tblPr/>
              <a:tblGrid>
                <a:gridCol w="1494172">
                  <a:extLst>
                    <a:ext uri="{9D8B030D-6E8A-4147-A177-3AD203B41FA5}">
                      <a16:colId xmlns:a16="http://schemas.microsoft.com/office/drawing/2014/main" val="20000"/>
                    </a:ext>
                  </a:extLst>
                </a:gridCol>
                <a:gridCol w="1496289">
                  <a:extLst>
                    <a:ext uri="{9D8B030D-6E8A-4147-A177-3AD203B41FA5}">
                      <a16:colId xmlns:a16="http://schemas.microsoft.com/office/drawing/2014/main" val="20001"/>
                    </a:ext>
                  </a:extLst>
                </a:gridCol>
                <a:gridCol w="1494172">
                  <a:extLst>
                    <a:ext uri="{9D8B030D-6E8A-4147-A177-3AD203B41FA5}">
                      <a16:colId xmlns:a16="http://schemas.microsoft.com/office/drawing/2014/main" val="20002"/>
                    </a:ext>
                  </a:extLst>
                </a:gridCol>
                <a:gridCol w="1494172">
                  <a:extLst>
                    <a:ext uri="{9D8B030D-6E8A-4147-A177-3AD203B41FA5}">
                      <a16:colId xmlns:a16="http://schemas.microsoft.com/office/drawing/2014/main" val="20003"/>
                    </a:ext>
                  </a:extLst>
                </a:gridCol>
                <a:gridCol w="1494172">
                  <a:extLst>
                    <a:ext uri="{9D8B030D-6E8A-4147-A177-3AD203B41FA5}">
                      <a16:colId xmlns:a16="http://schemas.microsoft.com/office/drawing/2014/main" val="20004"/>
                    </a:ext>
                  </a:extLst>
                </a:gridCol>
                <a:gridCol w="1496288">
                  <a:extLst>
                    <a:ext uri="{9D8B030D-6E8A-4147-A177-3AD203B41FA5}">
                      <a16:colId xmlns:a16="http://schemas.microsoft.com/office/drawing/2014/main" val="20005"/>
                    </a:ext>
                  </a:extLst>
                </a:gridCol>
                <a:gridCol w="1494172">
                  <a:extLst>
                    <a:ext uri="{9D8B030D-6E8A-4147-A177-3AD203B41FA5}">
                      <a16:colId xmlns:a16="http://schemas.microsoft.com/office/drawing/2014/main" val="20006"/>
                    </a:ext>
                  </a:extLst>
                </a:gridCol>
              </a:tblGrid>
              <a:tr h="396875">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ea typeface="微软雅黑" panose="020B0503020204020204" pitchFamily="34" charset="-122"/>
                        </a:rPr>
                        <a:t>日期</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3</a:t>
                      </a:r>
                      <a:r>
                        <a:rPr lang="zh-CN" altLang="en-US" sz="2000" b="1" dirty="0">
                          <a:latin typeface="Times New Roman" panose="02020603050405020304" pitchFamily="18" charset="0"/>
                          <a:ea typeface="微软雅黑" panose="020B0503020204020204" pitchFamily="34" charset="-122"/>
                        </a:rPr>
                        <a:t>日</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5</a:t>
                      </a:r>
                      <a:r>
                        <a:rPr lang="zh-CN" altLang="en-US" sz="2000" b="1" dirty="0">
                          <a:latin typeface="Times New Roman" panose="02020603050405020304" pitchFamily="18" charset="0"/>
                          <a:ea typeface="微软雅黑" panose="020B0503020204020204" pitchFamily="34" charset="-122"/>
                        </a:rPr>
                        <a:t>日</a:t>
                      </a:r>
                      <a:r>
                        <a:rPr lang="en-US" altLang="zh-CN" sz="2000" b="1">
                          <a:latin typeface="Times New Roman" panose="02020603050405020304" pitchFamily="18" charset="0"/>
                          <a:ea typeface="微软雅黑" panose="020B0503020204020204" pitchFamily="34" charset="-122"/>
                        </a:rPr>
                        <a:t>~6</a:t>
                      </a:r>
                      <a:r>
                        <a:rPr lang="zh-CN" altLang="en-US" sz="2000" b="1" dirty="0">
                          <a:latin typeface="Times New Roman" panose="02020603050405020304" pitchFamily="18" charset="0"/>
                          <a:ea typeface="微软雅黑" panose="020B0503020204020204" pitchFamily="34" charset="-122"/>
                        </a:rPr>
                        <a:t>日</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10</a:t>
                      </a:r>
                      <a:r>
                        <a:rPr lang="zh-CN" altLang="en-US" sz="2000" b="1" dirty="0">
                          <a:latin typeface="Times New Roman" panose="02020603050405020304" pitchFamily="18" charset="0"/>
                          <a:ea typeface="微软雅黑" panose="020B0503020204020204" pitchFamily="34" charset="-122"/>
                        </a:rPr>
                        <a:t>日</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21</a:t>
                      </a:r>
                      <a:r>
                        <a:rPr lang="zh-CN" altLang="en-US" sz="2000" b="1" dirty="0">
                          <a:latin typeface="Times New Roman" panose="02020603050405020304" pitchFamily="18" charset="0"/>
                          <a:ea typeface="微软雅黑" panose="020B0503020204020204" pitchFamily="34" charset="-122"/>
                        </a:rPr>
                        <a:t>日</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24~25</a:t>
                      </a:r>
                      <a:r>
                        <a:rPr lang="zh-CN" altLang="en-US" sz="2000" b="1" dirty="0">
                          <a:latin typeface="Times New Roman" panose="02020603050405020304" pitchFamily="18" charset="0"/>
                          <a:ea typeface="微软雅黑" panose="020B0503020204020204" pitchFamily="34" charset="-122"/>
                        </a:rPr>
                        <a:t>日</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29</a:t>
                      </a:r>
                      <a:r>
                        <a:rPr lang="zh-CN" altLang="en-US" sz="2000" b="1" dirty="0">
                          <a:latin typeface="Times New Roman" panose="02020603050405020304" pitchFamily="18" charset="0"/>
                          <a:ea typeface="微软雅黑" panose="020B0503020204020204" pitchFamily="34" charset="-122"/>
                        </a:rPr>
                        <a:t>日</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ea typeface="微软雅黑" panose="020B0503020204020204" pitchFamily="34" charset="-122"/>
                        </a:rPr>
                        <a:t>降水量</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15mm</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21mm</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25mm</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13mm</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35mm</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b="0" kern="1200">
                          <a:solidFill>
                            <a:schemeClr val="tx1"/>
                          </a:solidFill>
                          <a:latin typeface="+mn-lt"/>
                          <a:ea typeface="+mn-ea"/>
                          <a:cs typeface="+mn-cs"/>
                        </a:defRPr>
                      </a:lvl1pPr>
                      <a:lvl2pPr marL="742950" lvl="1" indent="-285750" algn="l" rtl="0" fontAlgn="base">
                        <a:spcBef>
                          <a:spcPct val="20000"/>
                        </a:spcBef>
                        <a:spcAft>
                          <a:spcPct val="0"/>
                        </a:spcAft>
                        <a:buChar char="–"/>
                        <a:defRPr sz="2400" b="0" kern="1200">
                          <a:solidFill>
                            <a:schemeClr val="tx1"/>
                          </a:solidFill>
                          <a:latin typeface="+mn-lt"/>
                          <a:ea typeface="+mn-ea"/>
                        </a:defRPr>
                      </a:lvl2pPr>
                      <a:lvl3pPr marL="1143000" lvl="2" indent="-228600" algn="l" rtl="0" fontAlgn="base">
                        <a:spcBef>
                          <a:spcPct val="20000"/>
                        </a:spcBef>
                        <a:spcAft>
                          <a:spcPct val="0"/>
                        </a:spcAft>
                        <a:buChar char="•"/>
                        <a:defRPr sz="2000" b="0" kern="1200">
                          <a:solidFill>
                            <a:schemeClr val="tx1"/>
                          </a:solidFill>
                          <a:latin typeface="+mn-lt"/>
                          <a:ea typeface="+mn-ea"/>
                        </a:defRPr>
                      </a:lvl3pPr>
                      <a:lvl4pPr marL="1600200" lvl="3" indent="-228600" algn="l" rtl="0" fontAlgn="base">
                        <a:spcBef>
                          <a:spcPct val="20000"/>
                        </a:spcBef>
                        <a:spcAft>
                          <a:spcPct val="0"/>
                        </a:spcAft>
                        <a:buChar char="–"/>
                        <a:defRPr sz="1800" b="0" kern="1200">
                          <a:solidFill>
                            <a:schemeClr val="tx1"/>
                          </a:solidFill>
                          <a:latin typeface="+mn-lt"/>
                          <a:ea typeface="+mn-ea"/>
                        </a:defRPr>
                      </a:lvl4pPr>
                      <a:lvl5pPr marL="2057400" lvl="4" indent="-228600" algn="l" rtl="0" fontAlgn="base">
                        <a:spcBef>
                          <a:spcPct val="20000"/>
                        </a:spcBef>
                        <a:spcAft>
                          <a:spcPct val="0"/>
                        </a:spcAft>
                        <a:buChar char="»"/>
                        <a:defRPr sz="1800" b="0" kern="1200">
                          <a:solidFill>
                            <a:schemeClr val="tx1"/>
                          </a:solidFill>
                          <a:latin typeface="+mn-lt"/>
                          <a:ea typeface="+mn-ea"/>
                        </a:defRPr>
                      </a:lvl5pPr>
                    </a:lstStyle>
                    <a:p>
                      <a:pPr marL="0" lvl="0" indent="0" algn="ctr" eaLnBrk="1" hangingPunct="1">
                        <a:spcBef>
                          <a:spcPct val="0"/>
                        </a:spcBef>
                        <a:buNone/>
                      </a:pPr>
                      <a:r>
                        <a:rPr lang="en-US" altLang="zh-CN" sz="2000" b="1">
                          <a:latin typeface="Times New Roman" panose="02020603050405020304" pitchFamily="18" charset="0"/>
                          <a:ea typeface="微软雅黑" panose="020B0503020204020204" pitchFamily="34" charset="-122"/>
                        </a:rPr>
                        <a:t>41mm</a:t>
                      </a:r>
                    </a:p>
                  </a:txBody>
                  <a:tcPr marL="121904" marR="121904"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1771" name="Rectangle 90"/>
          <p:cNvSpPr>
            <a:spLocks noChangeArrowheads="1"/>
          </p:cNvSpPr>
          <p:nvPr/>
        </p:nvSpPr>
        <p:spPr bwMode="auto">
          <a:xfrm>
            <a:off x="1007403" y="981076"/>
            <a:ext cx="10156562" cy="830997"/>
          </a:xfrm>
          <a:prstGeom prst="rect">
            <a:avLst/>
          </a:prstGeom>
          <a:noFill/>
          <a:ln w="9525">
            <a:noFill/>
            <a:miter lim="800000"/>
          </a:ln>
        </p:spPr>
        <p:txBody>
          <a:bodyPr>
            <a:spAutoFit/>
          </a:bodyPr>
          <a:lstStyle/>
          <a:p>
            <a:r>
              <a:rPr lang="en-US" altLang="zh-CN" sz="2400">
                <a:latin typeface="Times New Roman" panose="02020603050405020304" pitchFamily="18" charset="0"/>
                <a:ea typeface="微软雅黑" panose="020B0503020204020204" pitchFamily="34" charset="-122"/>
              </a:rPr>
              <a:t>    </a:t>
            </a:r>
            <a:r>
              <a:rPr lang="zh-CN" altLang="en-US" sz="2400">
                <a:latin typeface="Times New Roman" panose="02020603050405020304" pitchFamily="18" charset="0"/>
                <a:ea typeface="微软雅黑" panose="020B0503020204020204" pitchFamily="34" charset="-122"/>
              </a:rPr>
              <a:t>某地理兴趣小组观测当地某月全部六次降水过程，当地全年平均降水量约</a:t>
            </a:r>
            <a:r>
              <a:rPr lang="en-US" altLang="zh-CN" sz="2400">
                <a:latin typeface="Times New Roman" panose="02020603050405020304" pitchFamily="18" charset="0"/>
                <a:ea typeface="微软雅黑" panose="020B0503020204020204" pitchFamily="34" charset="-122"/>
              </a:rPr>
              <a:t>530mm</a:t>
            </a:r>
            <a:r>
              <a:rPr lang="zh-CN" altLang="en-US" sz="2400">
                <a:latin typeface="Times New Roman" panose="02020603050405020304" pitchFamily="18" charset="0"/>
                <a:ea typeface="微软雅黑" panose="020B0503020204020204" pitchFamily="34" charset="-122"/>
              </a:rPr>
              <a:t>，并记录了降水量，如下表。据此回答</a:t>
            </a:r>
            <a:r>
              <a:rPr lang="en-US" altLang="zh-CN" sz="2400">
                <a:latin typeface="Times New Roman" panose="02020603050405020304" pitchFamily="18" charset="0"/>
                <a:ea typeface="微软雅黑" panose="020B0503020204020204" pitchFamily="34" charset="-122"/>
              </a:rPr>
              <a:t>3~4</a:t>
            </a:r>
            <a:r>
              <a:rPr lang="zh-CN" altLang="en-US" sz="2400">
                <a:latin typeface="Times New Roman" panose="02020603050405020304" pitchFamily="18" charset="0"/>
                <a:ea typeface="微软雅黑" panose="020B0503020204020204" pitchFamily="34" charset="-122"/>
              </a:rPr>
              <a:t>题。</a:t>
            </a:r>
          </a:p>
        </p:txBody>
      </p:sp>
      <p:sp>
        <p:nvSpPr>
          <p:cNvPr id="31772" name="Rectangle 93"/>
          <p:cNvSpPr>
            <a:spLocks noChangeArrowheads="1"/>
          </p:cNvSpPr>
          <p:nvPr/>
        </p:nvSpPr>
        <p:spPr bwMode="auto">
          <a:xfrm>
            <a:off x="1199995" y="3141665"/>
            <a:ext cx="10463438" cy="3457575"/>
          </a:xfrm>
          <a:prstGeom prst="rect">
            <a:avLst/>
          </a:prstGeom>
          <a:noFill/>
          <a:ln w="9525">
            <a:noFill/>
            <a:miter lim="800000"/>
          </a:ln>
        </p:spPr>
        <p:txBody>
          <a:bodyPr>
            <a:spAutoFit/>
          </a:bodyPr>
          <a:lstStyle/>
          <a:p>
            <a:pPr>
              <a:lnSpc>
                <a:spcPct val="115000"/>
              </a:lnSpc>
            </a:pPr>
            <a:r>
              <a:rPr lang="en-US" altLang="zh-CN" sz="2400">
                <a:ea typeface="微软雅黑" panose="020B0503020204020204" pitchFamily="34" charset="-122"/>
              </a:rPr>
              <a:t>3</a:t>
            </a:r>
            <a:r>
              <a:rPr lang="zh-CN" altLang="en-US" sz="2400">
                <a:ea typeface="微软雅黑" panose="020B0503020204020204" pitchFamily="34" charset="-122"/>
              </a:rPr>
              <a:t>．该地当月降水量为                                       （    ）</a:t>
            </a:r>
          </a:p>
          <a:p>
            <a:pPr>
              <a:lnSpc>
                <a:spcPct val="115000"/>
              </a:lnSpc>
            </a:pPr>
            <a:r>
              <a:rPr lang="zh-CN" altLang="en-US" sz="2400">
                <a:ea typeface="微软雅黑" panose="020B0503020204020204" pitchFamily="34" charset="-122"/>
              </a:rPr>
              <a:t>　　</a:t>
            </a:r>
            <a:r>
              <a:rPr lang="en-US" altLang="zh-CN" sz="2400">
                <a:ea typeface="微软雅黑" panose="020B0503020204020204" pitchFamily="34" charset="-122"/>
              </a:rPr>
              <a:t>A</a:t>
            </a:r>
            <a:r>
              <a:rPr lang="zh-CN" altLang="en-US" sz="2400">
                <a:ea typeface="微软雅黑" panose="020B0503020204020204" pitchFamily="34" charset="-122"/>
              </a:rPr>
              <a:t>．</a:t>
            </a:r>
            <a:r>
              <a:rPr lang="en-US" altLang="zh-CN" sz="2400">
                <a:ea typeface="微软雅黑" panose="020B0503020204020204" pitchFamily="34" charset="-122"/>
              </a:rPr>
              <a:t>150mm          B</a:t>
            </a:r>
            <a:r>
              <a:rPr lang="zh-CN" altLang="en-US" sz="2400">
                <a:ea typeface="微软雅黑" panose="020B0503020204020204" pitchFamily="34" charset="-122"/>
              </a:rPr>
              <a:t>．</a:t>
            </a:r>
            <a:r>
              <a:rPr lang="en-US" altLang="zh-CN" sz="2400">
                <a:ea typeface="微软雅黑" panose="020B0503020204020204" pitchFamily="34" charset="-122"/>
              </a:rPr>
              <a:t>25mm        C</a:t>
            </a:r>
            <a:r>
              <a:rPr lang="zh-CN" altLang="en-US" sz="2400">
                <a:ea typeface="微软雅黑" panose="020B0503020204020204" pitchFamily="34" charset="-122"/>
              </a:rPr>
              <a:t>．</a:t>
            </a:r>
            <a:r>
              <a:rPr lang="en-US" altLang="zh-CN" sz="2400">
                <a:ea typeface="微软雅黑" panose="020B0503020204020204" pitchFamily="34" charset="-122"/>
              </a:rPr>
              <a:t>5mm        </a:t>
            </a:r>
            <a:r>
              <a:rPr lang="zh-CN" altLang="en-US" sz="2400">
                <a:ea typeface="微软雅黑" panose="020B0503020204020204" pitchFamily="34" charset="-122"/>
              </a:rPr>
              <a:t>　　　</a:t>
            </a:r>
          </a:p>
          <a:p>
            <a:pPr>
              <a:lnSpc>
                <a:spcPct val="115000"/>
              </a:lnSpc>
            </a:pPr>
            <a:r>
              <a:rPr lang="zh-CN" altLang="en-US" sz="2400">
                <a:ea typeface="微软雅黑" panose="020B0503020204020204" pitchFamily="34" charset="-122"/>
              </a:rPr>
              <a:t>　　</a:t>
            </a:r>
            <a:r>
              <a:rPr lang="en-US" altLang="zh-CN" sz="2400">
                <a:ea typeface="微软雅黑" panose="020B0503020204020204" pitchFamily="34" charset="-122"/>
              </a:rPr>
              <a:t>D</a:t>
            </a:r>
            <a:r>
              <a:rPr lang="zh-CN" altLang="en-US" sz="2400">
                <a:ea typeface="微软雅黑" panose="020B0503020204020204" pitchFamily="34" charset="-122"/>
              </a:rPr>
              <a:t>．</a:t>
            </a:r>
            <a:r>
              <a:rPr lang="en-US" altLang="zh-CN" sz="2400">
                <a:ea typeface="微软雅黑" panose="020B0503020204020204" pitchFamily="34" charset="-122"/>
              </a:rPr>
              <a:t>530mm</a:t>
            </a:r>
          </a:p>
          <a:p>
            <a:pPr>
              <a:lnSpc>
                <a:spcPct val="115000"/>
              </a:lnSpc>
            </a:pPr>
            <a:r>
              <a:rPr lang="en-US" altLang="zh-CN" sz="2400">
                <a:ea typeface="微软雅黑" panose="020B0503020204020204" pitchFamily="34" charset="-122"/>
              </a:rPr>
              <a:t>4</a:t>
            </a:r>
            <a:r>
              <a:rPr lang="zh-CN" altLang="en-US" sz="2400">
                <a:ea typeface="微软雅黑" panose="020B0503020204020204" pitchFamily="34" charset="-122"/>
              </a:rPr>
              <a:t>．下列说法，正确的是                                   （    ）</a:t>
            </a:r>
          </a:p>
          <a:p>
            <a:pPr>
              <a:lnSpc>
                <a:spcPct val="115000"/>
              </a:lnSpc>
            </a:pPr>
            <a:r>
              <a:rPr lang="zh-CN" altLang="en-US" sz="2400">
                <a:ea typeface="微软雅黑" panose="020B0503020204020204" pitchFamily="34" charset="-122"/>
              </a:rPr>
              <a:t>　　</a:t>
            </a:r>
            <a:r>
              <a:rPr lang="en-US" altLang="zh-CN" sz="2400">
                <a:ea typeface="微软雅黑" panose="020B0503020204020204" pitchFamily="34" charset="-122"/>
              </a:rPr>
              <a:t>A</a:t>
            </a:r>
            <a:r>
              <a:rPr lang="zh-CN" altLang="en-US" sz="2400">
                <a:ea typeface="微软雅黑" panose="020B0503020204020204" pitchFamily="34" charset="-122"/>
              </a:rPr>
              <a:t>．该兴趣小组测量降水量的工具是温度计和气压计</a:t>
            </a:r>
          </a:p>
          <a:p>
            <a:pPr>
              <a:lnSpc>
                <a:spcPct val="115000"/>
              </a:lnSpc>
            </a:pPr>
            <a:r>
              <a:rPr lang="zh-CN" altLang="en-US" sz="2400">
                <a:ea typeface="微软雅黑" panose="020B0503020204020204" pitchFamily="34" charset="-122"/>
              </a:rPr>
              <a:t>　　</a:t>
            </a:r>
            <a:r>
              <a:rPr lang="en-US" altLang="zh-CN" sz="2400">
                <a:ea typeface="微软雅黑" panose="020B0503020204020204" pitchFamily="34" charset="-122"/>
              </a:rPr>
              <a:t>B</a:t>
            </a:r>
            <a:r>
              <a:rPr lang="zh-CN" altLang="en-US" sz="2400">
                <a:ea typeface="微软雅黑" panose="020B0503020204020204" pitchFamily="34" charset="-122"/>
              </a:rPr>
              <a:t>．相对全年平均来说，该地当月降水量较少</a:t>
            </a:r>
          </a:p>
          <a:p>
            <a:pPr>
              <a:lnSpc>
                <a:spcPct val="115000"/>
              </a:lnSpc>
            </a:pPr>
            <a:r>
              <a:rPr lang="zh-CN" altLang="en-US" sz="2400">
                <a:ea typeface="微软雅黑" panose="020B0503020204020204" pitchFamily="34" charset="-122"/>
              </a:rPr>
              <a:t>　　</a:t>
            </a:r>
            <a:r>
              <a:rPr lang="en-US" altLang="zh-CN" sz="2400">
                <a:ea typeface="微软雅黑" panose="020B0503020204020204" pitchFamily="34" charset="-122"/>
              </a:rPr>
              <a:t>C</a:t>
            </a:r>
            <a:r>
              <a:rPr lang="zh-CN" altLang="en-US" sz="2400">
                <a:ea typeface="微软雅黑" panose="020B0503020204020204" pitchFamily="34" charset="-122"/>
              </a:rPr>
              <a:t>．该地当月下旬降水较多、强度较大</a:t>
            </a:r>
          </a:p>
          <a:p>
            <a:pPr>
              <a:lnSpc>
                <a:spcPct val="115000"/>
              </a:lnSpc>
            </a:pPr>
            <a:r>
              <a:rPr lang="zh-CN" altLang="en-US" sz="2400">
                <a:ea typeface="微软雅黑" panose="020B0503020204020204" pitchFamily="34" charset="-122"/>
              </a:rPr>
              <a:t>　　</a:t>
            </a:r>
            <a:r>
              <a:rPr lang="en-US" altLang="zh-CN" sz="2400">
                <a:ea typeface="微软雅黑" panose="020B0503020204020204" pitchFamily="34" charset="-122"/>
              </a:rPr>
              <a:t>D</a:t>
            </a:r>
            <a:r>
              <a:rPr lang="zh-CN" altLang="en-US" sz="2400">
                <a:ea typeface="微软雅黑" panose="020B0503020204020204" pitchFamily="34" charset="-122"/>
              </a:rPr>
              <a:t>．该地当月降水分配很均匀</a:t>
            </a:r>
          </a:p>
        </p:txBody>
      </p:sp>
      <p:sp>
        <p:nvSpPr>
          <p:cNvPr id="293983" name="Rectangle 95"/>
          <p:cNvSpPr>
            <a:spLocks noChangeArrowheads="1"/>
          </p:cNvSpPr>
          <p:nvPr/>
        </p:nvSpPr>
        <p:spPr bwMode="auto">
          <a:xfrm>
            <a:off x="7778161" y="3198179"/>
            <a:ext cx="407431" cy="461665"/>
          </a:xfrm>
          <a:prstGeom prst="rect">
            <a:avLst/>
          </a:prstGeom>
          <a:noFill/>
          <a:ln w="9525">
            <a:noFill/>
            <a:miter lim="800000"/>
          </a:ln>
        </p:spPr>
        <p:txBody>
          <a:bodyPr wrap="none">
            <a:spAutoFit/>
          </a:bodyPr>
          <a:lstStyle/>
          <a:p>
            <a:r>
              <a:rPr lang="en-US" altLang="zh-CN" sz="2400">
                <a:solidFill>
                  <a:srgbClr val="FF0000"/>
                </a:solidFill>
                <a:latin typeface="Times New Roman" panose="02020603050405020304" pitchFamily="18" charset="0"/>
                <a:ea typeface="微软雅黑" panose="020B0503020204020204" pitchFamily="34" charset="-122"/>
              </a:rPr>
              <a:t>A</a:t>
            </a:r>
          </a:p>
        </p:txBody>
      </p:sp>
      <p:sp>
        <p:nvSpPr>
          <p:cNvPr id="293984" name="Rectangle 96"/>
          <p:cNvSpPr>
            <a:spLocks noChangeArrowheads="1"/>
          </p:cNvSpPr>
          <p:nvPr/>
        </p:nvSpPr>
        <p:spPr bwMode="auto">
          <a:xfrm>
            <a:off x="7787050" y="4330384"/>
            <a:ext cx="389799" cy="461665"/>
          </a:xfrm>
          <a:prstGeom prst="rect">
            <a:avLst/>
          </a:prstGeom>
          <a:noFill/>
          <a:ln w="9525">
            <a:noFill/>
            <a:miter lim="800000"/>
          </a:ln>
        </p:spPr>
        <p:txBody>
          <a:bodyPr wrap="none">
            <a:spAutoFit/>
          </a:bodyPr>
          <a:lstStyle/>
          <a:p>
            <a:r>
              <a:rPr lang="en-US" altLang="zh-CN" sz="2400">
                <a:solidFill>
                  <a:srgbClr val="FF0000"/>
                </a:solidFill>
                <a:latin typeface="Times New Roman" panose="02020603050405020304" pitchFamily="18" charset="0"/>
                <a:ea typeface="微软雅黑" panose="020B0503020204020204" pitchFamily="34" charset="-122"/>
              </a:rPr>
              <a:t>C</a:t>
            </a:r>
          </a:p>
        </p:txBody>
      </p:sp>
      <p:sp>
        <p:nvSpPr>
          <p:cNvPr id="7" name="矩形 6"/>
          <p:cNvSpPr/>
          <p:nvPr/>
        </p:nvSpPr>
        <p:spPr>
          <a:xfrm>
            <a:off x="0" y="81531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3983"/>
                                        </p:tgtEl>
                                        <p:attrNameLst>
                                          <p:attrName>style.visibility</p:attrName>
                                        </p:attrNameLst>
                                      </p:cBhvr>
                                      <p:to>
                                        <p:strVal val="visible"/>
                                      </p:to>
                                    </p:set>
                                    <p:anim calcmode="lin" valueType="num">
                                      <p:cBhvr additive="base">
                                        <p:cTn id="7" dur="500" fill="hold"/>
                                        <p:tgtEl>
                                          <p:spTgt spid="293983"/>
                                        </p:tgtEl>
                                        <p:attrNameLst>
                                          <p:attrName>ppt_x</p:attrName>
                                        </p:attrNameLst>
                                      </p:cBhvr>
                                      <p:tavLst>
                                        <p:tav tm="0">
                                          <p:val>
                                            <p:strVal val="#ppt_x"/>
                                          </p:val>
                                        </p:tav>
                                        <p:tav tm="100000">
                                          <p:val>
                                            <p:strVal val="#ppt_x"/>
                                          </p:val>
                                        </p:tav>
                                      </p:tavLst>
                                    </p:anim>
                                    <p:anim calcmode="lin" valueType="num">
                                      <p:cBhvr additive="base">
                                        <p:cTn id="8" dur="500" fill="hold"/>
                                        <p:tgtEl>
                                          <p:spTgt spid="29398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pplaus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3984"/>
                                        </p:tgtEl>
                                        <p:attrNameLst>
                                          <p:attrName>style.visibility</p:attrName>
                                        </p:attrNameLst>
                                      </p:cBhvr>
                                      <p:to>
                                        <p:strVal val="visible"/>
                                      </p:to>
                                    </p:set>
                                    <p:anim calcmode="lin" valueType="num">
                                      <p:cBhvr additive="base">
                                        <p:cTn id="13" dur="500" fill="hold"/>
                                        <p:tgtEl>
                                          <p:spTgt spid="293984"/>
                                        </p:tgtEl>
                                        <p:attrNameLst>
                                          <p:attrName>ppt_x</p:attrName>
                                        </p:attrNameLst>
                                      </p:cBhvr>
                                      <p:tavLst>
                                        <p:tav tm="0">
                                          <p:val>
                                            <p:strVal val="#ppt_x"/>
                                          </p:val>
                                        </p:tav>
                                        <p:tav tm="100000">
                                          <p:val>
                                            <p:strVal val="#ppt_x"/>
                                          </p:val>
                                        </p:tav>
                                      </p:tavLst>
                                    </p:anim>
                                    <p:anim calcmode="lin" valueType="num">
                                      <p:cBhvr additive="base">
                                        <p:cTn id="14" dur="500" fill="hold"/>
                                        <p:tgtEl>
                                          <p:spTgt spid="29398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83" grpId="0"/>
      <p:bldP spid="29398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WordArt 4"/>
          <p:cNvSpPr/>
          <p:nvPr/>
        </p:nvSpPr>
        <p:spPr>
          <a:xfrm>
            <a:off x="5447591" y="1125539"/>
            <a:ext cx="1028566" cy="504825"/>
          </a:xfrm>
          <a:prstGeom prst="rect">
            <a:avLst/>
          </a:prstGeom>
        </p:spPr>
        <p:txBody>
          <a:bodyPr wrap="none" fromWordArt="1">
            <a:prstTxWarp prst="textPlain">
              <a:avLst>
                <a:gd name="adj" fmla="val 50000"/>
              </a:avLst>
            </a:prstTxWarp>
            <a:normAutofit fontScale="82500" lnSpcReduction="20000"/>
          </a:bodyPr>
          <a:lstStyle/>
          <a:p>
            <a:pPr algn="ctr"/>
            <a:r>
              <a:rPr lang="zh-CN" altLang="en-US" sz="4000" b="1">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隶书" panose="02010509060101010101" charset="-122"/>
                <a:ea typeface="隶书" panose="02010509060101010101" charset="-122"/>
              </a:rPr>
              <a:t>活动</a:t>
            </a:r>
          </a:p>
        </p:txBody>
      </p:sp>
      <p:sp>
        <p:nvSpPr>
          <p:cNvPr id="11267" name="Text Box 5"/>
          <p:cNvSpPr txBox="1"/>
          <p:nvPr/>
        </p:nvSpPr>
        <p:spPr>
          <a:xfrm>
            <a:off x="2639670" y="1989138"/>
            <a:ext cx="7558691" cy="3784600"/>
          </a:xfrm>
          <a:prstGeom prst="rect">
            <a:avLst/>
          </a:prstGeom>
          <a:noFill/>
          <a:ln w="9525">
            <a:noFill/>
          </a:ln>
        </p:spPr>
        <p:txBody>
          <a:bodyPr>
            <a:spAutoFit/>
          </a:bodyPr>
          <a:lstStyle/>
          <a:p>
            <a:pPr>
              <a:spcBef>
                <a:spcPct val="50000"/>
              </a:spcBef>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活动”：</a:t>
            </a:r>
          </a:p>
          <a:p>
            <a:pPr>
              <a:spcBef>
                <a:spcPct val="50000"/>
              </a:spcBef>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、阅读教材，了解在野外辨认方向的一般方法。</a:t>
            </a:r>
          </a:p>
          <a:p>
            <a:pPr>
              <a:spcBef>
                <a:spcPct val="50000"/>
              </a:spcBef>
            </a:pPr>
            <a:r>
              <a:rPr lang="zh-CN" altLang="en-US" sz="2400" dirty="0">
                <a:solidFill>
                  <a:srgbClr val="3333FF"/>
                </a:solidFill>
                <a:latin typeface="微软雅黑" panose="020B0503020204020204" pitchFamily="34" charset="-122"/>
                <a:ea typeface="微软雅黑" panose="020B0503020204020204" pitchFamily="34" charset="-122"/>
              </a:rPr>
              <a:t>      指南针定向</a:t>
            </a:r>
          </a:p>
          <a:p>
            <a:pPr>
              <a:spcBef>
                <a:spcPct val="50000"/>
              </a:spcBef>
            </a:pPr>
            <a:r>
              <a:rPr lang="zh-CN" altLang="en-US" sz="2400" dirty="0">
                <a:solidFill>
                  <a:srgbClr val="3333FF"/>
                </a:solidFill>
                <a:latin typeface="微软雅黑" panose="020B0503020204020204" pitchFamily="34" charset="-122"/>
                <a:ea typeface="微软雅黑" panose="020B0503020204020204" pitchFamily="34" charset="-122"/>
              </a:rPr>
              <a:t>      北极星定向</a:t>
            </a:r>
          </a:p>
          <a:p>
            <a:pPr>
              <a:spcBef>
                <a:spcPct val="50000"/>
              </a:spcBef>
            </a:pPr>
            <a:r>
              <a:rPr lang="zh-CN" altLang="en-US" sz="2400" dirty="0">
                <a:solidFill>
                  <a:srgbClr val="3333FF"/>
                </a:solidFill>
                <a:latin typeface="微软雅黑" panose="020B0503020204020204" pitchFamily="34" charset="-122"/>
                <a:ea typeface="微软雅黑" panose="020B0503020204020204" pitchFamily="34" charset="-122"/>
              </a:rPr>
              <a:t>      太阳定向</a:t>
            </a:r>
          </a:p>
          <a:p>
            <a:pPr>
              <a:spcBef>
                <a:spcPct val="50000"/>
              </a:spcBef>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、除上述方法外，你还有哪些辨认方向的“窍门”？</a:t>
            </a:r>
          </a:p>
          <a:p>
            <a:pPr>
              <a:spcBef>
                <a:spcPct val="50000"/>
              </a:spcBef>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、请说出你所在学校校门的朝向。</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8"/>
          <p:cNvGrpSpPr/>
          <p:nvPr/>
        </p:nvGrpSpPr>
        <p:grpSpPr>
          <a:xfrm>
            <a:off x="3179131" y="445920"/>
            <a:ext cx="8565130" cy="2949317"/>
            <a:chOff x="2137029" y="564255"/>
            <a:chExt cx="8566245" cy="2948921"/>
          </a:xfrm>
        </p:grpSpPr>
        <p:sp>
          <p:nvSpPr>
            <p:cNvPr id="25" name="矩形 24"/>
            <p:cNvSpPr>
              <a:spLocks noChangeArrowheads="1"/>
            </p:cNvSpPr>
            <p:nvPr/>
          </p:nvSpPr>
          <p:spPr bwMode="auto">
            <a:xfrm>
              <a:off x="7038689" y="564255"/>
              <a:ext cx="366458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四</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世界的气候</a:t>
              </a:r>
            </a:p>
          </p:txBody>
        </p:sp>
        <p:sp>
          <p:nvSpPr>
            <p:cNvPr id="26" name="TextBox 2"/>
            <p:cNvSpPr txBox="1">
              <a:spLocks noChangeArrowheads="1"/>
            </p:cNvSpPr>
            <p:nvPr/>
          </p:nvSpPr>
          <p:spPr bwMode="auto">
            <a:xfrm>
              <a:off x="2137029" y="2805385"/>
              <a:ext cx="5222658" cy="70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0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影响气候的主要因素</a:t>
              </a:r>
            </a:p>
          </p:txBody>
        </p:sp>
      </p:grpSp>
      <p:sp>
        <p:nvSpPr>
          <p:cNvPr id="12" name="标题 11"/>
          <p:cNvSpPr>
            <a:spLocks noGrp="1"/>
          </p:cNvSpPr>
          <p:nvPr>
            <p:ph type="ctrTitle" idx="4294967295"/>
          </p:nvPr>
        </p:nvSpPr>
        <p:spPr>
          <a:xfrm>
            <a:off x="0" y="0"/>
            <a:ext cx="1008862" cy="707368"/>
          </a:xfrm>
          <a:prstGeom prst="rect">
            <a:avLst/>
          </a:prstGeom>
        </p:spPr>
        <p:txBody>
          <a:bodyPr>
            <a:normAutofit fontScale="90000"/>
          </a:bodyPr>
          <a:lstStyle/>
          <a:p>
            <a:r>
              <a:rPr lang="zh-CN" altLang="en-US" dirty="0"/>
              <a:t>4</a:t>
            </a:r>
            <a:r>
              <a:rPr lang="en-US" altLang="zh-CN" dirty="0"/>
              <a:t>.3</a:t>
            </a:r>
            <a:endParaRPr lang="zh-CN" altLang="en-US" dirty="0"/>
          </a:p>
        </p:txBody>
      </p:sp>
    </p:spTree>
  </p:cSld>
  <p:clrMapOvr>
    <a:masterClrMapping/>
  </p:clrMapOvr>
  <p:transition spd="med">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北极熊3"/>
          <p:cNvPicPr>
            <a:picLocks noGrp="1" noChangeAspect="1"/>
          </p:cNvPicPr>
          <p:nvPr>
            <p:ph sz="half" idx="4294967295"/>
          </p:nvPr>
        </p:nvPicPr>
        <p:blipFill>
          <a:blip r:embed="rId2" cstate="print"/>
          <a:srcRect/>
          <a:stretch>
            <a:fillRect/>
          </a:stretch>
        </p:blipFill>
        <p:spPr>
          <a:xfrm>
            <a:off x="6399967" y="620714"/>
            <a:ext cx="3815853" cy="2486025"/>
          </a:xfrm>
        </p:spPr>
      </p:pic>
      <p:pic>
        <p:nvPicPr>
          <p:cNvPr id="8195" name="Picture 3" descr="北极熊吃冰块"/>
          <p:cNvPicPr>
            <a:picLocks noGrp="1" noChangeAspect="1"/>
          </p:cNvPicPr>
          <p:nvPr>
            <p:ph sz="half" idx="4294967295"/>
          </p:nvPr>
        </p:nvPicPr>
        <p:blipFill>
          <a:blip r:embed="rId3" cstate="print"/>
          <a:srcRect/>
          <a:stretch>
            <a:fillRect/>
          </a:stretch>
        </p:blipFill>
        <p:spPr>
          <a:xfrm>
            <a:off x="2063482" y="3357564"/>
            <a:ext cx="4176169" cy="2663825"/>
          </a:xfrm>
        </p:spPr>
      </p:pic>
      <p:sp>
        <p:nvSpPr>
          <p:cNvPr id="8196" name="AutoShape 4"/>
          <p:cNvSpPr/>
          <p:nvPr/>
        </p:nvSpPr>
        <p:spPr>
          <a:xfrm>
            <a:off x="3603156" y="1887220"/>
            <a:ext cx="4166328" cy="1440180"/>
          </a:xfrm>
          <a:prstGeom prst="cloudCallout">
            <a:avLst>
              <a:gd name="adj1" fmla="val 50829"/>
              <a:gd name="adj2" fmla="val 21773"/>
            </a:avLst>
          </a:prstGeom>
          <a:solidFill>
            <a:srgbClr val="FFFF00"/>
          </a:solidFill>
          <a:ln w="9525" cap="flat" cmpd="sng">
            <a:solidFill>
              <a:schemeClr val="tx1"/>
            </a:solidFill>
            <a:prstDash val="solid"/>
            <a:headEnd type="none" w="med" len="med"/>
            <a:tailEnd type="none" w="med" len="med"/>
          </a:ln>
        </p:spPr>
        <p:txBody>
          <a:bodyPr/>
          <a:lstStyle/>
          <a:p>
            <a:pPr>
              <a:spcBef>
                <a:spcPct val="0"/>
              </a:spcBef>
            </a:pPr>
            <a:r>
              <a:rPr lang="zh-CN" altLang="en-US" sz="2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真冷啊，挤一起晒晒太阳还暖和！</a:t>
            </a:r>
          </a:p>
        </p:txBody>
      </p:sp>
      <p:sp>
        <p:nvSpPr>
          <p:cNvPr id="8197" name="AutoShape 5"/>
          <p:cNvSpPr/>
          <p:nvPr/>
        </p:nvSpPr>
        <p:spPr>
          <a:xfrm>
            <a:off x="4886324" y="4827271"/>
            <a:ext cx="4688865" cy="1584325"/>
          </a:xfrm>
          <a:prstGeom prst="cloudCallout">
            <a:avLst>
              <a:gd name="adj1" fmla="val -46380"/>
              <a:gd name="adj2" fmla="val -31662"/>
            </a:avLst>
          </a:prstGeom>
          <a:solidFill>
            <a:srgbClr val="FFFF00"/>
          </a:solidFill>
          <a:ln w="9525" cap="flat" cmpd="sng">
            <a:solidFill>
              <a:schemeClr val="tx1"/>
            </a:solidFill>
            <a:prstDash val="solid"/>
            <a:headEnd type="none" w="med" len="med"/>
            <a:tailEnd type="none" w="med" len="med"/>
          </a:ln>
        </p:spPr>
        <p:txBody>
          <a:bodyPr/>
          <a:lstStyle/>
          <a:p>
            <a:pPr>
              <a:spcBef>
                <a:spcPct val="0"/>
              </a:spcBef>
            </a:pPr>
            <a:r>
              <a:rPr lang="zh-CN" altLang="en-US" sz="2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太热啦，洗个凉水澡，啃块大冰块还不过瘾！</a:t>
            </a:r>
          </a:p>
        </p:txBody>
      </p:sp>
      <p:sp>
        <p:nvSpPr>
          <p:cNvPr id="8198" name="Text Box 10"/>
          <p:cNvSpPr txBox="1"/>
          <p:nvPr/>
        </p:nvSpPr>
        <p:spPr>
          <a:xfrm>
            <a:off x="8441861" y="3753168"/>
            <a:ext cx="1826141" cy="584775"/>
          </a:xfrm>
          <a:prstGeom prst="rect">
            <a:avLst/>
          </a:prstGeom>
          <a:noFill/>
          <a:ln w="9525">
            <a:noFill/>
          </a:ln>
        </p:spPr>
        <p:txBody>
          <a:bodyPr wrap="none">
            <a:spAutoFit/>
          </a:bodyPr>
          <a:lstStyle/>
          <a:p>
            <a:pPr algn="l">
              <a:spcBef>
                <a:spcPct val="0"/>
              </a:spcBef>
            </a:pPr>
            <a:r>
              <a:rPr lang="zh-CN" altLang="en-US" sz="3200"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北极地区</a:t>
            </a:r>
          </a:p>
        </p:txBody>
      </p:sp>
      <p:sp>
        <p:nvSpPr>
          <p:cNvPr id="8199" name="Text Box 11"/>
          <p:cNvSpPr txBox="1"/>
          <p:nvPr/>
        </p:nvSpPr>
        <p:spPr>
          <a:xfrm>
            <a:off x="1311739" y="6090286"/>
            <a:ext cx="2236510" cy="584775"/>
          </a:xfrm>
          <a:prstGeom prst="rect">
            <a:avLst/>
          </a:prstGeom>
          <a:noFill/>
          <a:ln w="9525">
            <a:noFill/>
          </a:ln>
        </p:spPr>
        <p:txBody>
          <a:bodyPr wrap="none">
            <a:spAutoFit/>
          </a:bodyPr>
          <a:lstStyle/>
          <a:p>
            <a:pPr algn="l">
              <a:spcBef>
                <a:spcPct val="0"/>
              </a:spcBef>
            </a:pPr>
            <a:r>
              <a:rPr lang="zh-CN" altLang="en-US" sz="3200"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广州动物园</a:t>
            </a:r>
          </a:p>
        </p:txBody>
      </p:sp>
      <p:sp>
        <p:nvSpPr>
          <p:cNvPr id="8200" name="Text Box 12"/>
          <p:cNvSpPr txBox="1"/>
          <p:nvPr/>
        </p:nvSpPr>
        <p:spPr>
          <a:xfrm>
            <a:off x="2063482" y="188914"/>
            <a:ext cx="2880938" cy="706755"/>
          </a:xfrm>
          <a:prstGeom prst="rect">
            <a:avLst/>
          </a:prstGeom>
          <a:noFill/>
          <a:ln w="9525">
            <a:noFill/>
          </a:ln>
        </p:spPr>
        <p:txBody>
          <a:bodyPr>
            <a:spAutoFit/>
          </a:bodyPr>
          <a:lstStyle/>
          <a:p>
            <a:pPr algn="l"/>
            <a:r>
              <a:rPr lang="en-US" altLang="zh-CN" sz="4000" b="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3600" dirty="0">
              <a:solidFill>
                <a:srgbClr val="0000FF"/>
              </a:solidFill>
              <a:latin typeface="华文楷体" panose="02010600040101010101" pitchFamily="2" charset="-122"/>
              <a:ea typeface="微软雅黑" panose="020B0503020204020204" pitchFamily="34" charset="-122"/>
              <a:cs typeface="微软雅黑" panose="020B0503020204020204" pitchFamily="34" charset="-122"/>
            </a:endParaRPr>
          </a:p>
        </p:txBody>
      </p:sp>
      <p:sp>
        <p:nvSpPr>
          <p:cNvPr id="8201" name="Text Box 14"/>
          <p:cNvSpPr txBox="1"/>
          <p:nvPr/>
        </p:nvSpPr>
        <p:spPr>
          <a:xfrm>
            <a:off x="1352374" y="1395730"/>
            <a:ext cx="5363782" cy="521970"/>
          </a:xfrm>
          <a:prstGeom prst="rect">
            <a:avLst/>
          </a:prstGeom>
          <a:noFill/>
          <a:ln w="9525">
            <a:noFill/>
          </a:ln>
        </p:spPr>
        <p:txBody>
          <a:bodyPr wrap="square">
            <a:spAutoFit/>
          </a:bodyPr>
          <a:lstStyle/>
          <a:p>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同一时间</a:t>
            </a:r>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为什么会有这种差异？</a:t>
            </a:r>
          </a:p>
        </p:txBody>
      </p:sp>
      <p:sp>
        <p:nvSpPr>
          <p:cNvPr id="8" name="矩形 7"/>
          <p:cNvSpPr/>
          <p:nvPr/>
        </p:nvSpPr>
        <p:spPr>
          <a:xfrm>
            <a:off x="418094" y="100076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Picture 2" descr="北极熊3"/>
          <p:cNvPicPr>
            <a:picLocks noChangeAspect="1" noChangeArrowheads="1"/>
          </p:cNvPicPr>
          <p:nvPr/>
        </p:nvPicPr>
        <p:blipFill>
          <a:blip r:embed="rId2" cstate="print"/>
          <a:srcRect/>
          <a:stretch>
            <a:fillRect/>
          </a:stretch>
        </p:blipFill>
        <p:spPr>
          <a:xfrm>
            <a:off x="7344724" y="1138874"/>
            <a:ext cx="3815853" cy="2486025"/>
          </a:xfrm>
          <a:prstGeom prst="rect">
            <a:avLst/>
          </a:prstGeom>
          <a:noFill/>
        </p:spPr>
      </p:pic>
      <p:pic>
        <p:nvPicPr>
          <p:cNvPr id="12" name="Picture 3" descr="北极熊吃冰块"/>
          <p:cNvPicPr>
            <a:picLocks noChangeAspect="1" noChangeArrowheads="1"/>
          </p:cNvPicPr>
          <p:nvPr/>
        </p:nvPicPr>
        <p:blipFill>
          <a:blip r:embed="rId3" cstate="print"/>
          <a:srcRect/>
          <a:stretch>
            <a:fillRect/>
          </a:stretch>
        </p:blipFill>
        <p:spPr>
          <a:xfrm>
            <a:off x="1027297" y="3509964"/>
            <a:ext cx="4176169" cy="2663825"/>
          </a:xfrm>
          <a:prstGeom prst="rect">
            <a:avLst/>
          </a:prstGeom>
          <a:noFill/>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descr="山地垂直自然带"/>
          <p:cNvPicPr>
            <a:picLocks noChangeAspect="1" noChangeArrowheads="1"/>
          </p:cNvPicPr>
          <p:nvPr/>
        </p:nvPicPr>
        <p:blipFill>
          <a:blip r:embed="rId2" cstate="print"/>
          <a:srcRect/>
          <a:stretch>
            <a:fillRect/>
          </a:stretch>
        </p:blipFill>
        <p:spPr bwMode="auto">
          <a:xfrm>
            <a:off x="6239651" y="4157664"/>
            <a:ext cx="3455538" cy="2638425"/>
          </a:xfrm>
          <a:prstGeom prst="rect">
            <a:avLst/>
          </a:prstGeom>
          <a:noFill/>
          <a:effectLst>
            <a:outerShdw dist="107763" dir="2700000" algn="ctr" rotWithShape="0">
              <a:srgbClr val="FFFF00"/>
            </a:outerShdw>
          </a:effectLst>
        </p:spPr>
      </p:pic>
      <p:pic>
        <p:nvPicPr>
          <p:cNvPr id="245763" name="Picture 3" descr="寒带冰原带"/>
          <p:cNvPicPr>
            <a:picLocks noChangeAspect="1" noChangeArrowheads="1"/>
          </p:cNvPicPr>
          <p:nvPr/>
        </p:nvPicPr>
        <p:blipFill>
          <a:blip r:embed="rId3" cstate="print"/>
          <a:srcRect/>
          <a:stretch>
            <a:fillRect/>
          </a:stretch>
        </p:blipFill>
        <p:spPr bwMode="auto">
          <a:xfrm>
            <a:off x="2495225" y="4149726"/>
            <a:ext cx="3528554" cy="2646363"/>
          </a:xfrm>
          <a:prstGeom prst="rect">
            <a:avLst/>
          </a:prstGeom>
          <a:noFill/>
          <a:effectLst>
            <a:outerShdw dist="107763" dir="8100000" algn="ctr" rotWithShape="0">
              <a:srgbClr val="FFFF00"/>
            </a:outerShdw>
          </a:effectLst>
        </p:spPr>
      </p:pic>
      <p:pic>
        <p:nvPicPr>
          <p:cNvPr id="245764" name="Picture 4" descr="亚寒带针叶林带"/>
          <p:cNvPicPr>
            <a:picLocks noChangeAspect="1" noChangeArrowheads="1"/>
          </p:cNvPicPr>
          <p:nvPr/>
        </p:nvPicPr>
        <p:blipFill>
          <a:blip r:embed="rId4" cstate="print"/>
          <a:srcRect/>
          <a:stretch>
            <a:fillRect/>
          </a:stretch>
        </p:blipFill>
        <p:spPr bwMode="auto">
          <a:xfrm>
            <a:off x="6246000" y="864871"/>
            <a:ext cx="3449189" cy="2525713"/>
          </a:xfrm>
          <a:prstGeom prst="rect">
            <a:avLst/>
          </a:prstGeom>
          <a:noFill/>
          <a:effectLst>
            <a:outerShdw dist="107763" dir="18900000" algn="ctr" rotWithShape="0">
              <a:srgbClr val="FFFF00"/>
            </a:outerShdw>
          </a:effectLst>
        </p:spPr>
      </p:pic>
      <p:pic>
        <p:nvPicPr>
          <p:cNvPr id="245765" name="Picture 5" descr="温带阔页林带"/>
          <p:cNvPicPr>
            <a:picLocks noChangeAspect="1" noChangeArrowheads="1"/>
          </p:cNvPicPr>
          <p:nvPr/>
        </p:nvPicPr>
        <p:blipFill>
          <a:blip r:embed="rId5" cstate="print"/>
          <a:srcRect/>
          <a:stretch>
            <a:fillRect/>
          </a:stretch>
        </p:blipFill>
        <p:spPr bwMode="auto">
          <a:xfrm>
            <a:off x="2573003" y="876935"/>
            <a:ext cx="3450776" cy="2501900"/>
          </a:xfrm>
          <a:prstGeom prst="rect">
            <a:avLst/>
          </a:prstGeom>
          <a:noFill/>
          <a:effectLst>
            <a:outerShdw dist="107763" dir="13500000" algn="ctr" rotWithShape="0">
              <a:srgbClr val="FFFF00"/>
            </a:outerShdw>
          </a:effectLst>
        </p:spPr>
      </p:pic>
      <p:sp>
        <p:nvSpPr>
          <p:cNvPr id="245766" name="Text Box 6"/>
          <p:cNvSpPr txBox="1"/>
          <p:nvPr/>
        </p:nvSpPr>
        <p:spPr>
          <a:xfrm>
            <a:off x="3142841" y="3486150"/>
            <a:ext cx="6336475" cy="521970"/>
          </a:xfrm>
          <a:prstGeom prst="rect">
            <a:avLst/>
          </a:prstGeom>
          <a:solidFill>
            <a:srgbClr val="00FFFF"/>
          </a:solidFill>
          <a:ln w="9525">
            <a:noFill/>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世界各地的气候为什么会千差万别？</a:t>
            </a:r>
          </a:p>
        </p:txBody>
      </p:sp>
      <p:sp>
        <p:nvSpPr>
          <p:cNvPr id="8" name="矩形 7"/>
          <p:cNvSpPr/>
          <p:nvPr/>
        </p:nvSpPr>
        <p:spPr>
          <a:xfrm>
            <a:off x="418094" y="100076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45765"/>
                                        </p:tgtEl>
                                        <p:attrNameLst>
                                          <p:attrName>style.visibility</p:attrName>
                                        </p:attrNameLst>
                                      </p:cBhvr>
                                      <p:to>
                                        <p:strVal val="visible"/>
                                      </p:to>
                                    </p:set>
                                    <p:animEffect transition="in" filter="diamond(in)">
                                      <p:cBhvr>
                                        <p:cTn id="7" dur="1000"/>
                                        <p:tgtEl>
                                          <p:spTgt spid="24576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45764"/>
                                        </p:tgtEl>
                                        <p:attrNameLst>
                                          <p:attrName>style.visibility</p:attrName>
                                        </p:attrNameLst>
                                      </p:cBhvr>
                                      <p:to>
                                        <p:strVal val="visible"/>
                                      </p:to>
                                    </p:set>
                                    <p:animEffect transition="in" filter="diamond(in)">
                                      <p:cBhvr>
                                        <p:cTn id="12" dur="1000"/>
                                        <p:tgtEl>
                                          <p:spTgt spid="24576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245763"/>
                                        </p:tgtEl>
                                        <p:attrNameLst>
                                          <p:attrName>style.visibility</p:attrName>
                                        </p:attrNameLst>
                                      </p:cBhvr>
                                      <p:to>
                                        <p:strVal val="visible"/>
                                      </p:to>
                                    </p:set>
                                    <p:animEffect transition="in" filter="diamond(in)">
                                      <p:cBhvr>
                                        <p:cTn id="17" dur="1000"/>
                                        <p:tgtEl>
                                          <p:spTgt spid="24576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245762"/>
                                        </p:tgtEl>
                                        <p:attrNameLst>
                                          <p:attrName>style.visibility</p:attrName>
                                        </p:attrNameLst>
                                      </p:cBhvr>
                                      <p:to>
                                        <p:strVal val="visible"/>
                                      </p:to>
                                    </p:set>
                                    <p:animEffect transition="in" filter="diamond(in)">
                                      <p:cBhvr>
                                        <p:cTn id="22" dur="1000"/>
                                        <p:tgtEl>
                                          <p:spTgt spid="24576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5766"/>
                                        </p:tgtEl>
                                        <p:attrNameLst>
                                          <p:attrName>style.visibility</p:attrName>
                                        </p:attrNameLst>
                                      </p:cBhvr>
                                      <p:to>
                                        <p:strVal val="visible"/>
                                      </p:to>
                                    </p:set>
                                    <p:anim calcmode="lin" valueType="num">
                                      <p:cBhvr additive="base">
                                        <p:cTn id="27" dur="500" fill="hold"/>
                                        <p:tgtEl>
                                          <p:spTgt spid="245766"/>
                                        </p:tgtEl>
                                        <p:attrNameLst>
                                          <p:attrName>ppt_x</p:attrName>
                                        </p:attrNameLst>
                                      </p:cBhvr>
                                      <p:tavLst>
                                        <p:tav tm="0">
                                          <p:val>
                                            <p:strVal val="#ppt_x"/>
                                          </p:val>
                                        </p:tav>
                                        <p:tav tm="100000">
                                          <p:val>
                                            <p:strVal val="#ppt_x"/>
                                          </p:val>
                                        </p:tav>
                                      </p:tavLst>
                                    </p:anim>
                                    <p:anim calcmode="lin" valueType="num">
                                      <p:cBhvr additive="base">
                                        <p:cTn id="28" dur="500" fill="hold"/>
                                        <p:tgtEl>
                                          <p:spTgt spid="2457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6" grpId="0" bldLvl="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WordArt 14"/>
          <p:cNvSpPr>
            <a:spLocks noTextEdit="1"/>
          </p:cNvSpPr>
          <p:nvPr/>
        </p:nvSpPr>
        <p:spPr>
          <a:xfrm>
            <a:off x="3303793" y="1186498"/>
            <a:ext cx="3266650" cy="457200"/>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600">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微软雅黑" panose="020B0503020204020204" pitchFamily="34" charset="-122"/>
                <a:ea typeface="微软雅黑" panose="020B0503020204020204" pitchFamily="34" charset="-122"/>
                <a:cs typeface="微软雅黑" panose="020B0503020204020204" pitchFamily="34" charset="-122"/>
              </a:rPr>
              <a:t>地球形状与气候</a:t>
            </a:r>
          </a:p>
        </p:txBody>
      </p:sp>
      <p:sp>
        <p:nvSpPr>
          <p:cNvPr id="6147" name="WordArt 15"/>
          <p:cNvSpPr>
            <a:spLocks noTextEdit="1"/>
          </p:cNvSpPr>
          <p:nvPr/>
        </p:nvSpPr>
        <p:spPr>
          <a:xfrm>
            <a:off x="5051402" y="2220279"/>
            <a:ext cx="838091" cy="409575"/>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200" b="1" dirty="0">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cs typeface="微软雅黑" panose="020B0503020204020204" pitchFamily="34" charset="-122"/>
              </a:rPr>
              <a:t>做活动</a:t>
            </a:r>
          </a:p>
        </p:txBody>
      </p:sp>
      <p:sp>
        <p:nvSpPr>
          <p:cNvPr id="246800" name="Text Box 16"/>
          <p:cNvSpPr txBox="1"/>
          <p:nvPr/>
        </p:nvSpPr>
        <p:spPr>
          <a:xfrm>
            <a:off x="2134910" y="2852738"/>
            <a:ext cx="7992022" cy="645160"/>
          </a:xfrm>
          <a:prstGeom prst="rect">
            <a:avLst/>
          </a:prstGeom>
          <a:noFill/>
          <a:ln w="9525">
            <a:noFill/>
          </a:ln>
        </p:spPr>
        <p:txBody>
          <a:bodyPr>
            <a:spAutoFit/>
          </a:bodyPr>
          <a:lstStyle/>
          <a:p>
            <a:pPr algn="l">
              <a:spcBef>
                <a:spcPct val="50000"/>
              </a:spcBef>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如下图，将两个温度计分别插入甲、乙两个盒子中的沙土，同时在阳光照射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分钟后，两个温度计的显示的温度会一样吗？为什么？</a:t>
            </a:r>
          </a:p>
        </p:txBody>
      </p:sp>
      <p:pic>
        <p:nvPicPr>
          <p:cNvPr id="246801" name="Picture 17" descr="4-18 直射与斜射-"/>
          <p:cNvPicPr>
            <a:picLocks noChangeAspect="1"/>
          </p:cNvPicPr>
          <p:nvPr/>
        </p:nvPicPr>
        <p:blipFill>
          <a:blip r:embed="rId2" cstate="print"/>
          <a:stretch>
            <a:fillRect/>
          </a:stretch>
        </p:blipFill>
        <p:spPr>
          <a:xfrm>
            <a:off x="1558723" y="4135438"/>
            <a:ext cx="6334888" cy="2532062"/>
          </a:xfrm>
          <a:prstGeom prst="rect">
            <a:avLst/>
          </a:prstGeom>
          <a:noFill/>
          <a:ln w="9525">
            <a:noFill/>
          </a:ln>
        </p:spPr>
      </p:pic>
      <p:sp>
        <p:nvSpPr>
          <p:cNvPr id="246802" name="Text Box 18"/>
          <p:cNvSpPr txBox="1"/>
          <p:nvPr/>
        </p:nvSpPr>
        <p:spPr>
          <a:xfrm>
            <a:off x="7750754" y="4005264"/>
            <a:ext cx="2592050" cy="1476375"/>
          </a:xfrm>
          <a:prstGeom prst="rect">
            <a:avLst/>
          </a:prstGeom>
          <a:solidFill>
            <a:srgbClr val="00FFFF"/>
          </a:solidFill>
          <a:ln w="9525">
            <a:noFill/>
          </a:ln>
        </p:spPr>
        <p:txBody>
          <a:bodyPr>
            <a:spAutoFit/>
          </a:bodyPr>
          <a:lstStyle/>
          <a:p>
            <a:pPr algn="l">
              <a:lnSpc>
                <a:spcPct val="125000"/>
              </a:lnSpc>
            </a:pP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不会一样。左图阳光直射沙土，获得光热多，温度高，右图阳光斜射，温度低。</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linds(horizontal)">
                                      <p:cBhvr>
                                        <p:cTn id="7" dur="500"/>
                                        <p:tgtEl>
                                          <p:spTgt spid="614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6800"/>
                                        </p:tgtEl>
                                        <p:attrNameLst>
                                          <p:attrName>style.visibility</p:attrName>
                                        </p:attrNameLst>
                                      </p:cBhvr>
                                      <p:to>
                                        <p:strVal val="visible"/>
                                      </p:to>
                                    </p:set>
                                    <p:animEffect transition="in" filter="blinds(horizontal)">
                                      <p:cBhvr>
                                        <p:cTn id="10" dur="500"/>
                                        <p:tgtEl>
                                          <p:spTgt spid="246800"/>
                                        </p:tgtEl>
                                      </p:cBhvr>
                                    </p:animEffect>
                                  </p:childTnLst>
                                </p:cTn>
                              </p:par>
                              <p:par>
                                <p:cTn id="11" presetID="3" presetClass="entr" presetSubtype="10" fill="hold" nodeType="withEffect">
                                  <p:stCondLst>
                                    <p:cond delay="0"/>
                                  </p:stCondLst>
                                  <p:childTnLst>
                                    <p:set>
                                      <p:cBhvr>
                                        <p:cTn id="12" dur="1" fill="hold">
                                          <p:stCondLst>
                                            <p:cond delay="0"/>
                                          </p:stCondLst>
                                        </p:cTn>
                                        <p:tgtEl>
                                          <p:spTgt spid="246801"/>
                                        </p:tgtEl>
                                        <p:attrNameLst>
                                          <p:attrName>style.visibility</p:attrName>
                                        </p:attrNameLst>
                                      </p:cBhvr>
                                      <p:to>
                                        <p:strVal val="visible"/>
                                      </p:to>
                                    </p:set>
                                    <p:animEffect transition="in" filter="blinds(horizontal)">
                                      <p:cBhvr>
                                        <p:cTn id="13" dur="500"/>
                                        <p:tgtEl>
                                          <p:spTgt spid="24680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iterate type="wd">
                                    <p:tmPct val="10000"/>
                                  </p:iterate>
                                  <p:childTnLst>
                                    <p:set>
                                      <p:cBhvr>
                                        <p:cTn id="17" dur="1" fill="hold">
                                          <p:stCondLst>
                                            <p:cond delay="0"/>
                                          </p:stCondLst>
                                        </p:cTn>
                                        <p:tgtEl>
                                          <p:spTgt spid="246802"/>
                                        </p:tgtEl>
                                        <p:attrNameLst>
                                          <p:attrName>style.visibility</p:attrName>
                                        </p:attrNameLst>
                                      </p:cBhvr>
                                      <p:to>
                                        <p:strVal val="visible"/>
                                      </p:to>
                                    </p:set>
                                    <p:anim calcmode="lin" valueType="num">
                                      <p:cBhvr additive="base">
                                        <p:cTn id="18" dur="500" fill="hold"/>
                                        <p:tgtEl>
                                          <p:spTgt spid="246802"/>
                                        </p:tgtEl>
                                        <p:attrNameLst>
                                          <p:attrName>ppt_x</p:attrName>
                                        </p:attrNameLst>
                                      </p:cBhvr>
                                      <p:tavLst>
                                        <p:tav tm="0">
                                          <p:val>
                                            <p:strVal val="#ppt_x"/>
                                          </p:val>
                                        </p:tav>
                                        <p:tav tm="100000">
                                          <p:val>
                                            <p:strVal val="#ppt_x"/>
                                          </p:val>
                                        </p:tav>
                                      </p:tavLst>
                                    </p:anim>
                                    <p:anim calcmode="lin" valueType="num">
                                      <p:cBhvr additive="base">
                                        <p:cTn id="19" dur="500" fill="hold"/>
                                        <p:tgtEl>
                                          <p:spTgt spid="2468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00" grpId="0"/>
      <p:bldP spid="246802" grpId="0" bldLvl="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p:nvPr/>
        </p:nvSpPr>
        <p:spPr>
          <a:xfrm>
            <a:off x="1622214" y="2350135"/>
            <a:ext cx="9302809" cy="424732"/>
          </a:xfrm>
          <a:prstGeom prst="rect">
            <a:avLst/>
          </a:prstGeom>
          <a:solidFill>
            <a:srgbClr val="00FF00"/>
          </a:solidFill>
          <a:ln w="9525">
            <a:noFill/>
          </a:ln>
        </p:spPr>
        <p:txBody>
          <a:bodyPr wrap="square">
            <a:spAutoFit/>
          </a:bodyPr>
          <a:lstStyle/>
          <a:p>
            <a:pPr algn="l">
              <a:lnSpc>
                <a:spcPct val="120000"/>
              </a:lnSpc>
            </a:pPr>
            <a:r>
              <a:rPr lang="en-US" altLang="zh-CN" dirty="0">
                <a:latin typeface="Arial Black" panose="020B0A04020102020204" pitchFamily="34" charset="0"/>
                <a:ea typeface="楷体_GB2312" panose="02010609030101010101" pitchFamily="49"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太阳光线与水平面的夹角，称为太阳高度；一天中最大的太阳高度，称为正午太阳高度。</a:t>
            </a:r>
          </a:p>
        </p:txBody>
      </p:sp>
      <p:sp>
        <p:nvSpPr>
          <p:cNvPr id="247814" name="Text Box 6"/>
          <p:cNvSpPr txBox="1"/>
          <p:nvPr/>
        </p:nvSpPr>
        <p:spPr>
          <a:xfrm>
            <a:off x="1774595" y="3429000"/>
            <a:ext cx="4176169" cy="1087755"/>
          </a:xfrm>
          <a:prstGeom prst="rect">
            <a:avLst/>
          </a:prstGeom>
          <a:solidFill>
            <a:srgbClr val="00FFFF"/>
          </a:solidFill>
          <a:ln w="9525">
            <a:noFill/>
          </a:ln>
        </p:spPr>
        <p:txBody>
          <a:bodyPr>
            <a:spAutoFit/>
          </a:bodyPr>
          <a:lstStyle/>
          <a:p>
            <a:pPr algn="l">
              <a:lnSpc>
                <a:spcPct val="120000"/>
              </a:lnSpc>
            </a:pPr>
            <a:r>
              <a:rPr lang="en-US" altLang="zh-CN" dirty="0">
                <a:latin typeface="Times New Roman" panose="02020603050405020304" pitchFamily="18" charset="0"/>
                <a:ea typeface="楷体_GB2312" panose="02010609030101010101" pitchFamily="49"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读右图，如果地球表面不是一个球面，而是一个平面，</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三地的太阳高度会有不同吗？</a:t>
            </a:r>
          </a:p>
        </p:txBody>
      </p:sp>
      <p:sp>
        <p:nvSpPr>
          <p:cNvPr id="247826" name="Text Box 18"/>
          <p:cNvSpPr txBox="1"/>
          <p:nvPr/>
        </p:nvSpPr>
        <p:spPr>
          <a:xfrm>
            <a:off x="1774594" y="5445125"/>
            <a:ext cx="4104741" cy="368300"/>
          </a:xfrm>
          <a:prstGeom prst="rect">
            <a:avLst/>
          </a:prstGeom>
          <a:solidFill>
            <a:srgbClr val="FFFF99"/>
          </a:solidFill>
          <a:ln w="76200">
            <a:noFill/>
          </a:ln>
        </p:spPr>
        <p:txBody>
          <a:bodyPr>
            <a:spAutoFit/>
          </a:bodyPr>
          <a:lstStyle/>
          <a:p>
            <a:pPr algn="l">
              <a:spcBef>
                <a:spcPct val="50000"/>
              </a:spcBef>
            </a:pP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三地的太阳高度是相同的。</a:t>
            </a:r>
          </a:p>
        </p:txBody>
      </p:sp>
      <p:grpSp>
        <p:nvGrpSpPr>
          <p:cNvPr id="2" name="Group 23"/>
          <p:cNvGrpSpPr/>
          <p:nvPr/>
        </p:nvGrpSpPr>
        <p:grpSpPr>
          <a:xfrm>
            <a:off x="6671394" y="3548064"/>
            <a:ext cx="3744425" cy="2528887"/>
            <a:chOff x="3243" y="2235"/>
            <a:chExt cx="2359" cy="1593"/>
          </a:xfrm>
        </p:grpSpPr>
        <p:sp>
          <p:nvSpPr>
            <p:cNvPr id="7175" name="Text Box 21"/>
            <p:cNvSpPr txBox="1"/>
            <p:nvPr/>
          </p:nvSpPr>
          <p:spPr>
            <a:xfrm>
              <a:off x="3243" y="2251"/>
              <a:ext cx="2358" cy="1270"/>
            </a:xfrm>
            <a:prstGeom prst="rect">
              <a:avLst/>
            </a:prstGeom>
            <a:solidFill>
              <a:srgbClr val="99CCFF"/>
            </a:solidFill>
            <a:ln w="76200">
              <a:noFill/>
            </a:ln>
          </p:spPr>
          <p:txBody>
            <a:bodyPr/>
            <a:lstStyle/>
            <a:p>
              <a:pPr>
                <a:spcBef>
                  <a:spcPct val="50000"/>
                </a:spcBef>
              </a:pP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76" name="Line 7"/>
            <p:cNvSpPr/>
            <p:nvPr/>
          </p:nvSpPr>
          <p:spPr>
            <a:xfrm>
              <a:off x="3243" y="3550"/>
              <a:ext cx="2359" cy="0"/>
            </a:xfrm>
            <a:prstGeom prst="line">
              <a:avLst/>
            </a:prstGeom>
            <a:ln w="76200" cap="flat" cmpd="sng">
              <a:solidFill>
                <a:schemeClr val="tx1"/>
              </a:solidFill>
              <a:prstDash val="solid"/>
              <a:headEnd type="none" w="med" len="med"/>
              <a:tailEnd type="none" w="med" len="med"/>
            </a:ln>
          </p:spPr>
        </p:sp>
        <p:sp>
          <p:nvSpPr>
            <p:cNvPr id="7177" name="Line 8"/>
            <p:cNvSpPr/>
            <p:nvPr/>
          </p:nvSpPr>
          <p:spPr>
            <a:xfrm flipH="1">
              <a:off x="4468" y="2235"/>
              <a:ext cx="771" cy="1270"/>
            </a:xfrm>
            <a:prstGeom prst="line">
              <a:avLst/>
            </a:prstGeom>
            <a:ln w="28575" cap="flat" cmpd="sng">
              <a:solidFill>
                <a:srgbClr val="FF0000"/>
              </a:solidFill>
              <a:prstDash val="solid"/>
              <a:headEnd type="none" w="med" len="med"/>
              <a:tailEnd type="triangle" w="med" len="med"/>
            </a:ln>
          </p:spPr>
        </p:sp>
        <p:sp>
          <p:nvSpPr>
            <p:cNvPr id="7178" name="Line 9"/>
            <p:cNvSpPr/>
            <p:nvPr/>
          </p:nvSpPr>
          <p:spPr>
            <a:xfrm flipH="1">
              <a:off x="4831" y="2235"/>
              <a:ext cx="771" cy="1270"/>
            </a:xfrm>
            <a:prstGeom prst="line">
              <a:avLst/>
            </a:prstGeom>
            <a:ln w="28575" cap="flat" cmpd="sng">
              <a:solidFill>
                <a:srgbClr val="FF0000"/>
              </a:solidFill>
              <a:prstDash val="solid"/>
              <a:headEnd type="none" w="med" len="med"/>
              <a:tailEnd type="triangle" w="med" len="med"/>
            </a:ln>
          </p:spPr>
        </p:sp>
        <p:sp>
          <p:nvSpPr>
            <p:cNvPr id="7179" name="Line 10"/>
            <p:cNvSpPr/>
            <p:nvPr/>
          </p:nvSpPr>
          <p:spPr>
            <a:xfrm flipH="1">
              <a:off x="4150" y="2235"/>
              <a:ext cx="771" cy="1270"/>
            </a:xfrm>
            <a:prstGeom prst="line">
              <a:avLst/>
            </a:prstGeom>
            <a:ln w="28575" cap="flat" cmpd="sng">
              <a:solidFill>
                <a:srgbClr val="FF0000"/>
              </a:solidFill>
              <a:prstDash val="solid"/>
              <a:headEnd type="none" w="med" len="med"/>
              <a:tailEnd type="triangle" w="med" len="med"/>
            </a:ln>
          </p:spPr>
        </p:sp>
        <p:sp>
          <p:nvSpPr>
            <p:cNvPr id="7180" name="Line 11"/>
            <p:cNvSpPr/>
            <p:nvPr/>
          </p:nvSpPr>
          <p:spPr>
            <a:xfrm flipH="1">
              <a:off x="3787" y="2235"/>
              <a:ext cx="771" cy="1270"/>
            </a:xfrm>
            <a:prstGeom prst="line">
              <a:avLst/>
            </a:prstGeom>
            <a:ln w="28575" cap="flat" cmpd="sng">
              <a:solidFill>
                <a:srgbClr val="FF0000"/>
              </a:solidFill>
              <a:prstDash val="solid"/>
              <a:headEnd type="none" w="med" len="med"/>
              <a:tailEnd type="triangle" w="med" len="med"/>
            </a:ln>
          </p:spPr>
        </p:sp>
        <p:sp>
          <p:nvSpPr>
            <p:cNvPr id="7181" name="Line 12"/>
            <p:cNvSpPr/>
            <p:nvPr/>
          </p:nvSpPr>
          <p:spPr>
            <a:xfrm flipH="1">
              <a:off x="3425" y="2235"/>
              <a:ext cx="771" cy="1270"/>
            </a:xfrm>
            <a:prstGeom prst="line">
              <a:avLst/>
            </a:prstGeom>
            <a:ln w="28575" cap="flat" cmpd="sng">
              <a:solidFill>
                <a:srgbClr val="FF0000"/>
              </a:solidFill>
              <a:prstDash val="solid"/>
              <a:headEnd type="none" w="med" len="med"/>
              <a:tailEnd type="triangle" w="med" len="med"/>
            </a:ln>
          </p:spPr>
        </p:sp>
        <p:sp>
          <p:nvSpPr>
            <p:cNvPr id="7182" name="Text Box 13"/>
            <p:cNvSpPr txBox="1"/>
            <p:nvPr/>
          </p:nvSpPr>
          <p:spPr>
            <a:xfrm>
              <a:off x="3589" y="3596"/>
              <a:ext cx="408" cy="232"/>
            </a:xfrm>
            <a:prstGeom prst="rect">
              <a:avLst/>
            </a:prstGeom>
            <a:noFill/>
            <a:ln w="76200">
              <a:noFill/>
            </a:ln>
          </p:spPr>
          <p:txBody>
            <a:bodyPr>
              <a:spAutoFit/>
            </a:bodyPr>
            <a:lstStyle/>
            <a:p>
              <a:pPr>
                <a:spcBef>
                  <a:spcPct val="50000"/>
                </a:spcBef>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7183" name="Text Box 14"/>
            <p:cNvSpPr txBox="1"/>
            <p:nvPr/>
          </p:nvSpPr>
          <p:spPr>
            <a:xfrm>
              <a:off x="3969" y="3596"/>
              <a:ext cx="408" cy="232"/>
            </a:xfrm>
            <a:prstGeom prst="rect">
              <a:avLst/>
            </a:prstGeom>
            <a:noFill/>
            <a:ln w="76200">
              <a:noFill/>
            </a:ln>
          </p:spPr>
          <p:txBody>
            <a:bodyPr>
              <a:spAutoFit/>
            </a:bodyPr>
            <a:lstStyle/>
            <a:p>
              <a:pPr>
                <a:spcBef>
                  <a:spcPct val="50000"/>
                </a:spcBef>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p>
          </p:txBody>
        </p:sp>
        <p:sp>
          <p:nvSpPr>
            <p:cNvPr id="7184" name="Text Box 15"/>
            <p:cNvSpPr txBox="1"/>
            <p:nvPr/>
          </p:nvSpPr>
          <p:spPr>
            <a:xfrm>
              <a:off x="4286" y="3596"/>
              <a:ext cx="408" cy="232"/>
            </a:xfrm>
            <a:prstGeom prst="rect">
              <a:avLst/>
            </a:prstGeom>
            <a:noFill/>
            <a:ln w="76200">
              <a:noFill/>
            </a:ln>
          </p:spPr>
          <p:txBody>
            <a:bodyPr>
              <a:spAutoFit/>
            </a:bodyPr>
            <a:lstStyle/>
            <a:p>
              <a:pPr>
                <a:spcBef>
                  <a:spcPct val="50000"/>
                </a:spcBef>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a:t>
              </a:r>
            </a:p>
          </p:txBody>
        </p:sp>
        <p:sp>
          <p:nvSpPr>
            <p:cNvPr id="7185" name="Text Box 19"/>
            <p:cNvSpPr txBox="1"/>
            <p:nvPr/>
          </p:nvSpPr>
          <p:spPr>
            <a:xfrm rot="-3489489">
              <a:off x="3865" y="2869"/>
              <a:ext cx="800" cy="232"/>
            </a:xfrm>
            <a:prstGeom prst="rect">
              <a:avLst/>
            </a:prstGeom>
            <a:noFill/>
            <a:ln w="76200">
              <a:noFill/>
            </a:ln>
          </p:spPr>
          <p:txBody>
            <a:bodyPr>
              <a:spAutoFit/>
            </a:bodyPr>
            <a:lstStyle/>
            <a:p>
              <a:r>
                <a:rPr lang="zh-CN" altLang="en-US" sz="1800" dirty="0">
                  <a:latin typeface="微软雅黑" panose="020B0503020204020204" pitchFamily="34" charset="-122"/>
                  <a:ea typeface="楷体_GB2312" panose="02010609030101010101" pitchFamily="49" charset="-122"/>
                  <a:cs typeface="微软雅黑" panose="020B0503020204020204" pitchFamily="34" charset="-122"/>
                </a:rPr>
                <a:t>太阳光线</a:t>
              </a:r>
            </a:p>
          </p:txBody>
        </p:sp>
        <p:sp>
          <p:nvSpPr>
            <p:cNvPr id="7186" name="Text Box 22"/>
            <p:cNvSpPr txBox="1"/>
            <p:nvPr/>
          </p:nvSpPr>
          <p:spPr>
            <a:xfrm>
              <a:off x="3515" y="2432"/>
              <a:ext cx="1860" cy="251"/>
            </a:xfrm>
            <a:prstGeom prst="rect">
              <a:avLst/>
            </a:prstGeom>
            <a:noFill/>
            <a:ln w="76200">
              <a:noFill/>
            </a:ln>
          </p:spPr>
          <p:txBody>
            <a:bodyPr>
              <a:spAutoFit/>
            </a:bodyPr>
            <a:lstStyle/>
            <a:p>
              <a:pPr>
                <a:spcBef>
                  <a:spcPct val="50000"/>
                </a:spcBef>
              </a:pPr>
              <a:r>
                <a:rPr lang="zh-CN" altLang="en-US" sz="20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大          气            层</a:t>
              </a:r>
            </a:p>
          </p:txBody>
        </p:sp>
      </p:gr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47" name="WordArt 15"/>
          <p:cNvSpPr>
            <a:spLocks noTextEdit="1"/>
          </p:cNvSpPr>
          <p:nvPr/>
        </p:nvSpPr>
        <p:spPr>
          <a:xfrm>
            <a:off x="4851403" y="1656399"/>
            <a:ext cx="838091" cy="409575"/>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200" b="1" dirty="0">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cs typeface="微软雅黑" panose="020B0503020204020204" pitchFamily="34" charset="-122"/>
              </a:rPr>
              <a:t>做活动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7814"/>
                                        </p:tgtEl>
                                        <p:attrNameLst>
                                          <p:attrName>style.visibility</p:attrName>
                                        </p:attrNameLst>
                                      </p:cBhvr>
                                      <p:to>
                                        <p:strVal val="visible"/>
                                      </p:to>
                                    </p:set>
                                    <p:animEffect transition="in" filter="blinds(horizontal)">
                                      <p:cBhvr>
                                        <p:cTn id="7" dur="500"/>
                                        <p:tgtEl>
                                          <p:spTgt spid="24781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47826"/>
                                        </p:tgtEl>
                                        <p:attrNameLst>
                                          <p:attrName>style.visibility</p:attrName>
                                        </p:attrNameLst>
                                      </p:cBhvr>
                                      <p:to>
                                        <p:strVal val="visible"/>
                                      </p:to>
                                    </p:set>
                                    <p:anim calcmode="lin" valueType="num">
                                      <p:cBhvr additive="base">
                                        <p:cTn id="15" dur="500" fill="hold"/>
                                        <p:tgtEl>
                                          <p:spTgt spid="247826"/>
                                        </p:tgtEl>
                                        <p:attrNameLst>
                                          <p:attrName>ppt_x</p:attrName>
                                        </p:attrNameLst>
                                      </p:cBhvr>
                                      <p:tavLst>
                                        <p:tav tm="0">
                                          <p:val>
                                            <p:strVal val="#ppt_x"/>
                                          </p:val>
                                        </p:tav>
                                        <p:tav tm="100000">
                                          <p:val>
                                            <p:strVal val="#ppt_x"/>
                                          </p:val>
                                        </p:tav>
                                      </p:tavLst>
                                    </p:anim>
                                    <p:anim calcmode="lin" valueType="num">
                                      <p:cBhvr additive="base">
                                        <p:cTn id="16" dur="500" fill="hold"/>
                                        <p:tgtEl>
                                          <p:spTgt spid="2478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gtEl>
                                        <p:attrNameLst>
                                          <p:attrName>style.visibility</p:attrName>
                                        </p:attrNameLst>
                                      </p:cBhvr>
                                      <p:to>
                                        <p:strVal val="visible"/>
                                      </p:to>
                                    </p:set>
                                    <p:animEffect transition="in" filter="blinds(horizontal)">
                                      <p:cBhvr>
                                        <p:cTn id="21"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4" grpId="0" bldLvl="0" animBg="1"/>
      <p:bldP spid="247826" grpId="0" bldLvl="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1" name="Text Box 5"/>
          <p:cNvSpPr txBox="1"/>
          <p:nvPr/>
        </p:nvSpPr>
        <p:spPr>
          <a:xfrm>
            <a:off x="1631738" y="1916113"/>
            <a:ext cx="4463469" cy="2748280"/>
          </a:xfrm>
          <a:prstGeom prst="rect">
            <a:avLst/>
          </a:prstGeom>
          <a:solidFill>
            <a:srgbClr val="00FFFF"/>
          </a:solidFill>
          <a:ln w="9525">
            <a:noFill/>
          </a:ln>
        </p:spPr>
        <p:txBody>
          <a:bodyPr>
            <a:spAutoFit/>
          </a:bodyPr>
          <a:lstStyle/>
          <a:p>
            <a:pPr algn="l">
              <a:lnSpc>
                <a:spcPct val="120000"/>
              </a:lnSpc>
            </a:pPr>
            <a:r>
              <a:rPr lang="en-US" altLang="zh-CN" dirty="0">
                <a:latin typeface="Times New Roman" panose="02020603050405020304" pitchFamily="18" charset="0"/>
                <a:ea typeface="楷体_GB2312" panose="02010609030101010101" pitchFamily="49"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）读右图，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两处中哪一处的太阳高度大？哪一处单位面积获得的太阳光热多？</a:t>
            </a:r>
          </a:p>
          <a:p>
            <a:pPr algn="l">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）在希腊语中，“气候”一词原义为倾斜，指的是由于太阳对在地面的投射角度不同而造成各地冷暖的差异。议一议，夏季温度高，冬季温度低，这与太阳高度有什么关系？</a:t>
            </a:r>
          </a:p>
        </p:txBody>
      </p:sp>
      <p:pic>
        <p:nvPicPr>
          <p:cNvPr id="275462" name="Picture 6" descr="阳光照射到球面上的示意图"/>
          <p:cNvPicPr>
            <a:picLocks noChangeAspect="1"/>
          </p:cNvPicPr>
          <p:nvPr/>
        </p:nvPicPr>
        <p:blipFill>
          <a:blip r:embed="rId2" cstate="print"/>
          <a:stretch>
            <a:fillRect/>
          </a:stretch>
        </p:blipFill>
        <p:spPr>
          <a:xfrm>
            <a:off x="6311078" y="1700214"/>
            <a:ext cx="3811092" cy="3265487"/>
          </a:xfrm>
          <a:prstGeom prst="rect">
            <a:avLst/>
          </a:prstGeom>
          <a:noFill/>
          <a:ln w="9525">
            <a:noFill/>
          </a:ln>
        </p:spPr>
      </p:pic>
      <p:sp>
        <p:nvSpPr>
          <p:cNvPr id="275463" name="Text Box 7"/>
          <p:cNvSpPr txBox="1"/>
          <p:nvPr/>
        </p:nvSpPr>
        <p:spPr>
          <a:xfrm>
            <a:off x="6166636" y="5013325"/>
            <a:ext cx="4104741" cy="1198880"/>
          </a:xfrm>
          <a:prstGeom prst="rect">
            <a:avLst/>
          </a:prstGeom>
          <a:solidFill>
            <a:srgbClr val="FFFF99"/>
          </a:solidFill>
          <a:ln w="76200">
            <a:noFill/>
          </a:ln>
        </p:spPr>
        <p:txBody>
          <a:bodyPr>
            <a:spAutoFit/>
          </a:bodyPr>
          <a:lstStyle/>
          <a:p>
            <a:pPr algn="l"/>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处太阳高度大，</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处获得的太阳光热多。</a:t>
            </a:r>
          </a:p>
          <a:p>
            <a:pPr algn="l"/>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夏季正午太阳高度大，冬季正午太阳高度小。</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47" name="WordArt 15"/>
          <p:cNvSpPr>
            <a:spLocks noTextEdit="1"/>
          </p:cNvSpPr>
          <p:nvPr/>
        </p:nvSpPr>
        <p:spPr>
          <a:xfrm>
            <a:off x="4467278" y="1290639"/>
            <a:ext cx="838091" cy="409575"/>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200" b="1">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cs typeface="微软雅黑" panose="020B0503020204020204" pitchFamily="34" charset="-122"/>
              </a:rPr>
              <a:t>做活动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blinds(horizontal)">
                                      <p:cBhvr>
                                        <p:cTn id="7" dur="500"/>
                                        <p:tgtEl>
                                          <p:spTgt spid="27546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5462"/>
                                        </p:tgtEl>
                                        <p:attrNameLst>
                                          <p:attrName>style.visibility</p:attrName>
                                        </p:attrNameLst>
                                      </p:cBhvr>
                                      <p:to>
                                        <p:strVal val="visible"/>
                                      </p:to>
                                    </p:set>
                                    <p:animEffect transition="in" filter="blinds(horizontal)">
                                      <p:cBhvr>
                                        <p:cTn id="11" dur="500"/>
                                        <p:tgtEl>
                                          <p:spTgt spid="27546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75463"/>
                                        </p:tgtEl>
                                        <p:attrNameLst>
                                          <p:attrName>style.visibility</p:attrName>
                                        </p:attrNameLst>
                                      </p:cBhvr>
                                      <p:to>
                                        <p:strVal val="visible"/>
                                      </p:to>
                                    </p:set>
                                    <p:anim calcmode="lin" valueType="num">
                                      <p:cBhvr additive="base">
                                        <p:cTn id="16" dur="500" fill="hold"/>
                                        <p:tgtEl>
                                          <p:spTgt spid="275463"/>
                                        </p:tgtEl>
                                        <p:attrNameLst>
                                          <p:attrName>ppt_x</p:attrName>
                                        </p:attrNameLst>
                                      </p:cBhvr>
                                      <p:tavLst>
                                        <p:tav tm="0">
                                          <p:val>
                                            <p:strVal val="#ppt_x"/>
                                          </p:val>
                                        </p:tav>
                                        <p:tav tm="100000">
                                          <p:val>
                                            <p:strVal val="#ppt_x"/>
                                          </p:val>
                                        </p:tav>
                                      </p:tavLst>
                                    </p:anim>
                                    <p:anim calcmode="lin" valueType="num">
                                      <p:cBhvr additive="base">
                                        <p:cTn id="17" dur="500" fill="hold"/>
                                        <p:tgtEl>
                                          <p:spTgt spid="27546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147"/>
                                        </p:tgtEl>
                                        <p:attrNameLst>
                                          <p:attrName>style.visibility</p:attrName>
                                        </p:attrNameLst>
                                      </p:cBhvr>
                                      <p:to>
                                        <p:strVal val="visible"/>
                                      </p:to>
                                    </p:set>
                                    <p:animEffect transition="in" filter="blinds(horizontal)">
                                      <p:cBhvr>
                                        <p:cTn id="22"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1" grpId="0" bldLvl="0" animBg="1"/>
      <p:bldP spid="275463" grpId="0" bldLvl="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p:nvPr/>
        </p:nvSpPr>
        <p:spPr>
          <a:xfrm>
            <a:off x="2580939" y="5516563"/>
            <a:ext cx="4708340" cy="369332"/>
          </a:xfrm>
          <a:prstGeom prst="rect">
            <a:avLst/>
          </a:prstGeom>
          <a:noFill/>
          <a:ln w="9525">
            <a:noFill/>
          </a:ln>
        </p:spPr>
        <p:txBody>
          <a:bodyPr wrap="none">
            <a:spAutoFit/>
          </a:bodyPr>
          <a:lstStyle/>
          <a:p>
            <a:pPr algn="l"/>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直射：照射面积小 →光束集中 →太阳辐射强</a:t>
            </a:r>
          </a:p>
        </p:txBody>
      </p:sp>
      <p:sp>
        <p:nvSpPr>
          <p:cNvPr id="249859" name="Text Box 3"/>
          <p:cNvSpPr txBox="1"/>
          <p:nvPr/>
        </p:nvSpPr>
        <p:spPr>
          <a:xfrm>
            <a:off x="2580939" y="6076950"/>
            <a:ext cx="4708340" cy="369332"/>
          </a:xfrm>
          <a:prstGeom prst="rect">
            <a:avLst/>
          </a:prstGeom>
          <a:noFill/>
          <a:ln w="9525">
            <a:noFill/>
          </a:ln>
        </p:spPr>
        <p:txBody>
          <a:bodyPr wrap="none">
            <a:spAutoFit/>
          </a:bodyPr>
          <a:lstStyle/>
          <a:p>
            <a:pPr algn="l"/>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斜射：照射面积大 →光束分散 →太阳辐射弱</a:t>
            </a:r>
          </a:p>
        </p:txBody>
      </p:sp>
      <p:pic>
        <p:nvPicPr>
          <p:cNvPr id="249860" name="太阳辐射角度.avi">
            <a:hlinkClick r:id="" action="ppaction://media"/>
          </p:cNvPr>
          <p:cNvPicPr>
            <a:picLocks noRot="1" noChangeAspect="1"/>
          </p:cNvPicPr>
          <p:nvPr>
            <a:videoFile r:link="rId1"/>
          </p:nvPr>
        </p:nvPicPr>
        <p:blipFill>
          <a:blip r:embed="rId3" cstate="print">
            <a:lum contrast="18000"/>
          </a:blip>
          <a:stretch>
            <a:fillRect/>
          </a:stretch>
        </p:blipFill>
        <p:spPr>
          <a:xfrm>
            <a:off x="2580623" y="944880"/>
            <a:ext cx="7055518" cy="4332288"/>
          </a:xfrm>
          <a:prstGeom prst="rect">
            <a:avLst/>
          </a:prstGeom>
          <a:noFill/>
          <a:ln w="9525" cap="flat" cmpd="sng">
            <a:solidFill>
              <a:srgbClr val="FF0000"/>
            </a:solidFill>
            <a:prstDash val="solid"/>
            <a:miter/>
            <a:headEnd type="none" w="med" len="med"/>
            <a:tailEnd type="none" w="med" len="med"/>
          </a:ln>
        </p:spPr>
      </p:pic>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00" fill="hold"/>
                                        <p:tgtEl>
                                          <p:spTgt spid="249860"/>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49858"/>
                                        </p:tgtEl>
                                        <p:attrNameLst>
                                          <p:attrName>style.visibility</p:attrName>
                                        </p:attrNameLst>
                                      </p:cBhvr>
                                      <p:to>
                                        <p:strVal val="visible"/>
                                      </p:to>
                                    </p:set>
                                    <p:animEffect transition="in" filter="blinds(horizontal)">
                                      <p:cBhvr>
                                        <p:cTn id="11" dur="500"/>
                                        <p:tgtEl>
                                          <p:spTgt spid="24985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49859"/>
                                        </p:tgtEl>
                                        <p:attrNameLst>
                                          <p:attrName>style.visibility</p:attrName>
                                        </p:attrNameLst>
                                      </p:cBhvr>
                                      <p:to>
                                        <p:strVal val="visible"/>
                                      </p:to>
                                    </p:set>
                                    <p:animEffect transition="in" filter="blinds(horizontal)">
                                      <p:cBhvr>
                                        <p:cTn id="16" dur="500"/>
                                        <p:tgtEl>
                                          <p:spTgt spid="24985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7" fill="hold" display="0">
                  <p:stCondLst>
                    <p:cond delay="indefinite"/>
                  </p:stCondLst>
                  <p:endCondLst>
                    <p:cond evt="onNext" delay="0">
                      <p:tgtEl>
                        <p:sldTgt/>
                      </p:tgtEl>
                    </p:cond>
                    <p:cond evt="onPrev" delay="0">
                      <p:tgtEl>
                        <p:sldTgt/>
                      </p:tgtEl>
                    </p:cond>
                  </p:endCondLst>
                </p:cTn>
                <p:tgtEl>
                  <p:spTgt spid="249860"/>
                </p:tgtEl>
              </p:cMediaNode>
            </p:video>
            <p:seq concurrent="1" nextAc="seek">
              <p:cTn id="18" restart="whenNotActive" fill="hold" evtFilter="cancelBubble" nodeType="interactiveSeq">
                <p:stCondLst>
                  <p:cond evt="onClick" delay="0">
                    <p:tgtEl>
                      <p:spTgt spid="24986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49860"/>
                                        </p:tgtEl>
                                      </p:cBhvr>
                                    </p:cmd>
                                  </p:childTnLst>
                                </p:cTn>
                              </p:par>
                            </p:childTnLst>
                          </p:cTn>
                        </p:par>
                      </p:childTnLst>
                    </p:cTn>
                  </p:par>
                </p:childTnLst>
              </p:cTn>
              <p:nextCondLst>
                <p:cond evt="onClick" delay="0">
                  <p:tgtEl>
                    <p:spTgt spid="249860"/>
                  </p:tgtEl>
                </p:cond>
              </p:nextCondLst>
            </p:seq>
          </p:childTnLst>
        </p:cTn>
      </p:par>
    </p:tnLst>
    <p:bldLst>
      <p:bldP spid="249858" grpId="0"/>
      <p:bldP spid="249859"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2"/>
          <p:cNvSpPr txBox="1"/>
          <p:nvPr/>
        </p:nvSpPr>
        <p:spPr>
          <a:xfrm>
            <a:off x="1919038" y="4797426"/>
            <a:ext cx="8423765" cy="838835"/>
          </a:xfrm>
          <a:prstGeom prst="rect">
            <a:avLst/>
          </a:prstGeom>
          <a:solidFill>
            <a:srgbClr val="00FFFF"/>
          </a:solidFill>
          <a:ln w="9525" cap="flat" cmpd="sng">
            <a:solidFill>
              <a:srgbClr val="FFFF00"/>
            </a:solidFill>
            <a:prstDash val="solid"/>
            <a:miter/>
            <a:headEnd type="none" w="med" len="med"/>
            <a:tailEnd type="none" w="med" len="med"/>
          </a:ln>
        </p:spPr>
        <p:txBody>
          <a:bodyPr>
            <a:spAutoFit/>
          </a:bodyPr>
          <a:lstStyle/>
          <a:p>
            <a:pPr algn="l" eaLnBrk="0" hangingPunct="0">
              <a:lnSpc>
                <a:spcPct val="135000"/>
              </a:lnSpc>
            </a:pP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由于地球是个球体，太阳高度从低纬地区向高纬地区递减，使太阳辐射强度也从低纬地区向高纬地区递减，从而导致气温从低纬向两极逐渐降低。</a:t>
            </a:r>
          </a:p>
        </p:txBody>
      </p:sp>
      <p:grpSp>
        <p:nvGrpSpPr>
          <p:cNvPr id="2" name="Group 50"/>
          <p:cNvGrpSpPr/>
          <p:nvPr/>
        </p:nvGrpSpPr>
        <p:grpSpPr>
          <a:xfrm>
            <a:off x="3358713" y="1196975"/>
            <a:ext cx="3168238" cy="3175000"/>
            <a:chOff x="1156" y="754"/>
            <a:chExt cx="1996" cy="2000"/>
          </a:xfrm>
        </p:grpSpPr>
        <p:grpSp>
          <p:nvGrpSpPr>
            <p:cNvPr id="3" name="Group 22"/>
            <p:cNvGrpSpPr/>
            <p:nvPr/>
          </p:nvGrpSpPr>
          <p:grpSpPr>
            <a:xfrm>
              <a:off x="1156" y="754"/>
              <a:ext cx="1996" cy="1996"/>
              <a:chOff x="1973" y="754"/>
              <a:chExt cx="1996" cy="1996"/>
            </a:xfrm>
          </p:grpSpPr>
          <p:sp>
            <p:nvSpPr>
              <p:cNvPr id="10272" name="Oval 14"/>
              <p:cNvSpPr/>
              <p:nvPr/>
            </p:nvSpPr>
            <p:spPr>
              <a:xfrm>
                <a:off x="1973" y="754"/>
                <a:ext cx="1996" cy="1996"/>
              </a:xfrm>
              <a:prstGeom prst="ellipse">
                <a:avLst/>
              </a:prstGeom>
              <a:solidFill>
                <a:srgbClr val="FFFFFF"/>
              </a:solidFill>
              <a:ln w="28575" cap="flat" cmpd="sng">
                <a:solidFill>
                  <a:schemeClr val="tx1"/>
                </a:solidFill>
                <a:prstDash val="soli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73" name="Line 15"/>
              <p:cNvSpPr/>
              <p:nvPr/>
            </p:nvSpPr>
            <p:spPr>
              <a:xfrm>
                <a:off x="3016" y="754"/>
                <a:ext cx="0" cy="1996"/>
              </a:xfrm>
              <a:prstGeom prst="line">
                <a:avLst/>
              </a:prstGeom>
              <a:ln w="28575" cap="flat" cmpd="sng">
                <a:solidFill>
                  <a:schemeClr val="tx1"/>
                </a:solidFill>
                <a:prstDash val="solid"/>
                <a:headEnd type="none" w="med" len="med"/>
                <a:tailEnd type="none" w="med" len="med"/>
              </a:ln>
            </p:spPr>
          </p:sp>
          <p:sp>
            <p:nvSpPr>
              <p:cNvPr id="10274" name="Line 16"/>
              <p:cNvSpPr/>
              <p:nvPr/>
            </p:nvSpPr>
            <p:spPr>
              <a:xfrm>
                <a:off x="1973" y="1752"/>
                <a:ext cx="1996" cy="0"/>
              </a:xfrm>
              <a:prstGeom prst="line">
                <a:avLst/>
              </a:prstGeom>
              <a:ln w="28575" cap="flat" cmpd="sng">
                <a:solidFill>
                  <a:schemeClr val="tx1"/>
                </a:solidFill>
                <a:prstDash val="solid"/>
                <a:headEnd type="none" w="med" len="med"/>
                <a:tailEnd type="none" w="med" len="med"/>
              </a:ln>
            </p:spPr>
          </p:sp>
          <p:sp>
            <p:nvSpPr>
              <p:cNvPr id="10275" name="Oval 17"/>
              <p:cNvSpPr/>
              <p:nvPr/>
            </p:nvSpPr>
            <p:spPr>
              <a:xfrm>
                <a:off x="2488" y="754"/>
                <a:ext cx="1038" cy="1996"/>
              </a:xfrm>
              <a:prstGeom prst="ellipse">
                <a:avLst/>
              </a:prstGeom>
              <a:noFill/>
              <a:ln w="28575" cap="flat" cmpd="sng">
                <a:solidFill>
                  <a:schemeClr val="tx1"/>
                </a:solidFill>
                <a:prstDash val="soli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76" name="Line 18"/>
              <p:cNvSpPr/>
              <p:nvPr/>
            </p:nvSpPr>
            <p:spPr>
              <a:xfrm>
                <a:off x="2064" y="1407"/>
                <a:ext cx="1814" cy="0"/>
              </a:xfrm>
              <a:prstGeom prst="line">
                <a:avLst/>
              </a:prstGeom>
              <a:ln w="28575" cap="flat" cmpd="sng">
                <a:solidFill>
                  <a:schemeClr val="tx1"/>
                </a:solidFill>
                <a:prstDash val="dash"/>
                <a:headEnd type="none" w="med" len="med"/>
                <a:tailEnd type="none" w="med" len="med"/>
              </a:ln>
            </p:spPr>
          </p:sp>
          <p:sp>
            <p:nvSpPr>
              <p:cNvPr id="10277" name="Line 19"/>
              <p:cNvSpPr/>
              <p:nvPr/>
            </p:nvSpPr>
            <p:spPr>
              <a:xfrm>
                <a:off x="2064" y="2088"/>
                <a:ext cx="1814" cy="0"/>
              </a:xfrm>
              <a:prstGeom prst="line">
                <a:avLst/>
              </a:prstGeom>
              <a:ln w="28575" cap="flat" cmpd="sng">
                <a:solidFill>
                  <a:schemeClr val="tx1"/>
                </a:solidFill>
                <a:prstDash val="dash"/>
                <a:headEnd type="none" w="med" len="med"/>
                <a:tailEnd type="none" w="med" len="med"/>
              </a:ln>
            </p:spPr>
          </p:sp>
          <p:sp>
            <p:nvSpPr>
              <p:cNvPr id="10278" name="Line 20"/>
              <p:cNvSpPr/>
              <p:nvPr/>
            </p:nvSpPr>
            <p:spPr>
              <a:xfrm>
                <a:off x="2562" y="845"/>
                <a:ext cx="817" cy="0"/>
              </a:xfrm>
              <a:prstGeom prst="line">
                <a:avLst/>
              </a:prstGeom>
              <a:ln w="28575" cap="flat" cmpd="sng">
                <a:solidFill>
                  <a:schemeClr val="tx1"/>
                </a:solidFill>
                <a:prstDash val="dash"/>
                <a:headEnd type="none" w="med" len="med"/>
                <a:tailEnd type="none" w="med" len="med"/>
              </a:ln>
            </p:spPr>
          </p:sp>
          <p:sp>
            <p:nvSpPr>
              <p:cNvPr id="10279" name="Line 21"/>
              <p:cNvSpPr/>
              <p:nvPr/>
            </p:nvSpPr>
            <p:spPr>
              <a:xfrm>
                <a:off x="2562" y="2650"/>
                <a:ext cx="817" cy="0"/>
              </a:xfrm>
              <a:prstGeom prst="line">
                <a:avLst/>
              </a:prstGeom>
              <a:ln w="28575" cap="flat" cmpd="sng">
                <a:solidFill>
                  <a:schemeClr val="tx1"/>
                </a:solidFill>
                <a:prstDash val="dash"/>
                <a:headEnd type="none" w="med" len="med"/>
                <a:tailEnd type="none" w="med" len="med"/>
              </a:ln>
            </p:spPr>
          </p:sp>
        </p:grpSp>
        <p:sp>
          <p:nvSpPr>
            <p:cNvPr id="10255" name="Freeform 33"/>
            <p:cNvSpPr/>
            <p:nvPr/>
          </p:nvSpPr>
          <p:spPr>
            <a:xfrm>
              <a:off x="1158" y="799"/>
              <a:ext cx="1042" cy="848"/>
            </a:xfrm>
            <a:custGeom>
              <a:avLst/>
              <a:gdLst>
                <a:gd name="txL" fmla="*/ 0 w 1042"/>
                <a:gd name="txT" fmla="*/ 0 h 848"/>
                <a:gd name="txR" fmla="*/ 1042 w 1042"/>
                <a:gd name="txB" fmla="*/ 848 h 848"/>
              </a:gdLst>
              <a:ahLst/>
              <a:cxnLst>
                <a:cxn ang="0">
                  <a:pos x="1042" y="0"/>
                </a:cxn>
                <a:cxn ang="0">
                  <a:pos x="0" y="848"/>
                </a:cxn>
              </a:cxnLst>
              <a:rect l="txL" t="txT" r="txR" b="txB"/>
              <a:pathLst>
                <a:path w="1042" h="848">
                  <a:moveTo>
                    <a:pt x="1042" y="0"/>
                  </a:moveTo>
                  <a:lnTo>
                    <a:pt x="0" y="848"/>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56" name="Freeform 34"/>
            <p:cNvSpPr/>
            <p:nvPr/>
          </p:nvSpPr>
          <p:spPr>
            <a:xfrm>
              <a:off x="1161" y="935"/>
              <a:ext cx="1039" cy="850"/>
            </a:xfrm>
            <a:custGeom>
              <a:avLst/>
              <a:gdLst>
                <a:gd name="txL" fmla="*/ 0 w 1039"/>
                <a:gd name="txT" fmla="*/ 0 h 850"/>
                <a:gd name="txR" fmla="*/ 1039 w 1039"/>
                <a:gd name="txB" fmla="*/ 850 h 850"/>
              </a:gdLst>
              <a:ahLst/>
              <a:cxnLst>
                <a:cxn ang="0">
                  <a:pos x="1039" y="0"/>
                </a:cxn>
                <a:cxn ang="0">
                  <a:pos x="0" y="850"/>
                </a:cxn>
              </a:cxnLst>
              <a:rect l="txL" t="txT" r="txR" b="txB"/>
              <a:pathLst>
                <a:path w="1039" h="850">
                  <a:moveTo>
                    <a:pt x="1039" y="0"/>
                  </a:moveTo>
                  <a:lnTo>
                    <a:pt x="0" y="850"/>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57" name="Freeform 35"/>
            <p:cNvSpPr/>
            <p:nvPr/>
          </p:nvSpPr>
          <p:spPr>
            <a:xfrm>
              <a:off x="1170" y="1071"/>
              <a:ext cx="1030" cy="840"/>
            </a:xfrm>
            <a:custGeom>
              <a:avLst/>
              <a:gdLst>
                <a:gd name="txL" fmla="*/ 0 w 1030"/>
                <a:gd name="txT" fmla="*/ 0 h 840"/>
                <a:gd name="txR" fmla="*/ 1030 w 1030"/>
                <a:gd name="txB" fmla="*/ 840 h 840"/>
              </a:gdLst>
              <a:ahLst/>
              <a:cxnLst>
                <a:cxn ang="0">
                  <a:pos x="1030" y="0"/>
                </a:cxn>
                <a:cxn ang="0">
                  <a:pos x="0" y="840"/>
                </a:cxn>
              </a:cxnLst>
              <a:rect l="txL" t="txT" r="txR" b="txB"/>
              <a:pathLst>
                <a:path w="1030" h="840">
                  <a:moveTo>
                    <a:pt x="1030" y="0"/>
                  </a:moveTo>
                  <a:lnTo>
                    <a:pt x="0" y="840"/>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58" name="Line 36"/>
            <p:cNvSpPr/>
            <p:nvPr/>
          </p:nvSpPr>
          <p:spPr>
            <a:xfrm flipH="1">
              <a:off x="1202" y="1207"/>
              <a:ext cx="998" cy="817"/>
            </a:xfrm>
            <a:prstGeom prst="line">
              <a:avLst/>
            </a:prstGeom>
            <a:ln w="12700" cap="flat" cmpd="sng">
              <a:solidFill>
                <a:schemeClr val="tx1"/>
              </a:solidFill>
              <a:prstDash val="solid"/>
              <a:headEnd type="none" w="med" len="med"/>
              <a:tailEnd type="none" w="med" len="med"/>
            </a:ln>
          </p:spPr>
        </p:sp>
        <p:sp>
          <p:nvSpPr>
            <p:cNvPr id="10259" name="Freeform 37"/>
            <p:cNvSpPr/>
            <p:nvPr/>
          </p:nvSpPr>
          <p:spPr>
            <a:xfrm>
              <a:off x="1230" y="1343"/>
              <a:ext cx="970" cy="793"/>
            </a:xfrm>
            <a:custGeom>
              <a:avLst/>
              <a:gdLst>
                <a:gd name="txL" fmla="*/ 0 w 970"/>
                <a:gd name="txT" fmla="*/ 0 h 793"/>
                <a:gd name="txR" fmla="*/ 970 w 970"/>
                <a:gd name="txB" fmla="*/ 793 h 793"/>
              </a:gdLst>
              <a:ahLst/>
              <a:cxnLst>
                <a:cxn ang="0">
                  <a:pos x="970" y="0"/>
                </a:cxn>
                <a:cxn ang="0">
                  <a:pos x="0" y="793"/>
                </a:cxn>
              </a:cxnLst>
              <a:rect l="txL" t="txT" r="txR" b="txB"/>
              <a:pathLst>
                <a:path w="970" h="793">
                  <a:moveTo>
                    <a:pt x="970" y="0"/>
                  </a:moveTo>
                  <a:lnTo>
                    <a:pt x="0" y="793"/>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0" name="Freeform 38"/>
            <p:cNvSpPr/>
            <p:nvPr/>
          </p:nvSpPr>
          <p:spPr>
            <a:xfrm>
              <a:off x="1278" y="1479"/>
              <a:ext cx="922" cy="753"/>
            </a:xfrm>
            <a:custGeom>
              <a:avLst/>
              <a:gdLst>
                <a:gd name="txL" fmla="*/ 0 w 922"/>
                <a:gd name="txT" fmla="*/ 0 h 753"/>
                <a:gd name="txR" fmla="*/ 922 w 922"/>
                <a:gd name="txB" fmla="*/ 753 h 753"/>
              </a:gdLst>
              <a:ahLst/>
              <a:cxnLst>
                <a:cxn ang="0">
                  <a:pos x="922" y="0"/>
                </a:cxn>
                <a:cxn ang="0">
                  <a:pos x="0" y="753"/>
                </a:cxn>
              </a:cxnLst>
              <a:rect l="txL" t="txT" r="txR" b="txB"/>
              <a:pathLst>
                <a:path w="922" h="753">
                  <a:moveTo>
                    <a:pt x="922" y="0"/>
                  </a:moveTo>
                  <a:lnTo>
                    <a:pt x="0" y="753"/>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1" name="Freeform 39"/>
            <p:cNvSpPr/>
            <p:nvPr/>
          </p:nvSpPr>
          <p:spPr>
            <a:xfrm>
              <a:off x="1335" y="1615"/>
              <a:ext cx="865" cy="707"/>
            </a:xfrm>
            <a:custGeom>
              <a:avLst/>
              <a:gdLst>
                <a:gd name="txL" fmla="*/ 0 w 865"/>
                <a:gd name="txT" fmla="*/ 0 h 707"/>
                <a:gd name="txR" fmla="*/ 865 w 865"/>
                <a:gd name="txB" fmla="*/ 707 h 707"/>
              </a:gdLst>
              <a:ahLst/>
              <a:cxnLst>
                <a:cxn ang="0">
                  <a:pos x="865" y="0"/>
                </a:cxn>
                <a:cxn ang="0">
                  <a:pos x="0" y="707"/>
                </a:cxn>
              </a:cxnLst>
              <a:rect l="txL" t="txT" r="txR" b="txB"/>
              <a:pathLst>
                <a:path w="865" h="707">
                  <a:moveTo>
                    <a:pt x="865" y="0"/>
                  </a:moveTo>
                  <a:lnTo>
                    <a:pt x="0" y="707"/>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2" name="Freeform 40"/>
            <p:cNvSpPr/>
            <p:nvPr/>
          </p:nvSpPr>
          <p:spPr>
            <a:xfrm>
              <a:off x="1401" y="1751"/>
              <a:ext cx="799" cy="658"/>
            </a:xfrm>
            <a:custGeom>
              <a:avLst/>
              <a:gdLst>
                <a:gd name="txL" fmla="*/ 0 w 799"/>
                <a:gd name="txT" fmla="*/ 0 h 658"/>
                <a:gd name="txR" fmla="*/ 799 w 799"/>
                <a:gd name="txB" fmla="*/ 658 h 658"/>
              </a:gdLst>
              <a:ahLst/>
              <a:cxnLst>
                <a:cxn ang="0">
                  <a:pos x="799" y="0"/>
                </a:cxn>
                <a:cxn ang="0">
                  <a:pos x="0" y="658"/>
                </a:cxn>
              </a:cxnLst>
              <a:rect l="txL" t="txT" r="txR" b="txB"/>
              <a:pathLst>
                <a:path w="799" h="658">
                  <a:moveTo>
                    <a:pt x="799" y="0"/>
                  </a:moveTo>
                  <a:lnTo>
                    <a:pt x="0" y="658"/>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3" name="Freeform 41"/>
            <p:cNvSpPr/>
            <p:nvPr/>
          </p:nvSpPr>
          <p:spPr>
            <a:xfrm>
              <a:off x="1470" y="1887"/>
              <a:ext cx="730" cy="594"/>
            </a:xfrm>
            <a:custGeom>
              <a:avLst/>
              <a:gdLst>
                <a:gd name="txL" fmla="*/ 0 w 730"/>
                <a:gd name="txT" fmla="*/ 0 h 594"/>
                <a:gd name="txR" fmla="*/ 730 w 730"/>
                <a:gd name="txB" fmla="*/ 594 h 594"/>
              </a:gdLst>
              <a:ahLst/>
              <a:cxnLst>
                <a:cxn ang="0">
                  <a:pos x="730" y="0"/>
                </a:cxn>
                <a:cxn ang="0">
                  <a:pos x="0" y="594"/>
                </a:cxn>
              </a:cxnLst>
              <a:rect l="txL" t="txT" r="txR" b="txB"/>
              <a:pathLst>
                <a:path w="730" h="594">
                  <a:moveTo>
                    <a:pt x="730" y="0"/>
                  </a:moveTo>
                  <a:lnTo>
                    <a:pt x="0" y="594"/>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4" name="Freeform 42"/>
            <p:cNvSpPr/>
            <p:nvPr/>
          </p:nvSpPr>
          <p:spPr>
            <a:xfrm>
              <a:off x="1557" y="2023"/>
              <a:ext cx="643" cy="530"/>
            </a:xfrm>
            <a:custGeom>
              <a:avLst/>
              <a:gdLst>
                <a:gd name="txL" fmla="*/ 0 w 643"/>
                <a:gd name="txT" fmla="*/ 0 h 530"/>
                <a:gd name="txR" fmla="*/ 643 w 643"/>
                <a:gd name="txB" fmla="*/ 530 h 530"/>
              </a:gdLst>
              <a:ahLst/>
              <a:cxnLst>
                <a:cxn ang="0">
                  <a:pos x="643" y="0"/>
                </a:cxn>
                <a:cxn ang="0">
                  <a:pos x="0" y="530"/>
                </a:cxn>
              </a:cxnLst>
              <a:rect l="txL" t="txT" r="txR" b="txB"/>
              <a:pathLst>
                <a:path w="643" h="530">
                  <a:moveTo>
                    <a:pt x="643" y="0"/>
                  </a:moveTo>
                  <a:lnTo>
                    <a:pt x="0" y="530"/>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5" name="Freeform 43"/>
            <p:cNvSpPr/>
            <p:nvPr/>
          </p:nvSpPr>
          <p:spPr>
            <a:xfrm>
              <a:off x="1644" y="2159"/>
              <a:ext cx="556" cy="457"/>
            </a:xfrm>
            <a:custGeom>
              <a:avLst/>
              <a:gdLst>
                <a:gd name="txL" fmla="*/ 0 w 556"/>
                <a:gd name="txT" fmla="*/ 0 h 457"/>
                <a:gd name="txR" fmla="*/ 556 w 556"/>
                <a:gd name="txB" fmla="*/ 457 h 457"/>
              </a:gdLst>
              <a:ahLst/>
              <a:cxnLst>
                <a:cxn ang="0">
                  <a:pos x="556" y="0"/>
                </a:cxn>
                <a:cxn ang="0">
                  <a:pos x="0" y="457"/>
                </a:cxn>
              </a:cxnLst>
              <a:rect l="txL" t="txT" r="txR" b="txB"/>
              <a:pathLst>
                <a:path w="556" h="457">
                  <a:moveTo>
                    <a:pt x="556" y="0"/>
                  </a:moveTo>
                  <a:lnTo>
                    <a:pt x="0" y="457"/>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6" name="Freeform 44"/>
            <p:cNvSpPr/>
            <p:nvPr/>
          </p:nvSpPr>
          <p:spPr>
            <a:xfrm>
              <a:off x="1749" y="2296"/>
              <a:ext cx="451" cy="368"/>
            </a:xfrm>
            <a:custGeom>
              <a:avLst/>
              <a:gdLst>
                <a:gd name="txL" fmla="*/ 0 w 451"/>
                <a:gd name="txT" fmla="*/ 0 h 368"/>
                <a:gd name="txR" fmla="*/ 451 w 451"/>
                <a:gd name="txB" fmla="*/ 368 h 368"/>
              </a:gdLst>
              <a:ahLst/>
              <a:cxnLst>
                <a:cxn ang="0">
                  <a:pos x="451" y="0"/>
                </a:cxn>
                <a:cxn ang="0">
                  <a:pos x="0" y="368"/>
                </a:cxn>
              </a:cxnLst>
              <a:rect l="txL" t="txT" r="txR" b="txB"/>
              <a:pathLst>
                <a:path w="451" h="368">
                  <a:moveTo>
                    <a:pt x="451" y="0"/>
                  </a:moveTo>
                  <a:lnTo>
                    <a:pt x="0" y="368"/>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7" name="Freeform 45"/>
            <p:cNvSpPr/>
            <p:nvPr/>
          </p:nvSpPr>
          <p:spPr>
            <a:xfrm>
              <a:off x="1869" y="2432"/>
              <a:ext cx="331" cy="268"/>
            </a:xfrm>
            <a:custGeom>
              <a:avLst/>
              <a:gdLst>
                <a:gd name="txL" fmla="*/ 0 w 331"/>
                <a:gd name="txT" fmla="*/ 0 h 268"/>
                <a:gd name="txR" fmla="*/ 331 w 331"/>
                <a:gd name="txB" fmla="*/ 268 h 268"/>
              </a:gdLst>
              <a:ahLst/>
              <a:cxnLst>
                <a:cxn ang="0">
                  <a:pos x="331" y="0"/>
                </a:cxn>
                <a:cxn ang="0">
                  <a:pos x="0" y="268"/>
                </a:cxn>
              </a:cxnLst>
              <a:rect l="txL" t="txT" r="txR" b="txB"/>
              <a:pathLst>
                <a:path w="331" h="268">
                  <a:moveTo>
                    <a:pt x="331" y="0"/>
                  </a:moveTo>
                  <a:lnTo>
                    <a:pt x="0" y="268"/>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8" name="Freeform 46"/>
            <p:cNvSpPr/>
            <p:nvPr/>
          </p:nvSpPr>
          <p:spPr>
            <a:xfrm>
              <a:off x="1989" y="2568"/>
              <a:ext cx="211" cy="171"/>
            </a:xfrm>
            <a:custGeom>
              <a:avLst/>
              <a:gdLst>
                <a:gd name="txL" fmla="*/ 0 w 211"/>
                <a:gd name="txT" fmla="*/ 0 h 171"/>
                <a:gd name="txR" fmla="*/ 211 w 211"/>
                <a:gd name="txB" fmla="*/ 171 h 171"/>
              </a:gdLst>
              <a:ahLst/>
              <a:cxnLst>
                <a:cxn ang="0">
                  <a:pos x="211" y="0"/>
                </a:cxn>
                <a:cxn ang="0">
                  <a:pos x="0" y="171"/>
                </a:cxn>
              </a:cxnLst>
              <a:rect l="txL" t="txT" r="txR" b="txB"/>
              <a:pathLst>
                <a:path w="211" h="171">
                  <a:moveTo>
                    <a:pt x="211" y="0"/>
                  </a:moveTo>
                  <a:lnTo>
                    <a:pt x="0" y="171"/>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69" name="Freeform 47"/>
            <p:cNvSpPr/>
            <p:nvPr/>
          </p:nvSpPr>
          <p:spPr>
            <a:xfrm>
              <a:off x="2142" y="2704"/>
              <a:ext cx="58" cy="50"/>
            </a:xfrm>
            <a:custGeom>
              <a:avLst/>
              <a:gdLst>
                <a:gd name="txL" fmla="*/ 0 w 58"/>
                <a:gd name="txT" fmla="*/ 0 h 50"/>
                <a:gd name="txR" fmla="*/ 58 w 58"/>
                <a:gd name="txB" fmla="*/ 50 h 50"/>
              </a:gdLst>
              <a:ahLst/>
              <a:cxnLst>
                <a:cxn ang="0">
                  <a:pos x="58" y="0"/>
                </a:cxn>
                <a:cxn ang="0">
                  <a:pos x="0" y="50"/>
                </a:cxn>
              </a:cxnLst>
              <a:rect l="txL" t="txT" r="txR" b="txB"/>
              <a:pathLst>
                <a:path w="58" h="50">
                  <a:moveTo>
                    <a:pt x="58" y="0"/>
                  </a:moveTo>
                  <a:lnTo>
                    <a:pt x="0" y="50"/>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70" name="Freeform 48"/>
            <p:cNvSpPr/>
            <p:nvPr/>
          </p:nvSpPr>
          <p:spPr>
            <a:xfrm>
              <a:off x="1202" y="756"/>
              <a:ext cx="883" cy="724"/>
            </a:xfrm>
            <a:custGeom>
              <a:avLst/>
              <a:gdLst>
                <a:gd name="txL" fmla="*/ 0 w 883"/>
                <a:gd name="txT" fmla="*/ 0 h 724"/>
                <a:gd name="txR" fmla="*/ 883 w 883"/>
                <a:gd name="txB" fmla="*/ 724 h 724"/>
              </a:gdLst>
              <a:ahLst/>
              <a:cxnLst>
                <a:cxn ang="0">
                  <a:pos x="883" y="0"/>
                </a:cxn>
                <a:cxn ang="0">
                  <a:pos x="0" y="724"/>
                </a:cxn>
              </a:cxnLst>
              <a:rect l="txL" t="txT" r="txR" b="txB"/>
              <a:pathLst>
                <a:path w="883" h="724">
                  <a:moveTo>
                    <a:pt x="883" y="0"/>
                  </a:moveTo>
                  <a:lnTo>
                    <a:pt x="0" y="724"/>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71" name="Freeform 49"/>
            <p:cNvSpPr/>
            <p:nvPr/>
          </p:nvSpPr>
          <p:spPr>
            <a:xfrm>
              <a:off x="1275" y="792"/>
              <a:ext cx="609" cy="495"/>
            </a:xfrm>
            <a:custGeom>
              <a:avLst/>
              <a:gdLst>
                <a:gd name="txL" fmla="*/ 0 w 609"/>
                <a:gd name="txT" fmla="*/ 0 h 495"/>
                <a:gd name="txR" fmla="*/ 609 w 609"/>
                <a:gd name="txB" fmla="*/ 495 h 495"/>
              </a:gdLst>
              <a:ahLst/>
              <a:cxnLst>
                <a:cxn ang="0">
                  <a:pos x="609" y="0"/>
                </a:cxn>
                <a:cxn ang="0">
                  <a:pos x="0" y="495"/>
                </a:cxn>
              </a:cxnLst>
              <a:rect l="txL" t="txT" r="txR" b="txB"/>
              <a:pathLst>
                <a:path w="609" h="495">
                  <a:moveTo>
                    <a:pt x="609" y="0"/>
                  </a:moveTo>
                  <a:lnTo>
                    <a:pt x="0" y="495"/>
                  </a:lnTo>
                </a:path>
              </a:pathLst>
            </a:custGeom>
            <a:noFill/>
            <a:ln w="1270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 name="Group 53"/>
          <p:cNvGrpSpPr/>
          <p:nvPr/>
        </p:nvGrpSpPr>
        <p:grpSpPr>
          <a:xfrm>
            <a:off x="5015847" y="1181100"/>
            <a:ext cx="3239666" cy="3213100"/>
            <a:chOff x="2200" y="744"/>
            <a:chExt cx="2041" cy="2024"/>
          </a:xfrm>
        </p:grpSpPr>
        <p:grpSp>
          <p:nvGrpSpPr>
            <p:cNvPr id="5" name="Group 51"/>
            <p:cNvGrpSpPr/>
            <p:nvPr/>
          </p:nvGrpSpPr>
          <p:grpSpPr>
            <a:xfrm>
              <a:off x="2200" y="744"/>
              <a:ext cx="2041" cy="2024"/>
              <a:chOff x="2200" y="744"/>
              <a:chExt cx="2041" cy="2024"/>
            </a:xfrm>
          </p:grpSpPr>
          <p:sp>
            <p:nvSpPr>
              <p:cNvPr id="10247" name="Line 24"/>
              <p:cNvSpPr/>
              <p:nvPr/>
            </p:nvSpPr>
            <p:spPr>
              <a:xfrm flipH="1">
                <a:off x="3188" y="1752"/>
                <a:ext cx="1043" cy="0"/>
              </a:xfrm>
              <a:prstGeom prst="line">
                <a:avLst/>
              </a:prstGeom>
              <a:ln w="28575" cap="flat" cmpd="sng">
                <a:solidFill>
                  <a:srgbClr val="FF0000"/>
                </a:solidFill>
                <a:prstDash val="solid"/>
                <a:headEnd type="none" w="med" len="med"/>
                <a:tailEnd type="triangle" w="med" len="med"/>
              </a:ln>
            </p:spPr>
          </p:sp>
          <p:sp>
            <p:nvSpPr>
              <p:cNvPr id="10248" name="Line 25"/>
              <p:cNvSpPr/>
              <p:nvPr/>
            </p:nvSpPr>
            <p:spPr>
              <a:xfrm flipH="1">
                <a:off x="3107" y="2115"/>
                <a:ext cx="1134" cy="0"/>
              </a:xfrm>
              <a:prstGeom prst="line">
                <a:avLst/>
              </a:prstGeom>
              <a:ln w="28575" cap="flat" cmpd="sng">
                <a:solidFill>
                  <a:srgbClr val="FF0000"/>
                </a:solidFill>
                <a:prstDash val="solid"/>
                <a:headEnd type="none" w="med" len="med"/>
                <a:tailEnd type="triangle" w="med" len="med"/>
              </a:ln>
            </p:spPr>
          </p:sp>
          <p:sp>
            <p:nvSpPr>
              <p:cNvPr id="10249" name="Line 26"/>
              <p:cNvSpPr/>
              <p:nvPr/>
            </p:nvSpPr>
            <p:spPr>
              <a:xfrm flipH="1">
                <a:off x="2880" y="2478"/>
                <a:ext cx="1361" cy="0"/>
              </a:xfrm>
              <a:prstGeom prst="line">
                <a:avLst/>
              </a:prstGeom>
              <a:ln w="28575" cap="flat" cmpd="sng">
                <a:solidFill>
                  <a:srgbClr val="FF0000"/>
                </a:solidFill>
                <a:prstDash val="solid"/>
                <a:headEnd type="none" w="med" len="med"/>
                <a:tailEnd type="triangle" w="med" len="med"/>
              </a:ln>
            </p:spPr>
          </p:sp>
          <p:sp>
            <p:nvSpPr>
              <p:cNvPr id="10250" name="Line 27"/>
              <p:cNvSpPr/>
              <p:nvPr/>
            </p:nvSpPr>
            <p:spPr>
              <a:xfrm flipH="1">
                <a:off x="2835" y="981"/>
                <a:ext cx="1406" cy="0"/>
              </a:xfrm>
              <a:prstGeom prst="line">
                <a:avLst/>
              </a:prstGeom>
              <a:ln w="28575" cap="flat" cmpd="sng">
                <a:solidFill>
                  <a:srgbClr val="FF0000"/>
                </a:solidFill>
                <a:prstDash val="solid"/>
                <a:headEnd type="none" w="med" len="med"/>
                <a:tailEnd type="triangle" w="med" len="med"/>
              </a:ln>
            </p:spPr>
          </p:sp>
          <p:sp>
            <p:nvSpPr>
              <p:cNvPr id="10251" name="Line 28"/>
              <p:cNvSpPr/>
              <p:nvPr/>
            </p:nvSpPr>
            <p:spPr>
              <a:xfrm flipH="1">
                <a:off x="3107" y="1344"/>
                <a:ext cx="1134" cy="0"/>
              </a:xfrm>
              <a:prstGeom prst="line">
                <a:avLst/>
              </a:prstGeom>
              <a:ln w="28575" cap="flat" cmpd="sng">
                <a:solidFill>
                  <a:srgbClr val="FF0000"/>
                </a:solidFill>
                <a:prstDash val="solid"/>
                <a:headEnd type="none" w="med" len="med"/>
                <a:tailEnd type="triangle" w="med" len="med"/>
              </a:ln>
            </p:spPr>
          </p:sp>
          <p:sp>
            <p:nvSpPr>
              <p:cNvPr id="10252" name="Line 29"/>
              <p:cNvSpPr/>
              <p:nvPr/>
            </p:nvSpPr>
            <p:spPr>
              <a:xfrm flipH="1">
                <a:off x="2200" y="744"/>
                <a:ext cx="2041" cy="0"/>
              </a:xfrm>
              <a:prstGeom prst="line">
                <a:avLst/>
              </a:prstGeom>
              <a:ln w="28575" cap="flat" cmpd="sng">
                <a:solidFill>
                  <a:srgbClr val="FF0000"/>
                </a:solidFill>
                <a:prstDash val="solid"/>
                <a:headEnd type="none" w="med" len="med"/>
                <a:tailEnd type="triangle" w="med" len="med"/>
              </a:ln>
            </p:spPr>
          </p:sp>
          <p:sp>
            <p:nvSpPr>
              <p:cNvPr id="10253" name="Line 30"/>
              <p:cNvSpPr/>
              <p:nvPr/>
            </p:nvSpPr>
            <p:spPr>
              <a:xfrm flipH="1">
                <a:off x="2200" y="2768"/>
                <a:ext cx="2041" cy="0"/>
              </a:xfrm>
              <a:prstGeom prst="line">
                <a:avLst/>
              </a:prstGeom>
              <a:ln w="28575" cap="flat" cmpd="sng">
                <a:solidFill>
                  <a:srgbClr val="FF0000"/>
                </a:solidFill>
                <a:prstDash val="solid"/>
                <a:headEnd type="none" w="med" len="med"/>
                <a:tailEnd type="triangle" w="med" len="med"/>
              </a:ln>
            </p:spPr>
          </p:sp>
        </p:grpSp>
        <p:sp>
          <p:nvSpPr>
            <p:cNvPr id="10246" name="Text Box 52"/>
            <p:cNvSpPr txBox="1"/>
            <p:nvPr/>
          </p:nvSpPr>
          <p:spPr>
            <a:xfrm>
              <a:off x="3723" y="890"/>
              <a:ext cx="291" cy="1724"/>
            </a:xfrm>
            <a:prstGeom prst="rect">
              <a:avLst/>
            </a:prstGeom>
            <a:noFill/>
            <a:ln w="28575">
              <a:noFill/>
            </a:ln>
          </p:spPr>
          <p:txBody>
            <a:bodyPr vert="eaVert">
              <a:spAutoFit/>
            </a:bodyPr>
            <a:lstStyle/>
            <a:p>
              <a:pPr>
                <a:spcBef>
                  <a:spcPct val="50000"/>
                </a:spcBef>
              </a:pP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太    阳    光    线</a:t>
              </a:r>
            </a:p>
          </p:txBody>
        </p:sp>
      </p:gr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250882"/>
                                        </p:tgtEl>
                                        <p:attrNameLst>
                                          <p:attrName>style.visibility</p:attrName>
                                        </p:attrNameLst>
                                      </p:cBhvr>
                                      <p:to>
                                        <p:strVal val="visible"/>
                                      </p:to>
                                    </p:set>
                                    <p:animEffect transition="in" filter="blinds(vertical)">
                                      <p:cBhvr>
                                        <p:cTn id="13" dur="500"/>
                                        <p:tgtEl>
                                          <p:spTgt spid="250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bldLvl="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WordArt 2"/>
          <p:cNvSpPr>
            <a:spLocks noTextEdit="1"/>
          </p:cNvSpPr>
          <p:nvPr/>
        </p:nvSpPr>
        <p:spPr>
          <a:xfrm rot="5400000">
            <a:off x="1271268" y="3860834"/>
            <a:ext cx="2374900" cy="504759"/>
          </a:xfrm>
          <a:prstGeom prst="rect">
            <a:avLst/>
          </a:prstGeom>
        </p:spPr>
        <p:txBody>
          <a:bodyPr vert="eaVert" wrap="none" fromWordArt="1">
            <a:prstTxWarp prst="textPlain">
              <a:avLst>
                <a:gd name="adj" fmla="val 50000"/>
              </a:avLst>
            </a:prstTxWarp>
            <a:normAutofit/>
          </a:bodyPr>
          <a:lstStyle/>
          <a:p>
            <a:pPr algn="ctr" eaLnBrk="0" hangingPunct="0"/>
            <a:r>
              <a:rPr lang="zh-CN" altLang="en-US" sz="3600" b="1">
                <a:ln w="9525" cap="flat" cmpd="sng">
                  <a:solidFill>
                    <a:srgbClr val="FFFF00"/>
                  </a:solidFill>
                  <a:prstDash val="solid"/>
                  <a:headEnd type="none" w="med" len="med"/>
                  <a:tailEnd type="none" w="med" len="med"/>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合作探究</a:t>
            </a:r>
          </a:p>
        </p:txBody>
      </p:sp>
      <p:sp>
        <p:nvSpPr>
          <p:cNvPr id="252931" name="Text Box 3"/>
          <p:cNvSpPr txBox="1"/>
          <p:nvPr/>
        </p:nvSpPr>
        <p:spPr>
          <a:xfrm>
            <a:off x="3179349" y="2427289"/>
            <a:ext cx="6953932" cy="2585323"/>
          </a:xfrm>
          <a:prstGeom prst="rect">
            <a:avLst/>
          </a:prstGeom>
          <a:solidFill>
            <a:srgbClr val="FFFF99"/>
          </a:solidFill>
          <a:ln w="9525">
            <a:noFill/>
          </a:ln>
        </p:spPr>
        <p:txBody>
          <a:bodyPr wrap="square">
            <a:spAutoFit/>
          </a:bodyPr>
          <a:lstStyle/>
          <a:p>
            <a:pPr marL="342900" indent="-342900" algn="l">
              <a:lnSpc>
                <a:spcPct val="150000"/>
              </a:lnSpc>
              <a:buAutoNum type="arabicPeriod"/>
            </a:pP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一天中，从早晨到中午到晚上</a:t>
            </a:r>
            <a:r>
              <a:rPr lang="en-US" altLang="zh-CN"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由于太阳高度的变化，我们感受到的气温也随之变化，想一想，一天之中太阳高度为什么会变化呢？</a:t>
            </a:r>
          </a:p>
          <a:p>
            <a:pPr marL="342900" indent="-342900" algn="l">
              <a:lnSpc>
                <a:spcPct val="150000"/>
              </a:lnSpc>
              <a:buAutoNum type="arabicPeriod"/>
            </a:pP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一年中，由于正午太阳高度的变化（夏高冬低），我们感受到的气温也随之变化，想一想，一年之中正午太阳高度为什么会变化呢？</a:t>
            </a:r>
          </a:p>
        </p:txBody>
      </p:sp>
      <p:sp>
        <p:nvSpPr>
          <p:cNvPr id="11268" name="WordArt 10"/>
          <p:cNvSpPr>
            <a:spLocks noTextEdit="1"/>
          </p:cNvSpPr>
          <p:nvPr/>
        </p:nvSpPr>
        <p:spPr>
          <a:xfrm>
            <a:off x="4228550" y="1341438"/>
            <a:ext cx="3733314" cy="457200"/>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600" dirty="0">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微软雅黑" panose="020B0503020204020204" pitchFamily="34" charset="-122"/>
                <a:ea typeface="微软雅黑" panose="020B0503020204020204" pitchFamily="34" charset="-122"/>
                <a:cs typeface="微软雅黑" panose="020B0503020204020204" pitchFamily="34" charset="-122"/>
              </a:rPr>
              <a:t>地球的运动与气候</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linds(horizontal)">
                                      <p:cBhvr>
                                        <p:cTn id="7" dur="500"/>
                                        <p:tgtEl>
                                          <p:spTgt spid="1126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2931"/>
                                        </p:tgtEl>
                                        <p:attrNameLst>
                                          <p:attrName>style.visibility</p:attrName>
                                        </p:attrNameLst>
                                      </p:cBhvr>
                                      <p:to>
                                        <p:strVal val="visible"/>
                                      </p:to>
                                    </p:set>
                                    <p:animEffect transition="in" filter="blinds(horizontal)">
                                      <p:cBhvr>
                                        <p:cTn id="10" dur="500"/>
                                        <p:tgtEl>
                                          <p:spTgt spid="25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descr="2006"/>
          <p:cNvPicPr>
            <a:picLocks noChangeAspect="1"/>
          </p:cNvPicPr>
          <p:nvPr/>
        </p:nvPicPr>
        <p:blipFill>
          <a:blip r:embed="rId2" cstate="print">
            <a:lum contrast="12000"/>
          </a:blip>
          <a:srcRect b="85"/>
          <a:stretch>
            <a:fillRect/>
          </a:stretch>
        </p:blipFill>
        <p:spPr>
          <a:xfrm>
            <a:off x="2063482" y="2636839"/>
            <a:ext cx="7992023" cy="3673475"/>
          </a:xfrm>
          <a:prstGeom prst="rect">
            <a:avLst/>
          </a:prstGeom>
          <a:noFill/>
          <a:ln w="9525">
            <a:noFill/>
          </a:ln>
        </p:spPr>
      </p:pic>
      <p:pic>
        <p:nvPicPr>
          <p:cNvPr id="12291" name="Picture 4" descr="用指南针定向"/>
          <p:cNvPicPr>
            <a:picLocks noChangeAspect="1"/>
          </p:cNvPicPr>
          <p:nvPr/>
        </p:nvPicPr>
        <p:blipFill>
          <a:blip r:embed="rId3" cstate="print">
            <a:clrChange>
              <a:clrFrom>
                <a:srgbClr val="FFFFFF"/>
              </a:clrFrom>
              <a:clrTo>
                <a:srgbClr val="FFFFFF">
                  <a:alpha val="0"/>
                </a:srgbClr>
              </a:clrTo>
            </a:clrChange>
          </a:blip>
          <a:stretch>
            <a:fillRect/>
          </a:stretch>
        </p:blipFill>
        <p:spPr>
          <a:xfrm>
            <a:off x="2999985" y="3500438"/>
            <a:ext cx="2911096" cy="2298700"/>
          </a:xfrm>
          <a:prstGeom prst="rect">
            <a:avLst/>
          </a:prstGeom>
          <a:noFill/>
          <a:ln w="9525">
            <a:noFill/>
          </a:ln>
        </p:spPr>
      </p:pic>
      <p:pic>
        <p:nvPicPr>
          <p:cNvPr id="12292" name="Picture 5" descr="用太阳和手表定向"/>
          <p:cNvPicPr>
            <a:picLocks noChangeAspect="1"/>
          </p:cNvPicPr>
          <p:nvPr/>
        </p:nvPicPr>
        <p:blipFill>
          <a:blip r:embed="rId4" cstate="print">
            <a:clrChange>
              <a:clrFrom>
                <a:srgbClr val="FCFCFC"/>
              </a:clrFrom>
              <a:clrTo>
                <a:srgbClr val="FCFCFC">
                  <a:alpha val="0"/>
                </a:srgbClr>
              </a:clrTo>
            </a:clrChange>
          </a:blip>
          <a:stretch>
            <a:fillRect/>
          </a:stretch>
        </p:blipFill>
        <p:spPr>
          <a:xfrm>
            <a:off x="6095206" y="3500438"/>
            <a:ext cx="2622209" cy="2628900"/>
          </a:xfrm>
          <a:prstGeom prst="rect">
            <a:avLst/>
          </a:prstGeom>
          <a:noFill/>
          <a:ln w="9525">
            <a:noFill/>
          </a:ln>
        </p:spPr>
      </p:pic>
      <p:sp>
        <p:nvSpPr>
          <p:cNvPr id="12293" name="AutoShape 6"/>
          <p:cNvSpPr/>
          <p:nvPr/>
        </p:nvSpPr>
        <p:spPr>
          <a:xfrm>
            <a:off x="4958705" y="727076"/>
            <a:ext cx="2250782" cy="879475"/>
          </a:xfrm>
          <a:prstGeom prst="horizontalScroll">
            <a:avLst>
              <a:gd name="adj" fmla="val 12500"/>
            </a:avLst>
          </a:prstGeom>
          <a:gradFill rotWithShape="1">
            <a:gsLst>
              <a:gs pos="0">
                <a:srgbClr val="CC99FF">
                  <a:alpha val="60999"/>
                </a:srgbClr>
              </a:gs>
              <a:gs pos="100000">
                <a:schemeClr val="bg1"/>
              </a:gs>
            </a:gsLst>
            <a:lin ang="5400000" scaled="1"/>
            <a:tileRect/>
          </a:gradFill>
          <a:ln w="9525" cap="flat" cmpd="sng">
            <a:solidFill>
              <a:srgbClr val="0000FF"/>
            </a:solidFill>
            <a:prstDash val="solid"/>
            <a:headEnd type="none" w="med" len="med"/>
            <a:tailEnd type="none" w="med" len="med"/>
          </a:ln>
        </p:spPr>
        <p:txBody>
          <a:bodyPr wrap="none" anchor="ctr"/>
          <a:lstStyle/>
          <a:p>
            <a:pPr algn="ctr"/>
            <a:r>
              <a:rPr lang="zh-CN" altLang="en-US" sz="3200" b="0" dirty="0">
                <a:latin typeface="微软雅黑" panose="020B0503020204020204" pitchFamily="34" charset="-122"/>
                <a:ea typeface="微软雅黑" panose="020B0503020204020204" pitchFamily="34" charset="-122"/>
              </a:rPr>
              <a:t>金点子</a:t>
            </a:r>
          </a:p>
        </p:txBody>
      </p:sp>
      <p:sp>
        <p:nvSpPr>
          <p:cNvPr id="12294" name="Text Box 7"/>
          <p:cNvSpPr txBox="1"/>
          <p:nvPr/>
        </p:nvSpPr>
        <p:spPr>
          <a:xfrm>
            <a:off x="2306338" y="1673225"/>
            <a:ext cx="7577738" cy="783590"/>
          </a:xfrm>
          <a:prstGeom prst="rect">
            <a:avLst/>
          </a:prstGeom>
          <a:noFill/>
          <a:ln w="9525">
            <a:noFill/>
          </a:ln>
        </p:spPr>
        <p:txBody>
          <a:bodyPr>
            <a:spAutoFit/>
          </a:bodyPr>
          <a:lstStyle/>
          <a:p>
            <a:pPr>
              <a:lnSpc>
                <a:spcPct val="125000"/>
              </a:lnSpc>
            </a:pPr>
            <a:r>
              <a:rPr lang="en-US" altLang="zh-CN" dirty="0">
                <a:solidFill>
                  <a:schemeClr val="accent2"/>
                </a:solidFill>
                <a:latin typeface="微软雅黑" panose="020B0503020204020204" pitchFamily="34" charset="-122"/>
                <a:ea typeface="微软雅黑" panose="020B0503020204020204" pitchFamily="34" charset="-122"/>
              </a:rPr>
              <a:t>    </a:t>
            </a:r>
            <a:r>
              <a:rPr lang="zh-CN" altLang="en-US" dirty="0">
                <a:solidFill>
                  <a:schemeClr val="accent2"/>
                </a:solidFill>
                <a:latin typeface="微软雅黑" panose="020B0503020204020204" pitchFamily="34" charset="-122"/>
                <a:ea typeface="微软雅黑" panose="020B0503020204020204" pitchFamily="34" charset="-122"/>
              </a:rPr>
              <a:t>光明小学六年级（</a:t>
            </a:r>
            <a:r>
              <a:rPr lang="en-US" altLang="zh-CN" dirty="0">
                <a:solidFill>
                  <a:schemeClr val="accent2"/>
                </a:solidFill>
                <a:latin typeface="微软雅黑" panose="020B0503020204020204" pitchFamily="34" charset="-122"/>
                <a:ea typeface="微软雅黑" panose="020B0503020204020204" pitchFamily="34" charset="-122"/>
              </a:rPr>
              <a:t>1</a:t>
            </a:r>
            <a:r>
              <a:rPr lang="zh-CN" altLang="en-US" dirty="0">
                <a:solidFill>
                  <a:schemeClr val="accent2"/>
                </a:solidFill>
                <a:latin typeface="微软雅黑" panose="020B0503020204020204" pitchFamily="34" charset="-122"/>
                <a:ea typeface="微软雅黑" panose="020B0503020204020204" pitchFamily="34" charset="-122"/>
              </a:rPr>
              <a:t>）班的同学到大山里去旅游，小华同学在树林里不小心迷路了，他很着急，你能帮助他辨清方向吗？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additive="base">
                                        <p:cTn id="7" dur="500" fill="hold"/>
                                        <p:tgtEl>
                                          <p:spTgt spid="12291"/>
                                        </p:tgtEl>
                                        <p:attrNameLst>
                                          <p:attrName>ppt_x</p:attrName>
                                        </p:attrNameLst>
                                      </p:cBhvr>
                                      <p:tavLst>
                                        <p:tav tm="0">
                                          <p:val>
                                            <p:strVal val="#ppt_x"/>
                                          </p:val>
                                        </p:tav>
                                        <p:tav tm="100000">
                                          <p:val>
                                            <p:strVal val="#ppt_x"/>
                                          </p:val>
                                        </p:tav>
                                      </p:tavLst>
                                    </p:anim>
                                    <p:anim calcmode="lin" valueType="num">
                                      <p:cBhvr additive="base">
                                        <p:cTn id="8"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2"/>
                                        </p:tgtEl>
                                        <p:attrNameLst>
                                          <p:attrName>style.visibility</p:attrName>
                                        </p:attrNameLst>
                                      </p:cBhvr>
                                      <p:to>
                                        <p:strVal val="visible"/>
                                      </p:to>
                                    </p:set>
                                    <p:anim calcmode="lin" valueType="num">
                                      <p:cBhvr additive="base">
                                        <p:cTn id="13" dur="500" fill="hold"/>
                                        <p:tgtEl>
                                          <p:spTgt spid="12292"/>
                                        </p:tgtEl>
                                        <p:attrNameLst>
                                          <p:attrName>ppt_x</p:attrName>
                                        </p:attrNameLst>
                                      </p:cBhvr>
                                      <p:tavLst>
                                        <p:tav tm="0">
                                          <p:val>
                                            <p:strVal val="#ppt_x"/>
                                          </p:val>
                                        </p:tav>
                                        <p:tav tm="100000">
                                          <p:val>
                                            <p:strVal val="#ppt_x"/>
                                          </p:val>
                                        </p:tav>
                                      </p:tavLst>
                                    </p:anim>
                                    <p:anim calcmode="lin" valueType="num">
                                      <p:cBhvr additive="base">
                                        <p:cTn id="14"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p:nvPr/>
        </p:nvSpPr>
        <p:spPr>
          <a:xfrm>
            <a:off x="4414264" y="989013"/>
            <a:ext cx="2807921" cy="521970"/>
          </a:xfrm>
          <a:prstGeom prst="rect">
            <a:avLst/>
          </a:prstGeom>
          <a:noFill/>
          <a:ln w="9525">
            <a:noFill/>
          </a:ln>
        </p:spPr>
        <p:txBody>
          <a:bodyPr>
            <a:spAutoFit/>
          </a:bodyPr>
          <a:lstStyle/>
          <a:p>
            <a:r>
              <a:rPr lang="zh-CN" altLang="en-US" sz="28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一、地球的自转</a:t>
            </a:r>
          </a:p>
        </p:txBody>
      </p:sp>
      <p:pic>
        <p:nvPicPr>
          <p:cNvPr id="253956" name="Picture 4" descr="夏至日地球上的昼和夜"/>
          <p:cNvPicPr>
            <a:picLocks noChangeAspect="1"/>
          </p:cNvPicPr>
          <p:nvPr/>
        </p:nvPicPr>
        <p:blipFill>
          <a:blip r:embed="rId2" cstate="print"/>
          <a:stretch>
            <a:fillRect/>
          </a:stretch>
        </p:blipFill>
        <p:spPr>
          <a:xfrm>
            <a:off x="4726960" y="1689100"/>
            <a:ext cx="5688859" cy="5022850"/>
          </a:xfrm>
          <a:prstGeom prst="rect">
            <a:avLst/>
          </a:prstGeom>
          <a:noFill/>
          <a:ln w="9525">
            <a:noFill/>
          </a:ln>
        </p:spPr>
      </p:pic>
      <p:sp>
        <p:nvSpPr>
          <p:cNvPr id="253957" name="Text Box 5"/>
          <p:cNvSpPr txBox="1"/>
          <p:nvPr/>
        </p:nvSpPr>
        <p:spPr>
          <a:xfrm>
            <a:off x="1789832" y="2766060"/>
            <a:ext cx="2807922" cy="2030095"/>
          </a:xfrm>
          <a:prstGeom prst="rect">
            <a:avLst/>
          </a:prstGeom>
          <a:solidFill>
            <a:srgbClr val="00FFFF"/>
          </a:solidFill>
          <a:ln w="28575">
            <a:noFill/>
          </a:ln>
        </p:spPr>
        <p:txBody>
          <a:bodyPr>
            <a:spAutoFit/>
          </a:bodyPr>
          <a:lstStyle/>
          <a:p>
            <a:pPr>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地球自转→</a:t>
            </a:r>
          </a:p>
          <a:p>
            <a:pPr>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昼夜更替、</a:t>
            </a:r>
          </a:p>
          <a:p>
            <a:pPr>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太阳升落→</a:t>
            </a:r>
          </a:p>
          <a:p>
            <a:pPr>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太阳高度变化→</a:t>
            </a:r>
          </a:p>
          <a:p>
            <a:pPr>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气温等天气的变化</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3956"/>
                                        </p:tgtEl>
                                        <p:attrNameLst>
                                          <p:attrName>style.visibility</p:attrName>
                                        </p:attrNameLst>
                                      </p:cBhvr>
                                      <p:to>
                                        <p:strVal val="visible"/>
                                      </p:to>
                                    </p:set>
                                    <p:animEffect transition="in" filter="blinds(horizontal)">
                                      <p:cBhvr>
                                        <p:cTn id="7" dur="500"/>
                                        <p:tgtEl>
                                          <p:spTgt spid="2539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3957">
                                            <p:txEl>
                                              <p:pRg st="0" end="0"/>
                                            </p:txEl>
                                          </p:spTgt>
                                        </p:tgtEl>
                                        <p:attrNameLst>
                                          <p:attrName>style.visibility</p:attrName>
                                        </p:attrNameLst>
                                      </p:cBhvr>
                                      <p:to>
                                        <p:strVal val="visible"/>
                                      </p:to>
                                    </p:set>
                                    <p:animEffect transition="in" filter="wipe(left)">
                                      <p:cBhvr>
                                        <p:cTn id="12" dur="500"/>
                                        <p:tgtEl>
                                          <p:spTgt spid="25395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3957">
                                            <p:txEl>
                                              <p:pRg st="1" end="1"/>
                                            </p:txEl>
                                          </p:spTgt>
                                        </p:tgtEl>
                                        <p:attrNameLst>
                                          <p:attrName>style.visibility</p:attrName>
                                        </p:attrNameLst>
                                      </p:cBhvr>
                                      <p:to>
                                        <p:strVal val="visible"/>
                                      </p:to>
                                    </p:set>
                                    <p:animEffect transition="in" filter="wipe(left)">
                                      <p:cBhvr>
                                        <p:cTn id="17" dur="500"/>
                                        <p:tgtEl>
                                          <p:spTgt spid="253957">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253957">
                                            <p:txEl>
                                              <p:pRg st="2" end="2"/>
                                            </p:txEl>
                                          </p:spTgt>
                                        </p:tgtEl>
                                        <p:attrNameLst>
                                          <p:attrName>style.visibility</p:attrName>
                                        </p:attrNameLst>
                                      </p:cBhvr>
                                      <p:to>
                                        <p:strVal val="visible"/>
                                      </p:to>
                                    </p:set>
                                    <p:animEffect transition="in" filter="wipe(left)">
                                      <p:cBhvr>
                                        <p:cTn id="20" dur="500"/>
                                        <p:tgtEl>
                                          <p:spTgt spid="25395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53957">
                                            <p:txEl>
                                              <p:pRg st="3" end="3"/>
                                            </p:txEl>
                                          </p:spTgt>
                                        </p:tgtEl>
                                        <p:attrNameLst>
                                          <p:attrName>style.visibility</p:attrName>
                                        </p:attrNameLst>
                                      </p:cBhvr>
                                      <p:to>
                                        <p:strVal val="visible"/>
                                      </p:to>
                                    </p:set>
                                    <p:animEffect transition="in" filter="wipe(left)">
                                      <p:cBhvr>
                                        <p:cTn id="25" dur="500"/>
                                        <p:tgtEl>
                                          <p:spTgt spid="25395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53957">
                                            <p:txEl>
                                              <p:pRg st="4" end="4"/>
                                            </p:txEl>
                                          </p:spTgt>
                                        </p:tgtEl>
                                        <p:attrNameLst>
                                          <p:attrName>style.visibility</p:attrName>
                                        </p:attrNameLst>
                                      </p:cBhvr>
                                      <p:to>
                                        <p:strVal val="visible"/>
                                      </p:to>
                                    </p:set>
                                    <p:animEffect transition="in" filter="wipe(left)">
                                      <p:cBhvr>
                                        <p:cTn id="30" dur="500"/>
                                        <p:tgtEl>
                                          <p:spTgt spid="25395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3"/>
          <p:cNvSpPr txBox="1"/>
          <p:nvPr/>
        </p:nvSpPr>
        <p:spPr>
          <a:xfrm>
            <a:off x="316189" y="2744471"/>
            <a:ext cx="3396808" cy="1076325"/>
          </a:xfrm>
          <a:prstGeom prst="rect">
            <a:avLst/>
          </a:prstGeom>
          <a:noFill/>
          <a:ln w="9525">
            <a:noFill/>
          </a:ln>
        </p:spPr>
        <p:txBody>
          <a:bodyPr wrap="square">
            <a:spAutoFit/>
          </a:bodyPr>
          <a:lstStyle/>
          <a:p>
            <a:pPr algn="l"/>
            <a:r>
              <a:rPr lang="zh-CN" altLang="en-US" sz="3200"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观察与思考</a:t>
            </a:r>
          </a:p>
          <a:p>
            <a:pPr algn="l"/>
            <a:endParaRPr lang="en-US" altLang="zh-CN" sz="3200"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20" name="Text Box 4"/>
          <p:cNvSpPr txBox="1"/>
          <p:nvPr/>
        </p:nvSpPr>
        <p:spPr>
          <a:xfrm>
            <a:off x="135873" y="3820796"/>
            <a:ext cx="3874901" cy="1383665"/>
          </a:xfrm>
          <a:prstGeom prst="rect">
            <a:avLst/>
          </a:prstGeom>
          <a:noFill/>
          <a:ln w="9525">
            <a:noFill/>
          </a:ln>
        </p:spPr>
        <p:txBody>
          <a:bodyPr wrap="square">
            <a:spAutoFit/>
          </a:bodyPr>
          <a:lstStyle/>
          <a:p>
            <a:pPr algn="l"/>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地球公转的轨道近似什</a:t>
            </a:r>
          </a:p>
          <a:p>
            <a:pPr algn="l"/>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么形状？方向怎样？</a:t>
            </a:r>
          </a:p>
          <a:p>
            <a:pPr algn="l"/>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周期？</a:t>
            </a:r>
          </a:p>
        </p:txBody>
      </p:sp>
      <p:sp>
        <p:nvSpPr>
          <p:cNvPr id="13315" name="Rectangle 4"/>
          <p:cNvSpPr/>
          <p:nvPr/>
        </p:nvSpPr>
        <p:spPr>
          <a:xfrm>
            <a:off x="441586" y="1915478"/>
            <a:ext cx="2879350" cy="521970"/>
          </a:xfrm>
          <a:prstGeom prst="rect">
            <a:avLst/>
          </a:prstGeom>
          <a:noFill/>
          <a:ln w="9525">
            <a:noFill/>
          </a:ln>
        </p:spPr>
        <p:txBody>
          <a:bodyPr>
            <a:spAutoFit/>
          </a:bodyPr>
          <a:lstStyle/>
          <a:p>
            <a:r>
              <a:rPr lang="zh-CN" altLang="en-US" sz="28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二、地球的公转</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ontrols>
      <mc:AlternateContent xmlns:mc="http://schemas.openxmlformats.org/markup-compatibility/2006">
        <mc:Choice xmlns:v="urn:schemas-microsoft-com:vml" Requires="v">
          <p:control spid="17411" r:id="rId2" imgW="7559905" imgH="5112933"/>
        </mc:Choice>
        <mc:Fallback>
          <p:control r:id="rId2" imgW="7559905" imgH="5112933">
            <p:pic>
              <p:nvPicPr>
                <p:cNvPr id="2" name="ShockwaveFlash1"/>
                <p:cNvPicPr>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4010025" y="1336675"/>
                  <a:ext cx="7558088" cy="5113338"/>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linds(horizontal)">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p:nvPr/>
        </p:nvSpPr>
        <p:spPr>
          <a:xfrm>
            <a:off x="1992054" y="1268413"/>
            <a:ext cx="3815853" cy="368300"/>
          </a:xfrm>
          <a:prstGeom prst="rect">
            <a:avLst/>
          </a:prstGeom>
          <a:solidFill>
            <a:srgbClr val="FFFF99"/>
          </a:solidFill>
          <a:ln w="9525">
            <a:noFill/>
          </a:ln>
        </p:spPr>
        <p:txBody>
          <a:bodyPr>
            <a:spAutoFit/>
          </a:bodyPr>
          <a:lstStyle/>
          <a:p>
            <a:r>
              <a:rPr lang="zh-CN" altLang="en-US"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地轴与公转轨道面的交角</a:t>
            </a:r>
          </a:p>
        </p:txBody>
      </p:sp>
      <p:pic>
        <p:nvPicPr>
          <p:cNvPr id="14339" name="Picture 5" descr="地轴与地球公转轨道面的交角"/>
          <p:cNvPicPr>
            <a:picLocks noChangeAspect="1"/>
          </p:cNvPicPr>
          <p:nvPr/>
        </p:nvPicPr>
        <p:blipFill>
          <a:blip r:embed="rId2" cstate="print">
            <a:lum bright="-48001" contrast="66000"/>
          </a:blip>
          <a:stretch>
            <a:fillRect/>
          </a:stretch>
        </p:blipFill>
        <p:spPr>
          <a:xfrm>
            <a:off x="1631738" y="2276475"/>
            <a:ext cx="4765055" cy="3867150"/>
          </a:xfrm>
          <a:prstGeom prst="rect">
            <a:avLst/>
          </a:prstGeom>
          <a:noFill/>
          <a:ln w="9525">
            <a:noFill/>
          </a:ln>
        </p:spPr>
      </p:pic>
      <p:pic>
        <p:nvPicPr>
          <p:cNvPr id="257030" name="Picture 6" descr="23_1"/>
          <p:cNvPicPr>
            <a:picLocks noChangeAspect="1"/>
          </p:cNvPicPr>
          <p:nvPr/>
        </p:nvPicPr>
        <p:blipFill>
          <a:blip r:embed="rId3" cstate="print">
            <a:lum contrast="18000"/>
          </a:blip>
          <a:srcRect r="5"/>
          <a:stretch>
            <a:fillRect/>
          </a:stretch>
        </p:blipFill>
        <p:spPr>
          <a:xfrm>
            <a:off x="6526951" y="2276476"/>
            <a:ext cx="3958710" cy="4124325"/>
          </a:xfrm>
          <a:prstGeom prst="rect">
            <a:avLst/>
          </a:prstGeom>
          <a:noFill/>
          <a:ln w="9525" cap="flat" cmpd="sng">
            <a:solidFill>
              <a:srgbClr val="FFFF00"/>
            </a:solidFill>
            <a:prstDash val="solid"/>
            <a:miter/>
            <a:headEnd type="none" w="med" len="med"/>
            <a:tailEnd type="none" w="med" len="med"/>
          </a:ln>
        </p:spPr>
      </p:pic>
      <p:grpSp>
        <p:nvGrpSpPr>
          <p:cNvPr id="2" name="Group 9"/>
          <p:cNvGrpSpPr/>
          <p:nvPr/>
        </p:nvGrpSpPr>
        <p:grpSpPr>
          <a:xfrm>
            <a:off x="5879334" y="1243013"/>
            <a:ext cx="4787277" cy="400050"/>
            <a:chOff x="2744" y="783"/>
            <a:chExt cx="3016" cy="252"/>
          </a:xfrm>
        </p:grpSpPr>
        <p:sp>
          <p:nvSpPr>
            <p:cNvPr id="14342" name="Text Box 7"/>
            <p:cNvSpPr txBox="1"/>
            <p:nvPr/>
          </p:nvSpPr>
          <p:spPr>
            <a:xfrm>
              <a:off x="3107" y="783"/>
              <a:ext cx="2653" cy="232"/>
            </a:xfrm>
            <a:prstGeom prst="rect">
              <a:avLst/>
            </a:prstGeom>
            <a:solidFill>
              <a:srgbClr val="FFFF99"/>
            </a:solidFill>
            <a:ln w="9525">
              <a:noFill/>
            </a:ln>
          </p:spPr>
          <p:txBody>
            <a:bodyPr>
              <a:spAutoFit/>
            </a:bodyPr>
            <a:lstStyle/>
            <a:p>
              <a:r>
                <a:rPr lang="zh-CN" altLang="en-US"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直射点在南北回归线之间移动</a:t>
              </a:r>
            </a:p>
          </p:txBody>
        </p:sp>
        <p:sp>
          <p:nvSpPr>
            <p:cNvPr id="14343" name="AutoShape 8"/>
            <p:cNvSpPr/>
            <p:nvPr/>
          </p:nvSpPr>
          <p:spPr>
            <a:xfrm>
              <a:off x="2744" y="854"/>
              <a:ext cx="317" cy="181"/>
            </a:xfrm>
            <a:prstGeom prst="rightArrow">
              <a:avLst>
                <a:gd name="adj1" fmla="val 50000"/>
                <a:gd name="adj2" fmla="val 43784"/>
              </a:avLst>
            </a:prstGeom>
            <a:solidFill>
              <a:srgbClr val="FF0000"/>
            </a:solidFill>
            <a:ln w="28575">
              <a:noFill/>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026"/>
                                        </p:tgtEl>
                                        <p:attrNameLst>
                                          <p:attrName>style.visibility</p:attrName>
                                        </p:attrNameLst>
                                      </p:cBhvr>
                                      <p:to>
                                        <p:strVal val="visible"/>
                                      </p:to>
                                    </p:set>
                                    <p:animEffect transition="in" filter="wipe(left)">
                                      <p:cBhvr>
                                        <p:cTn id="7" dur="500"/>
                                        <p:tgtEl>
                                          <p:spTgt spid="257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7030"/>
                                        </p:tgtEl>
                                        <p:attrNameLst>
                                          <p:attrName>style.visibility</p:attrName>
                                        </p:attrNameLst>
                                      </p:cBhvr>
                                      <p:to>
                                        <p:strVal val="visible"/>
                                      </p:to>
                                    </p:set>
                                    <p:animEffect transition="in" filter="wipe(left)">
                                      <p:cBhvr>
                                        <p:cTn id="12" dur="500"/>
                                        <p:tgtEl>
                                          <p:spTgt spid="2570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bldLvl="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地球公转示意"/>
          <p:cNvPicPr>
            <a:picLocks noChangeAspect="1"/>
          </p:cNvPicPr>
          <p:nvPr/>
        </p:nvPicPr>
        <p:blipFill>
          <a:blip r:embed="rId2" cstate="print">
            <a:lum bright="-12000" contrast="30000"/>
          </a:blip>
          <a:stretch>
            <a:fillRect/>
          </a:stretch>
        </p:blipFill>
        <p:spPr>
          <a:xfrm>
            <a:off x="2495225" y="765175"/>
            <a:ext cx="6984091" cy="4694238"/>
          </a:xfrm>
          <a:prstGeom prst="rect">
            <a:avLst/>
          </a:prstGeom>
          <a:noFill/>
          <a:ln w="9525">
            <a:noFill/>
          </a:ln>
        </p:spPr>
      </p:pic>
      <p:sp>
        <p:nvSpPr>
          <p:cNvPr id="262149" name="Text Box 5"/>
          <p:cNvSpPr txBox="1"/>
          <p:nvPr/>
        </p:nvSpPr>
        <p:spPr>
          <a:xfrm>
            <a:off x="1703166" y="5995988"/>
            <a:ext cx="1439675" cy="368300"/>
          </a:xfrm>
          <a:prstGeom prst="rect">
            <a:avLst/>
          </a:prstGeom>
          <a:solidFill>
            <a:srgbClr val="FFFF99"/>
          </a:solidFill>
          <a:ln w="28575">
            <a:noFill/>
          </a:ln>
        </p:spPr>
        <p:txBody>
          <a:bodyPr>
            <a:spAutoFit/>
          </a:bodyPr>
          <a:lstStyle/>
          <a:p>
            <a:pPr>
              <a:spcBef>
                <a:spcPct val="50000"/>
              </a:spcBef>
            </a:pP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地球公转</a:t>
            </a:r>
          </a:p>
        </p:txBody>
      </p:sp>
      <p:sp>
        <p:nvSpPr>
          <p:cNvPr id="262151" name="Text Box 7"/>
          <p:cNvSpPr txBox="1"/>
          <p:nvPr/>
        </p:nvSpPr>
        <p:spPr>
          <a:xfrm>
            <a:off x="3790457" y="5995988"/>
            <a:ext cx="1799991" cy="368300"/>
          </a:xfrm>
          <a:prstGeom prst="rect">
            <a:avLst/>
          </a:prstGeom>
          <a:solidFill>
            <a:srgbClr val="FFFF99"/>
          </a:solidFill>
          <a:ln w="9525">
            <a:noFill/>
          </a:ln>
        </p:spPr>
        <p:txBody>
          <a:bodyPr>
            <a:spAutoFit/>
          </a:bodyPr>
          <a:lstStyle/>
          <a:p>
            <a:pPr algn="l">
              <a:spcBef>
                <a:spcPct val="50000"/>
              </a:spcBef>
            </a:pPr>
            <a:r>
              <a:rPr lang="zh-CN" altLang="en-US"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直射点移动</a:t>
            </a:r>
          </a:p>
        </p:txBody>
      </p:sp>
      <p:sp>
        <p:nvSpPr>
          <p:cNvPr id="262152" name="AutoShape 8"/>
          <p:cNvSpPr/>
          <p:nvPr/>
        </p:nvSpPr>
        <p:spPr>
          <a:xfrm>
            <a:off x="3214270" y="6108700"/>
            <a:ext cx="503171" cy="287338"/>
          </a:xfrm>
          <a:prstGeom prst="rightArrow">
            <a:avLst>
              <a:gd name="adj1" fmla="val 50000"/>
              <a:gd name="adj2" fmla="val 43784"/>
            </a:avLst>
          </a:prstGeom>
          <a:solidFill>
            <a:srgbClr val="FF0000"/>
          </a:solidFill>
          <a:ln w="28575">
            <a:noFill/>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2153" name="Text Box 9"/>
          <p:cNvSpPr txBox="1"/>
          <p:nvPr/>
        </p:nvSpPr>
        <p:spPr>
          <a:xfrm>
            <a:off x="6238063" y="5750878"/>
            <a:ext cx="2088878" cy="645160"/>
          </a:xfrm>
          <a:prstGeom prst="rect">
            <a:avLst/>
          </a:prstGeom>
          <a:solidFill>
            <a:srgbClr val="FFFF99"/>
          </a:solidFill>
          <a:ln w="9525">
            <a:noFill/>
          </a:ln>
        </p:spPr>
        <p:txBody>
          <a:bodyPr>
            <a:spAutoFit/>
          </a:bodyPr>
          <a:lstStyle/>
          <a:p>
            <a:r>
              <a:rPr lang="zh-CN" altLang="en-US"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正午太阳高度</a:t>
            </a:r>
          </a:p>
          <a:p>
            <a:r>
              <a:rPr lang="zh-CN" altLang="en-US"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昼夜长短变化</a:t>
            </a:r>
          </a:p>
        </p:txBody>
      </p:sp>
      <p:sp>
        <p:nvSpPr>
          <p:cNvPr id="262154" name="AutoShape 10"/>
          <p:cNvSpPr/>
          <p:nvPr/>
        </p:nvSpPr>
        <p:spPr>
          <a:xfrm>
            <a:off x="5734892" y="6108700"/>
            <a:ext cx="503171" cy="287338"/>
          </a:xfrm>
          <a:prstGeom prst="rightArrow">
            <a:avLst>
              <a:gd name="adj1" fmla="val 50000"/>
              <a:gd name="adj2" fmla="val 43784"/>
            </a:avLst>
          </a:prstGeom>
          <a:solidFill>
            <a:srgbClr val="FF0000"/>
          </a:solidFill>
          <a:ln w="28575">
            <a:noFill/>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2155" name="Text Box 11"/>
          <p:cNvSpPr txBox="1"/>
          <p:nvPr/>
        </p:nvSpPr>
        <p:spPr>
          <a:xfrm>
            <a:off x="8976144" y="5995988"/>
            <a:ext cx="1439675" cy="368300"/>
          </a:xfrm>
          <a:prstGeom prst="rect">
            <a:avLst/>
          </a:prstGeom>
          <a:solidFill>
            <a:srgbClr val="FFFF99"/>
          </a:solidFill>
          <a:ln w="9525">
            <a:noFill/>
          </a:ln>
        </p:spPr>
        <p:txBody>
          <a:bodyPr>
            <a:spAutoFit/>
          </a:bodyPr>
          <a:lstStyle/>
          <a:p>
            <a:r>
              <a:rPr lang="zh-CN" altLang="en-US"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四季变化</a:t>
            </a:r>
          </a:p>
        </p:txBody>
      </p:sp>
      <p:sp>
        <p:nvSpPr>
          <p:cNvPr id="262156" name="AutoShape 12"/>
          <p:cNvSpPr/>
          <p:nvPr/>
        </p:nvSpPr>
        <p:spPr>
          <a:xfrm>
            <a:off x="8399957" y="6108700"/>
            <a:ext cx="503172" cy="287338"/>
          </a:xfrm>
          <a:prstGeom prst="rightArrow">
            <a:avLst>
              <a:gd name="adj1" fmla="val 50000"/>
              <a:gd name="adj2" fmla="val 43784"/>
            </a:avLst>
          </a:prstGeom>
          <a:solidFill>
            <a:srgbClr val="FF0000"/>
          </a:solidFill>
          <a:ln w="28575">
            <a:noFill/>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2157" name="AutoShape 13"/>
          <p:cNvSpPr/>
          <p:nvPr/>
        </p:nvSpPr>
        <p:spPr>
          <a:xfrm>
            <a:off x="1919038" y="1844675"/>
            <a:ext cx="576187" cy="1512888"/>
          </a:xfrm>
          <a:prstGeom prst="wedgeRectCallout">
            <a:avLst>
              <a:gd name="adj1" fmla="val 276444"/>
              <a:gd name="adj2" fmla="val 107713"/>
            </a:avLst>
          </a:prstGeom>
          <a:solidFill>
            <a:srgbClr val="FFFFFF"/>
          </a:solidFill>
          <a:ln w="9525" cap="flat" cmpd="sng">
            <a:solidFill>
              <a:srgbClr val="3333FF"/>
            </a:solidFill>
            <a:prstDash val="solid"/>
            <a:miter/>
            <a:headEnd type="none" w="med" len="med"/>
            <a:tailEnd type="none" w="med" len="med"/>
          </a:ln>
        </p:spPr>
        <p:txBody>
          <a:bodyPr vert="eaVert" anchor="ctr"/>
          <a:lstStyle/>
          <a:p>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极昼现象</a:t>
            </a:r>
          </a:p>
        </p:txBody>
      </p:sp>
      <p:sp>
        <p:nvSpPr>
          <p:cNvPr id="262158" name="AutoShape 14"/>
          <p:cNvSpPr/>
          <p:nvPr/>
        </p:nvSpPr>
        <p:spPr>
          <a:xfrm>
            <a:off x="9407888" y="1773239"/>
            <a:ext cx="576187" cy="1512887"/>
          </a:xfrm>
          <a:prstGeom prst="wedgeRectCallout">
            <a:avLst>
              <a:gd name="adj1" fmla="val -170935"/>
              <a:gd name="adj2" fmla="val 109394"/>
            </a:avLst>
          </a:prstGeom>
          <a:solidFill>
            <a:srgbClr val="FFFFFF"/>
          </a:solidFill>
          <a:ln w="9525" cap="flat" cmpd="sng">
            <a:solidFill>
              <a:srgbClr val="3333FF"/>
            </a:solidFill>
            <a:prstDash val="solid"/>
            <a:miter/>
            <a:headEnd type="none" w="med" len="med"/>
            <a:tailEnd type="none" w="med" len="med"/>
          </a:ln>
        </p:spPr>
        <p:txBody>
          <a:bodyPr vert="eaVert" anchor="ctr"/>
          <a:lstStyle/>
          <a:p>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极夜现象</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2157"/>
                                        </p:tgtEl>
                                        <p:attrNameLst>
                                          <p:attrName>style.visibility</p:attrName>
                                        </p:attrNameLst>
                                      </p:cBhvr>
                                      <p:to>
                                        <p:strVal val="visible"/>
                                      </p:to>
                                    </p:set>
                                    <p:animEffect transition="in" filter="wipe(down)">
                                      <p:cBhvr>
                                        <p:cTn id="7" dur="500"/>
                                        <p:tgtEl>
                                          <p:spTgt spid="262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2158"/>
                                        </p:tgtEl>
                                        <p:attrNameLst>
                                          <p:attrName>style.visibility</p:attrName>
                                        </p:attrNameLst>
                                      </p:cBhvr>
                                      <p:to>
                                        <p:strVal val="visible"/>
                                      </p:to>
                                    </p:set>
                                    <p:animEffect transition="in" filter="wipe(down)">
                                      <p:cBhvr>
                                        <p:cTn id="12" dur="500"/>
                                        <p:tgtEl>
                                          <p:spTgt spid="262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2149"/>
                                        </p:tgtEl>
                                        <p:attrNameLst>
                                          <p:attrName>style.visibility</p:attrName>
                                        </p:attrNameLst>
                                      </p:cBhvr>
                                      <p:to>
                                        <p:strVal val="visible"/>
                                      </p:to>
                                    </p:set>
                                    <p:animEffect transition="in" filter="wipe(left)">
                                      <p:cBhvr>
                                        <p:cTn id="17" dur="500"/>
                                        <p:tgtEl>
                                          <p:spTgt spid="262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2152"/>
                                        </p:tgtEl>
                                        <p:attrNameLst>
                                          <p:attrName>style.visibility</p:attrName>
                                        </p:attrNameLst>
                                      </p:cBhvr>
                                      <p:to>
                                        <p:strVal val="visible"/>
                                      </p:to>
                                    </p:set>
                                    <p:animEffect transition="in" filter="wipe(left)">
                                      <p:cBhvr>
                                        <p:cTn id="22" dur="500"/>
                                        <p:tgtEl>
                                          <p:spTgt spid="26215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62151"/>
                                        </p:tgtEl>
                                        <p:attrNameLst>
                                          <p:attrName>style.visibility</p:attrName>
                                        </p:attrNameLst>
                                      </p:cBhvr>
                                      <p:to>
                                        <p:strVal val="visible"/>
                                      </p:to>
                                    </p:set>
                                    <p:animEffect transition="in" filter="wipe(left)">
                                      <p:cBhvr>
                                        <p:cTn id="25" dur="500"/>
                                        <p:tgtEl>
                                          <p:spTgt spid="2621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2154"/>
                                        </p:tgtEl>
                                        <p:attrNameLst>
                                          <p:attrName>style.visibility</p:attrName>
                                        </p:attrNameLst>
                                      </p:cBhvr>
                                      <p:to>
                                        <p:strVal val="visible"/>
                                      </p:to>
                                    </p:set>
                                    <p:animEffect transition="in" filter="wipe(left)">
                                      <p:cBhvr>
                                        <p:cTn id="30" dur="500"/>
                                        <p:tgtEl>
                                          <p:spTgt spid="26215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2153"/>
                                        </p:tgtEl>
                                        <p:attrNameLst>
                                          <p:attrName>style.visibility</p:attrName>
                                        </p:attrNameLst>
                                      </p:cBhvr>
                                      <p:to>
                                        <p:strVal val="visible"/>
                                      </p:to>
                                    </p:set>
                                    <p:animEffect transition="in" filter="wipe(left)">
                                      <p:cBhvr>
                                        <p:cTn id="33" dur="500"/>
                                        <p:tgtEl>
                                          <p:spTgt spid="26215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62156"/>
                                        </p:tgtEl>
                                        <p:attrNameLst>
                                          <p:attrName>style.visibility</p:attrName>
                                        </p:attrNameLst>
                                      </p:cBhvr>
                                      <p:to>
                                        <p:strVal val="visible"/>
                                      </p:to>
                                    </p:set>
                                    <p:animEffect transition="in" filter="wipe(left)">
                                      <p:cBhvr>
                                        <p:cTn id="38" dur="500"/>
                                        <p:tgtEl>
                                          <p:spTgt spid="26215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62155"/>
                                        </p:tgtEl>
                                        <p:attrNameLst>
                                          <p:attrName>style.visibility</p:attrName>
                                        </p:attrNameLst>
                                      </p:cBhvr>
                                      <p:to>
                                        <p:strVal val="visible"/>
                                      </p:to>
                                    </p:set>
                                    <p:animEffect transition="in" filter="wipe(left)">
                                      <p:cBhvr>
                                        <p:cTn id="41" dur="500"/>
                                        <p:tgtEl>
                                          <p:spTgt spid="262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9" grpId="0" bldLvl="0" animBg="1"/>
      <p:bldP spid="262151" grpId="0" bldLvl="0" animBg="1"/>
      <p:bldP spid="262152" grpId="0" bldLvl="0" animBg="1"/>
      <p:bldP spid="262153" grpId="0" bldLvl="0" animBg="1"/>
      <p:bldP spid="262154" grpId="0" bldLvl="0" animBg="1"/>
      <p:bldP spid="262155" grpId="0" bldLvl="0" animBg="1"/>
      <p:bldP spid="262156" grpId="0" bldLvl="0" animBg="1"/>
      <p:bldP spid="262157" grpId="0" bldLvl="0" animBg="1"/>
      <p:bldP spid="262158" grpId="0" bldLvl="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4" name="Picture 4" descr="4-22 73"/>
          <p:cNvPicPr>
            <a:picLocks noChangeAspect="1"/>
          </p:cNvPicPr>
          <p:nvPr/>
        </p:nvPicPr>
        <p:blipFill>
          <a:blip r:embed="rId2" cstate="print"/>
          <a:stretch>
            <a:fillRect/>
          </a:stretch>
        </p:blipFill>
        <p:spPr>
          <a:xfrm>
            <a:off x="1703166" y="2555875"/>
            <a:ext cx="8639637" cy="3968750"/>
          </a:xfrm>
          <a:prstGeom prst="rect">
            <a:avLst/>
          </a:prstGeom>
          <a:noFill/>
          <a:ln w="9525">
            <a:noFill/>
          </a:ln>
        </p:spPr>
      </p:pic>
      <p:sp>
        <p:nvSpPr>
          <p:cNvPr id="276485" name="Text Box 5"/>
          <p:cNvSpPr txBox="1"/>
          <p:nvPr/>
        </p:nvSpPr>
        <p:spPr>
          <a:xfrm>
            <a:off x="1919038" y="1271588"/>
            <a:ext cx="8531701" cy="783590"/>
          </a:xfrm>
          <a:prstGeom prst="rect">
            <a:avLst/>
          </a:prstGeom>
          <a:noFill/>
          <a:ln w="28575">
            <a:noFill/>
          </a:ln>
        </p:spPr>
        <p:txBody>
          <a:bodyPr>
            <a:spAutoFit/>
          </a:bodyPr>
          <a:lstStyle/>
          <a:p>
            <a:pPr algn="l">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极昼现象：极地地区出现一天之中太阳总在地平面以上的现象。</a:t>
            </a:r>
          </a:p>
          <a:p>
            <a:pPr algn="l">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极夜现象：极地地区出现一天之中总是看不到太阳的现象。</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484"/>
                                        </p:tgtEl>
                                        <p:attrNameLst>
                                          <p:attrName>style.visibility</p:attrName>
                                        </p:attrNameLst>
                                      </p:cBhvr>
                                      <p:to>
                                        <p:strVal val="visible"/>
                                      </p:to>
                                    </p:set>
                                    <p:animEffect transition="in" filter="blinds(horizontal)">
                                      <p:cBhvr>
                                        <p:cTn id="7" dur="500"/>
                                        <p:tgtEl>
                                          <p:spTgt spid="27648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6485">
                                            <p:txEl>
                                              <p:pRg st="1" end="1"/>
                                            </p:txEl>
                                          </p:spTgt>
                                        </p:tgtEl>
                                        <p:attrNameLst>
                                          <p:attrName>style.visibility</p:attrName>
                                        </p:attrNameLst>
                                      </p:cBhvr>
                                      <p:to>
                                        <p:strVal val="visible"/>
                                      </p:to>
                                    </p:set>
                                    <p:anim calcmode="lin" valueType="num">
                                      <p:cBhvr additive="base">
                                        <p:cTn id="12" dur="500" fill="hold"/>
                                        <p:tgtEl>
                                          <p:spTgt spid="27648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7648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p:cNvSpPr txBox="1"/>
          <p:nvPr/>
        </p:nvSpPr>
        <p:spPr>
          <a:xfrm>
            <a:off x="2511336" y="2781300"/>
            <a:ext cx="461665" cy="1477328"/>
          </a:xfrm>
          <a:prstGeom prst="rect">
            <a:avLst/>
          </a:prstGeom>
          <a:noFill/>
          <a:ln w="28575">
            <a:noFill/>
          </a:ln>
        </p:spPr>
        <p:txBody>
          <a:bodyPr vert="eaVert" wrap="none">
            <a:spAutoFit/>
          </a:bodyPr>
          <a:lstStyle/>
          <a:p>
            <a:pPr algn="l"/>
            <a:r>
              <a:rPr lang="zh-CN" altLang="en-US"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地球上的五带</a:t>
            </a:r>
          </a:p>
        </p:txBody>
      </p:sp>
      <p:pic>
        <p:nvPicPr>
          <p:cNvPr id="17411" name="Picture 6" descr="地球上的五带"/>
          <p:cNvPicPr>
            <a:picLocks noChangeAspect="1"/>
          </p:cNvPicPr>
          <p:nvPr/>
        </p:nvPicPr>
        <p:blipFill>
          <a:blip r:embed="rId2" cstate="print">
            <a:lum bright="-60001" contrast="78000"/>
          </a:blip>
          <a:stretch>
            <a:fillRect/>
          </a:stretch>
        </p:blipFill>
        <p:spPr>
          <a:xfrm>
            <a:off x="3586648" y="1100138"/>
            <a:ext cx="6263460" cy="5391150"/>
          </a:xfrm>
          <a:prstGeom prst="rect">
            <a:avLst/>
          </a:prstGeom>
          <a:noFill/>
          <a:ln w="9525">
            <a:noFill/>
          </a:ln>
        </p:spPr>
      </p:pic>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3"/>
          <p:cNvSpPr txBox="1"/>
          <p:nvPr/>
        </p:nvSpPr>
        <p:spPr>
          <a:xfrm>
            <a:off x="1652374" y="1427163"/>
            <a:ext cx="8892017" cy="5040312"/>
          </a:xfrm>
          <a:prstGeom prst="rect">
            <a:avLst/>
          </a:prstGeom>
          <a:solidFill>
            <a:srgbClr val="FF99CC">
              <a:alpha val="27843"/>
            </a:srgbClr>
          </a:solidFill>
          <a:ln w="28575">
            <a:noFill/>
          </a:ln>
        </p:spPr>
        <p:txBody>
          <a:bodyPr/>
          <a:lstStyle/>
          <a:p>
            <a:pPr>
              <a:spcBef>
                <a:spcPct val="50000"/>
              </a:spcBef>
            </a:pP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436" name="Text Box 5"/>
          <p:cNvSpPr txBox="1"/>
          <p:nvPr/>
        </p:nvSpPr>
        <p:spPr>
          <a:xfrm>
            <a:off x="2207926" y="1714501"/>
            <a:ext cx="7847578" cy="1891665"/>
          </a:xfrm>
          <a:prstGeom prst="rect">
            <a:avLst/>
          </a:prstGeom>
          <a:noFill/>
          <a:ln w="28575">
            <a:noFill/>
          </a:ln>
        </p:spPr>
        <p:txBody>
          <a:bodyPr>
            <a:spAutoFit/>
          </a:bodyPr>
          <a:lstStyle/>
          <a:p>
            <a:pPr algn="l">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）对照“地球公转示意”图，说出太阳光线分别直射在赤道、北回归线和南回归线上的日期。</a:t>
            </a:r>
          </a:p>
          <a:p>
            <a:pPr algn="l">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）哪一天北极圈内全部出现极昼现象？</a:t>
            </a:r>
          </a:p>
          <a:p>
            <a:pPr algn="l">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）在你居住的地区，每年</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日的昼夜长短情况如何？</a:t>
            </a:r>
          </a:p>
          <a:p>
            <a:pPr algn="l">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）读“地球公转示意”图和“地球上的五带”图，填写。</a:t>
            </a:r>
          </a:p>
        </p:txBody>
      </p:sp>
      <p:graphicFrame>
        <p:nvGraphicFramePr>
          <p:cNvPr id="277546" name="Group 42"/>
          <p:cNvGraphicFramePr>
            <a:graphicFrameLocks noGrp="1"/>
          </p:cNvGraphicFramePr>
          <p:nvPr/>
        </p:nvGraphicFramePr>
        <p:xfrm>
          <a:off x="1919038" y="4667250"/>
          <a:ext cx="8352338" cy="1465580"/>
        </p:xfrm>
        <a:graphic>
          <a:graphicData uri="http://schemas.openxmlformats.org/drawingml/2006/table">
            <a:tbl>
              <a:tblPr/>
              <a:tblGrid>
                <a:gridCol w="1655230">
                  <a:extLst>
                    <a:ext uri="{9D8B030D-6E8A-4147-A177-3AD203B41FA5}">
                      <a16:colId xmlns:a16="http://schemas.microsoft.com/office/drawing/2014/main" val="20000"/>
                    </a:ext>
                  </a:extLst>
                </a:gridCol>
                <a:gridCol w="2736494">
                  <a:extLst>
                    <a:ext uri="{9D8B030D-6E8A-4147-A177-3AD203B41FA5}">
                      <a16:colId xmlns:a16="http://schemas.microsoft.com/office/drawing/2014/main" val="20001"/>
                    </a:ext>
                  </a:extLst>
                </a:gridCol>
                <a:gridCol w="1873006">
                  <a:extLst>
                    <a:ext uri="{9D8B030D-6E8A-4147-A177-3AD203B41FA5}">
                      <a16:colId xmlns:a16="http://schemas.microsoft.com/office/drawing/2014/main" val="20002"/>
                    </a:ext>
                  </a:extLst>
                </a:gridCol>
                <a:gridCol w="2087608">
                  <a:extLst>
                    <a:ext uri="{9D8B030D-6E8A-4147-A177-3AD203B41FA5}">
                      <a16:colId xmlns:a16="http://schemas.microsoft.com/office/drawing/2014/main" val="20003"/>
                    </a:ext>
                  </a:extLst>
                </a:gridCol>
              </a:tblGrid>
              <a:tr h="36639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五带名称</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范围</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太阳直射情况</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极昼极夜现象</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39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热带</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南、北回归线之间</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无极昼极夜</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39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南、北温带</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无太阳直射</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39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南、北寒带</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47" name="WordArt 15"/>
          <p:cNvSpPr>
            <a:spLocks noTextEdit="1"/>
          </p:cNvSpPr>
          <p:nvPr/>
        </p:nvSpPr>
        <p:spPr>
          <a:xfrm>
            <a:off x="5187910" y="1017589"/>
            <a:ext cx="838091" cy="409575"/>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200" b="1">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cs typeface="微软雅黑" panose="020B0503020204020204" pitchFamily="34" charset="-122"/>
              </a:rPr>
              <a:t>做活动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linds(horizontal)">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p:nvPr/>
        </p:nvSpPr>
        <p:spPr>
          <a:xfrm>
            <a:off x="1652374" y="981075"/>
            <a:ext cx="8892017" cy="5486400"/>
          </a:xfrm>
          <a:prstGeom prst="rect">
            <a:avLst/>
          </a:prstGeom>
          <a:solidFill>
            <a:srgbClr val="FF99CC">
              <a:alpha val="27843"/>
            </a:srgbClr>
          </a:solidFill>
          <a:ln w="28575">
            <a:noFill/>
          </a:ln>
        </p:spPr>
        <p:txBody>
          <a:bodyPr/>
          <a:lstStyle/>
          <a:p>
            <a:pPr>
              <a:spcBef>
                <a:spcPct val="50000"/>
              </a:spcBef>
            </a:pP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459" name="Text Box 5"/>
          <p:cNvSpPr txBox="1"/>
          <p:nvPr/>
        </p:nvSpPr>
        <p:spPr>
          <a:xfrm>
            <a:off x="2207926" y="1341439"/>
            <a:ext cx="7847578" cy="4246245"/>
          </a:xfrm>
          <a:prstGeom prst="rect">
            <a:avLst/>
          </a:prstGeom>
          <a:noFill/>
          <a:ln w="28575">
            <a:noFill/>
          </a:ln>
        </p:spPr>
        <p:txBody>
          <a:bodyPr>
            <a:spAutoFit/>
          </a:bodyPr>
          <a:lstStyle/>
          <a:p>
            <a:pPr algn="l">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）将地球上的五带与其气候特征用直线连接起来。</a:t>
            </a:r>
          </a:p>
          <a:p>
            <a:pPr algn="l">
              <a:spcBef>
                <a:spcPct val="50000"/>
              </a:spcBef>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spcBef>
                <a:spcPct val="50000"/>
              </a:spcBef>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spcBef>
                <a:spcPct val="50000"/>
              </a:spcBef>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spcBef>
                <a:spcPct val="50000"/>
              </a:spcBef>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spcBef>
                <a:spcPct val="50000"/>
              </a:spcBef>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spcBef>
                <a:spcPct val="50000"/>
              </a:spcBef>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）在地球上的五带中，非洲大部分地区位于哪一个带？欧洲大部分地区位于哪一个带？在七大洲中，绝大部分位于南寒带的是哪一个洲？</a:t>
            </a:r>
          </a:p>
          <a:p>
            <a:pPr algn="l">
              <a:spcBef>
                <a:spcPct val="5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）在地球上的五带中，你居住的地区属于哪一个带？那里有太阳直射现象吗？每年哪个时间段昼长夜短？</a:t>
            </a:r>
          </a:p>
        </p:txBody>
      </p:sp>
      <p:sp>
        <p:nvSpPr>
          <p:cNvPr id="19460" name="Oval 6"/>
          <p:cNvSpPr/>
          <p:nvPr/>
        </p:nvSpPr>
        <p:spPr>
          <a:xfrm>
            <a:off x="2782526" y="1989139"/>
            <a:ext cx="2376178" cy="574675"/>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p>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热带</a:t>
            </a:r>
          </a:p>
        </p:txBody>
      </p:sp>
      <p:sp>
        <p:nvSpPr>
          <p:cNvPr id="19461" name="Oval 7"/>
          <p:cNvSpPr/>
          <p:nvPr/>
        </p:nvSpPr>
        <p:spPr>
          <a:xfrm>
            <a:off x="2782526" y="2638426"/>
            <a:ext cx="2376178" cy="574675"/>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p>
            <a:pPr algn="l"/>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北温带和南温带</a:t>
            </a:r>
          </a:p>
        </p:txBody>
      </p:sp>
      <p:sp>
        <p:nvSpPr>
          <p:cNvPr id="19462" name="Oval 8"/>
          <p:cNvSpPr/>
          <p:nvPr/>
        </p:nvSpPr>
        <p:spPr>
          <a:xfrm>
            <a:off x="2782526" y="3286126"/>
            <a:ext cx="2376178" cy="574675"/>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p>
            <a:pPr algn="l"/>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北寒带和南寒带</a:t>
            </a:r>
          </a:p>
        </p:txBody>
      </p:sp>
      <p:sp>
        <p:nvSpPr>
          <p:cNvPr id="19463" name="Oval 9"/>
          <p:cNvSpPr/>
          <p:nvPr/>
        </p:nvSpPr>
        <p:spPr>
          <a:xfrm>
            <a:off x="6166635" y="1989139"/>
            <a:ext cx="3815853" cy="574675"/>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p>
            <a:pPr algn="l"/>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气候的四季变化明显</a:t>
            </a:r>
          </a:p>
        </p:txBody>
      </p:sp>
      <p:sp>
        <p:nvSpPr>
          <p:cNvPr id="19464" name="Oval 10"/>
          <p:cNvSpPr/>
          <p:nvPr/>
        </p:nvSpPr>
        <p:spPr>
          <a:xfrm>
            <a:off x="6166635" y="2638426"/>
            <a:ext cx="3815853" cy="574675"/>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p>
            <a:pPr algn="l"/>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气候终年炎热</a:t>
            </a:r>
          </a:p>
        </p:txBody>
      </p:sp>
      <p:sp>
        <p:nvSpPr>
          <p:cNvPr id="19465" name="Oval 11"/>
          <p:cNvSpPr/>
          <p:nvPr/>
        </p:nvSpPr>
        <p:spPr>
          <a:xfrm>
            <a:off x="6166635" y="3286126"/>
            <a:ext cx="3815853" cy="574675"/>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p>
            <a:pPr algn="l"/>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气候终年寒冷</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WordArt 3"/>
          <p:cNvSpPr>
            <a:spLocks noTextEdit="1"/>
          </p:cNvSpPr>
          <p:nvPr/>
        </p:nvSpPr>
        <p:spPr>
          <a:xfrm>
            <a:off x="2350782" y="2895600"/>
            <a:ext cx="457140" cy="1828800"/>
          </a:xfrm>
          <a:prstGeom prst="rect">
            <a:avLst/>
          </a:prstGeom>
        </p:spPr>
        <p:txBody>
          <a:bodyPr wrap="none" fromWordArt="1">
            <a:prstTxWarp prst="textPlain">
              <a:avLst>
                <a:gd name="adj" fmla="val 50000"/>
              </a:avLst>
            </a:prstTxWarp>
            <a:normAutofit fontScale="90000" lnSpcReduction="20000"/>
          </a:bodyPr>
          <a:lstStyle/>
          <a:p>
            <a:pPr algn="ctr"/>
            <a:r>
              <a:rPr lang="zh-CN" altLang="en-US" sz="3600" b="1">
                <a:ln w="12700" cap="flat" cmpd="sng">
                  <a:solidFill>
                    <a:srgbClr val="00FF00"/>
                  </a:solidFill>
                  <a:prstDash val="solid"/>
                  <a:headEnd type="none" w="med" len="med"/>
                  <a:tailEnd type="none" w="med" len="med"/>
                </a:ln>
                <a:solidFill>
                  <a:srgbClr val="FF0000"/>
                </a:solidFill>
                <a:effectLst>
                  <a:outerShdw dist="35921" dir="2699999" sy="50000" kx="2115830" algn="bl" rotWithShape="0">
                    <a:srgbClr val="C0C0C0">
                      <a:alpha val="79999"/>
                    </a:srgbClr>
                  </a:outerShdw>
                </a:effectLst>
                <a:latin typeface="微软雅黑" panose="020B0503020204020204" pitchFamily="34" charset="-122"/>
                <a:ea typeface="微软雅黑" panose="020B0503020204020204" pitchFamily="34" charset="-122"/>
                <a:cs typeface="微软雅黑" panose="020B0503020204020204" pitchFamily="34" charset="-122"/>
              </a:rPr>
              <a:t>合</a:t>
            </a:r>
          </a:p>
          <a:p>
            <a:pPr algn="ctr"/>
            <a:r>
              <a:rPr lang="zh-CN" altLang="en-US" sz="3600" b="1">
                <a:ln w="12700" cap="flat" cmpd="sng">
                  <a:solidFill>
                    <a:srgbClr val="00FF00"/>
                  </a:solidFill>
                  <a:prstDash val="solid"/>
                  <a:headEnd type="none" w="med" len="med"/>
                  <a:tailEnd type="none" w="med" len="med"/>
                </a:ln>
                <a:solidFill>
                  <a:srgbClr val="FF0000"/>
                </a:solidFill>
                <a:effectLst>
                  <a:outerShdw dist="35921" dir="2699999" sy="50000" kx="2115830" algn="bl" rotWithShape="0">
                    <a:srgbClr val="C0C0C0">
                      <a:alpha val="79999"/>
                    </a:srgbClr>
                  </a:outerShdw>
                </a:effectLst>
                <a:latin typeface="微软雅黑" panose="020B0503020204020204" pitchFamily="34" charset="-122"/>
                <a:ea typeface="微软雅黑" panose="020B0503020204020204" pitchFamily="34" charset="-122"/>
                <a:cs typeface="微软雅黑" panose="020B0503020204020204" pitchFamily="34" charset="-122"/>
              </a:rPr>
              <a:t>作</a:t>
            </a:r>
          </a:p>
          <a:p>
            <a:pPr algn="ctr"/>
            <a:r>
              <a:rPr lang="zh-CN" altLang="en-US" sz="3600" b="1">
                <a:ln w="12700" cap="flat" cmpd="sng">
                  <a:solidFill>
                    <a:srgbClr val="00FF00"/>
                  </a:solidFill>
                  <a:prstDash val="solid"/>
                  <a:headEnd type="none" w="med" len="med"/>
                  <a:tailEnd type="none" w="med" len="med"/>
                </a:ln>
                <a:solidFill>
                  <a:srgbClr val="FF0000"/>
                </a:solidFill>
                <a:effectLst>
                  <a:outerShdw dist="35921" dir="2699999" sy="50000" kx="2115830" algn="bl" rotWithShape="0">
                    <a:srgbClr val="C0C0C0">
                      <a:alpha val="79999"/>
                    </a:srgbClr>
                  </a:outerShdw>
                </a:effectLst>
                <a:latin typeface="微软雅黑" panose="020B0503020204020204" pitchFamily="34" charset="-122"/>
                <a:ea typeface="微软雅黑" panose="020B0503020204020204" pitchFamily="34" charset="-122"/>
                <a:cs typeface="微软雅黑" panose="020B0503020204020204" pitchFamily="34" charset="-122"/>
              </a:rPr>
              <a:t>探</a:t>
            </a:r>
          </a:p>
          <a:p>
            <a:pPr algn="ctr"/>
            <a:r>
              <a:rPr lang="zh-CN" altLang="en-US" sz="3600" b="1">
                <a:ln w="12700" cap="flat" cmpd="sng">
                  <a:solidFill>
                    <a:srgbClr val="00FF00"/>
                  </a:solidFill>
                  <a:prstDash val="solid"/>
                  <a:headEnd type="none" w="med" len="med"/>
                  <a:tailEnd type="none" w="med" len="med"/>
                </a:ln>
                <a:solidFill>
                  <a:srgbClr val="FF0000"/>
                </a:solidFill>
                <a:effectLst>
                  <a:outerShdw dist="35921" dir="2699999" sy="50000" kx="2115830" algn="bl" rotWithShape="0">
                    <a:srgbClr val="C0C0C0">
                      <a:alpha val="79999"/>
                    </a:srgbClr>
                  </a:outerShdw>
                </a:effectLst>
                <a:latin typeface="微软雅黑" panose="020B0503020204020204" pitchFamily="34" charset="-122"/>
                <a:ea typeface="微软雅黑" panose="020B0503020204020204" pitchFamily="34" charset="-122"/>
                <a:cs typeface="微软雅黑" panose="020B0503020204020204" pitchFamily="34" charset="-122"/>
              </a:rPr>
              <a:t>究</a:t>
            </a:r>
          </a:p>
        </p:txBody>
      </p:sp>
      <p:sp>
        <p:nvSpPr>
          <p:cNvPr id="20483" name="WordArt 7"/>
          <p:cNvSpPr>
            <a:spLocks noTextEdit="1"/>
          </p:cNvSpPr>
          <p:nvPr/>
        </p:nvSpPr>
        <p:spPr>
          <a:xfrm>
            <a:off x="4461882" y="1052513"/>
            <a:ext cx="3266650" cy="457200"/>
          </a:xfrm>
          <a:prstGeom prst="rect">
            <a:avLst/>
          </a:prstGeom>
        </p:spPr>
        <p:txBody>
          <a:bodyPr wrap="none" fromWordArt="1">
            <a:prstTxWarp prst="textPlain">
              <a:avLst>
                <a:gd name="adj" fmla="val 50000"/>
              </a:avLst>
            </a:prstTxWarp>
            <a:normAutofit fontScale="82500" lnSpcReduction="20000"/>
          </a:bodyPr>
          <a:lstStyle/>
          <a:p>
            <a:pPr algn="ctr"/>
            <a:r>
              <a:rPr lang="zh-CN" altLang="en-US" sz="3600">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微软雅黑" panose="020B0503020204020204" pitchFamily="34" charset="-122"/>
                <a:ea typeface="微软雅黑" panose="020B0503020204020204" pitchFamily="34" charset="-122"/>
                <a:cs typeface="微软雅黑" panose="020B0503020204020204" pitchFamily="34" charset="-122"/>
              </a:rPr>
              <a:t>海陆分布与气候</a:t>
            </a:r>
          </a:p>
        </p:txBody>
      </p:sp>
      <p:grpSp>
        <p:nvGrpSpPr>
          <p:cNvPr id="2" name="Group 18"/>
          <p:cNvGrpSpPr/>
          <p:nvPr/>
        </p:nvGrpSpPr>
        <p:grpSpPr>
          <a:xfrm>
            <a:off x="4079345" y="4221163"/>
            <a:ext cx="4536484" cy="2520950"/>
            <a:chOff x="2018" y="1570"/>
            <a:chExt cx="2858" cy="1588"/>
          </a:xfrm>
        </p:grpSpPr>
        <p:sp>
          <p:nvSpPr>
            <p:cNvPr id="20486" name="AutoShape 8"/>
            <p:cNvSpPr/>
            <p:nvPr/>
          </p:nvSpPr>
          <p:spPr>
            <a:xfrm>
              <a:off x="2018" y="2160"/>
              <a:ext cx="1180" cy="998"/>
            </a:xfrm>
            <a:prstGeom prst="can">
              <a:avLst>
                <a:gd name="adj" fmla="val 25000"/>
              </a:avLst>
            </a:prstGeom>
            <a:solidFill>
              <a:srgbClr val="66FFFF"/>
            </a:solidFill>
            <a:ln w="12700" cap="flat" cmpd="sng">
              <a:solidFill>
                <a:schemeClr val="tx1"/>
              </a:solidFill>
              <a:prstDash val="soli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487" name="AutoShape 12" descr="之字形"/>
            <p:cNvSpPr/>
            <p:nvPr/>
          </p:nvSpPr>
          <p:spPr>
            <a:xfrm>
              <a:off x="2018" y="2659"/>
              <a:ext cx="1180" cy="499"/>
            </a:xfrm>
            <a:prstGeom prst="can">
              <a:avLst>
                <a:gd name="adj" fmla="val 25000"/>
              </a:avLst>
            </a:prstGeom>
            <a:pattFill prst="zigZag">
              <a:fgClr>
                <a:srgbClr val="0099FF"/>
              </a:fgClr>
              <a:bgClr>
                <a:srgbClr val="FFFFFF"/>
              </a:bgClr>
            </a:pattFill>
            <a:ln w="12700" cap="flat" cmpd="sng">
              <a:solidFill>
                <a:schemeClr val="tx1"/>
              </a:solidFill>
              <a:prstDash val="soli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488" name="Picture 10" descr="温度计"/>
            <p:cNvPicPr>
              <a:picLocks noChangeAspect="1"/>
            </p:cNvPicPr>
            <p:nvPr/>
          </p:nvPicPr>
          <p:blipFill>
            <a:blip r:embed="rId2" cstate="print">
              <a:clrChange>
                <a:clrFrom>
                  <a:srgbClr val="000000"/>
                </a:clrFrom>
                <a:clrTo>
                  <a:srgbClr val="000000">
                    <a:alpha val="0"/>
                  </a:srgbClr>
                </a:clrTo>
              </a:clrChange>
            </a:blip>
            <a:stretch>
              <a:fillRect/>
            </a:stretch>
          </p:blipFill>
          <p:spPr>
            <a:xfrm>
              <a:off x="2583" y="1570"/>
              <a:ext cx="70" cy="1453"/>
            </a:xfrm>
            <a:prstGeom prst="rect">
              <a:avLst/>
            </a:prstGeom>
            <a:noFill/>
            <a:ln w="9525">
              <a:noFill/>
            </a:ln>
          </p:spPr>
        </p:pic>
        <p:sp>
          <p:nvSpPr>
            <p:cNvPr id="20489" name="AutoShape 9"/>
            <p:cNvSpPr/>
            <p:nvPr/>
          </p:nvSpPr>
          <p:spPr>
            <a:xfrm>
              <a:off x="3696" y="2160"/>
              <a:ext cx="1180" cy="998"/>
            </a:xfrm>
            <a:prstGeom prst="can">
              <a:avLst>
                <a:gd name="adj" fmla="val 25000"/>
              </a:avLst>
            </a:prstGeom>
            <a:solidFill>
              <a:srgbClr val="66FFFF"/>
            </a:solidFill>
            <a:ln w="12700" cap="flat" cmpd="sng">
              <a:solidFill>
                <a:schemeClr val="tx1"/>
              </a:solidFill>
              <a:prstDash val="soli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490" name="AutoShape 13" descr="大纸屑"/>
            <p:cNvSpPr/>
            <p:nvPr/>
          </p:nvSpPr>
          <p:spPr>
            <a:xfrm>
              <a:off x="3696" y="2659"/>
              <a:ext cx="1180" cy="499"/>
            </a:xfrm>
            <a:prstGeom prst="can">
              <a:avLst>
                <a:gd name="adj" fmla="val 25000"/>
              </a:avLst>
            </a:prstGeom>
            <a:pattFill prst="lgConfetti">
              <a:fgClr>
                <a:srgbClr val="000000"/>
              </a:fgClr>
              <a:bgClr>
                <a:srgbClr val="FFFFFF"/>
              </a:bgClr>
            </a:pattFill>
            <a:ln w="12700" cap="flat" cmpd="sng">
              <a:solidFill>
                <a:schemeClr val="tx1"/>
              </a:solidFill>
              <a:prstDash val="soli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491" name="Picture 11" descr="温度计"/>
            <p:cNvPicPr>
              <a:picLocks noChangeAspect="1"/>
            </p:cNvPicPr>
            <p:nvPr/>
          </p:nvPicPr>
          <p:blipFill>
            <a:blip r:embed="rId2" cstate="print">
              <a:clrChange>
                <a:clrFrom>
                  <a:srgbClr val="000000"/>
                </a:clrFrom>
                <a:clrTo>
                  <a:srgbClr val="000000">
                    <a:alpha val="0"/>
                  </a:srgbClr>
                </a:clrTo>
              </a:clrChange>
            </a:blip>
            <a:stretch>
              <a:fillRect/>
            </a:stretch>
          </p:blipFill>
          <p:spPr>
            <a:xfrm>
              <a:off x="4241" y="1570"/>
              <a:ext cx="70" cy="1453"/>
            </a:xfrm>
            <a:prstGeom prst="rect">
              <a:avLst/>
            </a:prstGeom>
            <a:noFill/>
            <a:ln w="9525">
              <a:noFill/>
            </a:ln>
          </p:spPr>
        </p:pic>
        <p:sp>
          <p:nvSpPr>
            <p:cNvPr id="20492" name="Line 14"/>
            <p:cNvSpPr/>
            <p:nvPr/>
          </p:nvSpPr>
          <p:spPr>
            <a:xfrm>
              <a:off x="2568" y="2411"/>
              <a:ext cx="91" cy="0"/>
            </a:xfrm>
            <a:prstGeom prst="line">
              <a:avLst/>
            </a:prstGeom>
            <a:ln w="12700" cap="flat" cmpd="sng">
              <a:solidFill>
                <a:schemeClr val="tx1"/>
              </a:solidFill>
              <a:prstDash val="solid"/>
              <a:headEnd type="none" w="med" len="med"/>
              <a:tailEnd type="none" w="med" len="med"/>
            </a:ln>
          </p:spPr>
        </p:sp>
        <p:sp>
          <p:nvSpPr>
            <p:cNvPr id="20493" name="Line 15"/>
            <p:cNvSpPr/>
            <p:nvPr/>
          </p:nvSpPr>
          <p:spPr>
            <a:xfrm>
              <a:off x="4229" y="2411"/>
              <a:ext cx="91" cy="0"/>
            </a:xfrm>
            <a:prstGeom prst="line">
              <a:avLst/>
            </a:prstGeom>
            <a:ln w="12700" cap="flat" cmpd="sng">
              <a:solidFill>
                <a:schemeClr val="tx1"/>
              </a:solidFill>
              <a:prstDash val="solid"/>
              <a:headEnd type="none" w="med" len="med"/>
              <a:tailEnd type="none" w="med" len="med"/>
            </a:ln>
          </p:spPr>
        </p:sp>
        <p:sp>
          <p:nvSpPr>
            <p:cNvPr id="20494" name="Text Box 16"/>
            <p:cNvSpPr txBox="1"/>
            <p:nvPr/>
          </p:nvSpPr>
          <p:spPr>
            <a:xfrm>
              <a:off x="2880" y="2886"/>
              <a:ext cx="227" cy="232"/>
            </a:xfrm>
            <a:prstGeom prst="rect">
              <a:avLst/>
            </a:prstGeom>
            <a:noFill/>
            <a:ln w="12700">
              <a:noFill/>
            </a:ln>
          </p:spPr>
          <p:txBody>
            <a:bodyPr>
              <a:spAutoFit/>
            </a:bodyPr>
            <a:lstStyle/>
            <a:p>
              <a:pPr>
                <a:spcBef>
                  <a:spcPct val="50000"/>
                </a:spcBef>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水</a:t>
              </a:r>
            </a:p>
          </p:txBody>
        </p:sp>
        <p:sp>
          <p:nvSpPr>
            <p:cNvPr id="20495" name="Text Box 17"/>
            <p:cNvSpPr txBox="1"/>
            <p:nvPr/>
          </p:nvSpPr>
          <p:spPr>
            <a:xfrm>
              <a:off x="4467" y="2886"/>
              <a:ext cx="409" cy="232"/>
            </a:xfrm>
            <a:prstGeom prst="rect">
              <a:avLst/>
            </a:prstGeom>
            <a:noFill/>
            <a:ln w="12700">
              <a:noFill/>
            </a:ln>
          </p:spPr>
          <p:txBody>
            <a:bodyPr>
              <a:spAutoFit/>
            </a:bodyPr>
            <a:lstStyle/>
            <a:p>
              <a:pPr>
                <a:spcBef>
                  <a:spcPct val="50000"/>
                </a:spcBef>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沙土</a:t>
              </a:r>
            </a:p>
          </p:txBody>
        </p:sp>
      </p:grpSp>
      <p:sp>
        <p:nvSpPr>
          <p:cNvPr id="20485" name="Text Box 19"/>
          <p:cNvSpPr txBox="1"/>
          <p:nvPr/>
        </p:nvSpPr>
        <p:spPr>
          <a:xfrm>
            <a:off x="3215857" y="1844675"/>
            <a:ext cx="6911075" cy="1681480"/>
          </a:xfrm>
          <a:prstGeom prst="rect">
            <a:avLst/>
          </a:prstGeom>
          <a:noFill/>
          <a:ln w="12700">
            <a:noFill/>
          </a:ln>
        </p:spPr>
        <p:txBody>
          <a:bodyPr>
            <a:spAutoFit/>
          </a:bodyPr>
          <a:lstStyle/>
          <a:p>
            <a:pPr algn="l">
              <a:lnSpc>
                <a:spcPct val="115000"/>
              </a:lnSpc>
            </a:pPr>
            <a:r>
              <a:rPr lang="en-US" altLang="zh-CN" dirty="0">
                <a:latin typeface="Times New Roman" panose="02020603050405020304" pitchFamily="18" charset="0"/>
                <a:ea typeface="楷体_GB2312" panose="02010609030101010101" pitchFamily="49"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如图，两个玻璃容器中分别盛入等体积的水和沙土，各插入一支温度计。把它们同时置于太阳下照射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小时。你认为哪支温度计的读数高？</a:t>
            </a:r>
          </a:p>
          <a:p>
            <a:pPr algn="l">
              <a:lnSpc>
                <a:spcPct val="115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把两个容器同时移入室内，</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小时后，读出两支温度计的数值，你认为哪支温度计的读数高？</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2"/>
          <p:cNvSpPr txBox="1"/>
          <p:nvPr/>
        </p:nvSpPr>
        <p:spPr>
          <a:xfrm>
            <a:off x="2495225" y="2838450"/>
            <a:ext cx="2492990" cy="369332"/>
          </a:xfrm>
          <a:prstGeom prst="rect">
            <a:avLst/>
          </a:prstGeom>
          <a:noFill/>
          <a:ln w="9525">
            <a:noFill/>
          </a:ln>
        </p:spPr>
        <p:txBody>
          <a:bodyPr wrap="none">
            <a:spAutoFit/>
          </a:bodyPr>
          <a:lstStyle/>
          <a:p>
            <a:pPr algn="l"/>
            <a:r>
              <a:rPr lang="zh-CN" altLang="en-US" dirty="0">
                <a:solidFill>
                  <a:srgbClr val="0066FF"/>
                </a:solidFill>
                <a:latin typeface="微软雅黑" panose="020B0503020204020204" pitchFamily="34" charset="-122"/>
                <a:ea typeface="微软雅黑" panose="020B0503020204020204" pitchFamily="34" charset="-122"/>
                <a:cs typeface="微软雅黑" panose="020B0503020204020204" pitchFamily="34" charset="-122"/>
              </a:rPr>
              <a:t>海洋：受热慢、放热慢</a:t>
            </a:r>
          </a:p>
        </p:txBody>
      </p:sp>
      <p:sp>
        <p:nvSpPr>
          <p:cNvPr id="266243" name="Text Box 3"/>
          <p:cNvSpPr txBox="1"/>
          <p:nvPr/>
        </p:nvSpPr>
        <p:spPr>
          <a:xfrm>
            <a:off x="2495225" y="2205038"/>
            <a:ext cx="2492990" cy="369332"/>
          </a:xfrm>
          <a:prstGeom prst="rect">
            <a:avLst/>
          </a:prstGeom>
          <a:noFill/>
          <a:ln w="9525">
            <a:noFill/>
          </a:ln>
        </p:spPr>
        <p:txBody>
          <a:bodyPr wrap="none">
            <a:spAutoFit/>
          </a:bodyPr>
          <a:lstStyle/>
          <a:p>
            <a:pPr algn="l"/>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陆地：受</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热快、放热快</a:t>
            </a:r>
          </a:p>
        </p:txBody>
      </p:sp>
      <p:sp>
        <p:nvSpPr>
          <p:cNvPr id="266244" name="Text Box 4"/>
          <p:cNvSpPr txBox="1"/>
          <p:nvPr/>
        </p:nvSpPr>
        <p:spPr>
          <a:xfrm>
            <a:off x="7463453" y="2862263"/>
            <a:ext cx="1800493" cy="369332"/>
          </a:xfrm>
          <a:prstGeom prst="rect">
            <a:avLst/>
          </a:prstGeom>
          <a:noFill/>
          <a:ln w="9525">
            <a:noFill/>
          </a:ln>
        </p:spPr>
        <p:txBody>
          <a:bodyPr wrap="none">
            <a:spAutoFit/>
          </a:bodyPr>
          <a:lstStyle/>
          <a:p>
            <a:pPr algn="l"/>
            <a:r>
              <a:rPr lang="zh-CN" altLang="en-US" dirty="0">
                <a:solidFill>
                  <a:srgbClr val="0066FF"/>
                </a:solidFill>
                <a:latin typeface="微软雅黑" panose="020B0503020204020204" pitchFamily="34" charset="-122"/>
                <a:ea typeface="微软雅黑" panose="020B0503020204020204" pitchFamily="34" charset="-122"/>
                <a:cs typeface="微软雅黑" panose="020B0503020204020204" pitchFamily="34" charset="-122"/>
              </a:rPr>
              <a:t>升温慢、降温慢</a:t>
            </a:r>
          </a:p>
        </p:txBody>
      </p:sp>
      <p:sp>
        <p:nvSpPr>
          <p:cNvPr id="266245" name="Text Box 5"/>
          <p:cNvSpPr txBox="1"/>
          <p:nvPr/>
        </p:nvSpPr>
        <p:spPr>
          <a:xfrm>
            <a:off x="7463453" y="2276475"/>
            <a:ext cx="1800493" cy="369332"/>
          </a:xfrm>
          <a:prstGeom prst="rect">
            <a:avLst/>
          </a:prstGeom>
          <a:noFill/>
          <a:ln w="9525">
            <a:noFill/>
          </a:ln>
        </p:spPr>
        <p:txBody>
          <a:bodyPr wrap="none">
            <a:spAutoFit/>
          </a:bodyPr>
          <a:lstStyle/>
          <a:p>
            <a:pPr algn="l"/>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升温快、降温快</a:t>
            </a:r>
          </a:p>
        </p:txBody>
      </p:sp>
      <p:sp>
        <p:nvSpPr>
          <p:cNvPr id="21510" name="AutoShape 6"/>
          <p:cNvSpPr/>
          <p:nvPr/>
        </p:nvSpPr>
        <p:spPr>
          <a:xfrm>
            <a:off x="6095207" y="3032126"/>
            <a:ext cx="1152375" cy="73025"/>
          </a:xfrm>
          <a:prstGeom prst="rightArrow">
            <a:avLst>
              <a:gd name="adj1" fmla="val 50000"/>
              <a:gd name="adj2" fmla="val 394565"/>
            </a:avLst>
          </a:prstGeom>
          <a:solidFill>
            <a:srgbClr val="0066FF"/>
          </a:solidFill>
          <a:ln w="9525" cap="flat" cmpd="sng">
            <a:solidFill>
              <a:schemeClr val="tx1"/>
            </a:solidFill>
            <a:prstDash val="solid"/>
            <a:miter/>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6247" name="AutoShape 7"/>
          <p:cNvSpPr/>
          <p:nvPr/>
        </p:nvSpPr>
        <p:spPr>
          <a:xfrm>
            <a:off x="6095207" y="2454276"/>
            <a:ext cx="1152375" cy="73025"/>
          </a:xfrm>
          <a:prstGeom prst="rightArrow">
            <a:avLst>
              <a:gd name="adj1" fmla="val 50000"/>
              <a:gd name="adj2" fmla="val 394565"/>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512" name="AutoShape 8"/>
          <p:cNvSpPr/>
          <p:nvPr/>
        </p:nvSpPr>
        <p:spPr>
          <a:xfrm>
            <a:off x="2568241" y="4429126"/>
            <a:ext cx="1295231" cy="73025"/>
          </a:xfrm>
          <a:prstGeom prst="rightArrow">
            <a:avLst>
              <a:gd name="adj1" fmla="val 50000"/>
              <a:gd name="adj2" fmla="val 443478"/>
            </a:avLst>
          </a:prstGeom>
          <a:solidFill>
            <a:srgbClr val="0066FF"/>
          </a:solidFill>
          <a:ln w="9525" cap="flat" cmpd="sng">
            <a:solidFill>
              <a:schemeClr val="tx1"/>
            </a:solidFill>
            <a:prstDash val="solid"/>
            <a:miter/>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6249" name="Text Box 9"/>
          <p:cNvSpPr txBox="1"/>
          <p:nvPr/>
        </p:nvSpPr>
        <p:spPr>
          <a:xfrm>
            <a:off x="3877758" y="4230688"/>
            <a:ext cx="6177746" cy="368300"/>
          </a:xfrm>
          <a:prstGeom prst="rect">
            <a:avLst/>
          </a:prstGeom>
          <a:noFill/>
          <a:ln w="9525">
            <a:noFill/>
          </a:ln>
        </p:spPr>
        <p:txBody>
          <a:bodyPr>
            <a:spAutoFit/>
          </a:bodyPr>
          <a:lstStyle/>
          <a:p>
            <a:pPr algn="l"/>
            <a:r>
              <a:rPr lang="zh-CN" altLang="en-US" dirty="0">
                <a:solidFill>
                  <a:srgbClr val="0066FF"/>
                </a:solidFill>
                <a:latin typeface="微软雅黑" panose="020B0503020204020204" pitchFamily="34" charset="-122"/>
                <a:ea typeface="微软雅黑" panose="020B0503020204020204" pitchFamily="34" charset="-122"/>
                <a:cs typeface="微软雅黑" panose="020B0503020204020204" pitchFamily="34" charset="-122"/>
              </a:rPr>
              <a:t>夏季，海洋气温偏低、冬季，海洋气温偏高</a:t>
            </a:r>
          </a:p>
        </p:txBody>
      </p:sp>
      <p:sp>
        <p:nvSpPr>
          <p:cNvPr id="266250" name="Text Box 10"/>
          <p:cNvSpPr txBox="1"/>
          <p:nvPr/>
        </p:nvSpPr>
        <p:spPr>
          <a:xfrm>
            <a:off x="3877758" y="3640138"/>
            <a:ext cx="6177746" cy="368300"/>
          </a:xfrm>
          <a:prstGeom prst="rect">
            <a:avLst/>
          </a:prstGeom>
          <a:noFill/>
          <a:ln w="9525">
            <a:noFill/>
          </a:ln>
        </p:spPr>
        <p:txBody>
          <a:bodyPr>
            <a:spAutoFit/>
          </a:bodyPr>
          <a:lstStyle/>
          <a:p>
            <a:pPr algn="l"/>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夏季，陆地气温偏高、冬季，陆地气温偏低</a:t>
            </a:r>
          </a:p>
        </p:txBody>
      </p:sp>
      <p:sp>
        <p:nvSpPr>
          <p:cNvPr id="266251" name="AutoShape 11"/>
          <p:cNvSpPr/>
          <p:nvPr/>
        </p:nvSpPr>
        <p:spPr>
          <a:xfrm>
            <a:off x="2568241" y="3838576"/>
            <a:ext cx="1295231" cy="87313"/>
          </a:xfrm>
          <a:prstGeom prst="rightArrow">
            <a:avLst>
              <a:gd name="adj1" fmla="val 50000"/>
              <a:gd name="adj2" fmla="val 370906"/>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516" name="WordArt 14"/>
          <p:cNvSpPr>
            <a:spLocks noTextEdit="1"/>
          </p:cNvSpPr>
          <p:nvPr/>
        </p:nvSpPr>
        <p:spPr>
          <a:xfrm>
            <a:off x="5590447" y="1085850"/>
            <a:ext cx="914281" cy="687388"/>
          </a:xfrm>
          <a:prstGeom prst="rect">
            <a:avLst/>
          </a:prstGeom>
        </p:spPr>
        <p:txBody>
          <a:bodyPr wrap="none" fromWordArt="1">
            <a:prstTxWarp prst="textPlain">
              <a:avLst>
                <a:gd name="adj" fmla="val 50000"/>
              </a:avLst>
            </a:prstTxWarp>
            <a:normAutofit/>
          </a:bodyPr>
          <a:lstStyle/>
          <a:p>
            <a:pPr algn="ctr" eaLnBrk="0" hangingPunct="0"/>
            <a:r>
              <a:rPr lang="zh-CN" altLang="en-US" sz="3600" b="1">
                <a:ln w="12700" cap="flat" cmpd="sng">
                  <a:solidFill>
                    <a:srgbClr val="FFFF00"/>
                  </a:solidFill>
                  <a:prstDash val="solid"/>
                  <a:headEnd type="none" w="med" len="med"/>
                  <a:tailEnd type="none" w="med" len="med"/>
                </a:ln>
                <a:solidFill>
                  <a:srgbClr val="FF0000"/>
                </a:solidFill>
                <a:effectLst>
                  <a:outerShdw dist="35921" dir="2699999" sy="50000" kx="2115830" algn="bl" rotWithShape="0">
                    <a:srgbClr val="C0C0C0">
                      <a:alpha val="79999"/>
                    </a:srgbClr>
                  </a:outerShdw>
                </a:effectLst>
                <a:latin typeface="微软雅黑" panose="020B0503020204020204" pitchFamily="34" charset="-122"/>
                <a:ea typeface="微软雅黑" panose="020B0503020204020204" pitchFamily="34" charset="-122"/>
                <a:cs typeface="微软雅黑" panose="020B0503020204020204" pitchFamily="34" charset="-122"/>
              </a:rPr>
              <a:t>结论</a:t>
            </a:r>
          </a:p>
        </p:txBody>
      </p:sp>
      <p:sp>
        <p:nvSpPr>
          <p:cNvPr id="266256" name="Text Box 16"/>
          <p:cNvSpPr txBox="1"/>
          <p:nvPr/>
        </p:nvSpPr>
        <p:spPr>
          <a:xfrm>
            <a:off x="3876170" y="4797425"/>
            <a:ext cx="6177746" cy="645160"/>
          </a:xfrm>
          <a:prstGeom prst="rect">
            <a:avLst/>
          </a:prstGeom>
          <a:noFill/>
          <a:ln w="9525">
            <a:noFill/>
          </a:ln>
        </p:spPr>
        <p:txBody>
          <a:bodyPr>
            <a:spAutoFit/>
          </a:bodyPr>
          <a:lstStyle/>
          <a:p>
            <a:pPr algn="l"/>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北半球中纬度，陆地月平均气温最高和最低的月份一般分别出现在</a:t>
            </a:r>
            <a:r>
              <a:rPr lang="en-US" altLang="zh-CN"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月。</a:t>
            </a:r>
          </a:p>
        </p:txBody>
      </p:sp>
      <p:sp>
        <p:nvSpPr>
          <p:cNvPr id="266257" name="AutoShape 17"/>
          <p:cNvSpPr/>
          <p:nvPr/>
        </p:nvSpPr>
        <p:spPr>
          <a:xfrm>
            <a:off x="2566654" y="5167313"/>
            <a:ext cx="1295231" cy="87312"/>
          </a:xfrm>
          <a:prstGeom prst="rightArrow">
            <a:avLst>
              <a:gd name="adj1" fmla="val 50000"/>
              <a:gd name="adj2" fmla="val 370911"/>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6258" name="Text Box 18"/>
          <p:cNvSpPr txBox="1"/>
          <p:nvPr/>
        </p:nvSpPr>
        <p:spPr>
          <a:xfrm>
            <a:off x="3876170" y="5702300"/>
            <a:ext cx="6177746" cy="645160"/>
          </a:xfrm>
          <a:prstGeom prst="rect">
            <a:avLst/>
          </a:prstGeom>
          <a:noFill/>
          <a:ln w="9525">
            <a:noFill/>
          </a:ln>
        </p:spPr>
        <p:txBody>
          <a:bodyPr>
            <a:spAutoFit/>
          </a:bodyPr>
          <a:lstStyle/>
          <a:p>
            <a:pPr algn="l"/>
            <a:r>
              <a:rPr lang="zh-CN" altLang="en-US" dirty="0">
                <a:solidFill>
                  <a:srgbClr val="0066FF"/>
                </a:solidFill>
                <a:latin typeface="微软雅黑" panose="020B0503020204020204" pitchFamily="34" charset="-122"/>
                <a:ea typeface="微软雅黑" panose="020B0503020204020204" pitchFamily="34" charset="-122"/>
                <a:cs typeface="微软雅黑" panose="020B0503020204020204" pitchFamily="34" charset="-122"/>
              </a:rPr>
              <a:t>北半球中纬度，海洋月平均气温最高和最低的月份一般分别出现在</a:t>
            </a:r>
            <a:r>
              <a:rPr lang="en-US" altLang="zh-CN" dirty="0">
                <a:solidFill>
                  <a:srgbClr val="0066FF"/>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dirty="0">
                <a:solidFill>
                  <a:srgbClr val="0066FF"/>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dirty="0">
                <a:solidFill>
                  <a:srgbClr val="0066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solidFill>
                  <a:srgbClr val="0066FF"/>
                </a:solidFill>
                <a:latin typeface="微软雅黑" panose="020B0503020204020204" pitchFamily="34" charset="-122"/>
                <a:ea typeface="微软雅黑" panose="020B0503020204020204" pitchFamily="34" charset="-122"/>
                <a:cs typeface="微软雅黑" panose="020B0503020204020204" pitchFamily="34" charset="-122"/>
              </a:rPr>
              <a:t>月。</a:t>
            </a:r>
          </a:p>
        </p:txBody>
      </p:sp>
      <p:sp>
        <p:nvSpPr>
          <p:cNvPr id="21520" name="AutoShape 19"/>
          <p:cNvSpPr/>
          <p:nvPr/>
        </p:nvSpPr>
        <p:spPr>
          <a:xfrm>
            <a:off x="2566654" y="6072188"/>
            <a:ext cx="1295231" cy="87312"/>
          </a:xfrm>
          <a:prstGeom prst="rightArrow">
            <a:avLst>
              <a:gd name="adj1" fmla="val 50000"/>
              <a:gd name="adj2" fmla="val 370911"/>
            </a:avLst>
          </a:prstGeom>
          <a:solidFill>
            <a:srgbClr val="0066FF"/>
          </a:solidFill>
          <a:ln w="9525" cap="flat" cmpd="sng">
            <a:solidFill>
              <a:schemeClr val="tx1"/>
            </a:solidFill>
            <a:prstDash val="solid"/>
            <a:miter/>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275237" y="110045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学习小结</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43"/>
                                        </p:tgtEl>
                                        <p:attrNameLst>
                                          <p:attrName>style.visibility</p:attrName>
                                        </p:attrNameLst>
                                      </p:cBhvr>
                                      <p:to>
                                        <p:strVal val="visible"/>
                                      </p:to>
                                    </p:set>
                                    <p:animEffect transition="in" filter="blinds(horizontal)">
                                      <p:cBhvr>
                                        <p:cTn id="7" dur="500"/>
                                        <p:tgtEl>
                                          <p:spTgt spid="26624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66247"/>
                                        </p:tgtEl>
                                        <p:attrNameLst>
                                          <p:attrName>style.visibility</p:attrName>
                                        </p:attrNameLst>
                                      </p:cBhvr>
                                      <p:to>
                                        <p:strVal val="visible"/>
                                      </p:to>
                                    </p:set>
                                    <p:animEffect transition="in" filter="blinds(horizontal)">
                                      <p:cBhvr>
                                        <p:cTn id="11" dur="500"/>
                                        <p:tgtEl>
                                          <p:spTgt spid="26624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66245"/>
                                        </p:tgtEl>
                                        <p:attrNameLst>
                                          <p:attrName>style.visibility</p:attrName>
                                        </p:attrNameLst>
                                      </p:cBhvr>
                                      <p:to>
                                        <p:strVal val="visible"/>
                                      </p:to>
                                    </p:set>
                                    <p:animEffect transition="in" filter="blinds(horizontal)">
                                      <p:cBhvr>
                                        <p:cTn id="16" dur="500"/>
                                        <p:tgtEl>
                                          <p:spTgt spid="266245"/>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66251"/>
                                        </p:tgtEl>
                                        <p:attrNameLst>
                                          <p:attrName>style.visibility</p:attrName>
                                        </p:attrNameLst>
                                      </p:cBhvr>
                                      <p:to>
                                        <p:strVal val="visible"/>
                                      </p:to>
                                    </p:set>
                                    <p:animEffect transition="in" filter="blinds(horizontal)">
                                      <p:cBhvr>
                                        <p:cTn id="20" dur="500"/>
                                        <p:tgtEl>
                                          <p:spTgt spid="26625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66250"/>
                                        </p:tgtEl>
                                        <p:attrNameLst>
                                          <p:attrName>style.visibility</p:attrName>
                                        </p:attrNameLst>
                                      </p:cBhvr>
                                      <p:to>
                                        <p:strVal val="visible"/>
                                      </p:to>
                                    </p:set>
                                    <p:animEffect transition="in" filter="blinds(horizontal)">
                                      <p:cBhvr>
                                        <p:cTn id="25" dur="500"/>
                                        <p:tgtEl>
                                          <p:spTgt spid="266250"/>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266257"/>
                                        </p:tgtEl>
                                        <p:attrNameLst>
                                          <p:attrName>style.visibility</p:attrName>
                                        </p:attrNameLst>
                                      </p:cBhvr>
                                      <p:to>
                                        <p:strVal val="visible"/>
                                      </p:to>
                                    </p:set>
                                    <p:animEffect transition="in" filter="blinds(horizontal)">
                                      <p:cBhvr>
                                        <p:cTn id="29" dur="500"/>
                                        <p:tgtEl>
                                          <p:spTgt spid="26625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66256"/>
                                        </p:tgtEl>
                                        <p:attrNameLst>
                                          <p:attrName>style.visibility</p:attrName>
                                        </p:attrNameLst>
                                      </p:cBhvr>
                                      <p:to>
                                        <p:strVal val="visible"/>
                                      </p:to>
                                    </p:set>
                                    <p:animEffect transition="in" filter="blinds(horizontal)">
                                      <p:cBhvr>
                                        <p:cTn id="34" dur="500"/>
                                        <p:tgtEl>
                                          <p:spTgt spid="26625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66242"/>
                                        </p:tgtEl>
                                        <p:attrNameLst>
                                          <p:attrName>style.visibility</p:attrName>
                                        </p:attrNameLst>
                                      </p:cBhvr>
                                      <p:to>
                                        <p:strVal val="visible"/>
                                      </p:to>
                                    </p:set>
                                    <p:animEffect transition="in" filter="blinds(horizontal)">
                                      <p:cBhvr>
                                        <p:cTn id="39" dur="500"/>
                                        <p:tgtEl>
                                          <p:spTgt spid="266242"/>
                                        </p:tgtEl>
                                      </p:cBhvr>
                                    </p:animEffect>
                                  </p:childTnLst>
                                </p:cTn>
                              </p:par>
                            </p:childTnLst>
                          </p:cTn>
                        </p:par>
                        <p:par>
                          <p:cTn id="40" fill="hold">
                            <p:stCondLst>
                              <p:cond delay="500"/>
                            </p:stCondLst>
                            <p:childTnLst>
                              <p:par>
                                <p:cTn id="41" presetID="3" presetClass="entr" presetSubtype="10" fill="hold" grpId="0" nodeType="afterEffect">
                                  <p:stCondLst>
                                    <p:cond delay="0"/>
                                  </p:stCondLst>
                                  <p:childTnLst>
                                    <p:set>
                                      <p:cBhvr>
                                        <p:cTn id="42" dur="1" fill="hold">
                                          <p:stCondLst>
                                            <p:cond delay="0"/>
                                          </p:stCondLst>
                                        </p:cTn>
                                        <p:tgtEl>
                                          <p:spTgt spid="21510"/>
                                        </p:tgtEl>
                                        <p:attrNameLst>
                                          <p:attrName>style.visibility</p:attrName>
                                        </p:attrNameLst>
                                      </p:cBhvr>
                                      <p:to>
                                        <p:strVal val="visible"/>
                                      </p:to>
                                    </p:set>
                                    <p:animEffect transition="in" filter="blinds(horizontal)">
                                      <p:cBhvr>
                                        <p:cTn id="43" dur="500"/>
                                        <p:tgtEl>
                                          <p:spTgt spid="2151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66244"/>
                                        </p:tgtEl>
                                        <p:attrNameLst>
                                          <p:attrName>style.visibility</p:attrName>
                                        </p:attrNameLst>
                                      </p:cBhvr>
                                      <p:to>
                                        <p:strVal val="visible"/>
                                      </p:to>
                                    </p:set>
                                    <p:animEffect transition="in" filter="blinds(horizontal)">
                                      <p:cBhvr>
                                        <p:cTn id="48" dur="500"/>
                                        <p:tgtEl>
                                          <p:spTgt spid="266244"/>
                                        </p:tgtEl>
                                      </p:cBhvr>
                                    </p:animEffect>
                                  </p:childTnLst>
                                </p:cTn>
                              </p:par>
                            </p:childTnLst>
                          </p:cTn>
                        </p:par>
                        <p:par>
                          <p:cTn id="49" fill="hold">
                            <p:stCondLst>
                              <p:cond delay="500"/>
                            </p:stCondLst>
                            <p:childTnLst>
                              <p:par>
                                <p:cTn id="50" presetID="3" presetClass="entr" presetSubtype="10" fill="hold" grpId="0" nodeType="afterEffect">
                                  <p:stCondLst>
                                    <p:cond delay="0"/>
                                  </p:stCondLst>
                                  <p:childTnLst>
                                    <p:set>
                                      <p:cBhvr>
                                        <p:cTn id="51" dur="1" fill="hold">
                                          <p:stCondLst>
                                            <p:cond delay="0"/>
                                          </p:stCondLst>
                                        </p:cTn>
                                        <p:tgtEl>
                                          <p:spTgt spid="21512"/>
                                        </p:tgtEl>
                                        <p:attrNameLst>
                                          <p:attrName>style.visibility</p:attrName>
                                        </p:attrNameLst>
                                      </p:cBhvr>
                                      <p:to>
                                        <p:strVal val="visible"/>
                                      </p:to>
                                    </p:set>
                                    <p:animEffect transition="in" filter="blinds(horizontal)">
                                      <p:cBhvr>
                                        <p:cTn id="52" dur="500"/>
                                        <p:tgtEl>
                                          <p:spTgt spid="2151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66249"/>
                                        </p:tgtEl>
                                        <p:attrNameLst>
                                          <p:attrName>style.visibility</p:attrName>
                                        </p:attrNameLst>
                                      </p:cBhvr>
                                      <p:to>
                                        <p:strVal val="visible"/>
                                      </p:to>
                                    </p:set>
                                    <p:animEffect transition="in" filter="blinds(horizontal)">
                                      <p:cBhvr>
                                        <p:cTn id="57" dur="500"/>
                                        <p:tgtEl>
                                          <p:spTgt spid="266249"/>
                                        </p:tgtEl>
                                      </p:cBhvr>
                                    </p:animEffect>
                                  </p:childTnLst>
                                </p:cTn>
                              </p:par>
                            </p:childTnLst>
                          </p:cTn>
                        </p:par>
                        <p:par>
                          <p:cTn id="58" fill="hold">
                            <p:stCondLst>
                              <p:cond delay="500"/>
                            </p:stCondLst>
                            <p:childTnLst>
                              <p:par>
                                <p:cTn id="59" presetID="3" presetClass="entr" presetSubtype="10" fill="hold" grpId="0" nodeType="afterEffect">
                                  <p:stCondLst>
                                    <p:cond delay="0"/>
                                  </p:stCondLst>
                                  <p:childTnLst>
                                    <p:set>
                                      <p:cBhvr>
                                        <p:cTn id="60" dur="1" fill="hold">
                                          <p:stCondLst>
                                            <p:cond delay="0"/>
                                          </p:stCondLst>
                                        </p:cTn>
                                        <p:tgtEl>
                                          <p:spTgt spid="21520"/>
                                        </p:tgtEl>
                                        <p:attrNameLst>
                                          <p:attrName>style.visibility</p:attrName>
                                        </p:attrNameLst>
                                      </p:cBhvr>
                                      <p:to>
                                        <p:strVal val="visible"/>
                                      </p:to>
                                    </p:set>
                                    <p:animEffect transition="in" filter="blinds(horizontal)">
                                      <p:cBhvr>
                                        <p:cTn id="61" dur="500"/>
                                        <p:tgtEl>
                                          <p:spTgt spid="2152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66258"/>
                                        </p:tgtEl>
                                        <p:attrNameLst>
                                          <p:attrName>style.visibility</p:attrName>
                                        </p:attrNameLst>
                                      </p:cBhvr>
                                      <p:to>
                                        <p:strVal val="visible"/>
                                      </p:to>
                                    </p:set>
                                    <p:animEffect transition="in" filter="blinds(horizontal)">
                                      <p:cBhvr>
                                        <p:cTn id="66" dur="500"/>
                                        <p:tgtEl>
                                          <p:spTgt spid="26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p:bldP spid="266243" grpId="0"/>
      <p:bldP spid="266244" grpId="0"/>
      <p:bldP spid="266245" grpId="0"/>
      <p:bldP spid="21510" grpId="0" bldLvl="0" animBg="1"/>
      <p:bldP spid="266247" grpId="0" bldLvl="0" animBg="1"/>
      <p:bldP spid="21512" grpId="0" bldLvl="0" animBg="1"/>
      <p:bldP spid="266249" grpId="0"/>
      <p:bldP spid="266250" grpId="0"/>
      <p:bldP spid="266251" grpId="0" bldLvl="0" animBg="1"/>
      <p:bldP spid="266256" grpId="0"/>
      <p:bldP spid="266257" grpId="0" bldLvl="0" animBg="1"/>
      <p:bldP spid="266258" grpId="0"/>
      <p:bldP spid="2152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6" descr="未标题-2"/>
          <p:cNvPicPr>
            <a:picLocks noChangeAspect="1"/>
          </p:cNvPicPr>
          <p:nvPr/>
        </p:nvPicPr>
        <p:blipFill>
          <a:blip r:embed="rId2" cstate="print"/>
          <a:stretch>
            <a:fillRect/>
          </a:stretch>
        </p:blipFill>
        <p:spPr>
          <a:xfrm>
            <a:off x="5123783" y="2060576"/>
            <a:ext cx="4939657" cy="4456113"/>
          </a:xfrm>
          <a:prstGeom prst="rect">
            <a:avLst/>
          </a:prstGeom>
          <a:noFill/>
          <a:ln w="9525">
            <a:noFill/>
          </a:ln>
        </p:spPr>
      </p:pic>
      <p:sp>
        <p:nvSpPr>
          <p:cNvPr id="13315" name="AutoShape 4"/>
          <p:cNvSpPr/>
          <p:nvPr/>
        </p:nvSpPr>
        <p:spPr>
          <a:xfrm>
            <a:off x="4957118" y="749301"/>
            <a:ext cx="2250782" cy="879475"/>
          </a:xfrm>
          <a:prstGeom prst="horizontalScroll">
            <a:avLst>
              <a:gd name="adj" fmla="val 12500"/>
            </a:avLst>
          </a:prstGeom>
          <a:gradFill rotWithShape="1">
            <a:gsLst>
              <a:gs pos="0">
                <a:srgbClr val="CC99FF">
                  <a:alpha val="60999"/>
                </a:srgbClr>
              </a:gs>
              <a:gs pos="100000">
                <a:schemeClr val="bg1"/>
              </a:gs>
            </a:gsLst>
            <a:lin ang="5400000" scaled="1"/>
            <a:tileRect/>
          </a:gradFill>
          <a:ln w="9525" cap="flat" cmpd="sng">
            <a:solidFill>
              <a:srgbClr val="0000FF"/>
            </a:solidFill>
            <a:prstDash val="solid"/>
            <a:headEnd type="none" w="med" len="med"/>
            <a:tailEnd type="none" w="med" len="med"/>
          </a:ln>
        </p:spPr>
        <p:txBody>
          <a:bodyPr wrap="none" anchor="ctr"/>
          <a:lstStyle/>
          <a:p>
            <a:pPr algn="ctr"/>
            <a:r>
              <a:rPr lang="zh-CN" altLang="en-US" sz="2800" dirty="0">
                <a:latin typeface="微软雅黑" panose="020B0503020204020204" pitchFamily="34" charset="-122"/>
                <a:ea typeface="微软雅黑" panose="020B0503020204020204" pitchFamily="34" charset="-122"/>
              </a:rPr>
              <a:t>练一练</a:t>
            </a:r>
          </a:p>
        </p:txBody>
      </p:sp>
      <p:sp>
        <p:nvSpPr>
          <p:cNvPr id="13316" name="Rectangle 7"/>
          <p:cNvSpPr/>
          <p:nvPr/>
        </p:nvSpPr>
        <p:spPr>
          <a:xfrm>
            <a:off x="1992054" y="2679700"/>
            <a:ext cx="2663478" cy="2584450"/>
          </a:xfrm>
          <a:prstGeom prst="rect">
            <a:avLst/>
          </a:prstGeom>
          <a:noFill/>
          <a:ln w="9525">
            <a:noFill/>
          </a:ln>
        </p:spPr>
        <p:txBody>
          <a:bodyPr anchor="ctr">
            <a:spAutoFit/>
          </a:bodyPr>
          <a:lstStyle/>
          <a:p>
            <a:pPr indent="266700">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、图中学校位于火车站的 （     ）</a:t>
            </a:r>
          </a:p>
          <a:p>
            <a:pPr indent="266700">
              <a:lnSpc>
                <a:spcPct val="150000"/>
              </a:lnSpc>
            </a:pP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．正北方向 </a:t>
            </a:r>
          </a:p>
          <a:p>
            <a:pPr indent="266700">
              <a:lnSpc>
                <a:spcPct val="150000"/>
              </a:lnSpc>
            </a:pP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．正南方向</a:t>
            </a:r>
          </a:p>
          <a:p>
            <a:pPr indent="266700">
              <a:lnSpc>
                <a:spcPct val="150000"/>
              </a:lnSpc>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．正东方向</a:t>
            </a:r>
          </a:p>
          <a:p>
            <a:pPr indent="266700">
              <a:lnSpc>
                <a:spcPct val="150000"/>
              </a:lnSpc>
            </a:pP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．正西方向 </a:t>
            </a:r>
          </a:p>
        </p:txBody>
      </p:sp>
      <p:grpSp>
        <p:nvGrpSpPr>
          <p:cNvPr id="2" name="Group 15"/>
          <p:cNvGrpSpPr/>
          <p:nvPr/>
        </p:nvGrpSpPr>
        <p:grpSpPr>
          <a:xfrm>
            <a:off x="4549183" y="4652964"/>
            <a:ext cx="2507924" cy="2100263"/>
            <a:chOff x="1549" y="2990"/>
            <a:chExt cx="1580" cy="1323"/>
          </a:xfrm>
        </p:grpSpPr>
        <p:sp>
          <p:nvSpPr>
            <p:cNvPr id="13319" name="Line 8"/>
            <p:cNvSpPr/>
            <p:nvPr/>
          </p:nvSpPr>
          <p:spPr>
            <a:xfrm>
              <a:off x="1791" y="3657"/>
              <a:ext cx="1088" cy="0"/>
            </a:xfrm>
            <a:prstGeom prst="line">
              <a:avLst/>
            </a:prstGeom>
            <a:ln w="38100" cap="flat" cmpd="sng">
              <a:solidFill>
                <a:srgbClr val="FF0000"/>
              </a:solidFill>
              <a:prstDash val="solid"/>
              <a:headEnd type="triangle" w="med" len="med"/>
              <a:tailEnd type="triangle" w="med" len="med"/>
            </a:ln>
          </p:spPr>
        </p:sp>
        <p:sp>
          <p:nvSpPr>
            <p:cNvPr id="13320" name="Line 10"/>
            <p:cNvSpPr/>
            <p:nvPr/>
          </p:nvSpPr>
          <p:spPr>
            <a:xfrm>
              <a:off x="2336" y="3203"/>
              <a:ext cx="0" cy="907"/>
            </a:xfrm>
            <a:prstGeom prst="line">
              <a:avLst/>
            </a:prstGeom>
            <a:ln w="38100" cap="flat" cmpd="sng">
              <a:solidFill>
                <a:srgbClr val="FF0000"/>
              </a:solidFill>
              <a:prstDash val="solid"/>
              <a:headEnd type="triangle" w="med" len="med"/>
              <a:tailEnd type="triangle" w="med" len="med"/>
            </a:ln>
          </p:spPr>
        </p:sp>
        <p:sp>
          <p:nvSpPr>
            <p:cNvPr id="13321" name="Text Box 11"/>
            <p:cNvSpPr txBox="1"/>
            <p:nvPr/>
          </p:nvSpPr>
          <p:spPr>
            <a:xfrm>
              <a:off x="2205" y="2990"/>
              <a:ext cx="273" cy="232"/>
            </a:xfrm>
            <a:prstGeom prst="rect">
              <a:avLst/>
            </a:prstGeom>
            <a:noFill/>
            <a:ln w="9525">
              <a:noFill/>
            </a:ln>
          </p:spPr>
          <p:txBody>
            <a:bodyPr>
              <a:spAutoFit/>
            </a:bodyPr>
            <a:lstStyle/>
            <a:p>
              <a:pPr>
                <a:spcBef>
                  <a:spcPct val="50000"/>
                </a:spcBef>
              </a:pPr>
              <a:r>
                <a:rPr lang="zh-CN" altLang="en-US" sz="1800" dirty="0">
                  <a:solidFill>
                    <a:srgbClr val="3333FF"/>
                  </a:solidFill>
                  <a:latin typeface="Arial" panose="020B0604020202020204" pitchFamily="34" charset="0"/>
                  <a:ea typeface="微软雅黑" panose="020B0503020204020204" pitchFamily="34" charset="-122"/>
                </a:rPr>
                <a:t>北</a:t>
              </a:r>
            </a:p>
          </p:txBody>
        </p:sp>
        <p:sp>
          <p:nvSpPr>
            <p:cNvPr id="13322" name="Text Box 12"/>
            <p:cNvSpPr txBox="1"/>
            <p:nvPr/>
          </p:nvSpPr>
          <p:spPr>
            <a:xfrm>
              <a:off x="2856" y="3529"/>
              <a:ext cx="273" cy="232"/>
            </a:xfrm>
            <a:prstGeom prst="rect">
              <a:avLst/>
            </a:prstGeom>
            <a:noFill/>
            <a:ln w="9525">
              <a:noFill/>
            </a:ln>
          </p:spPr>
          <p:txBody>
            <a:bodyPr>
              <a:spAutoFit/>
            </a:bodyPr>
            <a:lstStyle/>
            <a:p>
              <a:pPr>
                <a:spcBef>
                  <a:spcPct val="50000"/>
                </a:spcBef>
              </a:pPr>
              <a:r>
                <a:rPr lang="zh-CN" altLang="en-US" sz="1800" dirty="0">
                  <a:solidFill>
                    <a:srgbClr val="3333FF"/>
                  </a:solidFill>
                  <a:latin typeface="Arial" panose="020B0604020202020204" pitchFamily="34" charset="0"/>
                  <a:ea typeface="微软雅黑" panose="020B0503020204020204" pitchFamily="34" charset="-122"/>
                </a:rPr>
                <a:t>东</a:t>
              </a:r>
            </a:p>
          </p:txBody>
        </p:sp>
        <p:sp>
          <p:nvSpPr>
            <p:cNvPr id="13323" name="Text Box 13"/>
            <p:cNvSpPr txBox="1"/>
            <p:nvPr/>
          </p:nvSpPr>
          <p:spPr>
            <a:xfrm>
              <a:off x="2200" y="4081"/>
              <a:ext cx="273" cy="232"/>
            </a:xfrm>
            <a:prstGeom prst="rect">
              <a:avLst/>
            </a:prstGeom>
            <a:noFill/>
            <a:ln w="9525">
              <a:noFill/>
            </a:ln>
          </p:spPr>
          <p:txBody>
            <a:bodyPr>
              <a:spAutoFit/>
            </a:bodyPr>
            <a:lstStyle/>
            <a:p>
              <a:pPr>
                <a:spcBef>
                  <a:spcPct val="50000"/>
                </a:spcBef>
              </a:pPr>
              <a:r>
                <a:rPr lang="zh-CN" altLang="en-US" sz="1800" dirty="0">
                  <a:solidFill>
                    <a:srgbClr val="3333FF"/>
                  </a:solidFill>
                  <a:latin typeface="Arial" panose="020B0604020202020204" pitchFamily="34" charset="0"/>
                  <a:ea typeface="微软雅黑" panose="020B0503020204020204" pitchFamily="34" charset="-122"/>
                </a:rPr>
                <a:t>南</a:t>
              </a:r>
            </a:p>
          </p:txBody>
        </p:sp>
        <p:sp>
          <p:nvSpPr>
            <p:cNvPr id="13324" name="Text Box 14"/>
            <p:cNvSpPr txBox="1"/>
            <p:nvPr/>
          </p:nvSpPr>
          <p:spPr>
            <a:xfrm>
              <a:off x="1549" y="3526"/>
              <a:ext cx="273" cy="232"/>
            </a:xfrm>
            <a:prstGeom prst="rect">
              <a:avLst/>
            </a:prstGeom>
            <a:noFill/>
            <a:ln w="9525">
              <a:noFill/>
            </a:ln>
          </p:spPr>
          <p:txBody>
            <a:bodyPr>
              <a:spAutoFit/>
            </a:bodyPr>
            <a:lstStyle/>
            <a:p>
              <a:pPr>
                <a:spcBef>
                  <a:spcPct val="50000"/>
                </a:spcBef>
              </a:pPr>
              <a:r>
                <a:rPr lang="zh-CN" altLang="en-US" sz="1800" dirty="0">
                  <a:solidFill>
                    <a:srgbClr val="3333FF"/>
                  </a:solidFill>
                  <a:latin typeface="Arial" panose="020B0604020202020204" pitchFamily="34" charset="0"/>
                  <a:ea typeface="微软雅黑" panose="020B0503020204020204" pitchFamily="34" charset="-122"/>
                </a:rPr>
                <a:t>西</a:t>
              </a:r>
            </a:p>
          </p:txBody>
        </p:sp>
      </p:grpSp>
      <p:sp>
        <p:nvSpPr>
          <p:cNvPr id="301073" name="Text Box 17"/>
          <p:cNvSpPr txBox="1"/>
          <p:nvPr/>
        </p:nvSpPr>
        <p:spPr>
          <a:xfrm>
            <a:off x="2805383" y="3168015"/>
            <a:ext cx="576187" cy="521970"/>
          </a:xfrm>
          <a:prstGeom prst="rect">
            <a:avLst/>
          </a:prstGeom>
          <a:noFill/>
          <a:ln w="9525">
            <a:noFill/>
          </a:ln>
        </p:spPr>
        <p:txBody>
          <a:bodyPr>
            <a:spAutoFit/>
          </a:bodyPr>
          <a:lstStyle/>
          <a:p>
            <a:pPr>
              <a:spcBef>
                <a:spcPct val="50000"/>
              </a:spcBef>
            </a:pPr>
            <a:r>
              <a:rPr lang="en-US" altLang="zh-CN" sz="2800" dirty="0">
                <a:solidFill>
                  <a:srgbClr val="3333FF"/>
                </a:solidFill>
                <a:latin typeface="Times New Roman" panose="02020603050405020304" pitchFamily="18" charset="0"/>
                <a:ea typeface="微软雅黑" panose="020B0503020204020204" pitchFamily="34" charset="-122"/>
              </a:rPr>
              <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01073"/>
                                        </p:tgtEl>
                                        <p:attrNameLst>
                                          <p:attrName>style.visibility</p:attrName>
                                        </p:attrNameLst>
                                      </p:cBhvr>
                                      <p:to>
                                        <p:strVal val="visible"/>
                                      </p:to>
                                    </p:set>
                                    <p:anim calcmode="lin" valueType="num">
                                      <p:cBhvr additive="base">
                                        <p:cTn id="12" dur="500" fill="hold"/>
                                        <p:tgtEl>
                                          <p:spTgt spid="301073"/>
                                        </p:tgtEl>
                                        <p:attrNameLst>
                                          <p:attrName>ppt_x</p:attrName>
                                        </p:attrNameLst>
                                      </p:cBhvr>
                                      <p:tavLst>
                                        <p:tav tm="0">
                                          <p:val>
                                            <p:strVal val="#ppt_x"/>
                                          </p:val>
                                        </p:tav>
                                        <p:tav tm="100000">
                                          <p:val>
                                            <p:strVal val="#ppt_x"/>
                                          </p:val>
                                        </p:tav>
                                      </p:tavLst>
                                    </p:anim>
                                    <p:anim calcmode="lin" valueType="num">
                                      <p:cBhvr additive="base">
                                        <p:cTn id="13" dur="500" fill="hold"/>
                                        <p:tgtEl>
                                          <p:spTgt spid="3010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7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
          <p:cNvSpPr txBox="1"/>
          <p:nvPr/>
        </p:nvSpPr>
        <p:spPr>
          <a:xfrm>
            <a:off x="2495225" y="1235075"/>
            <a:ext cx="2954655" cy="369332"/>
          </a:xfrm>
          <a:prstGeom prst="rect">
            <a:avLst/>
          </a:prstGeom>
          <a:solidFill>
            <a:srgbClr val="FFFF00"/>
          </a:solidFill>
          <a:ln w="9525">
            <a:noFill/>
          </a:ln>
        </p:spPr>
        <p:txBody>
          <a:bodyPr wrap="none">
            <a:spAutoFit/>
          </a:bodyPr>
          <a:lstStyle/>
          <a:p>
            <a:pPr algn="l"/>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濒临海洋的地方：</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水汽丰富</a:t>
            </a:r>
          </a:p>
        </p:txBody>
      </p:sp>
      <p:sp>
        <p:nvSpPr>
          <p:cNvPr id="267276" name="Text Box 12"/>
          <p:cNvSpPr txBox="1"/>
          <p:nvPr/>
        </p:nvSpPr>
        <p:spPr>
          <a:xfrm>
            <a:off x="7823770" y="1235075"/>
            <a:ext cx="1655546" cy="368300"/>
          </a:xfrm>
          <a:prstGeom prst="rect">
            <a:avLst/>
          </a:prstGeom>
          <a:solidFill>
            <a:srgbClr val="FFFF00"/>
          </a:solidFill>
          <a:ln w="9525">
            <a:noFill/>
          </a:ln>
        </p:spPr>
        <p:txBody>
          <a:bodyPr>
            <a:spAutoFit/>
          </a:bodyPr>
          <a:lstStyle/>
          <a:p>
            <a:pPr algn="l"/>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降水较多</a:t>
            </a:r>
          </a:p>
        </p:txBody>
      </p:sp>
      <p:sp>
        <p:nvSpPr>
          <p:cNvPr id="267278" name="AutoShape 14"/>
          <p:cNvSpPr/>
          <p:nvPr/>
        </p:nvSpPr>
        <p:spPr>
          <a:xfrm>
            <a:off x="6455523" y="1441451"/>
            <a:ext cx="1152375" cy="73025"/>
          </a:xfrm>
          <a:prstGeom prst="rightArrow">
            <a:avLst>
              <a:gd name="adj1" fmla="val 50000"/>
              <a:gd name="adj2" fmla="val 394565"/>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533" name="Text Box 15"/>
          <p:cNvSpPr txBox="1"/>
          <p:nvPr/>
        </p:nvSpPr>
        <p:spPr>
          <a:xfrm>
            <a:off x="2495225" y="1963738"/>
            <a:ext cx="2954655" cy="369332"/>
          </a:xfrm>
          <a:prstGeom prst="rect">
            <a:avLst/>
          </a:prstGeom>
          <a:solidFill>
            <a:srgbClr val="FFFF00"/>
          </a:solidFill>
          <a:ln w="9525">
            <a:noFill/>
          </a:ln>
        </p:spPr>
        <p:txBody>
          <a:bodyPr wrap="none">
            <a:spAutoFit/>
          </a:bodyPr>
          <a:lstStyle/>
          <a:p>
            <a:pPr algn="l"/>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深居内陆的地方：</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水汽稀少</a:t>
            </a:r>
          </a:p>
        </p:txBody>
      </p:sp>
      <p:sp>
        <p:nvSpPr>
          <p:cNvPr id="267280" name="Text Box 16"/>
          <p:cNvSpPr txBox="1"/>
          <p:nvPr/>
        </p:nvSpPr>
        <p:spPr>
          <a:xfrm>
            <a:off x="7823770" y="1925638"/>
            <a:ext cx="1655546" cy="368300"/>
          </a:xfrm>
          <a:prstGeom prst="rect">
            <a:avLst/>
          </a:prstGeom>
          <a:solidFill>
            <a:srgbClr val="FFFF00"/>
          </a:solidFill>
          <a:ln w="9525">
            <a:noFill/>
          </a:ln>
        </p:spPr>
        <p:txBody>
          <a:bodyPr>
            <a:spAutoFit/>
          </a:bodyPr>
          <a:lstStyle/>
          <a:p>
            <a:pPr algn="l"/>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降水较少</a:t>
            </a:r>
          </a:p>
        </p:txBody>
      </p:sp>
      <p:sp>
        <p:nvSpPr>
          <p:cNvPr id="267281" name="AutoShape 17"/>
          <p:cNvSpPr/>
          <p:nvPr/>
        </p:nvSpPr>
        <p:spPr>
          <a:xfrm>
            <a:off x="6455523" y="2170114"/>
            <a:ext cx="1152375" cy="73025"/>
          </a:xfrm>
          <a:prstGeom prst="rightArrow">
            <a:avLst>
              <a:gd name="adj1" fmla="val 50000"/>
              <a:gd name="adj2" fmla="val 394565"/>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7282" name="Text Box 18"/>
          <p:cNvSpPr txBox="1"/>
          <p:nvPr/>
        </p:nvSpPr>
        <p:spPr>
          <a:xfrm>
            <a:off x="2495225" y="3716338"/>
            <a:ext cx="6984091" cy="645160"/>
          </a:xfrm>
          <a:prstGeom prst="rect">
            <a:avLst/>
          </a:prstGeom>
          <a:solidFill>
            <a:srgbClr val="FFFF99"/>
          </a:solidFill>
          <a:ln w="12700">
            <a:noFill/>
          </a:ln>
        </p:spPr>
        <p:txBody>
          <a:bodyPr>
            <a:spAutoFit/>
          </a:bodyPr>
          <a:lstStyle/>
          <a:p>
            <a:pPr algn="l">
              <a:spcBef>
                <a:spcPct val="50000"/>
              </a:spcBef>
            </a:pPr>
            <a:r>
              <a:rPr lang="en-US" altLang="zh-CN" dirty="0">
                <a:latin typeface="Times New Roman" panose="02020603050405020304" pitchFamily="18" charset="0"/>
                <a:ea typeface="楷体_GB2312" panose="02010609030101010101" pitchFamily="49"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一般来说，濒临海洋的地方气候湿润，但也有的地方好像不是这样的。如非洲撒哈拉西海岸、澳大利亚西海岸</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。这是为什么呢？</a:t>
            </a:r>
          </a:p>
        </p:txBody>
      </p:sp>
      <p:sp>
        <p:nvSpPr>
          <p:cNvPr id="22537" name="WordArt 19"/>
          <p:cNvSpPr>
            <a:spLocks noTextEdit="1"/>
          </p:cNvSpPr>
          <p:nvPr/>
        </p:nvSpPr>
        <p:spPr>
          <a:xfrm>
            <a:off x="5676161" y="3058796"/>
            <a:ext cx="838091" cy="409575"/>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200" b="1">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cs typeface="微软雅黑" panose="020B0503020204020204" pitchFamily="34" charset="-122"/>
              </a:rPr>
              <a:t>疑问</a:t>
            </a:r>
          </a:p>
        </p:txBody>
      </p:sp>
      <p:sp>
        <p:nvSpPr>
          <p:cNvPr id="22538" name="Text Box 20"/>
          <p:cNvSpPr txBox="1"/>
          <p:nvPr/>
        </p:nvSpPr>
        <p:spPr>
          <a:xfrm>
            <a:off x="2517448" y="5013326"/>
            <a:ext cx="6961869" cy="727075"/>
          </a:xfrm>
          <a:prstGeom prst="rect">
            <a:avLst/>
          </a:prstGeom>
          <a:solidFill>
            <a:srgbClr val="00FFFF"/>
          </a:solidFill>
          <a:ln w="12700">
            <a:noFill/>
          </a:ln>
        </p:spPr>
        <p:txBody>
          <a:bodyPr>
            <a:spAutoFit/>
          </a:bodyPr>
          <a:lstStyle/>
          <a:p>
            <a:pPr algn="l">
              <a:lnSpc>
                <a:spcPct val="115000"/>
              </a:lnSpc>
            </a:pP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这些地区虽然靠近海洋，但当地的盛行风是从大陆吹向海洋，海洋水汽很少进入陆地，且当地有寒流影响，降水少。</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7278"/>
                                        </p:tgtEl>
                                        <p:attrNameLst>
                                          <p:attrName>style.visibility</p:attrName>
                                        </p:attrNameLst>
                                      </p:cBhvr>
                                      <p:to>
                                        <p:strVal val="visible"/>
                                      </p:to>
                                    </p:set>
                                    <p:animEffect transition="in" filter="blinds(horizontal)">
                                      <p:cBhvr>
                                        <p:cTn id="7" dur="500"/>
                                        <p:tgtEl>
                                          <p:spTgt spid="26727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67276"/>
                                        </p:tgtEl>
                                        <p:attrNameLst>
                                          <p:attrName>style.visibility</p:attrName>
                                        </p:attrNameLst>
                                      </p:cBhvr>
                                      <p:to>
                                        <p:strVal val="visible"/>
                                      </p:to>
                                    </p:set>
                                    <p:animEffect transition="in" filter="blinds(horizontal)">
                                      <p:cBhvr>
                                        <p:cTn id="11" dur="500"/>
                                        <p:tgtEl>
                                          <p:spTgt spid="26727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67281"/>
                                        </p:tgtEl>
                                        <p:attrNameLst>
                                          <p:attrName>style.visibility</p:attrName>
                                        </p:attrNameLst>
                                      </p:cBhvr>
                                      <p:to>
                                        <p:strVal val="visible"/>
                                      </p:to>
                                    </p:set>
                                    <p:animEffect transition="in" filter="blinds(horizontal)">
                                      <p:cBhvr>
                                        <p:cTn id="16" dur="500"/>
                                        <p:tgtEl>
                                          <p:spTgt spid="267281"/>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67280"/>
                                        </p:tgtEl>
                                        <p:attrNameLst>
                                          <p:attrName>style.visibility</p:attrName>
                                        </p:attrNameLst>
                                      </p:cBhvr>
                                      <p:to>
                                        <p:strVal val="visible"/>
                                      </p:to>
                                    </p:set>
                                    <p:animEffect transition="in" filter="blinds(horizontal)">
                                      <p:cBhvr>
                                        <p:cTn id="20" dur="500"/>
                                        <p:tgtEl>
                                          <p:spTgt spid="26728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67282"/>
                                        </p:tgtEl>
                                        <p:attrNameLst>
                                          <p:attrName>style.visibility</p:attrName>
                                        </p:attrNameLst>
                                      </p:cBhvr>
                                      <p:to>
                                        <p:strVal val="visible"/>
                                      </p:to>
                                    </p:set>
                                    <p:animEffect transition="in" filter="blinds(horizontal)">
                                      <p:cBhvr>
                                        <p:cTn id="25" dur="500"/>
                                        <p:tgtEl>
                                          <p:spTgt spid="267282"/>
                                        </p:tgtEl>
                                      </p:cBhvr>
                                    </p:animEffect>
                                  </p:childTnLst>
                                </p:cTn>
                              </p:par>
                              <p:par>
                                <p:cTn id="26" presetID="1" presetClass="entr" presetSubtype="0" fill="hold" nodeType="withEffect">
                                  <p:stCondLst>
                                    <p:cond delay="0"/>
                                  </p:stCondLst>
                                  <p:childTnLst>
                                    <p:set>
                                      <p:cBhvr>
                                        <p:cTn id="27" dur="1" fill="hold">
                                          <p:stCondLst>
                                            <p:cond delay="0"/>
                                          </p:stCondLst>
                                        </p:cTn>
                                        <p:tgtEl>
                                          <p:spTgt spid="22537"/>
                                        </p:tgtEl>
                                        <p:attrNameLst>
                                          <p:attrName>style.visibility</p:attrName>
                                        </p:attrNameLst>
                                      </p:cBhvr>
                                      <p:to>
                                        <p:strVal val="visible"/>
                                      </p:to>
                                    </p:set>
                                    <p:animEffect transition="in" filter="blinds(horizontal)">
                                      <p:cBhvr>
                                        <p:cTn id="28" dur="500"/>
                                        <p:tgtEl>
                                          <p:spTgt spid="225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538"/>
                                        </p:tgtEl>
                                        <p:attrNameLst>
                                          <p:attrName>style.visibility</p:attrName>
                                        </p:attrNameLst>
                                      </p:cBhvr>
                                      <p:to>
                                        <p:strVal val="visible"/>
                                      </p:to>
                                    </p:set>
                                    <p:anim calcmode="lin" valueType="num">
                                      <p:cBhvr additive="base">
                                        <p:cTn id="33" dur="500" fill="hold"/>
                                        <p:tgtEl>
                                          <p:spTgt spid="22538"/>
                                        </p:tgtEl>
                                        <p:attrNameLst>
                                          <p:attrName>ppt_x</p:attrName>
                                        </p:attrNameLst>
                                      </p:cBhvr>
                                      <p:tavLst>
                                        <p:tav tm="0">
                                          <p:val>
                                            <p:strVal val="#ppt_x"/>
                                          </p:val>
                                        </p:tav>
                                        <p:tav tm="100000">
                                          <p:val>
                                            <p:strVal val="#ppt_x"/>
                                          </p:val>
                                        </p:tav>
                                      </p:tavLst>
                                    </p:anim>
                                    <p:anim calcmode="lin" valueType="num">
                                      <p:cBhvr additive="base">
                                        <p:cTn id="34" dur="500" fill="hold"/>
                                        <p:tgtEl>
                                          <p:spTgt spid="22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6" grpId="0" bldLvl="0" animBg="1"/>
      <p:bldP spid="267278" grpId="0" bldLvl="0" animBg="1"/>
      <p:bldP spid="267280" grpId="0" bldLvl="0" animBg="1"/>
      <p:bldP spid="267281" grpId="0" bldLvl="0" animBg="1"/>
      <p:bldP spid="267282" grpId="0" bldLvl="0" animBg="1"/>
      <p:bldP spid="22538" grpId="0" bldLvl="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WordArt 17"/>
          <p:cNvSpPr>
            <a:spLocks noTextEdit="1"/>
          </p:cNvSpPr>
          <p:nvPr/>
        </p:nvSpPr>
        <p:spPr>
          <a:xfrm>
            <a:off x="4461882" y="1052513"/>
            <a:ext cx="3266650" cy="457200"/>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600" dirty="0">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微软雅黑" panose="020B0503020204020204" pitchFamily="34" charset="-122"/>
                <a:ea typeface="微软雅黑" panose="020B0503020204020204" pitchFamily="34" charset="-122"/>
                <a:cs typeface="微软雅黑" panose="020B0503020204020204" pitchFamily="34" charset="-122"/>
              </a:rPr>
              <a:t>地形地势与气候</a:t>
            </a:r>
          </a:p>
        </p:txBody>
      </p:sp>
      <p:sp>
        <p:nvSpPr>
          <p:cNvPr id="269330" name="Text Box 18"/>
          <p:cNvSpPr txBox="1"/>
          <p:nvPr/>
        </p:nvSpPr>
        <p:spPr>
          <a:xfrm>
            <a:off x="2566654" y="1973263"/>
            <a:ext cx="2736494" cy="521970"/>
          </a:xfrm>
          <a:prstGeom prst="rect">
            <a:avLst/>
          </a:prstGeom>
          <a:noFill/>
          <a:ln w="9525">
            <a:noFill/>
          </a:ln>
        </p:spPr>
        <p:txBody>
          <a:bodyPr>
            <a:spAutoFit/>
          </a:bodyPr>
          <a:lstStyle/>
          <a:p>
            <a:pPr algn="l"/>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地形的影响</a:t>
            </a:r>
          </a:p>
        </p:txBody>
      </p:sp>
      <p:sp>
        <p:nvSpPr>
          <p:cNvPr id="269331" name="Freeform 19" descr="浅色上对角线"/>
          <p:cNvSpPr/>
          <p:nvPr/>
        </p:nvSpPr>
        <p:spPr>
          <a:xfrm>
            <a:off x="3287286" y="4797426"/>
            <a:ext cx="4966640" cy="1008063"/>
          </a:xfrm>
          <a:custGeom>
            <a:avLst/>
            <a:gdLst>
              <a:gd name="txL" fmla="*/ 0 w 3129"/>
              <a:gd name="txT" fmla="*/ 0 h 998"/>
              <a:gd name="txR" fmla="*/ 3129 w 3129"/>
              <a:gd name="txB" fmla="*/ 998 h 998"/>
            </a:gdLst>
            <a:ahLst/>
            <a:cxnLst>
              <a:cxn ang="0">
                <a:pos x="0" y="862"/>
              </a:cxn>
              <a:cxn ang="0">
                <a:pos x="589" y="635"/>
              </a:cxn>
              <a:cxn ang="0">
                <a:pos x="1088" y="182"/>
              </a:cxn>
              <a:cxn ang="0">
                <a:pos x="1496" y="0"/>
              </a:cxn>
              <a:cxn ang="0">
                <a:pos x="1995" y="182"/>
              </a:cxn>
              <a:cxn ang="0">
                <a:pos x="2494" y="726"/>
              </a:cxn>
              <a:cxn ang="0">
                <a:pos x="2948" y="953"/>
              </a:cxn>
              <a:cxn ang="0">
                <a:pos x="3129" y="998"/>
              </a:cxn>
            </a:cxnLst>
            <a:rect l="txL" t="txT" r="txR" b="txB"/>
            <a:pathLst>
              <a:path w="3129" h="998">
                <a:moveTo>
                  <a:pt x="0" y="862"/>
                </a:moveTo>
                <a:cubicBezTo>
                  <a:pt x="204" y="805"/>
                  <a:pt x="408" y="748"/>
                  <a:pt x="589" y="635"/>
                </a:cubicBezTo>
                <a:cubicBezTo>
                  <a:pt x="770" y="522"/>
                  <a:pt x="937" y="288"/>
                  <a:pt x="1088" y="182"/>
                </a:cubicBezTo>
                <a:cubicBezTo>
                  <a:pt x="1239" y="76"/>
                  <a:pt x="1345" y="0"/>
                  <a:pt x="1496" y="0"/>
                </a:cubicBezTo>
                <a:cubicBezTo>
                  <a:pt x="1647" y="0"/>
                  <a:pt x="1829" y="61"/>
                  <a:pt x="1995" y="182"/>
                </a:cubicBezTo>
                <a:cubicBezTo>
                  <a:pt x="2161" y="303"/>
                  <a:pt x="2335" y="598"/>
                  <a:pt x="2494" y="726"/>
                </a:cubicBezTo>
                <a:cubicBezTo>
                  <a:pt x="2653" y="854"/>
                  <a:pt x="2842" y="908"/>
                  <a:pt x="2948" y="953"/>
                </a:cubicBezTo>
                <a:cubicBezTo>
                  <a:pt x="3054" y="998"/>
                  <a:pt x="3091" y="998"/>
                  <a:pt x="3129" y="998"/>
                </a:cubicBezTo>
              </a:path>
            </a:pathLst>
          </a:custGeom>
          <a:pattFill prst="ltUpDiag">
            <a:fgClr>
              <a:srgbClr val="000000"/>
            </a:fgClr>
            <a:bgClr>
              <a:srgbClr val="FFFFFF"/>
            </a:bgClr>
          </a:pattFill>
          <a:ln w="19050" cap="flat" cmpd="sng">
            <a:solidFill>
              <a:schemeClr val="tx1"/>
            </a:solidFill>
            <a:prstDash val="solid"/>
            <a:round/>
            <a:headEnd type="none" w="med" len="med"/>
            <a:tailEnd type="none" w="med" len="med"/>
          </a:ln>
        </p:spPr>
        <p:txBody>
          <a:bodyPr wrap="none" anchor="ctr"/>
          <a:lstStyle/>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Group 28"/>
          <p:cNvGrpSpPr/>
          <p:nvPr/>
        </p:nvGrpSpPr>
        <p:grpSpPr>
          <a:xfrm>
            <a:off x="3358713" y="3213100"/>
            <a:ext cx="6082508" cy="2592388"/>
            <a:chOff x="1156" y="2024"/>
            <a:chExt cx="3832" cy="1633"/>
          </a:xfrm>
        </p:grpSpPr>
        <p:sp>
          <p:nvSpPr>
            <p:cNvPr id="24584" name="Line 20"/>
            <p:cNvSpPr/>
            <p:nvPr/>
          </p:nvSpPr>
          <p:spPr>
            <a:xfrm flipH="1">
              <a:off x="3222" y="2115"/>
              <a:ext cx="602" cy="1043"/>
            </a:xfrm>
            <a:prstGeom prst="line">
              <a:avLst/>
            </a:prstGeom>
            <a:ln w="28575" cap="flat" cmpd="sng">
              <a:solidFill>
                <a:srgbClr val="FF0000"/>
              </a:solidFill>
              <a:prstDash val="solid"/>
              <a:headEnd type="none" w="med" len="med"/>
              <a:tailEnd type="triangle" w="med" len="med"/>
            </a:ln>
          </p:spPr>
        </p:sp>
        <p:sp>
          <p:nvSpPr>
            <p:cNvPr id="24585" name="Line 22"/>
            <p:cNvSpPr/>
            <p:nvPr/>
          </p:nvSpPr>
          <p:spPr>
            <a:xfrm flipH="1">
              <a:off x="1156" y="2024"/>
              <a:ext cx="891" cy="1542"/>
            </a:xfrm>
            <a:prstGeom prst="line">
              <a:avLst/>
            </a:prstGeom>
            <a:ln w="28575" cap="flat" cmpd="sng">
              <a:solidFill>
                <a:srgbClr val="FF0000"/>
              </a:solidFill>
              <a:prstDash val="solid"/>
              <a:headEnd type="none" w="med" len="med"/>
              <a:tailEnd type="triangle" w="med" len="med"/>
            </a:ln>
          </p:spPr>
        </p:sp>
        <p:sp>
          <p:nvSpPr>
            <p:cNvPr id="24586" name="Line 23"/>
            <p:cNvSpPr/>
            <p:nvPr/>
          </p:nvSpPr>
          <p:spPr>
            <a:xfrm flipH="1">
              <a:off x="3676" y="2160"/>
              <a:ext cx="760" cy="1316"/>
            </a:xfrm>
            <a:prstGeom prst="line">
              <a:avLst/>
            </a:prstGeom>
            <a:ln w="28575" cap="flat" cmpd="sng">
              <a:solidFill>
                <a:srgbClr val="FF0000"/>
              </a:solidFill>
              <a:prstDash val="solid"/>
              <a:headEnd type="none" w="med" len="med"/>
              <a:tailEnd type="triangle" w="med" len="med"/>
            </a:ln>
          </p:spPr>
        </p:sp>
        <p:sp>
          <p:nvSpPr>
            <p:cNvPr id="24587" name="Line 24"/>
            <p:cNvSpPr/>
            <p:nvPr/>
          </p:nvSpPr>
          <p:spPr>
            <a:xfrm flipH="1">
              <a:off x="1972" y="2069"/>
              <a:ext cx="682" cy="1180"/>
            </a:xfrm>
            <a:prstGeom prst="line">
              <a:avLst/>
            </a:prstGeom>
            <a:ln w="28575" cap="flat" cmpd="sng">
              <a:solidFill>
                <a:srgbClr val="FF0000"/>
              </a:solidFill>
              <a:prstDash val="solid"/>
              <a:headEnd type="none" w="med" len="med"/>
              <a:tailEnd type="triangle" w="med" len="med"/>
            </a:ln>
          </p:spPr>
        </p:sp>
        <p:sp>
          <p:nvSpPr>
            <p:cNvPr id="24588" name="Line 25"/>
            <p:cNvSpPr/>
            <p:nvPr/>
          </p:nvSpPr>
          <p:spPr>
            <a:xfrm flipH="1">
              <a:off x="4150" y="2206"/>
              <a:ext cx="838" cy="1451"/>
            </a:xfrm>
            <a:prstGeom prst="line">
              <a:avLst/>
            </a:prstGeom>
            <a:ln w="28575" cap="flat" cmpd="sng">
              <a:solidFill>
                <a:srgbClr val="FF0000"/>
              </a:solidFill>
              <a:prstDash val="solid"/>
              <a:headEnd type="none" w="med" len="med"/>
              <a:tailEnd type="triangle" w="med" len="med"/>
            </a:ln>
          </p:spPr>
        </p:sp>
        <p:sp>
          <p:nvSpPr>
            <p:cNvPr id="24589" name="Line 26"/>
            <p:cNvSpPr/>
            <p:nvPr/>
          </p:nvSpPr>
          <p:spPr>
            <a:xfrm flipH="1">
              <a:off x="2653" y="2069"/>
              <a:ext cx="551" cy="953"/>
            </a:xfrm>
            <a:prstGeom prst="line">
              <a:avLst/>
            </a:prstGeom>
            <a:ln w="28575" cap="flat" cmpd="sng">
              <a:solidFill>
                <a:srgbClr val="FF0000"/>
              </a:solidFill>
              <a:prstDash val="solid"/>
              <a:headEnd type="none" w="med" len="med"/>
              <a:tailEnd type="triangle" w="med" len="med"/>
            </a:ln>
          </p:spPr>
        </p:sp>
        <p:sp>
          <p:nvSpPr>
            <p:cNvPr id="24590" name="Text Box 27"/>
            <p:cNvSpPr txBox="1"/>
            <p:nvPr/>
          </p:nvSpPr>
          <p:spPr>
            <a:xfrm>
              <a:off x="1701" y="2326"/>
              <a:ext cx="2631" cy="232"/>
            </a:xfrm>
            <a:prstGeom prst="rect">
              <a:avLst/>
            </a:prstGeom>
            <a:noFill/>
            <a:ln w="12700">
              <a:noFill/>
            </a:ln>
          </p:spPr>
          <p:txBody>
            <a:bodyPr>
              <a:spAutoFit/>
            </a:bodyPr>
            <a:lstStyle/>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正   午   太   阳   光   线</a:t>
              </a:r>
            </a:p>
          </p:txBody>
        </p:sp>
      </p:grpSp>
      <p:sp>
        <p:nvSpPr>
          <p:cNvPr id="269341" name="Text Box 29"/>
          <p:cNvSpPr txBox="1"/>
          <p:nvPr/>
        </p:nvSpPr>
        <p:spPr>
          <a:xfrm rot="1796516">
            <a:off x="6526951" y="4797425"/>
            <a:ext cx="1152375" cy="368300"/>
          </a:xfrm>
          <a:prstGeom prst="rect">
            <a:avLst/>
          </a:prstGeom>
          <a:noFill/>
          <a:ln w="12700">
            <a:noFill/>
          </a:ln>
        </p:spPr>
        <p:txBody>
          <a:bodyPr>
            <a:spAutoFit/>
          </a:bodyPr>
          <a:lstStyle/>
          <a:p>
            <a:pPr>
              <a:spcBef>
                <a:spcPct val="50000"/>
              </a:spcBef>
            </a:pPr>
            <a:r>
              <a:rPr lang="zh-CN" altLang="en-US" dirty="0">
                <a:solidFill>
                  <a:srgbClr val="FF0066"/>
                </a:solidFill>
                <a:latin typeface="微软雅黑" panose="020B0503020204020204" pitchFamily="34" charset="-122"/>
                <a:ea typeface="微软雅黑" panose="020B0503020204020204" pitchFamily="34" charset="-122"/>
                <a:cs typeface="微软雅黑" panose="020B0503020204020204" pitchFamily="34" charset="-122"/>
              </a:rPr>
              <a:t>阳坡</a:t>
            </a:r>
          </a:p>
        </p:txBody>
      </p:sp>
      <p:sp>
        <p:nvSpPr>
          <p:cNvPr id="269342" name="Text Box 30"/>
          <p:cNvSpPr txBox="1"/>
          <p:nvPr/>
        </p:nvSpPr>
        <p:spPr>
          <a:xfrm rot="-1476741">
            <a:off x="3719029" y="4797425"/>
            <a:ext cx="1152375" cy="368300"/>
          </a:xfrm>
          <a:prstGeom prst="rect">
            <a:avLst/>
          </a:prstGeom>
          <a:noFill/>
          <a:ln w="12700">
            <a:noFill/>
          </a:ln>
        </p:spPr>
        <p:txBody>
          <a:bodyPr>
            <a:spAutoFit/>
          </a:bodyPr>
          <a:lstStyle/>
          <a:p>
            <a:pPr>
              <a:spcBef>
                <a:spcPct val="50000"/>
              </a:spcBef>
            </a:pPr>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阴坡</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9330"/>
                                        </p:tgtEl>
                                        <p:attrNameLst>
                                          <p:attrName>style.visibility</p:attrName>
                                        </p:attrNameLst>
                                      </p:cBhvr>
                                      <p:to>
                                        <p:strVal val="visible"/>
                                      </p:to>
                                    </p:set>
                                    <p:anim calcmode="lin" valueType="num">
                                      <p:cBhvr additive="base">
                                        <p:cTn id="7" dur="500" fill="hold"/>
                                        <p:tgtEl>
                                          <p:spTgt spid="269330"/>
                                        </p:tgtEl>
                                        <p:attrNameLst>
                                          <p:attrName>ppt_x</p:attrName>
                                        </p:attrNameLst>
                                      </p:cBhvr>
                                      <p:tavLst>
                                        <p:tav tm="0">
                                          <p:val>
                                            <p:strVal val="#ppt_x"/>
                                          </p:val>
                                        </p:tav>
                                        <p:tav tm="100000">
                                          <p:val>
                                            <p:strVal val="#ppt_x"/>
                                          </p:val>
                                        </p:tav>
                                      </p:tavLst>
                                    </p:anim>
                                    <p:anim calcmode="lin" valueType="num">
                                      <p:cBhvr additive="base">
                                        <p:cTn id="8" dur="500" fill="hold"/>
                                        <p:tgtEl>
                                          <p:spTgt spid="2693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69331"/>
                                        </p:tgtEl>
                                        <p:attrNameLst>
                                          <p:attrName>style.visibility</p:attrName>
                                        </p:attrNameLst>
                                      </p:cBhvr>
                                      <p:to>
                                        <p:strVal val="visible"/>
                                      </p:to>
                                    </p:set>
                                    <p:animEffect transition="in" filter="blinds(horizontal)">
                                      <p:cBhvr>
                                        <p:cTn id="13" dur="500"/>
                                        <p:tgtEl>
                                          <p:spTgt spid="26933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3"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69341"/>
                                        </p:tgtEl>
                                        <p:attrNameLst>
                                          <p:attrName>style.visibility</p:attrName>
                                        </p:attrNameLst>
                                      </p:cBhvr>
                                      <p:to>
                                        <p:strVal val="visible"/>
                                      </p:to>
                                    </p:set>
                                    <p:anim calcmode="lin" valueType="num">
                                      <p:cBhvr additive="base">
                                        <p:cTn id="24" dur="500" fill="hold"/>
                                        <p:tgtEl>
                                          <p:spTgt spid="269341"/>
                                        </p:tgtEl>
                                        <p:attrNameLst>
                                          <p:attrName>ppt_x</p:attrName>
                                        </p:attrNameLst>
                                      </p:cBhvr>
                                      <p:tavLst>
                                        <p:tav tm="0">
                                          <p:val>
                                            <p:strVal val="#ppt_x"/>
                                          </p:val>
                                        </p:tav>
                                        <p:tav tm="100000">
                                          <p:val>
                                            <p:strVal val="#ppt_x"/>
                                          </p:val>
                                        </p:tav>
                                      </p:tavLst>
                                    </p:anim>
                                    <p:anim calcmode="lin" valueType="num">
                                      <p:cBhvr additive="base">
                                        <p:cTn id="25" dur="500" fill="hold"/>
                                        <p:tgtEl>
                                          <p:spTgt spid="2693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69342"/>
                                        </p:tgtEl>
                                        <p:attrNameLst>
                                          <p:attrName>style.visibility</p:attrName>
                                        </p:attrNameLst>
                                      </p:cBhvr>
                                      <p:to>
                                        <p:strVal val="visible"/>
                                      </p:to>
                                    </p:set>
                                    <p:anim calcmode="lin" valueType="num">
                                      <p:cBhvr additive="base">
                                        <p:cTn id="30" dur="500" fill="hold"/>
                                        <p:tgtEl>
                                          <p:spTgt spid="269342"/>
                                        </p:tgtEl>
                                        <p:attrNameLst>
                                          <p:attrName>ppt_x</p:attrName>
                                        </p:attrNameLst>
                                      </p:cBhvr>
                                      <p:tavLst>
                                        <p:tav tm="0">
                                          <p:val>
                                            <p:strVal val="#ppt_x"/>
                                          </p:val>
                                        </p:tav>
                                        <p:tav tm="100000">
                                          <p:val>
                                            <p:strVal val="#ppt_x"/>
                                          </p:val>
                                        </p:tav>
                                      </p:tavLst>
                                    </p:anim>
                                    <p:anim calcmode="lin" valueType="num">
                                      <p:cBhvr additive="base">
                                        <p:cTn id="31" dur="500" fill="hold"/>
                                        <p:tgtEl>
                                          <p:spTgt spid="269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30" grpId="0"/>
      <p:bldP spid="269331" grpId="0" bldLvl="0" animBg="1"/>
      <p:bldP spid="269341" grpId="0"/>
      <p:bldP spid="269342"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0" descr="4-27 newnew- 安第斯山"/>
          <p:cNvPicPr>
            <a:picLocks noChangeAspect="1"/>
          </p:cNvPicPr>
          <p:nvPr/>
        </p:nvPicPr>
        <p:blipFill>
          <a:blip r:embed="rId2" cstate="print"/>
          <a:srcRect r="16"/>
          <a:stretch>
            <a:fillRect/>
          </a:stretch>
        </p:blipFill>
        <p:spPr>
          <a:xfrm>
            <a:off x="6887266" y="836613"/>
            <a:ext cx="3619029" cy="5905500"/>
          </a:xfrm>
          <a:prstGeom prst="rect">
            <a:avLst/>
          </a:prstGeom>
          <a:noFill/>
          <a:ln w="9525">
            <a:noFill/>
          </a:ln>
        </p:spPr>
      </p:pic>
      <p:grpSp>
        <p:nvGrpSpPr>
          <p:cNvPr id="2" name="Group 12"/>
          <p:cNvGrpSpPr/>
          <p:nvPr/>
        </p:nvGrpSpPr>
        <p:grpSpPr>
          <a:xfrm>
            <a:off x="1847610" y="836930"/>
            <a:ext cx="6047588" cy="3130550"/>
            <a:chOff x="204" y="436"/>
            <a:chExt cx="3810" cy="1972"/>
          </a:xfrm>
        </p:grpSpPr>
        <p:pic>
          <p:nvPicPr>
            <p:cNvPr id="25607" name="Picture 8" descr="4-25 西侧"/>
            <p:cNvPicPr>
              <a:picLocks noChangeAspect="1"/>
            </p:cNvPicPr>
            <p:nvPr/>
          </p:nvPicPr>
          <p:blipFill>
            <a:blip r:embed="rId3" cstate="print"/>
            <a:stretch>
              <a:fillRect/>
            </a:stretch>
          </p:blipFill>
          <p:spPr>
            <a:xfrm>
              <a:off x="204" y="436"/>
              <a:ext cx="2721" cy="1972"/>
            </a:xfrm>
            <a:prstGeom prst="rect">
              <a:avLst/>
            </a:prstGeom>
            <a:noFill/>
            <a:ln w="9525">
              <a:noFill/>
            </a:ln>
          </p:spPr>
        </p:pic>
        <p:sp>
          <p:nvSpPr>
            <p:cNvPr id="25608" name="Line 11"/>
            <p:cNvSpPr/>
            <p:nvPr/>
          </p:nvSpPr>
          <p:spPr>
            <a:xfrm flipH="1" flipV="1">
              <a:off x="2925" y="1570"/>
              <a:ext cx="1089" cy="545"/>
            </a:xfrm>
            <a:prstGeom prst="line">
              <a:avLst/>
            </a:prstGeom>
            <a:ln w="28575" cap="flat" cmpd="sng">
              <a:solidFill>
                <a:srgbClr val="3333FF"/>
              </a:solidFill>
              <a:prstDash val="solid"/>
              <a:headEnd type="none" w="med" len="med"/>
              <a:tailEnd type="triangle" w="med" len="med"/>
            </a:ln>
          </p:spPr>
        </p:sp>
      </p:grpSp>
      <p:grpSp>
        <p:nvGrpSpPr>
          <p:cNvPr id="3" name="Group 14"/>
          <p:cNvGrpSpPr/>
          <p:nvPr/>
        </p:nvGrpSpPr>
        <p:grpSpPr>
          <a:xfrm>
            <a:off x="1847609" y="3573463"/>
            <a:ext cx="6984091" cy="3168650"/>
            <a:chOff x="204" y="2251"/>
            <a:chExt cx="4400" cy="1996"/>
          </a:xfrm>
        </p:grpSpPr>
        <p:pic>
          <p:nvPicPr>
            <p:cNvPr id="25605" name="Picture 9" descr="4-26 安第斯南段东侧"/>
            <p:cNvPicPr>
              <a:picLocks noChangeAspect="1"/>
            </p:cNvPicPr>
            <p:nvPr/>
          </p:nvPicPr>
          <p:blipFill>
            <a:blip r:embed="rId4" cstate="print"/>
            <a:stretch>
              <a:fillRect/>
            </a:stretch>
          </p:blipFill>
          <p:spPr>
            <a:xfrm>
              <a:off x="204" y="2426"/>
              <a:ext cx="2721" cy="1821"/>
            </a:xfrm>
            <a:prstGeom prst="rect">
              <a:avLst/>
            </a:prstGeom>
            <a:noFill/>
            <a:ln w="9525">
              <a:noFill/>
            </a:ln>
          </p:spPr>
        </p:pic>
        <p:sp>
          <p:nvSpPr>
            <p:cNvPr id="25606" name="Line 13"/>
            <p:cNvSpPr/>
            <p:nvPr/>
          </p:nvSpPr>
          <p:spPr>
            <a:xfrm flipH="1">
              <a:off x="2925" y="2251"/>
              <a:ext cx="1679" cy="1088"/>
            </a:xfrm>
            <a:prstGeom prst="line">
              <a:avLst/>
            </a:prstGeom>
            <a:ln w="28575" cap="flat" cmpd="sng">
              <a:solidFill>
                <a:srgbClr val="3333FF"/>
              </a:solidFill>
              <a:prstDash val="solid"/>
              <a:headEnd type="none" w="med" len="med"/>
              <a:tailEnd type="triangle" w="med" len="med"/>
            </a:ln>
          </p:spPr>
        </p:sp>
      </p:grpSp>
      <p:sp>
        <p:nvSpPr>
          <p:cNvPr id="13" name="矩形 12"/>
          <p:cNvSpPr/>
          <p:nvPr/>
        </p:nvSpPr>
        <p:spPr>
          <a:xfrm>
            <a:off x="275237" y="110045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图片欣赏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8" name="Picture 4" descr="气温随高度的变化"/>
          <p:cNvPicPr>
            <a:picLocks noChangeAspect="1"/>
          </p:cNvPicPr>
          <p:nvPr/>
        </p:nvPicPr>
        <p:blipFill>
          <a:blip r:embed="rId2" cstate="print">
            <a:lum contrast="18000"/>
          </a:blip>
          <a:stretch>
            <a:fillRect/>
          </a:stretch>
        </p:blipFill>
        <p:spPr>
          <a:xfrm>
            <a:off x="2207925" y="1652589"/>
            <a:ext cx="7776150" cy="5119687"/>
          </a:xfrm>
          <a:prstGeom prst="rect">
            <a:avLst/>
          </a:prstGeom>
          <a:noFill/>
          <a:ln w="19050" cap="flat" cmpd="sng">
            <a:solidFill>
              <a:srgbClr val="FFFF00"/>
            </a:solidFill>
            <a:prstDash val="solid"/>
            <a:miter/>
            <a:headEnd type="none" w="med" len="med"/>
            <a:tailEnd type="none" w="med" len="med"/>
          </a:ln>
        </p:spPr>
      </p:pic>
      <p:sp>
        <p:nvSpPr>
          <p:cNvPr id="26627" name="Text Box 9"/>
          <p:cNvSpPr txBox="1"/>
          <p:nvPr/>
        </p:nvSpPr>
        <p:spPr>
          <a:xfrm>
            <a:off x="2207925" y="978218"/>
            <a:ext cx="2736494" cy="521970"/>
          </a:xfrm>
          <a:prstGeom prst="rect">
            <a:avLst/>
          </a:prstGeom>
          <a:noFill/>
          <a:ln w="9525">
            <a:noFill/>
          </a:ln>
        </p:spPr>
        <p:txBody>
          <a:bodyPr>
            <a:spAutoFit/>
          </a:bodyPr>
          <a:lstStyle/>
          <a:p>
            <a:pPr algn="l"/>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地势的影响</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72388"/>
                                        </p:tgtEl>
                                        <p:attrNameLst>
                                          <p:attrName>style.visibility</p:attrName>
                                        </p:attrNameLst>
                                      </p:cBhvr>
                                      <p:to>
                                        <p:strVal val="visible"/>
                                      </p:to>
                                    </p:set>
                                    <p:animEffect transition="in" filter="strips(downRight)">
                                      <p:cBhvr>
                                        <p:cTn id="7" dur="1000"/>
                                        <p:tgtEl>
                                          <p:spTgt spid="272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7607897" y="2276476"/>
            <a:ext cx="3058714" cy="4581525"/>
            <a:chOff x="3833" y="1434"/>
            <a:chExt cx="1927" cy="2886"/>
          </a:xfrm>
        </p:grpSpPr>
        <p:pic>
          <p:nvPicPr>
            <p:cNvPr id="27674" name="Picture 13" descr="4-28 七年级上册13 拷贝"/>
            <p:cNvPicPr>
              <a:picLocks noChangeAspect="1"/>
            </p:cNvPicPr>
            <p:nvPr/>
          </p:nvPicPr>
          <p:blipFill>
            <a:blip r:embed="rId2" cstate="print"/>
            <a:stretch>
              <a:fillRect/>
            </a:stretch>
          </p:blipFill>
          <p:spPr>
            <a:xfrm>
              <a:off x="3935" y="1434"/>
              <a:ext cx="1825" cy="2886"/>
            </a:xfrm>
            <a:prstGeom prst="rect">
              <a:avLst/>
            </a:prstGeom>
            <a:noFill/>
            <a:ln w="9525">
              <a:noFill/>
            </a:ln>
          </p:spPr>
        </p:pic>
        <p:sp>
          <p:nvSpPr>
            <p:cNvPr id="27675" name="Text Box 14"/>
            <p:cNvSpPr txBox="1"/>
            <p:nvPr/>
          </p:nvSpPr>
          <p:spPr>
            <a:xfrm>
              <a:off x="5284" y="1752"/>
              <a:ext cx="272" cy="232"/>
            </a:xfrm>
            <a:prstGeom prst="rect">
              <a:avLst/>
            </a:prstGeom>
            <a:noFill/>
            <a:ln w="12700">
              <a:noFill/>
            </a:ln>
          </p:spPr>
          <p:txBody>
            <a:bodyPr>
              <a:spAutoFit/>
            </a:bodyPr>
            <a:lstStyle/>
            <a:p>
              <a:pPr>
                <a:spcBef>
                  <a:spcPct val="50000"/>
                </a:spcBef>
              </a:pP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A</a:t>
              </a:r>
            </a:p>
          </p:txBody>
        </p:sp>
        <p:sp>
          <p:nvSpPr>
            <p:cNvPr id="27676" name="Text Box 15"/>
            <p:cNvSpPr txBox="1"/>
            <p:nvPr/>
          </p:nvSpPr>
          <p:spPr>
            <a:xfrm>
              <a:off x="3833" y="3884"/>
              <a:ext cx="272" cy="232"/>
            </a:xfrm>
            <a:prstGeom prst="rect">
              <a:avLst/>
            </a:prstGeom>
            <a:noFill/>
            <a:ln w="12700">
              <a:noFill/>
            </a:ln>
          </p:spPr>
          <p:txBody>
            <a:bodyPr>
              <a:spAutoFit/>
            </a:bodyPr>
            <a:lstStyle/>
            <a:p>
              <a:pPr>
                <a:spcBef>
                  <a:spcPct val="50000"/>
                </a:spcBef>
              </a:pP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B</a:t>
              </a:r>
            </a:p>
          </p:txBody>
        </p:sp>
      </p:grpSp>
      <p:sp>
        <p:nvSpPr>
          <p:cNvPr id="27652" name="Text Box 17"/>
          <p:cNvSpPr txBox="1"/>
          <p:nvPr/>
        </p:nvSpPr>
        <p:spPr>
          <a:xfrm>
            <a:off x="1919039" y="1484314"/>
            <a:ext cx="8496781" cy="1363345"/>
          </a:xfrm>
          <a:prstGeom prst="rect">
            <a:avLst/>
          </a:prstGeom>
          <a:noFill/>
          <a:ln w="12700">
            <a:noFill/>
          </a:ln>
        </p:spPr>
        <p:txBody>
          <a:bodyPr>
            <a:spAutoFit/>
          </a:bodyPr>
          <a:lstStyle/>
          <a:p>
            <a:pPr algn="l">
              <a:lnSpc>
                <a:spcPct val="115000"/>
              </a:lnSpc>
            </a:pPr>
            <a:r>
              <a:rPr lang="en-US" altLang="zh-CN" dirty="0">
                <a:latin typeface="Times New Roman" panose="02020603050405020304" pitchFamily="18" charset="0"/>
                <a:ea typeface="楷体_GB2312" panose="02010609030101010101" pitchFamily="49"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）如图，山麓</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处与山顶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处的相对高度为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5 000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米。如果</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处的气温为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，那么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处的气温大约是多少？</a:t>
            </a:r>
          </a:p>
          <a:p>
            <a:pPr algn="l">
              <a:lnSpc>
                <a:spcPct val="115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）分析下表各种气候现象的主要影响因素，</a:t>
            </a:r>
          </a:p>
          <a:p>
            <a:pPr algn="l">
              <a:lnSpc>
                <a:spcPct val="115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并填入相应的表格中。</a:t>
            </a:r>
          </a:p>
        </p:txBody>
      </p:sp>
      <p:graphicFrame>
        <p:nvGraphicFramePr>
          <p:cNvPr id="273454" name="Group 46"/>
          <p:cNvGraphicFramePr>
            <a:graphicFrameLocks noGrp="1"/>
          </p:cNvGraphicFramePr>
          <p:nvPr/>
        </p:nvGraphicFramePr>
        <p:xfrm>
          <a:off x="2063482" y="3429001"/>
          <a:ext cx="5399972" cy="3088005"/>
        </p:xfrm>
        <a:graphic>
          <a:graphicData uri="http://schemas.openxmlformats.org/drawingml/2006/table">
            <a:tbl>
              <a:tblPr/>
              <a:tblGrid>
                <a:gridCol w="3815853">
                  <a:extLst>
                    <a:ext uri="{9D8B030D-6E8A-4147-A177-3AD203B41FA5}">
                      <a16:colId xmlns:a16="http://schemas.microsoft.com/office/drawing/2014/main" val="20000"/>
                    </a:ext>
                  </a:extLst>
                </a:gridCol>
                <a:gridCol w="1584119">
                  <a:extLst>
                    <a:ext uri="{9D8B030D-6E8A-4147-A177-3AD203B41FA5}">
                      <a16:colId xmlns:a16="http://schemas.microsoft.com/office/drawing/2014/main" val="20001"/>
                    </a:ext>
                  </a:extLst>
                </a:gridCol>
              </a:tblGrid>
              <a:tr h="6191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气候现象</a:t>
                      </a:r>
                    </a:p>
                  </a:txBody>
                  <a:tcPr marL="91428" marR="914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影响因素</a:t>
                      </a:r>
                    </a:p>
                  </a:txBody>
                  <a:tcPr marL="91428" marR="914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296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天津的年降水量比乌鲁木齐多</a:t>
                      </a:r>
                    </a:p>
                  </a:txBody>
                  <a:tcPr marL="91428" marR="914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296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青藏高原是我国夏季气温最低的地方</a:t>
                      </a:r>
                    </a:p>
                  </a:txBody>
                  <a:tcPr marL="91428" marR="914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296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赤道地区终年炎热，而南极大陆终年冰雪覆盖</a:t>
                      </a:r>
                    </a:p>
                  </a:txBody>
                  <a:tcPr marL="91428" marR="914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28" marR="914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73455" name="Text Box 47"/>
          <p:cNvSpPr txBox="1"/>
          <p:nvPr/>
        </p:nvSpPr>
        <p:spPr>
          <a:xfrm>
            <a:off x="5949176" y="4232593"/>
            <a:ext cx="1441262" cy="368300"/>
          </a:xfrm>
          <a:prstGeom prst="rect">
            <a:avLst/>
          </a:prstGeom>
          <a:noFill/>
          <a:ln w="12700">
            <a:noFill/>
          </a:ln>
        </p:spPr>
        <p:txBody>
          <a:bodyPr>
            <a:spAutoFit/>
          </a:bodyPr>
          <a:lstStyle/>
          <a:p>
            <a:pPr algn="l">
              <a:spcBef>
                <a:spcPct val="50000"/>
              </a:spcBef>
            </a:pPr>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海陆位置</a:t>
            </a:r>
          </a:p>
        </p:txBody>
      </p:sp>
      <p:sp>
        <p:nvSpPr>
          <p:cNvPr id="273456" name="Text Box 48"/>
          <p:cNvSpPr txBox="1"/>
          <p:nvPr/>
        </p:nvSpPr>
        <p:spPr>
          <a:xfrm>
            <a:off x="5950763" y="5059363"/>
            <a:ext cx="1441262" cy="368300"/>
          </a:xfrm>
          <a:prstGeom prst="rect">
            <a:avLst/>
          </a:prstGeom>
          <a:noFill/>
          <a:ln w="12700">
            <a:noFill/>
          </a:ln>
        </p:spPr>
        <p:txBody>
          <a:bodyPr>
            <a:spAutoFit/>
          </a:bodyPr>
          <a:lstStyle/>
          <a:p>
            <a:pPr algn="l">
              <a:spcBef>
                <a:spcPct val="50000"/>
              </a:spcBef>
            </a:pPr>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地形地势</a:t>
            </a:r>
          </a:p>
        </p:txBody>
      </p:sp>
      <p:sp>
        <p:nvSpPr>
          <p:cNvPr id="273457" name="Text Box 49"/>
          <p:cNvSpPr txBox="1"/>
          <p:nvPr/>
        </p:nvSpPr>
        <p:spPr>
          <a:xfrm>
            <a:off x="5950763" y="5661025"/>
            <a:ext cx="1441262" cy="783590"/>
          </a:xfrm>
          <a:prstGeom prst="rect">
            <a:avLst/>
          </a:prstGeom>
          <a:noFill/>
          <a:ln w="12700">
            <a:noFill/>
          </a:ln>
        </p:spPr>
        <p:txBody>
          <a:bodyPr>
            <a:spAutoFit/>
          </a:bodyPr>
          <a:lstStyle/>
          <a:p>
            <a:pPr algn="l">
              <a:spcBef>
                <a:spcPct val="50000"/>
              </a:spcBef>
            </a:pPr>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地球形状</a:t>
            </a:r>
          </a:p>
          <a:p>
            <a:pPr algn="l">
              <a:spcBef>
                <a:spcPct val="50000"/>
              </a:spcBef>
            </a:pPr>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纬度位置</a:t>
            </a:r>
          </a:p>
        </p:txBody>
      </p:sp>
      <p:sp>
        <p:nvSpPr>
          <p:cNvPr id="273458" name="Text Box 50"/>
          <p:cNvSpPr txBox="1"/>
          <p:nvPr/>
        </p:nvSpPr>
        <p:spPr>
          <a:xfrm>
            <a:off x="7463453" y="1787843"/>
            <a:ext cx="1150788" cy="368300"/>
          </a:xfrm>
          <a:prstGeom prst="rect">
            <a:avLst/>
          </a:prstGeom>
          <a:noFill/>
          <a:ln w="12700">
            <a:noFill/>
          </a:ln>
        </p:spPr>
        <p:txBody>
          <a:bodyPr>
            <a:spAutoFit/>
          </a:bodyPr>
          <a:lstStyle/>
          <a:p>
            <a:pPr>
              <a:spcBef>
                <a:spcPct val="50000"/>
              </a:spcBef>
            </a:pPr>
            <a:r>
              <a:rPr lang="zh-CN" altLang="en-US"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10℃</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47" name="WordArt 15"/>
          <p:cNvSpPr>
            <a:spLocks noTextEdit="1"/>
          </p:cNvSpPr>
          <p:nvPr/>
        </p:nvSpPr>
        <p:spPr>
          <a:xfrm>
            <a:off x="5111085" y="969964"/>
            <a:ext cx="838091" cy="409575"/>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200" b="1">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微软雅黑" panose="020B0503020204020204" pitchFamily="34" charset="-122"/>
                <a:ea typeface="微软雅黑" panose="020B0503020204020204" pitchFamily="34" charset="-122"/>
                <a:cs typeface="微软雅黑" panose="020B0503020204020204" pitchFamily="34" charset="-122"/>
              </a:rPr>
              <a:t>做活动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3458"/>
                                        </p:tgtEl>
                                        <p:attrNameLst>
                                          <p:attrName>style.visibility</p:attrName>
                                        </p:attrNameLst>
                                      </p:cBhvr>
                                      <p:to>
                                        <p:strVal val="visible"/>
                                      </p:to>
                                    </p:set>
                                    <p:anim calcmode="lin" valueType="num">
                                      <p:cBhvr additive="base">
                                        <p:cTn id="7" dur="500" fill="hold"/>
                                        <p:tgtEl>
                                          <p:spTgt spid="273458"/>
                                        </p:tgtEl>
                                        <p:attrNameLst>
                                          <p:attrName>ppt_x</p:attrName>
                                        </p:attrNameLst>
                                      </p:cBhvr>
                                      <p:tavLst>
                                        <p:tav tm="0">
                                          <p:val>
                                            <p:strVal val="#ppt_x"/>
                                          </p:val>
                                        </p:tav>
                                        <p:tav tm="100000">
                                          <p:val>
                                            <p:strVal val="#ppt_x"/>
                                          </p:val>
                                        </p:tav>
                                      </p:tavLst>
                                    </p:anim>
                                    <p:anim calcmode="lin" valueType="num">
                                      <p:cBhvr additive="base">
                                        <p:cTn id="8" dur="500" fill="hold"/>
                                        <p:tgtEl>
                                          <p:spTgt spid="273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3455"/>
                                        </p:tgtEl>
                                        <p:attrNameLst>
                                          <p:attrName>style.visibility</p:attrName>
                                        </p:attrNameLst>
                                      </p:cBhvr>
                                      <p:to>
                                        <p:strVal val="visible"/>
                                      </p:to>
                                    </p:set>
                                    <p:anim calcmode="lin" valueType="num">
                                      <p:cBhvr additive="base">
                                        <p:cTn id="13" dur="500" fill="hold"/>
                                        <p:tgtEl>
                                          <p:spTgt spid="273455"/>
                                        </p:tgtEl>
                                        <p:attrNameLst>
                                          <p:attrName>ppt_x</p:attrName>
                                        </p:attrNameLst>
                                      </p:cBhvr>
                                      <p:tavLst>
                                        <p:tav tm="0">
                                          <p:val>
                                            <p:strVal val="#ppt_x"/>
                                          </p:val>
                                        </p:tav>
                                        <p:tav tm="100000">
                                          <p:val>
                                            <p:strVal val="#ppt_x"/>
                                          </p:val>
                                        </p:tav>
                                      </p:tavLst>
                                    </p:anim>
                                    <p:anim calcmode="lin" valueType="num">
                                      <p:cBhvr additive="base">
                                        <p:cTn id="14" dur="500" fill="hold"/>
                                        <p:tgtEl>
                                          <p:spTgt spid="27345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3456"/>
                                        </p:tgtEl>
                                        <p:attrNameLst>
                                          <p:attrName>style.visibility</p:attrName>
                                        </p:attrNameLst>
                                      </p:cBhvr>
                                      <p:to>
                                        <p:strVal val="visible"/>
                                      </p:to>
                                    </p:set>
                                    <p:anim calcmode="lin" valueType="num">
                                      <p:cBhvr additive="base">
                                        <p:cTn id="19" dur="500" fill="hold"/>
                                        <p:tgtEl>
                                          <p:spTgt spid="273456"/>
                                        </p:tgtEl>
                                        <p:attrNameLst>
                                          <p:attrName>ppt_x</p:attrName>
                                        </p:attrNameLst>
                                      </p:cBhvr>
                                      <p:tavLst>
                                        <p:tav tm="0">
                                          <p:val>
                                            <p:strVal val="#ppt_x"/>
                                          </p:val>
                                        </p:tav>
                                        <p:tav tm="100000">
                                          <p:val>
                                            <p:strVal val="#ppt_x"/>
                                          </p:val>
                                        </p:tav>
                                      </p:tavLst>
                                    </p:anim>
                                    <p:anim calcmode="lin" valueType="num">
                                      <p:cBhvr additive="base">
                                        <p:cTn id="20" dur="500" fill="hold"/>
                                        <p:tgtEl>
                                          <p:spTgt spid="2734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3457"/>
                                        </p:tgtEl>
                                        <p:attrNameLst>
                                          <p:attrName>style.visibility</p:attrName>
                                        </p:attrNameLst>
                                      </p:cBhvr>
                                      <p:to>
                                        <p:strVal val="visible"/>
                                      </p:to>
                                    </p:set>
                                    <p:anim calcmode="lin" valueType="num">
                                      <p:cBhvr additive="base">
                                        <p:cTn id="25" dur="500" fill="hold"/>
                                        <p:tgtEl>
                                          <p:spTgt spid="273457"/>
                                        </p:tgtEl>
                                        <p:attrNameLst>
                                          <p:attrName>ppt_x</p:attrName>
                                        </p:attrNameLst>
                                      </p:cBhvr>
                                      <p:tavLst>
                                        <p:tav tm="0">
                                          <p:val>
                                            <p:strVal val="#ppt_x"/>
                                          </p:val>
                                        </p:tav>
                                        <p:tav tm="100000">
                                          <p:val>
                                            <p:strVal val="#ppt_x"/>
                                          </p:val>
                                        </p:tav>
                                      </p:tavLst>
                                    </p:anim>
                                    <p:anim calcmode="lin" valueType="num">
                                      <p:cBhvr additive="base">
                                        <p:cTn id="26" dur="500" fill="hold"/>
                                        <p:tgtEl>
                                          <p:spTgt spid="27345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gtEl>
                                        <p:attrNameLst>
                                          <p:attrName>style.visibility</p:attrName>
                                        </p:attrNameLst>
                                      </p:cBhvr>
                                      <p:to>
                                        <p:strVal val="visible"/>
                                      </p:to>
                                    </p:set>
                                    <p:animEffect transition="in" filter="blinds(horizontal)">
                                      <p:cBhvr>
                                        <p:cTn id="31"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55" grpId="0"/>
      <p:bldP spid="273456" grpId="0"/>
      <p:bldP spid="273457" grpId="0"/>
      <p:bldP spid="273458"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6" name="Text Box 4"/>
          <p:cNvSpPr txBox="1"/>
          <p:nvPr/>
        </p:nvSpPr>
        <p:spPr>
          <a:xfrm>
            <a:off x="2999985" y="1747838"/>
            <a:ext cx="2060179" cy="369332"/>
          </a:xfrm>
          <a:prstGeom prst="rect">
            <a:avLst/>
          </a:prstGeom>
          <a:noFill/>
          <a:ln w="9525">
            <a:noFill/>
          </a:ln>
        </p:spPr>
        <p:txBody>
          <a:bodyPr wrap="none">
            <a:spAutoFit/>
          </a:bodyPr>
          <a:lstStyle/>
          <a:p>
            <a:pPr algn="l"/>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改变地表状况。</a:t>
            </a:r>
          </a:p>
        </p:txBody>
      </p:sp>
      <p:sp>
        <p:nvSpPr>
          <p:cNvPr id="274437" name="Text Box 5"/>
          <p:cNvSpPr txBox="1"/>
          <p:nvPr/>
        </p:nvSpPr>
        <p:spPr>
          <a:xfrm>
            <a:off x="2999985" y="2252028"/>
            <a:ext cx="3445174" cy="369332"/>
          </a:xfrm>
          <a:prstGeom prst="rect">
            <a:avLst/>
          </a:prstGeom>
          <a:noFill/>
          <a:ln w="9525">
            <a:noFill/>
          </a:ln>
        </p:spPr>
        <p:txBody>
          <a:bodyPr wrap="none">
            <a:spAutoFit/>
          </a:bodyPr>
          <a:lstStyle/>
          <a:p>
            <a:pPr algn="l"/>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 排放二氧化碳和氯氟化合物。</a:t>
            </a:r>
          </a:p>
        </p:txBody>
      </p:sp>
      <p:sp>
        <p:nvSpPr>
          <p:cNvPr id="274438" name="Text Box 6"/>
          <p:cNvSpPr txBox="1"/>
          <p:nvPr/>
        </p:nvSpPr>
        <p:spPr>
          <a:xfrm>
            <a:off x="2999985" y="2755900"/>
            <a:ext cx="3214341" cy="369332"/>
          </a:xfrm>
          <a:prstGeom prst="rect">
            <a:avLst/>
          </a:prstGeom>
          <a:noFill/>
          <a:ln w="9525">
            <a:noFill/>
          </a:ln>
        </p:spPr>
        <p:txBody>
          <a:bodyPr wrap="none">
            <a:spAutoFit/>
          </a:bodyPr>
          <a:lstStyle/>
          <a:p>
            <a:pPr algn="l"/>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 造成城市的“热岛效应”。</a:t>
            </a:r>
          </a:p>
        </p:txBody>
      </p:sp>
      <p:sp>
        <p:nvSpPr>
          <p:cNvPr id="28677" name="WordArt 11"/>
          <p:cNvSpPr>
            <a:spLocks noTextEdit="1"/>
          </p:cNvSpPr>
          <p:nvPr/>
        </p:nvSpPr>
        <p:spPr>
          <a:xfrm>
            <a:off x="4461882" y="981075"/>
            <a:ext cx="3266650" cy="457200"/>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3600" dirty="0">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微软雅黑" panose="020B0503020204020204" pitchFamily="34" charset="-122"/>
                <a:ea typeface="微软雅黑" panose="020B0503020204020204" pitchFamily="34" charset="-122"/>
                <a:cs typeface="微软雅黑" panose="020B0503020204020204" pitchFamily="34" charset="-122"/>
              </a:rPr>
              <a:t>人类活动与气候</a:t>
            </a:r>
          </a:p>
        </p:txBody>
      </p:sp>
      <p:pic>
        <p:nvPicPr>
          <p:cNvPr id="274444" name="Picture 12" descr="4-29 7上73"/>
          <p:cNvPicPr>
            <a:picLocks noChangeAspect="1"/>
          </p:cNvPicPr>
          <p:nvPr/>
        </p:nvPicPr>
        <p:blipFill>
          <a:blip r:embed="rId2" cstate="print"/>
          <a:stretch>
            <a:fillRect/>
          </a:stretch>
        </p:blipFill>
        <p:spPr>
          <a:xfrm>
            <a:off x="2784112" y="3284538"/>
            <a:ext cx="6839648" cy="3448050"/>
          </a:xfrm>
          <a:prstGeom prst="rect">
            <a:avLst/>
          </a:prstGeom>
          <a:noFill/>
          <a:ln w="9525">
            <a:noFill/>
          </a:ln>
        </p:spPr>
      </p:pic>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4436"/>
                                        </p:tgtEl>
                                        <p:attrNameLst>
                                          <p:attrName>style.visibility</p:attrName>
                                        </p:attrNameLst>
                                      </p:cBhvr>
                                      <p:to>
                                        <p:strVal val="visible"/>
                                      </p:to>
                                    </p:set>
                                    <p:anim calcmode="lin" valueType="num">
                                      <p:cBhvr additive="base">
                                        <p:cTn id="7" dur="500" fill="hold"/>
                                        <p:tgtEl>
                                          <p:spTgt spid="274436"/>
                                        </p:tgtEl>
                                        <p:attrNameLst>
                                          <p:attrName>ppt_x</p:attrName>
                                        </p:attrNameLst>
                                      </p:cBhvr>
                                      <p:tavLst>
                                        <p:tav tm="0">
                                          <p:val>
                                            <p:strVal val="#ppt_x"/>
                                          </p:val>
                                        </p:tav>
                                        <p:tav tm="100000">
                                          <p:val>
                                            <p:strVal val="#ppt_x"/>
                                          </p:val>
                                        </p:tav>
                                      </p:tavLst>
                                    </p:anim>
                                    <p:anim calcmode="lin" valueType="num">
                                      <p:cBhvr additive="base">
                                        <p:cTn id="8" dur="500" fill="hold"/>
                                        <p:tgtEl>
                                          <p:spTgt spid="2744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4437"/>
                                        </p:tgtEl>
                                        <p:attrNameLst>
                                          <p:attrName>style.visibility</p:attrName>
                                        </p:attrNameLst>
                                      </p:cBhvr>
                                      <p:to>
                                        <p:strVal val="visible"/>
                                      </p:to>
                                    </p:set>
                                    <p:anim calcmode="lin" valueType="num">
                                      <p:cBhvr additive="base">
                                        <p:cTn id="13" dur="500" fill="hold"/>
                                        <p:tgtEl>
                                          <p:spTgt spid="274437"/>
                                        </p:tgtEl>
                                        <p:attrNameLst>
                                          <p:attrName>ppt_x</p:attrName>
                                        </p:attrNameLst>
                                      </p:cBhvr>
                                      <p:tavLst>
                                        <p:tav tm="0">
                                          <p:val>
                                            <p:strVal val="#ppt_x"/>
                                          </p:val>
                                        </p:tav>
                                        <p:tav tm="100000">
                                          <p:val>
                                            <p:strVal val="#ppt_x"/>
                                          </p:val>
                                        </p:tav>
                                      </p:tavLst>
                                    </p:anim>
                                    <p:anim calcmode="lin" valueType="num">
                                      <p:cBhvr additive="base">
                                        <p:cTn id="14" dur="500" fill="hold"/>
                                        <p:tgtEl>
                                          <p:spTgt spid="2744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4438"/>
                                        </p:tgtEl>
                                        <p:attrNameLst>
                                          <p:attrName>style.visibility</p:attrName>
                                        </p:attrNameLst>
                                      </p:cBhvr>
                                      <p:to>
                                        <p:strVal val="visible"/>
                                      </p:to>
                                    </p:set>
                                    <p:anim calcmode="lin" valueType="num">
                                      <p:cBhvr additive="base">
                                        <p:cTn id="19" dur="500" fill="hold"/>
                                        <p:tgtEl>
                                          <p:spTgt spid="274438"/>
                                        </p:tgtEl>
                                        <p:attrNameLst>
                                          <p:attrName>ppt_x</p:attrName>
                                        </p:attrNameLst>
                                      </p:cBhvr>
                                      <p:tavLst>
                                        <p:tav tm="0">
                                          <p:val>
                                            <p:strVal val="#ppt_x"/>
                                          </p:val>
                                        </p:tav>
                                        <p:tav tm="100000">
                                          <p:val>
                                            <p:strVal val="#ppt_x"/>
                                          </p:val>
                                        </p:tav>
                                      </p:tavLst>
                                    </p:anim>
                                    <p:anim calcmode="lin" valueType="num">
                                      <p:cBhvr additive="base">
                                        <p:cTn id="20" dur="500" fill="hold"/>
                                        <p:tgtEl>
                                          <p:spTgt spid="2744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74444"/>
                                        </p:tgtEl>
                                        <p:attrNameLst>
                                          <p:attrName>style.visibility</p:attrName>
                                        </p:attrNameLst>
                                      </p:cBhvr>
                                      <p:to>
                                        <p:strVal val="visible"/>
                                      </p:to>
                                    </p:set>
                                    <p:animEffect transition="in" filter="blinds(horizontal)">
                                      <p:cBhvr>
                                        <p:cTn id="25" dur="500"/>
                                        <p:tgtEl>
                                          <p:spTgt spid="274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p:bldP spid="274437" grpId="0"/>
      <p:bldP spid="274438" grpId="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p:nvPr/>
        </p:nvSpPr>
        <p:spPr>
          <a:xfrm>
            <a:off x="3923789" y="2110667"/>
            <a:ext cx="184731" cy="507831"/>
          </a:xfrm>
          <a:prstGeom prst="rect">
            <a:avLst/>
          </a:prstGeom>
          <a:noFill/>
          <a:ln w="12700">
            <a:noFill/>
          </a:ln>
        </p:spPr>
        <p:txBody>
          <a:bodyPr wrap="none" anchor="ctr">
            <a:spAutoFit/>
          </a:bodyPr>
          <a:lstStyle/>
          <a:p>
            <a:pPr algn="l"/>
            <a:endParaRPr lang="en-US" altLang="zh-CN" sz="900" b="0" dirty="0">
              <a:latin typeface="微软雅黑" panose="020B0503020204020204" pitchFamily="34" charset="-122"/>
              <a:ea typeface="微软雅黑" panose="020B0503020204020204" pitchFamily="34" charset="-122"/>
              <a:cs typeface="微软雅黑" panose="020B0503020204020204" pitchFamily="34" charset="-122"/>
            </a:endParaRPr>
          </a:p>
          <a:p>
            <a:pPr algn="l" eaLnBrk="0" hangingPunct="0"/>
            <a:endParaRPr lang="en-US" altLang="zh-CN" sz="18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0723" name="Picture 2" descr="安第斯山东西两侧"/>
          <p:cNvPicPr>
            <a:picLocks noChangeAspect="1"/>
          </p:cNvPicPr>
          <p:nvPr/>
        </p:nvPicPr>
        <p:blipFill>
          <a:blip r:embed="rId2" cstate="print"/>
          <a:stretch>
            <a:fillRect/>
          </a:stretch>
        </p:blipFill>
        <p:spPr>
          <a:xfrm>
            <a:off x="2423797" y="1484314"/>
            <a:ext cx="6984091" cy="2543175"/>
          </a:xfrm>
          <a:prstGeom prst="rect">
            <a:avLst/>
          </a:prstGeom>
          <a:noFill/>
          <a:ln w="9525">
            <a:noFill/>
          </a:ln>
        </p:spPr>
      </p:pic>
      <p:sp>
        <p:nvSpPr>
          <p:cNvPr id="30724" name="Rectangle 5"/>
          <p:cNvSpPr/>
          <p:nvPr/>
        </p:nvSpPr>
        <p:spPr>
          <a:xfrm>
            <a:off x="1734912" y="908050"/>
            <a:ext cx="6417141" cy="369332"/>
          </a:xfrm>
          <a:prstGeom prst="rect">
            <a:avLst/>
          </a:prstGeom>
          <a:noFill/>
          <a:ln w="12700">
            <a:noFill/>
          </a:ln>
        </p:spPr>
        <p:txBody>
          <a:bodyPr wrap="none">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读安第斯山南段东西两侧及降水差异示意图，回答下列问题。</a:t>
            </a:r>
          </a:p>
        </p:txBody>
      </p:sp>
      <p:sp>
        <p:nvSpPr>
          <p:cNvPr id="30725" name="Rectangle 6"/>
          <p:cNvSpPr/>
          <p:nvPr/>
        </p:nvSpPr>
        <p:spPr>
          <a:xfrm>
            <a:off x="1703167" y="4005263"/>
            <a:ext cx="8892017" cy="1681480"/>
          </a:xfrm>
          <a:prstGeom prst="rect">
            <a:avLst/>
          </a:prstGeom>
          <a:noFill/>
          <a:ln w="12700">
            <a:noFill/>
          </a:ln>
        </p:spPr>
        <p:txBody>
          <a:bodyPr>
            <a:spAutoFit/>
          </a:bodyPr>
          <a:lstStyle/>
          <a:p>
            <a:pPr algn="l">
              <a:lnSpc>
                <a:spcPct val="115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（1）读A、B两地逐月降水量示意图，归纳两地的降水量差异。</a:t>
            </a:r>
          </a:p>
          <a:p>
            <a:pPr algn="l">
              <a:lnSpc>
                <a:spcPct val="115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5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（2）读左图，分析A、B两地降水量存在明显差异的主要原因。</a:t>
            </a:r>
          </a:p>
          <a:p>
            <a:pPr algn="l">
              <a:lnSpc>
                <a:spcPct val="115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5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（3）根据降水量的多少推测，A地和B地的植被有何差异？</a:t>
            </a:r>
          </a:p>
        </p:txBody>
      </p:sp>
      <p:sp>
        <p:nvSpPr>
          <p:cNvPr id="280583" name="Rectangle 7"/>
          <p:cNvSpPr/>
          <p:nvPr/>
        </p:nvSpPr>
        <p:spPr>
          <a:xfrm>
            <a:off x="2717765" y="5687060"/>
            <a:ext cx="4715531" cy="368300"/>
          </a:xfrm>
          <a:prstGeom prst="rect">
            <a:avLst/>
          </a:prstGeom>
          <a:noFill/>
          <a:ln w="12700">
            <a:noFill/>
          </a:ln>
        </p:spPr>
        <p:txBody>
          <a:bodyPr wrap="none" anchor="ctr">
            <a:spAutoFit/>
          </a:bodyPr>
          <a:lstStyle/>
          <a:p>
            <a:pPr algn="l"/>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A地多温带森林植被，B地多草原或荒漠植被 </a:t>
            </a:r>
          </a:p>
        </p:txBody>
      </p:sp>
      <p:sp>
        <p:nvSpPr>
          <p:cNvPr id="280584" name="Rectangle 8"/>
          <p:cNvSpPr/>
          <p:nvPr/>
        </p:nvSpPr>
        <p:spPr>
          <a:xfrm>
            <a:off x="2639669" y="4437063"/>
            <a:ext cx="4392040" cy="368300"/>
          </a:xfrm>
          <a:prstGeom prst="rect">
            <a:avLst/>
          </a:prstGeom>
          <a:noFill/>
          <a:ln w="12700">
            <a:noFill/>
          </a:ln>
        </p:spPr>
        <p:txBody>
          <a:bodyPr>
            <a:spAutoFit/>
          </a:bodyPr>
          <a:lstStyle/>
          <a:p>
            <a:pPr algn="l"/>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地降水量丰富，</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地降水量小</a:t>
            </a:r>
          </a:p>
        </p:txBody>
      </p:sp>
      <p:sp>
        <p:nvSpPr>
          <p:cNvPr id="280585" name="Rectangle 9"/>
          <p:cNvSpPr/>
          <p:nvPr/>
        </p:nvSpPr>
        <p:spPr>
          <a:xfrm>
            <a:off x="2639670" y="4998403"/>
            <a:ext cx="7179327" cy="368300"/>
          </a:xfrm>
          <a:prstGeom prst="rect">
            <a:avLst/>
          </a:prstGeom>
          <a:noFill/>
          <a:ln w="12700">
            <a:noFill/>
          </a:ln>
        </p:spPr>
        <p:txBody>
          <a:bodyPr>
            <a:spAutoFit/>
          </a:bodyPr>
          <a:lstStyle/>
          <a:p>
            <a:pPr algn="l"/>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A地为西风的迎风坡，降水多，B地为背风坡降水少</a:t>
            </a:r>
          </a:p>
        </p:txBody>
      </p:sp>
      <p:sp>
        <p:nvSpPr>
          <p:cNvPr id="17" name="矩形 1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0584"/>
                                        </p:tgtEl>
                                        <p:attrNameLst>
                                          <p:attrName>style.visibility</p:attrName>
                                        </p:attrNameLst>
                                      </p:cBhvr>
                                      <p:to>
                                        <p:strVal val="visible"/>
                                      </p:to>
                                    </p:set>
                                    <p:anim calcmode="lin" valueType="num">
                                      <p:cBhvr additive="base">
                                        <p:cTn id="7" dur="500" fill="hold"/>
                                        <p:tgtEl>
                                          <p:spTgt spid="280584"/>
                                        </p:tgtEl>
                                        <p:attrNameLst>
                                          <p:attrName>ppt_x</p:attrName>
                                        </p:attrNameLst>
                                      </p:cBhvr>
                                      <p:tavLst>
                                        <p:tav tm="0">
                                          <p:val>
                                            <p:strVal val="#ppt_x"/>
                                          </p:val>
                                        </p:tav>
                                        <p:tav tm="100000">
                                          <p:val>
                                            <p:strVal val="#ppt_x"/>
                                          </p:val>
                                        </p:tav>
                                      </p:tavLst>
                                    </p:anim>
                                    <p:anim calcmode="lin" valueType="num">
                                      <p:cBhvr additive="base">
                                        <p:cTn id="8" dur="500" fill="hold"/>
                                        <p:tgtEl>
                                          <p:spTgt spid="2805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0585"/>
                                        </p:tgtEl>
                                        <p:attrNameLst>
                                          <p:attrName>style.visibility</p:attrName>
                                        </p:attrNameLst>
                                      </p:cBhvr>
                                      <p:to>
                                        <p:strVal val="visible"/>
                                      </p:to>
                                    </p:set>
                                    <p:anim calcmode="lin" valueType="num">
                                      <p:cBhvr additive="base">
                                        <p:cTn id="13" dur="500" fill="hold"/>
                                        <p:tgtEl>
                                          <p:spTgt spid="280585"/>
                                        </p:tgtEl>
                                        <p:attrNameLst>
                                          <p:attrName>ppt_x</p:attrName>
                                        </p:attrNameLst>
                                      </p:cBhvr>
                                      <p:tavLst>
                                        <p:tav tm="0">
                                          <p:val>
                                            <p:strVal val="#ppt_x"/>
                                          </p:val>
                                        </p:tav>
                                        <p:tav tm="100000">
                                          <p:val>
                                            <p:strVal val="#ppt_x"/>
                                          </p:val>
                                        </p:tav>
                                      </p:tavLst>
                                    </p:anim>
                                    <p:anim calcmode="lin" valueType="num">
                                      <p:cBhvr additive="base">
                                        <p:cTn id="14" dur="500" fill="hold"/>
                                        <p:tgtEl>
                                          <p:spTgt spid="2805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0583"/>
                                        </p:tgtEl>
                                        <p:attrNameLst>
                                          <p:attrName>style.visibility</p:attrName>
                                        </p:attrNameLst>
                                      </p:cBhvr>
                                      <p:to>
                                        <p:strVal val="visible"/>
                                      </p:to>
                                    </p:set>
                                    <p:anim calcmode="lin" valueType="num">
                                      <p:cBhvr additive="base">
                                        <p:cTn id="19" dur="500" fill="hold"/>
                                        <p:tgtEl>
                                          <p:spTgt spid="280583"/>
                                        </p:tgtEl>
                                        <p:attrNameLst>
                                          <p:attrName>ppt_x</p:attrName>
                                        </p:attrNameLst>
                                      </p:cBhvr>
                                      <p:tavLst>
                                        <p:tav tm="0">
                                          <p:val>
                                            <p:strVal val="#ppt_x"/>
                                          </p:val>
                                        </p:tav>
                                        <p:tav tm="100000">
                                          <p:val>
                                            <p:strVal val="#ppt_x"/>
                                          </p:val>
                                        </p:tav>
                                      </p:tavLst>
                                    </p:anim>
                                    <p:anim calcmode="lin" valueType="num">
                                      <p:cBhvr additive="base">
                                        <p:cTn id="20" dur="500" fill="hold"/>
                                        <p:tgtEl>
                                          <p:spTgt spid="2805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3" grpId="0"/>
      <p:bldP spid="280584" grpId="0"/>
      <p:bldP spid="280585"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组合 8"/>
          <p:cNvGrpSpPr/>
          <p:nvPr/>
        </p:nvGrpSpPr>
        <p:grpSpPr>
          <a:xfrm>
            <a:off x="3238294" y="272501"/>
            <a:ext cx="8505966" cy="2975349"/>
            <a:chOff x="2196200" y="390858"/>
            <a:chExt cx="8507073" cy="2974949"/>
          </a:xfrm>
        </p:grpSpPr>
        <p:sp>
          <p:nvSpPr>
            <p:cNvPr id="25" name="矩形 24"/>
            <p:cNvSpPr>
              <a:spLocks noChangeArrowheads="1"/>
            </p:cNvSpPr>
            <p:nvPr/>
          </p:nvSpPr>
          <p:spPr bwMode="auto">
            <a:xfrm>
              <a:off x="7038688" y="390858"/>
              <a:ext cx="366458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第一单元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让我们走进地理</a:t>
              </a:r>
            </a:p>
          </p:txBody>
        </p:sp>
        <p:sp>
          <p:nvSpPr>
            <p:cNvPr id="26" name="TextBox 2"/>
            <p:cNvSpPr txBox="1">
              <a:spLocks noChangeArrowheads="1"/>
            </p:cNvSpPr>
            <p:nvPr/>
          </p:nvSpPr>
          <p:spPr bwMode="auto">
            <a:xfrm>
              <a:off x="2196200" y="2535973"/>
              <a:ext cx="4930775" cy="8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我们身边的地理</a:t>
              </a:r>
            </a:p>
          </p:txBody>
        </p:sp>
      </p:grpSp>
      <p:sp>
        <p:nvSpPr>
          <p:cNvPr id="12" name="标题 11"/>
          <p:cNvSpPr>
            <a:spLocks noGrp="1"/>
          </p:cNvSpPr>
          <p:nvPr>
            <p:ph type="ctrTitle" idx="4294967295"/>
          </p:nvPr>
        </p:nvSpPr>
        <p:spPr>
          <a:xfrm>
            <a:off x="1" y="1"/>
            <a:ext cx="1071915" cy="754665"/>
          </a:xfrm>
          <a:prstGeom prst="rect">
            <a:avLst/>
          </a:prstGeom>
        </p:spPr>
        <p:txBody>
          <a:bodyPr>
            <a:normAutofit fontScale="90000"/>
          </a:bodyPr>
          <a:lstStyle/>
          <a:p>
            <a:r>
              <a:rPr lang="zh-CN" altLang="en-US" dirty="0"/>
              <a:t>4</a:t>
            </a:r>
            <a:r>
              <a:rPr lang="en-US" altLang="zh-CN" dirty="0"/>
              <a:t>.4</a:t>
            </a:r>
            <a:endParaRPr lang="zh-CN" altLang="en-US" dirty="0"/>
          </a:p>
        </p:txBody>
      </p:sp>
    </p:spTree>
  </p:cSld>
  <p:clrMapOvr>
    <a:masterClrMapping/>
  </p:clrMapOvr>
  <p:transition spd="med">
    <p:fade/>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62466" name="Picture 2" descr="http://pic.shejiben.com/caizhi/day_130201/20130201_e3cb2f43930f5cc923fd4bSicvwkJxIr.jpg"/>
          <p:cNvPicPr>
            <a:picLocks noChangeAspect="1" noChangeArrowheads="1"/>
          </p:cNvPicPr>
          <p:nvPr/>
        </p:nvPicPr>
        <p:blipFill>
          <a:blip r:embed="rId2" cstate="print"/>
          <a:srcRect/>
          <a:stretch>
            <a:fillRect/>
          </a:stretch>
        </p:blipFill>
        <p:spPr bwMode="auto">
          <a:xfrm>
            <a:off x="0" y="2196936"/>
            <a:ext cx="5865646" cy="4661065"/>
          </a:xfrm>
          <a:prstGeom prst="rect">
            <a:avLst/>
          </a:prstGeom>
          <a:noFill/>
        </p:spPr>
      </p:pic>
      <p:pic>
        <p:nvPicPr>
          <p:cNvPr id="62468" name="Picture 4" descr="http://img05.tooopen.com/images/20150724/tooopen_sy_135229966798.jpg"/>
          <p:cNvPicPr>
            <a:picLocks noChangeAspect="1" noChangeArrowheads="1"/>
          </p:cNvPicPr>
          <p:nvPr/>
        </p:nvPicPr>
        <p:blipFill>
          <a:blip r:embed="rId3" cstate="print"/>
          <a:srcRect/>
          <a:stretch>
            <a:fillRect/>
          </a:stretch>
        </p:blipFill>
        <p:spPr bwMode="auto">
          <a:xfrm>
            <a:off x="5886632" y="717938"/>
            <a:ext cx="6303781" cy="2630905"/>
          </a:xfrm>
          <a:prstGeom prst="rect">
            <a:avLst/>
          </a:prstGeom>
          <a:noFill/>
        </p:spPr>
      </p:pic>
      <p:pic>
        <p:nvPicPr>
          <p:cNvPr id="62470" name="Picture 6" descr="http://img1.3lian.com/2015/a2/223/d/242.jpg"/>
          <p:cNvPicPr>
            <a:picLocks noChangeAspect="1" noChangeArrowheads="1"/>
          </p:cNvPicPr>
          <p:nvPr/>
        </p:nvPicPr>
        <p:blipFill>
          <a:blip r:embed="rId4" cstate="print"/>
          <a:srcRect/>
          <a:stretch>
            <a:fillRect/>
          </a:stretch>
        </p:blipFill>
        <p:spPr bwMode="auto">
          <a:xfrm>
            <a:off x="5830025" y="3362940"/>
            <a:ext cx="6360388" cy="3495061"/>
          </a:xfrm>
          <a:prstGeom prst="rect">
            <a:avLst/>
          </a:prstGeom>
          <a:noFill/>
        </p:spPr>
      </p:pic>
      <p:sp>
        <p:nvSpPr>
          <p:cNvPr id="7" name="矩形 6"/>
          <p:cNvSpPr/>
          <p:nvPr/>
        </p:nvSpPr>
        <p:spPr>
          <a:xfrm>
            <a:off x="0" y="1067922"/>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8" name="TextBox 7"/>
          <p:cNvSpPr txBox="1"/>
          <p:nvPr/>
        </p:nvSpPr>
        <p:spPr>
          <a:xfrm>
            <a:off x="2233457" y="1686297"/>
            <a:ext cx="363317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说说为何会有这些差异呢</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descr="公交"/>
          <p:cNvPicPr>
            <a:picLocks noChangeAspect="1"/>
          </p:cNvPicPr>
          <p:nvPr/>
        </p:nvPicPr>
        <p:blipFill>
          <a:blip r:embed="rId2" cstate="print"/>
          <a:stretch>
            <a:fillRect/>
          </a:stretch>
        </p:blipFill>
        <p:spPr>
          <a:xfrm>
            <a:off x="3236492" y="2346325"/>
            <a:ext cx="5758700" cy="3932238"/>
          </a:xfrm>
          <a:prstGeom prst="rect">
            <a:avLst/>
          </a:prstGeom>
          <a:noFill/>
          <a:ln w="9525">
            <a:noFill/>
          </a:ln>
        </p:spPr>
      </p:pic>
      <p:sp>
        <p:nvSpPr>
          <p:cNvPr id="289796" name="Oval 4"/>
          <p:cNvSpPr/>
          <p:nvPr/>
        </p:nvSpPr>
        <p:spPr>
          <a:xfrm>
            <a:off x="3409506" y="3106739"/>
            <a:ext cx="863488" cy="720725"/>
          </a:xfrm>
          <a:prstGeom prst="ellipse">
            <a:avLst/>
          </a:prstGeom>
          <a:noFill/>
          <a:ln w="38100" cap="sq" cmpd="sng">
            <a:solidFill>
              <a:srgbClr val="FF0000"/>
            </a:solidFill>
            <a:prstDash val="solid"/>
            <a:headEnd type="none" w="med" len="med"/>
            <a:tailEnd type="none" w="med" len="med"/>
          </a:ln>
        </p:spPr>
        <p:txBody>
          <a:bodyPr wrap="none" anchor="ctr"/>
          <a:lstStyle/>
          <a:p>
            <a:pPr algn="ctr"/>
            <a:endParaRPr lang="zh-CN" altLang="zh-CN" b="0" dirty="0">
              <a:solidFill>
                <a:srgbClr val="FF0000"/>
              </a:solidFill>
              <a:latin typeface="Times New Roman" panose="02020603050405020304" pitchFamily="18" charset="0"/>
              <a:ea typeface="微软雅黑" panose="020B0503020204020204" pitchFamily="34" charset="-122"/>
            </a:endParaRPr>
          </a:p>
        </p:txBody>
      </p:sp>
      <p:sp>
        <p:nvSpPr>
          <p:cNvPr id="289797" name="Oval 5"/>
          <p:cNvSpPr/>
          <p:nvPr/>
        </p:nvSpPr>
        <p:spPr>
          <a:xfrm>
            <a:off x="4172995" y="4851401"/>
            <a:ext cx="863488" cy="720725"/>
          </a:xfrm>
          <a:prstGeom prst="ellipse">
            <a:avLst/>
          </a:prstGeom>
          <a:noFill/>
          <a:ln w="38100" cap="sq" cmpd="sng">
            <a:solidFill>
              <a:srgbClr val="FF0000"/>
            </a:solidFill>
            <a:prstDash val="solid"/>
            <a:headEnd type="none" w="med" len="med"/>
            <a:tailEnd type="none" w="med" len="med"/>
          </a:ln>
        </p:spPr>
        <p:txBody>
          <a:bodyPr wrap="none" anchor="ctr"/>
          <a:lstStyle/>
          <a:p>
            <a:pPr algn="ctr"/>
            <a:endParaRPr lang="zh-CN" altLang="zh-CN" b="0" dirty="0">
              <a:solidFill>
                <a:srgbClr val="FF0000"/>
              </a:solidFill>
              <a:latin typeface="Times New Roman" panose="02020603050405020304" pitchFamily="18" charset="0"/>
              <a:ea typeface="微软雅黑" panose="020B0503020204020204" pitchFamily="34" charset="-122"/>
            </a:endParaRPr>
          </a:p>
        </p:txBody>
      </p:sp>
      <p:sp>
        <p:nvSpPr>
          <p:cNvPr id="289798" name="Freeform 6"/>
          <p:cNvSpPr/>
          <p:nvPr/>
        </p:nvSpPr>
        <p:spPr>
          <a:xfrm>
            <a:off x="3966647" y="3840164"/>
            <a:ext cx="471426" cy="1011237"/>
          </a:xfrm>
          <a:custGeom>
            <a:avLst/>
            <a:gdLst>
              <a:gd name="txL" fmla="*/ 0 w 297"/>
              <a:gd name="txT" fmla="*/ 0 h 637"/>
              <a:gd name="txR" fmla="*/ 297 w 297"/>
              <a:gd name="txB" fmla="*/ 637 h 637"/>
            </a:gdLst>
            <a:ahLst/>
            <a:cxnLst>
              <a:cxn ang="0">
                <a:pos x="297" y="637"/>
              </a:cxn>
              <a:cxn ang="0">
                <a:pos x="0" y="0"/>
              </a:cxn>
            </a:cxnLst>
            <a:rect l="txL" t="txT" r="txR" b="txB"/>
            <a:pathLst>
              <a:path w="297" h="637">
                <a:moveTo>
                  <a:pt x="297" y="637"/>
                </a:moveTo>
                <a:lnTo>
                  <a:pt x="0" y="0"/>
                </a:lnTo>
              </a:path>
            </a:pathLst>
          </a:custGeom>
          <a:noFill/>
          <a:ln w="57150" cap="sq" cmpd="sng">
            <a:solidFill>
              <a:srgbClr val="FF0000"/>
            </a:solidFill>
            <a:prstDash val="solid"/>
            <a:round/>
            <a:headEnd type="none" w="med" len="med"/>
            <a:tailEnd type="triangle" w="sm" len="sm"/>
          </a:ln>
        </p:spPr>
        <p:txBody>
          <a:bodyPr wrap="none"/>
          <a:lstStyle/>
          <a:p>
            <a:endParaRPr lang="zh-CN" altLang="en-US" dirty="0">
              <a:latin typeface="微软雅黑" panose="020B0503020204020204" pitchFamily="34" charset="-122"/>
              <a:ea typeface="微软雅黑" panose="020B0503020204020204" pitchFamily="34" charset="-122"/>
            </a:endParaRPr>
          </a:p>
        </p:txBody>
      </p:sp>
      <p:sp>
        <p:nvSpPr>
          <p:cNvPr id="289799" name="Text Box 7"/>
          <p:cNvSpPr txBox="1"/>
          <p:nvPr/>
        </p:nvSpPr>
        <p:spPr>
          <a:xfrm>
            <a:off x="7644405" y="1700213"/>
            <a:ext cx="646331" cy="369332"/>
          </a:xfrm>
          <a:prstGeom prst="rect">
            <a:avLst/>
          </a:prstGeom>
          <a:noFill/>
          <a:ln w="9525">
            <a:noFill/>
          </a:ln>
        </p:spPr>
        <p:txBody>
          <a:bodyPr wrap="none">
            <a:spAutoFit/>
          </a:bodyPr>
          <a:lstStyle/>
          <a:p>
            <a:r>
              <a:rPr lang="zh-CN" altLang="en-US" b="0" dirty="0">
                <a:solidFill>
                  <a:srgbClr val="FF0000"/>
                </a:solidFill>
                <a:latin typeface="Times New Roman" panose="02020603050405020304" pitchFamily="18" charset="0"/>
                <a:ea typeface="微软雅黑" panose="020B0503020204020204" pitchFamily="34" charset="-122"/>
              </a:rPr>
              <a:t>西北</a:t>
            </a:r>
          </a:p>
        </p:txBody>
      </p:sp>
      <p:sp>
        <p:nvSpPr>
          <p:cNvPr id="14343" name="Text Box 11"/>
          <p:cNvSpPr txBox="1"/>
          <p:nvPr/>
        </p:nvSpPr>
        <p:spPr>
          <a:xfrm>
            <a:off x="3215856" y="5881688"/>
            <a:ext cx="1915909" cy="369332"/>
          </a:xfrm>
          <a:prstGeom prst="rect">
            <a:avLst/>
          </a:prstGeom>
          <a:solidFill>
            <a:schemeClr val="bg1"/>
          </a:solidFill>
          <a:ln w="9525">
            <a:noFill/>
          </a:ln>
        </p:spPr>
        <p:txBody>
          <a:bodyPr wrap="none">
            <a:spAutoFit/>
          </a:bodyPr>
          <a:lstStyle/>
          <a:p>
            <a:r>
              <a:rPr lang="zh-CN" altLang="en-US" sz="1800" b="0" dirty="0">
                <a:latin typeface="Times New Roman" panose="02020603050405020304" pitchFamily="18" charset="0"/>
                <a:ea typeface="微软雅黑" panose="020B0503020204020204" pitchFamily="34" charset="-122"/>
              </a:rPr>
              <a:t>比例尺</a:t>
            </a:r>
            <a:r>
              <a:rPr lang="en-US" altLang="zh-CN" sz="1800" b="0" dirty="0">
                <a:latin typeface="Times New Roman" panose="02020603050405020304" pitchFamily="18" charset="0"/>
                <a:ea typeface="微软雅黑" panose="020B0503020204020204" pitchFamily="34" charset="-122"/>
              </a:rPr>
              <a:t>1</a:t>
            </a:r>
            <a:r>
              <a:rPr lang="zh-CN" altLang="en-US" sz="1800" b="0" dirty="0">
                <a:latin typeface="Times New Roman" panose="02020603050405020304" pitchFamily="18" charset="0"/>
                <a:ea typeface="微软雅黑" panose="020B0503020204020204" pitchFamily="34" charset="-122"/>
              </a:rPr>
              <a:t>：</a:t>
            </a:r>
            <a:r>
              <a:rPr lang="en-US" altLang="zh-CN" sz="1800" b="0" dirty="0">
                <a:latin typeface="Times New Roman" panose="02020603050405020304" pitchFamily="18" charset="0"/>
                <a:ea typeface="微软雅黑" panose="020B0503020204020204" pitchFamily="34" charset="-122"/>
              </a:rPr>
              <a:t>100000</a:t>
            </a:r>
          </a:p>
        </p:txBody>
      </p:sp>
      <p:sp>
        <p:nvSpPr>
          <p:cNvPr id="14344" name="Text Box 13"/>
          <p:cNvSpPr txBox="1"/>
          <p:nvPr/>
        </p:nvSpPr>
        <p:spPr>
          <a:xfrm>
            <a:off x="3036493" y="981075"/>
            <a:ext cx="5904731" cy="922020"/>
          </a:xfrm>
          <a:prstGeom prst="rect">
            <a:avLst/>
          </a:prstGeom>
          <a:noFill/>
          <a:ln w="9525">
            <a:noFill/>
          </a:ln>
        </p:spPr>
        <p:txBody>
          <a:bodyPr>
            <a:spAutoFit/>
          </a:bodyPr>
          <a:lstStyle/>
          <a:p>
            <a:pPr>
              <a:lnSpc>
                <a:spcPct val="150000"/>
              </a:lnSpc>
            </a:pPr>
            <a:r>
              <a:rPr lang="en-US" altLang="zh-CN" dirty="0">
                <a:solidFill>
                  <a:schemeClr val="accent2"/>
                </a:solidFill>
                <a:latin typeface="微软雅黑" panose="020B0503020204020204" pitchFamily="34" charset="-122"/>
                <a:ea typeface="微软雅黑" panose="020B0503020204020204" pitchFamily="34" charset="-122"/>
              </a:rPr>
              <a:t>2</a:t>
            </a:r>
            <a:r>
              <a:rPr lang="zh-CN" altLang="en-US" dirty="0">
                <a:solidFill>
                  <a:schemeClr val="accent2"/>
                </a:solidFill>
                <a:latin typeface="微软雅黑" panose="020B0503020204020204" pitchFamily="34" charset="-122"/>
                <a:ea typeface="微软雅黑" panose="020B0503020204020204" pitchFamily="34" charset="-122"/>
              </a:rPr>
              <a:t>、在图上找到宾馆和火车站的位置。</a:t>
            </a:r>
          </a:p>
          <a:p>
            <a:pPr>
              <a:lnSpc>
                <a:spcPct val="150000"/>
              </a:lnSpc>
            </a:pPr>
            <a:r>
              <a:rPr lang="zh-CN" altLang="en-US" dirty="0">
                <a:solidFill>
                  <a:schemeClr val="accent2"/>
                </a:solidFill>
                <a:latin typeface="微软雅黑" panose="020B0503020204020204" pitchFamily="34" charset="-122"/>
                <a:ea typeface="微软雅黑" panose="020B0503020204020204" pitchFamily="34" charset="-122"/>
              </a:rPr>
              <a:t>   火车站在宾馆的什么方向？</a:t>
            </a:r>
          </a:p>
        </p:txBody>
      </p:sp>
      <p:grpSp>
        <p:nvGrpSpPr>
          <p:cNvPr id="2" name="Group 14"/>
          <p:cNvGrpSpPr/>
          <p:nvPr/>
        </p:nvGrpSpPr>
        <p:grpSpPr>
          <a:xfrm rot="2140783">
            <a:off x="7318547" y="1709590"/>
            <a:ext cx="2507924" cy="2100263"/>
            <a:chOff x="1549" y="2990"/>
            <a:chExt cx="1580" cy="1323"/>
          </a:xfrm>
        </p:grpSpPr>
        <p:sp>
          <p:nvSpPr>
            <p:cNvPr id="14346" name="Line 15"/>
            <p:cNvSpPr/>
            <p:nvPr/>
          </p:nvSpPr>
          <p:spPr>
            <a:xfrm>
              <a:off x="1791" y="3657"/>
              <a:ext cx="1088" cy="0"/>
            </a:xfrm>
            <a:prstGeom prst="line">
              <a:avLst/>
            </a:prstGeom>
            <a:ln w="38100" cap="flat" cmpd="sng">
              <a:solidFill>
                <a:srgbClr val="FF0000"/>
              </a:solidFill>
              <a:prstDash val="solid"/>
              <a:headEnd type="triangle" w="med" len="med"/>
              <a:tailEnd type="triangle" w="med" len="med"/>
            </a:ln>
          </p:spPr>
        </p:sp>
        <p:sp>
          <p:nvSpPr>
            <p:cNvPr id="14347" name="Line 16"/>
            <p:cNvSpPr/>
            <p:nvPr/>
          </p:nvSpPr>
          <p:spPr>
            <a:xfrm>
              <a:off x="2336" y="3203"/>
              <a:ext cx="0" cy="907"/>
            </a:xfrm>
            <a:prstGeom prst="line">
              <a:avLst/>
            </a:prstGeom>
            <a:ln w="38100" cap="flat" cmpd="sng">
              <a:solidFill>
                <a:srgbClr val="FF0000"/>
              </a:solidFill>
              <a:prstDash val="solid"/>
              <a:headEnd type="triangle" w="med" len="med"/>
              <a:tailEnd type="triangle" w="med" len="med"/>
            </a:ln>
          </p:spPr>
        </p:sp>
        <p:sp>
          <p:nvSpPr>
            <p:cNvPr id="14348" name="Text Box 17"/>
            <p:cNvSpPr txBox="1"/>
            <p:nvPr/>
          </p:nvSpPr>
          <p:spPr>
            <a:xfrm>
              <a:off x="2205" y="2990"/>
              <a:ext cx="273" cy="232"/>
            </a:xfrm>
            <a:prstGeom prst="rect">
              <a:avLst/>
            </a:prstGeom>
            <a:noFill/>
            <a:ln w="9525">
              <a:noFill/>
            </a:ln>
          </p:spPr>
          <p:txBody>
            <a:bodyPr>
              <a:spAutoFit/>
            </a:bodyPr>
            <a:lstStyle/>
            <a:p>
              <a:pPr>
                <a:spcBef>
                  <a:spcPct val="50000"/>
                </a:spcBef>
              </a:pPr>
              <a:r>
                <a:rPr lang="zh-CN" altLang="en-US" sz="1800" dirty="0">
                  <a:solidFill>
                    <a:srgbClr val="3333FF"/>
                  </a:solidFill>
                  <a:latin typeface="Arial" panose="020B0604020202020204" pitchFamily="34" charset="0"/>
                  <a:ea typeface="微软雅黑" panose="020B0503020204020204" pitchFamily="34" charset="-122"/>
                </a:rPr>
                <a:t>北</a:t>
              </a:r>
            </a:p>
          </p:txBody>
        </p:sp>
        <p:sp>
          <p:nvSpPr>
            <p:cNvPr id="14349" name="Text Box 18"/>
            <p:cNvSpPr txBox="1"/>
            <p:nvPr/>
          </p:nvSpPr>
          <p:spPr>
            <a:xfrm>
              <a:off x="2856" y="3529"/>
              <a:ext cx="273" cy="232"/>
            </a:xfrm>
            <a:prstGeom prst="rect">
              <a:avLst/>
            </a:prstGeom>
            <a:noFill/>
            <a:ln w="9525">
              <a:noFill/>
            </a:ln>
          </p:spPr>
          <p:txBody>
            <a:bodyPr>
              <a:spAutoFit/>
            </a:bodyPr>
            <a:lstStyle/>
            <a:p>
              <a:pPr>
                <a:spcBef>
                  <a:spcPct val="50000"/>
                </a:spcBef>
              </a:pPr>
              <a:r>
                <a:rPr lang="zh-CN" altLang="en-US" sz="1800" dirty="0">
                  <a:solidFill>
                    <a:srgbClr val="3333FF"/>
                  </a:solidFill>
                  <a:latin typeface="Arial" panose="020B0604020202020204" pitchFamily="34" charset="0"/>
                  <a:ea typeface="微软雅黑" panose="020B0503020204020204" pitchFamily="34" charset="-122"/>
                </a:rPr>
                <a:t>东</a:t>
              </a:r>
            </a:p>
          </p:txBody>
        </p:sp>
        <p:sp>
          <p:nvSpPr>
            <p:cNvPr id="14350" name="Text Box 19"/>
            <p:cNvSpPr txBox="1"/>
            <p:nvPr/>
          </p:nvSpPr>
          <p:spPr>
            <a:xfrm>
              <a:off x="2200" y="4081"/>
              <a:ext cx="273" cy="232"/>
            </a:xfrm>
            <a:prstGeom prst="rect">
              <a:avLst/>
            </a:prstGeom>
            <a:noFill/>
            <a:ln w="9525">
              <a:noFill/>
            </a:ln>
          </p:spPr>
          <p:txBody>
            <a:bodyPr>
              <a:spAutoFit/>
            </a:bodyPr>
            <a:lstStyle/>
            <a:p>
              <a:pPr>
                <a:spcBef>
                  <a:spcPct val="50000"/>
                </a:spcBef>
              </a:pPr>
              <a:r>
                <a:rPr lang="zh-CN" altLang="en-US" sz="1800" dirty="0">
                  <a:solidFill>
                    <a:srgbClr val="3333FF"/>
                  </a:solidFill>
                  <a:latin typeface="Arial" panose="020B0604020202020204" pitchFamily="34" charset="0"/>
                  <a:ea typeface="微软雅黑" panose="020B0503020204020204" pitchFamily="34" charset="-122"/>
                </a:rPr>
                <a:t>南</a:t>
              </a:r>
            </a:p>
          </p:txBody>
        </p:sp>
        <p:sp>
          <p:nvSpPr>
            <p:cNvPr id="14351" name="Text Box 20"/>
            <p:cNvSpPr txBox="1"/>
            <p:nvPr/>
          </p:nvSpPr>
          <p:spPr>
            <a:xfrm>
              <a:off x="1549" y="3526"/>
              <a:ext cx="273" cy="232"/>
            </a:xfrm>
            <a:prstGeom prst="rect">
              <a:avLst/>
            </a:prstGeom>
            <a:noFill/>
            <a:ln w="9525">
              <a:noFill/>
            </a:ln>
          </p:spPr>
          <p:txBody>
            <a:bodyPr>
              <a:spAutoFit/>
            </a:bodyPr>
            <a:lstStyle/>
            <a:p>
              <a:pPr>
                <a:spcBef>
                  <a:spcPct val="50000"/>
                </a:spcBef>
              </a:pPr>
              <a:r>
                <a:rPr lang="zh-CN" altLang="en-US" sz="1800" dirty="0">
                  <a:solidFill>
                    <a:srgbClr val="3333FF"/>
                  </a:solidFill>
                  <a:latin typeface="Arial" panose="020B0604020202020204" pitchFamily="34" charset="0"/>
                  <a:ea typeface="微软雅黑" panose="020B0503020204020204" pitchFamily="34" charset="-122"/>
                </a:rPr>
                <a:t>西</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289796"/>
                                        </p:tgtEl>
                                        <p:attrNameLst>
                                          <p:attrName>style.visibility</p:attrName>
                                        </p:attrNameLst>
                                      </p:cBhvr>
                                      <p:to>
                                        <p:strVal val="visible"/>
                                      </p:to>
                                    </p:set>
                                    <p:animEffect transition="in" filter="fade">
                                      <p:cBhvr>
                                        <p:cTn id="7" dur="192" decel="100000"/>
                                        <p:tgtEl>
                                          <p:spTgt spid="289796"/>
                                        </p:tgtEl>
                                      </p:cBhvr>
                                    </p:animEffect>
                                    <p:animScale>
                                      <p:cBhvr>
                                        <p:cTn id="8" dur="192" decel="100000"/>
                                        <p:tgtEl>
                                          <p:spTgt spid="289796"/>
                                        </p:tgtEl>
                                      </p:cBhvr>
                                      <p:from x="10000" y="10000"/>
                                      <p:to x="200000" y="450000"/>
                                    </p:animScale>
                                    <p:animScale>
                                      <p:cBhvr>
                                        <p:cTn id="9" dur="308" accel="100000" fill="hold">
                                          <p:stCondLst>
                                            <p:cond delay="192"/>
                                          </p:stCondLst>
                                        </p:cTn>
                                        <p:tgtEl>
                                          <p:spTgt spid="289796"/>
                                        </p:tgtEl>
                                      </p:cBhvr>
                                      <p:from x="200000" y="450000"/>
                                      <p:to x="100000" y="100000"/>
                                    </p:animScale>
                                    <p:set>
                                      <p:cBhvr>
                                        <p:cTn id="10" dur="192" fill="hold"/>
                                        <p:tgtEl>
                                          <p:spTgt spid="289796"/>
                                        </p:tgtEl>
                                        <p:attrNameLst>
                                          <p:attrName>ppt_x</p:attrName>
                                        </p:attrNameLst>
                                      </p:cBhvr>
                                      <p:to>
                                        <p:strVal val="(0.5)"/>
                                      </p:to>
                                    </p:set>
                                    <p:anim from="(0.5)" to="(#ppt_x)" calcmode="lin" valueType="num">
                                      <p:cBhvr>
                                        <p:cTn id="11" dur="308" accel="100000" fill="hold">
                                          <p:stCondLst>
                                            <p:cond delay="192"/>
                                          </p:stCondLst>
                                        </p:cTn>
                                        <p:tgtEl>
                                          <p:spTgt spid="289796"/>
                                        </p:tgtEl>
                                        <p:attrNameLst>
                                          <p:attrName>ppt_x</p:attrName>
                                        </p:attrNameLst>
                                      </p:cBhvr>
                                    </p:anim>
                                    <p:set>
                                      <p:cBhvr>
                                        <p:cTn id="12" dur="192" fill="hold"/>
                                        <p:tgtEl>
                                          <p:spTgt spid="289796"/>
                                        </p:tgtEl>
                                        <p:attrNameLst>
                                          <p:attrName>ppt_y</p:attrName>
                                        </p:attrNameLst>
                                      </p:cBhvr>
                                      <p:to>
                                        <p:strVal val="(#ppt_y+0.4)"/>
                                      </p:to>
                                    </p:set>
                                    <p:anim from="(#ppt_y+0.4)" to="(#ppt_y)" calcmode="lin" valueType="num">
                                      <p:cBhvr>
                                        <p:cTn id="13" dur="308" accel="100000" fill="hold">
                                          <p:stCondLst>
                                            <p:cond delay="192"/>
                                          </p:stCondLst>
                                        </p:cTn>
                                        <p:tgtEl>
                                          <p:spTgt spid="289796"/>
                                        </p:tgtEl>
                                        <p:attrNameLst>
                                          <p:attrName>ppt_y</p:attrName>
                                        </p:attrNameLst>
                                      </p:cBhvr>
                                    </p:anim>
                                  </p:childTnLst>
                                </p:cTn>
                              </p:par>
                              <p:par>
                                <p:cTn id="14" presetID="51" presetClass="entr" presetSubtype="0" fill="hold" grpId="0" nodeType="withEffect">
                                  <p:stCondLst>
                                    <p:cond delay="0"/>
                                  </p:stCondLst>
                                  <p:childTnLst>
                                    <p:set>
                                      <p:cBhvr>
                                        <p:cTn id="15" dur="1" fill="hold">
                                          <p:stCondLst>
                                            <p:cond delay="0"/>
                                          </p:stCondLst>
                                        </p:cTn>
                                        <p:tgtEl>
                                          <p:spTgt spid="289797"/>
                                        </p:tgtEl>
                                        <p:attrNameLst>
                                          <p:attrName>style.visibility</p:attrName>
                                        </p:attrNameLst>
                                      </p:cBhvr>
                                      <p:to>
                                        <p:strVal val="visible"/>
                                      </p:to>
                                    </p:set>
                                    <p:animEffect transition="in" filter="fade">
                                      <p:cBhvr>
                                        <p:cTn id="16" dur="192" decel="100000"/>
                                        <p:tgtEl>
                                          <p:spTgt spid="289797"/>
                                        </p:tgtEl>
                                      </p:cBhvr>
                                    </p:animEffect>
                                    <p:animScale>
                                      <p:cBhvr>
                                        <p:cTn id="17" dur="192" decel="100000"/>
                                        <p:tgtEl>
                                          <p:spTgt spid="289797"/>
                                        </p:tgtEl>
                                      </p:cBhvr>
                                      <p:from x="10000" y="10000"/>
                                      <p:to x="200000" y="450000"/>
                                    </p:animScale>
                                    <p:animScale>
                                      <p:cBhvr>
                                        <p:cTn id="18" dur="308" accel="100000" fill="hold">
                                          <p:stCondLst>
                                            <p:cond delay="192"/>
                                          </p:stCondLst>
                                        </p:cTn>
                                        <p:tgtEl>
                                          <p:spTgt spid="289797"/>
                                        </p:tgtEl>
                                      </p:cBhvr>
                                      <p:from x="200000" y="450000"/>
                                      <p:to x="100000" y="100000"/>
                                    </p:animScale>
                                    <p:set>
                                      <p:cBhvr>
                                        <p:cTn id="19" dur="192" fill="hold"/>
                                        <p:tgtEl>
                                          <p:spTgt spid="289797"/>
                                        </p:tgtEl>
                                        <p:attrNameLst>
                                          <p:attrName>ppt_x</p:attrName>
                                        </p:attrNameLst>
                                      </p:cBhvr>
                                      <p:to>
                                        <p:strVal val="(0.5)"/>
                                      </p:to>
                                    </p:set>
                                    <p:anim from="(0.5)" to="(#ppt_x)" calcmode="lin" valueType="num">
                                      <p:cBhvr>
                                        <p:cTn id="20" dur="308" accel="100000" fill="hold">
                                          <p:stCondLst>
                                            <p:cond delay="192"/>
                                          </p:stCondLst>
                                        </p:cTn>
                                        <p:tgtEl>
                                          <p:spTgt spid="289797"/>
                                        </p:tgtEl>
                                        <p:attrNameLst>
                                          <p:attrName>ppt_x</p:attrName>
                                        </p:attrNameLst>
                                      </p:cBhvr>
                                    </p:anim>
                                    <p:set>
                                      <p:cBhvr>
                                        <p:cTn id="21" dur="192" fill="hold"/>
                                        <p:tgtEl>
                                          <p:spTgt spid="289797"/>
                                        </p:tgtEl>
                                        <p:attrNameLst>
                                          <p:attrName>ppt_y</p:attrName>
                                        </p:attrNameLst>
                                      </p:cBhvr>
                                      <p:to>
                                        <p:strVal val="(#ppt_y+0.4)"/>
                                      </p:to>
                                    </p:set>
                                    <p:anim from="(#ppt_y+0.4)" to="(#ppt_y)" calcmode="lin" valueType="num">
                                      <p:cBhvr>
                                        <p:cTn id="22" dur="308" accel="100000" fill="hold">
                                          <p:stCondLst>
                                            <p:cond delay="192"/>
                                          </p:stCondLst>
                                        </p:cTn>
                                        <p:tgtEl>
                                          <p:spTgt spid="289797"/>
                                        </p:tgtEl>
                                        <p:attrNameLst>
                                          <p:attrName>ppt_y</p:attrName>
                                        </p:attrNameLst>
                                      </p:cBhvr>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89798"/>
                                        </p:tgtEl>
                                        <p:attrNameLst>
                                          <p:attrName>style.visibility</p:attrName>
                                        </p:attrNameLst>
                                      </p:cBhvr>
                                      <p:to>
                                        <p:strVal val="visible"/>
                                      </p:to>
                                    </p:set>
                                    <p:animEffect transition="in" filter="wipe(down)">
                                      <p:cBhvr>
                                        <p:cTn id="27" dur="500"/>
                                        <p:tgtEl>
                                          <p:spTgt spid="289798"/>
                                        </p:tgtEl>
                                      </p:cBhvr>
                                    </p:animEffec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7.5E-6 9.25926E-6 L -0.43317 0.35695 " pathEditMode="relative" ptsTypes="AA">
                                      <p:cBhvr>
                                        <p:cTn id="31" dur="2000" fill="hold"/>
                                        <p:tgtEl>
                                          <p:spTgt spid="2"/>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89799"/>
                                        </p:tgtEl>
                                        <p:attrNameLst>
                                          <p:attrName>style.visibility</p:attrName>
                                        </p:attrNameLst>
                                      </p:cBhvr>
                                      <p:to>
                                        <p:strVal val="visible"/>
                                      </p:to>
                                    </p:set>
                                    <p:animEffect transition="in" filter="wipe(down)">
                                      <p:cBhvr>
                                        <p:cTn id="36" dur="500"/>
                                        <p:tgtEl>
                                          <p:spTgt spid="289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6" grpId="0" bldLvl="0" animBg="1"/>
      <p:bldP spid="289797" grpId="0" bldLvl="0" animBg="1"/>
      <p:bldP spid="289798" grpId="0" bldLvl="0" animBg="1"/>
      <p:bldP spid="289799"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1161963041_4045"/>
          <p:cNvPicPr>
            <a:picLocks noChangeAspect="1"/>
          </p:cNvPicPr>
          <p:nvPr/>
        </p:nvPicPr>
        <p:blipFill>
          <a:blip r:embed="rId3" cstate="print"/>
          <a:stretch>
            <a:fillRect/>
          </a:stretch>
        </p:blipFill>
        <p:spPr>
          <a:xfrm>
            <a:off x="282601" y="4362450"/>
            <a:ext cx="5143715" cy="2495550"/>
          </a:xfrm>
          <a:prstGeom prst="rect">
            <a:avLst/>
          </a:prstGeom>
          <a:noFill/>
          <a:ln w="9525">
            <a:noFill/>
          </a:ln>
        </p:spPr>
      </p:pic>
      <p:pic>
        <p:nvPicPr>
          <p:cNvPr id="14345" name="Picture 9" descr="2009618145943858"/>
          <p:cNvPicPr>
            <a:picLocks noChangeAspect="1"/>
          </p:cNvPicPr>
          <p:nvPr/>
        </p:nvPicPr>
        <p:blipFill>
          <a:blip r:embed="rId4" cstate="print"/>
          <a:stretch>
            <a:fillRect/>
          </a:stretch>
        </p:blipFill>
        <p:spPr>
          <a:xfrm>
            <a:off x="367675" y="1722975"/>
            <a:ext cx="5034895" cy="2519362"/>
          </a:xfrm>
          <a:prstGeom prst="rect">
            <a:avLst/>
          </a:prstGeom>
          <a:noFill/>
          <a:ln w="9525">
            <a:noFill/>
          </a:ln>
        </p:spPr>
      </p:pic>
      <p:sp>
        <p:nvSpPr>
          <p:cNvPr id="14338" name="Rectangle 2"/>
          <p:cNvSpPr>
            <a:spLocks noGrp="1"/>
          </p:cNvSpPr>
          <p:nvPr>
            <p:ph type="subTitle" idx="1"/>
          </p:nvPr>
        </p:nvSpPr>
        <p:spPr>
          <a:xfrm>
            <a:off x="2445586" y="4135457"/>
            <a:ext cx="2807922" cy="433388"/>
          </a:xfrm>
        </p:spPr>
        <p:txBody>
          <a:bodyPr vert="horz" wrap="square" lIns="91440" tIns="45720" rIns="91440" bIns="45720" anchor="t">
            <a:normAutofit lnSpcReduction="10000"/>
          </a:bodyPr>
          <a:lstStyle/>
          <a:p>
            <a:pPr defTabSz="685800" eaLnBrk="1" hangingPunct="1">
              <a:buSzPct val="60000"/>
              <a:buFont typeface="Wingdings 2" panose="05020102010507070707" pitchFamily="18" charset="2"/>
            </a:pPr>
            <a:r>
              <a:rPr lang="zh-CN" altLang="en-US" sz="2400" kern="1200" dirty="0">
                <a:latin typeface="微软雅黑" panose="020B0503020204020204" pitchFamily="34" charset="-122"/>
                <a:ea typeface="微软雅黑" panose="020B0503020204020204" pitchFamily="34" charset="-122"/>
                <a:hlinkClick r:id="rId5" action="ppaction://hlinksldjump"/>
              </a:rPr>
              <a:t>热带雨林景观</a:t>
            </a:r>
            <a:endParaRPr lang="zh-CN" altLang="en-US" sz="2400" kern="1200" dirty="0">
              <a:latin typeface="微软雅黑" panose="020B0503020204020204" pitchFamily="34" charset="-122"/>
              <a:ea typeface="微软雅黑" panose="020B0503020204020204" pitchFamily="34" charset="-122"/>
            </a:endParaRPr>
          </a:p>
        </p:txBody>
      </p:sp>
      <p:pic>
        <p:nvPicPr>
          <p:cNvPr id="14339" name="Picture 3" descr="热带雨林1"/>
          <p:cNvPicPr>
            <a:picLocks noChangeAspect="1"/>
          </p:cNvPicPr>
          <p:nvPr/>
        </p:nvPicPr>
        <p:blipFill>
          <a:blip r:embed="rId6" cstate="print"/>
          <a:stretch>
            <a:fillRect/>
          </a:stretch>
        </p:blipFill>
        <p:spPr>
          <a:xfrm>
            <a:off x="5355074" y="1627972"/>
            <a:ext cx="5830026" cy="2565400"/>
          </a:xfrm>
          <a:prstGeom prst="rect">
            <a:avLst/>
          </a:prstGeom>
          <a:noFill/>
          <a:ln w="9525">
            <a:noFill/>
          </a:ln>
        </p:spPr>
      </p:pic>
      <p:sp>
        <p:nvSpPr>
          <p:cNvPr id="14340" name="Rectangle 4"/>
          <p:cNvSpPr/>
          <p:nvPr/>
        </p:nvSpPr>
        <p:spPr>
          <a:xfrm>
            <a:off x="8640482" y="1358406"/>
            <a:ext cx="2807922" cy="433388"/>
          </a:xfrm>
          <a:prstGeom prst="rect">
            <a:avLst/>
          </a:prstGeom>
          <a:noFill/>
          <a:ln w="9525">
            <a:noFill/>
          </a:ln>
        </p:spPr>
        <p:txBody>
          <a:bodyPr/>
          <a:lstStyle>
            <a:lvl1pPr marL="266700" indent="-266700" algn="l" defTabSz="685800" rtl="0" fontAlgn="base">
              <a:lnSpc>
                <a:spcPct val="90000"/>
              </a:lnSpc>
              <a:spcBef>
                <a:spcPts val="1350"/>
              </a:spcBef>
              <a:spcAft>
                <a:spcPct val="0"/>
              </a:spcAft>
              <a:buClr>
                <a:schemeClr val="accent1"/>
              </a:buClr>
              <a:buSzPct val="60000"/>
              <a:buFont typeface="Wingdings 2" panose="05020102010507070707" pitchFamily="18" charset="2"/>
              <a:buChar char=""/>
              <a:defRPr sz="2400" kern="1200">
                <a:solidFill>
                  <a:srgbClr val="B88723"/>
                </a:solidFill>
                <a:latin typeface="+mn-lt"/>
                <a:ea typeface="+mn-ea"/>
                <a:cs typeface="+mn-cs"/>
              </a:defRPr>
            </a:lvl1pPr>
            <a:lvl2pPr marL="266700" indent="-266700" algn="l" defTabSz="685800" rtl="0" fontAlgn="base">
              <a:lnSpc>
                <a:spcPct val="130000"/>
              </a:lnSpc>
              <a:spcBef>
                <a:spcPct val="0"/>
              </a:spcBef>
              <a:spcAft>
                <a:spcPct val="0"/>
              </a:spcAft>
              <a:buFont typeface="Calibri" panose="020F0502020204030204" pitchFamily="34" charset="0"/>
              <a:buChar char=" "/>
              <a:defRPr sz="16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Calibri" panose="020F0502020204030204" pitchFamily="34" charset="0"/>
              <a:buChar char="•"/>
              <a:defRPr sz="1500" kern="1200">
                <a:solidFill>
                  <a:srgbClr val="7F7F7F"/>
                </a:solidFill>
                <a:latin typeface="+mn-lt"/>
                <a:ea typeface="+mn-ea"/>
                <a:cs typeface="+mn-cs"/>
              </a:defRPr>
            </a:lvl3pPr>
            <a:lvl4pPr marL="1200150" indent="-171450" algn="l" defTabSz="685800" rtl="0" fontAlgn="base">
              <a:lnSpc>
                <a:spcPct val="90000"/>
              </a:lnSpc>
              <a:spcBef>
                <a:spcPts val="375"/>
              </a:spcBef>
              <a:spcAft>
                <a:spcPct val="0"/>
              </a:spcAft>
              <a:buFont typeface="Calibri" panose="020F0502020204030204" pitchFamily="34" charset="0"/>
              <a:buChar char="•"/>
              <a:defRPr sz="1300" kern="1200">
                <a:solidFill>
                  <a:srgbClr val="7F7F7F"/>
                </a:solidFill>
                <a:latin typeface="+mn-lt"/>
                <a:ea typeface="+mn-ea"/>
                <a:cs typeface="+mn-cs"/>
              </a:defRPr>
            </a:lvl4pPr>
            <a:lvl5pPr marL="1543050" indent="-171450" algn="l" defTabSz="685800" rtl="0" fontAlgn="base">
              <a:lnSpc>
                <a:spcPct val="90000"/>
              </a:lnSpc>
              <a:spcBef>
                <a:spcPts val="375"/>
              </a:spcBef>
              <a:spcAft>
                <a:spcPct val="0"/>
              </a:spcAft>
              <a:buFont typeface="Calibri" panose="020F0502020204030204" pitchFamily="34" charset="0"/>
              <a:buChar char="•"/>
              <a:defRPr sz="1300" kern="1200">
                <a:solidFill>
                  <a:srgbClr val="7F7F7F"/>
                </a:solidFill>
                <a:latin typeface="+mn-lt"/>
                <a:ea typeface="+mn-ea"/>
                <a:cs typeface="+mn-cs"/>
              </a:defRPr>
            </a:lvl5pPr>
          </a:lstStyle>
          <a:p>
            <a:pPr marL="0" lvl="0" indent="0" eaLnBrk="1" hangingPunct="1">
              <a:buNone/>
            </a:pPr>
            <a:r>
              <a:rPr lang="zh-CN" altLang="en-US" dirty="0">
                <a:solidFill>
                  <a:srgbClr val="FFFF00"/>
                </a:solidFill>
                <a:latin typeface="微软雅黑" panose="020B0503020204020204" pitchFamily="34" charset="-122"/>
                <a:ea typeface="微软雅黑" panose="020B0503020204020204" pitchFamily="34" charset="-122"/>
                <a:hlinkClick r:id="rId5" action="ppaction://hlinksldjump"/>
              </a:rPr>
              <a:t>热带季雨林景观</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14341" name="Rectangle 5"/>
          <p:cNvSpPr/>
          <p:nvPr/>
        </p:nvSpPr>
        <p:spPr>
          <a:xfrm>
            <a:off x="2766179" y="6234607"/>
            <a:ext cx="2807922" cy="433388"/>
          </a:xfrm>
          <a:prstGeom prst="rect">
            <a:avLst/>
          </a:prstGeom>
          <a:noFill/>
          <a:ln w="9525">
            <a:noFill/>
          </a:ln>
        </p:spPr>
        <p:txBody>
          <a:bodyPr/>
          <a:lstStyle>
            <a:lvl1pPr marL="266700" indent="-266700" algn="l" defTabSz="685800" rtl="0" fontAlgn="base">
              <a:lnSpc>
                <a:spcPct val="90000"/>
              </a:lnSpc>
              <a:spcBef>
                <a:spcPts val="1350"/>
              </a:spcBef>
              <a:spcAft>
                <a:spcPct val="0"/>
              </a:spcAft>
              <a:buClr>
                <a:schemeClr val="accent1"/>
              </a:buClr>
              <a:buSzPct val="60000"/>
              <a:buFont typeface="Wingdings 2" panose="05020102010507070707" pitchFamily="18" charset="2"/>
              <a:buChar char=""/>
              <a:defRPr sz="2400" kern="1200">
                <a:solidFill>
                  <a:srgbClr val="B88723"/>
                </a:solidFill>
                <a:latin typeface="+mn-lt"/>
                <a:ea typeface="+mn-ea"/>
                <a:cs typeface="+mn-cs"/>
              </a:defRPr>
            </a:lvl1pPr>
            <a:lvl2pPr marL="266700" indent="-266700" algn="l" defTabSz="685800" rtl="0" fontAlgn="base">
              <a:lnSpc>
                <a:spcPct val="130000"/>
              </a:lnSpc>
              <a:spcBef>
                <a:spcPct val="0"/>
              </a:spcBef>
              <a:spcAft>
                <a:spcPct val="0"/>
              </a:spcAft>
              <a:buFont typeface="Calibri" panose="020F0502020204030204" pitchFamily="34" charset="0"/>
              <a:buChar char=" "/>
              <a:defRPr sz="16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Calibri" panose="020F0502020204030204" pitchFamily="34" charset="0"/>
              <a:buChar char="•"/>
              <a:defRPr sz="1500" kern="1200">
                <a:solidFill>
                  <a:srgbClr val="7F7F7F"/>
                </a:solidFill>
                <a:latin typeface="+mn-lt"/>
                <a:ea typeface="+mn-ea"/>
                <a:cs typeface="+mn-cs"/>
              </a:defRPr>
            </a:lvl3pPr>
            <a:lvl4pPr marL="1200150" indent="-171450" algn="l" defTabSz="685800" rtl="0" fontAlgn="base">
              <a:lnSpc>
                <a:spcPct val="90000"/>
              </a:lnSpc>
              <a:spcBef>
                <a:spcPts val="375"/>
              </a:spcBef>
              <a:spcAft>
                <a:spcPct val="0"/>
              </a:spcAft>
              <a:buFont typeface="Calibri" panose="020F0502020204030204" pitchFamily="34" charset="0"/>
              <a:buChar char="•"/>
              <a:defRPr sz="1300" kern="1200">
                <a:solidFill>
                  <a:srgbClr val="7F7F7F"/>
                </a:solidFill>
                <a:latin typeface="+mn-lt"/>
                <a:ea typeface="+mn-ea"/>
                <a:cs typeface="+mn-cs"/>
              </a:defRPr>
            </a:lvl4pPr>
            <a:lvl5pPr marL="1543050" indent="-171450" algn="l" defTabSz="685800" rtl="0" fontAlgn="base">
              <a:lnSpc>
                <a:spcPct val="90000"/>
              </a:lnSpc>
              <a:spcBef>
                <a:spcPts val="375"/>
              </a:spcBef>
              <a:spcAft>
                <a:spcPct val="0"/>
              </a:spcAft>
              <a:buFont typeface="Calibri" panose="020F0502020204030204" pitchFamily="34" charset="0"/>
              <a:buChar char="•"/>
              <a:defRPr sz="1300" kern="1200">
                <a:solidFill>
                  <a:srgbClr val="7F7F7F"/>
                </a:solidFill>
                <a:latin typeface="+mn-lt"/>
                <a:ea typeface="+mn-ea"/>
                <a:cs typeface="+mn-cs"/>
              </a:defRPr>
            </a:lvl5pPr>
          </a:lstStyle>
          <a:p>
            <a:pPr marL="0" lvl="0" indent="0" algn="ctr" eaLnBrk="1" hangingPunct="1">
              <a:spcBef>
                <a:spcPts val="1000"/>
              </a:spcBef>
              <a:buNone/>
            </a:pPr>
            <a:r>
              <a:rPr lang="zh-CN" altLang="en-US" dirty="0">
                <a:solidFill>
                  <a:schemeClr val="tx1"/>
                </a:solidFill>
                <a:latin typeface="微软雅黑" panose="020B0503020204020204" pitchFamily="34" charset="-122"/>
                <a:ea typeface="微软雅黑" panose="020B0503020204020204" pitchFamily="34" charset="-122"/>
                <a:sym typeface="Calibri" panose="020F0502020204030204" pitchFamily="34" charset="0"/>
                <a:hlinkClick r:id="rId5" action="ppaction://hlinksldjump"/>
              </a:rPr>
              <a:t>热带草原景观</a:t>
            </a:r>
          </a:p>
        </p:txBody>
      </p:sp>
      <p:pic>
        <p:nvPicPr>
          <p:cNvPr id="14342" name="Picture 6" descr="热带荒漠景观"/>
          <p:cNvPicPr>
            <a:picLocks noChangeAspect="1"/>
          </p:cNvPicPr>
          <p:nvPr/>
        </p:nvPicPr>
        <p:blipFill>
          <a:blip r:embed="rId7" cstate="print"/>
          <a:stretch>
            <a:fillRect/>
          </a:stretch>
        </p:blipFill>
        <p:spPr>
          <a:xfrm>
            <a:off x="5446251" y="4189206"/>
            <a:ext cx="5798217" cy="2668794"/>
          </a:xfrm>
          <a:prstGeom prst="rect">
            <a:avLst/>
          </a:prstGeom>
          <a:noFill/>
          <a:ln w="9525">
            <a:noFill/>
          </a:ln>
        </p:spPr>
      </p:pic>
      <p:sp>
        <p:nvSpPr>
          <p:cNvPr id="14343" name="Rectangle 7"/>
          <p:cNvSpPr/>
          <p:nvPr/>
        </p:nvSpPr>
        <p:spPr>
          <a:xfrm>
            <a:off x="6599966" y="6424612"/>
            <a:ext cx="2807922" cy="433388"/>
          </a:xfrm>
          <a:prstGeom prst="rect">
            <a:avLst/>
          </a:prstGeom>
          <a:noFill/>
          <a:ln w="9525">
            <a:noFill/>
          </a:ln>
        </p:spPr>
        <p:txBody>
          <a:bodyPr/>
          <a:lstStyle>
            <a:lvl1pPr marL="266700" indent="-266700" algn="l" defTabSz="685800" rtl="0" fontAlgn="base">
              <a:lnSpc>
                <a:spcPct val="90000"/>
              </a:lnSpc>
              <a:spcBef>
                <a:spcPts val="1350"/>
              </a:spcBef>
              <a:spcAft>
                <a:spcPct val="0"/>
              </a:spcAft>
              <a:buClr>
                <a:schemeClr val="accent1"/>
              </a:buClr>
              <a:buSzPct val="60000"/>
              <a:buFont typeface="Wingdings 2" panose="05020102010507070707" pitchFamily="18" charset="2"/>
              <a:buChar char=""/>
              <a:defRPr sz="2400" kern="1200">
                <a:solidFill>
                  <a:srgbClr val="B88723"/>
                </a:solidFill>
                <a:latin typeface="+mn-lt"/>
                <a:ea typeface="+mn-ea"/>
                <a:cs typeface="+mn-cs"/>
              </a:defRPr>
            </a:lvl1pPr>
            <a:lvl2pPr marL="266700" indent="-266700" algn="l" defTabSz="685800" rtl="0" fontAlgn="base">
              <a:lnSpc>
                <a:spcPct val="130000"/>
              </a:lnSpc>
              <a:spcBef>
                <a:spcPct val="0"/>
              </a:spcBef>
              <a:spcAft>
                <a:spcPct val="0"/>
              </a:spcAft>
              <a:buFont typeface="Calibri" panose="020F0502020204030204" pitchFamily="34" charset="0"/>
              <a:buChar char=" "/>
              <a:defRPr sz="16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Calibri" panose="020F0502020204030204" pitchFamily="34" charset="0"/>
              <a:buChar char="•"/>
              <a:defRPr sz="1500" kern="1200">
                <a:solidFill>
                  <a:srgbClr val="7F7F7F"/>
                </a:solidFill>
                <a:latin typeface="+mn-lt"/>
                <a:ea typeface="+mn-ea"/>
                <a:cs typeface="+mn-cs"/>
              </a:defRPr>
            </a:lvl3pPr>
            <a:lvl4pPr marL="1200150" indent="-171450" algn="l" defTabSz="685800" rtl="0" fontAlgn="base">
              <a:lnSpc>
                <a:spcPct val="90000"/>
              </a:lnSpc>
              <a:spcBef>
                <a:spcPts val="375"/>
              </a:spcBef>
              <a:spcAft>
                <a:spcPct val="0"/>
              </a:spcAft>
              <a:buFont typeface="Calibri" panose="020F0502020204030204" pitchFamily="34" charset="0"/>
              <a:buChar char="•"/>
              <a:defRPr sz="1300" kern="1200">
                <a:solidFill>
                  <a:srgbClr val="7F7F7F"/>
                </a:solidFill>
                <a:latin typeface="+mn-lt"/>
                <a:ea typeface="+mn-ea"/>
                <a:cs typeface="+mn-cs"/>
              </a:defRPr>
            </a:lvl4pPr>
            <a:lvl5pPr marL="1543050" indent="-171450" algn="l" defTabSz="685800" rtl="0" fontAlgn="base">
              <a:lnSpc>
                <a:spcPct val="90000"/>
              </a:lnSpc>
              <a:spcBef>
                <a:spcPts val="375"/>
              </a:spcBef>
              <a:spcAft>
                <a:spcPct val="0"/>
              </a:spcAft>
              <a:buFont typeface="Calibri" panose="020F0502020204030204" pitchFamily="34" charset="0"/>
              <a:buChar char="•"/>
              <a:defRPr sz="1300" kern="1200">
                <a:solidFill>
                  <a:srgbClr val="7F7F7F"/>
                </a:solidFill>
                <a:latin typeface="+mn-lt"/>
                <a:ea typeface="+mn-ea"/>
                <a:cs typeface="+mn-cs"/>
              </a:defRPr>
            </a:lvl5pPr>
          </a:lstStyle>
          <a:p>
            <a:pPr marL="0" indent="0" algn="ctr" eaLnBrk="1" hangingPunct="1">
              <a:spcBef>
                <a:spcPts val="1000"/>
              </a:spcBef>
              <a:buNone/>
            </a:pPr>
            <a:r>
              <a:rPr lang="zh-CN" altLang="en-US" dirty="0">
                <a:solidFill>
                  <a:schemeClr val="tx1"/>
                </a:solidFill>
                <a:latin typeface="微软雅黑" panose="020B0503020204020204" pitchFamily="34" charset="-122"/>
                <a:ea typeface="微软雅黑" panose="020B0503020204020204" pitchFamily="34" charset="-122"/>
                <a:sym typeface="Calibri" panose="020F0502020204030204" pitchFamily="34" charset="0"/>
                <a:hlinkClick r:id="rId5" action="ppaction://hlinksldjump"/>
              </a:rPr>
              <a:t>热带荒漠景观</a:t>
            </a:r>
          </a:p>
        </p:txBody>
      </p:sp>
      <p:sp>
        <p:nvSpPr>
          <p:cNvPr id="14344" name="AutoShape 8">
            <a:hlinkClick r:id="rId5" action="ppaction://hlinksldjump" highlightClick="1"/>
          </p:cNvPr>
          <p:cNvSpPr>
            <a:spLocks noChangeArrowheads="1"/>
          </p:cNvSpPr>
          <p:nvPr/>
        </p:nvSpPr>
        <p:spPr bwMode="auto">
          <a:xfrm>
            <a:off x="10377725" y="6524626"/>
            <a:ext cx="288887" cy="333375"/>
          </a:xfrm>
          <a:prstGeom prst="actionButtonForwardNex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5050"/>
              </a:solidFill>
              <a:effectLst>
                <a:outerShdw blurRad="38100" dist="38100" dir="2700000" algn="tl">
                  <a:srgbClr val="000000">
                    <a:alpha val="43137"/>
                  </a:srgbClr>
                </a:outerShdw>
              </a:effectLst>
              <a:uLnTx/>
              <a:uFillTx/>
              <a:latin typeface="Arial" panose="020B0604020202020204" pitchFamily="34" charset="0"/>
              <a:ea typeface="隶书" panose="02010509060101010101" pitchFamily="49" charset="-122"/>
              <a:cs typeface="+mn-cs"/>
            </a:endParaRPr>
          </a:p>
        </p:txBody>
      </p:sp>
      <p:sp>
        <p:nvSpPr>
          <p:cNvPr id="12" name="矩形 11"/>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3" name="TextBox 12"/>
          <p:cNvSpPr txBox="1"/>
          <p:nvPr/>
        </p:nvSpPr>
        <p:spPr>
          <a:xfrm>
            <a:off x="3645251" y="819397"/>
            <a:ext cx="3205920" cy="523220"/>
          </a:xfrm>
          <a:prstGeom prst="rect">
            <a:avLst/>
          </a:prstGeom>
          <a:no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rPr>
              <a:t>热带的气候类型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anim calcmode="lin" valueType="num">
                                      <p:cBhvr>
                                        <p:cTn id="7" dur="500" fill="hold"/>
                                        <p:tgtEl>
                                          <p:spTgt spid="1433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338">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5" presetClass="entr" presetSubtype="10" fill="hold" nodeType="after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checkerboard(across)">
                                      <p:cBhvr>
                                        <p:cTn id="12" dur="500"/>
                                        <p:tgtEl>
                                          <p:spTgt spid="14339"/>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14340"/>
                                        </p:tgtEl>
                                        <p:attrNameLst>
                                          <p:attrName>style.visibility</p:attrName>
                                        </p:attrNameLst>
                                      </p:cBhvr>
                                      <p:to>
                                        <p:strVal val="visible"/>
                                      </p:to>
                                    </p:set>
                                    <p:animEffect transition="in" filter="blinds(horizontal)">
                                      <p:cBhvr>
                                        <p:cTn id="16" dur="500"/>
                                        <p:tgtEl>
                                          <p:spTgt spid="14340"/>
                                        </p:tgtEl>
                                      </p:cBhvr>
                                    </p:animEffect>
                                  </p:childTnLst>
                                </p:cTn>
                              </p:par>
                            </p:childTnLst>
                          </p:cTn>
                        </p:par>
                        <p:par>
                          <p:cTn id="17" fill="hold">
                            <p:stCondLst>
                              <p:cond delay="1500"/>
                            </p:stCondLst>
                            <p:childTnLst>
                              <p:par>
                                <p:cTn id="18" presetID="20" presetClass="entr" presetSubtype="0" fill="hold" grpId="0" nodeType="afterEffect">
                                  <p:stCondLst>
                                    <p:cond delay="0"/>
                                  </p:stCondLst>
                                  <p:childTnLst>
                                    <p:set>
                                      <p:cBhvr>
                                        <p:cTn id="19" dur="1" fill="hold">
                                          <p:stCondLst>
                                            <p:cond delay="0"/>
                                          </p:stCondLst>
                                        </p:cTn>
                                        <p:tgtEl>
                                          <p:spTgt spid="14341"/>
                                        </p:tgtEl>
                                        <p:attrNameLst>
                                          <p:attrName>style.visibility</p:attrName>
                                        </p:attrNameLst>
                                      </p:cBhvr>
                                      <p:to>
                                        <p:strVal val="visible"/>
                                      </p:to>
                                    </p:set>
                                    <p:animEffect transition="in" filter="wedge">
                                      <p:cBhvr>
                                        <p:cTn id="20" dur="500"/>
                                        <p:tgtEl>
                                          <p:spTgt spid="14341"/>
                                        </p:tgtEl>
                                      </p:cBhvr>
                                    </p:animEffect>
                                  </p:childTnLst>
                                </p:cTn>
                              </p:par>
                            </p:childTnLst>
                          </p:cTn>
                        </p:par>
                        <p:par>
                          <p:cTn id="21" fill="hold">
                            <p:stCondLst>
                              <p:cond delay="2000"/>
                            </p:stCondLst>
                            <p:childTnLst>
                              <p:par>
                                <p:cTn id="22" presetID="14" presetClass="entr" presetSubtype="5" fill="hold" nodeType="afterEffect">
                                  <p:stCondLst>
                                    <p:cond delay="0"/>
                                  </p:stCondLst>
                                  <p:childTnLst>
                                    <p:set>
                                      <p:cBhvr>
                                        <p:cTn id="23" dur="1" fill="hold">
                                          <p:stCondLst>
                                            <p:cond delay="0"/>
                                          </p:stCondLst>
                                        </p:cTn>
                                        <p:tgtEl>
                                          <p:spTgt spid="14342"/>
                                        </p:tgtEl>
                                        <p:attrNameLst>
                                          <p:attrName>style.visibility</p:attrName>
                                        </p:attrNameLst>
                                      </p:cBhvr>
                                      <p:to>
                                        <p:strVal val="visible"/>
                                      </p:to>
                                    </p:set>
                                    <p:animEffect transition="in" filter="randombar(vertical)">
                                      <p:cBhvr>
                                        <p:cTn id="24" dur="500"/>
                                        <p:tgtEl>
                                          <p:spTgt spid="14342"/>
                                        </p:tgtEl>
                                      </p:cBhvr>
                                    </p:animEffect>
                                  </p:childTnLst>
                                </p:cTn>
                              </p:par>
                            </p:childTnLst>
                          </p:cTn>
                        </p:par>
                        <p:par>
                          <p:cTn id="25" fill="hold">
                            <p:stCondLst>
                              <p:cond delay="2500"/>
                            </p:stCondLst>
                            <p:childTnLst>
                              <p:par>
                                <p:cTn id="26" presetID="14" presetClass="entr" presetSubtype="10" fill="hold" grpId="0" nodeType="afterEffect">
                                  <p:stCondLst>
                                    <p:cond delay="0"/>
                                  </p:stCondLst>
                                  <p:childTnLst>
                                    <p:set>
                                      <p:cBhvr>
                                        <p:cTn id="27" dur="1" fill="hold">
                                          <p:stCondLst>
                                            <p:cond delay="0"/>
                                          </p:stCondLst>
                                        </p:cTn>
                                        <p:tgtEl>
                                          <p:spTgt spid="14343"/>
                                        </p:tgtEl>
                                        <p:attrNameLst>
                                          <p:attrName>style.visibility</p:attrName>
                                        </p:attrNameLst>
                                      </p:cBhvr>
                                      <p:to>
                                        <p:strVal val="visible"/>
                                      </p:to>
                                    </p:set>
                                    <p:animEffect transition="in" filter="randombar(horizontal)">
                                      <p:cBhvr>
                                        <p:cTn id="28" dur="5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advAuto="1000"/>
      <p:bldP spid="14340" grpId="0"/>
      <p:bldP spid="14341" grpId="0"/>
      <p:bldP spid="14343"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5" name="Group 25"/>
          <p:cNvGraphicFramePr>
            <a:graphicFrameLocks noGrp="1"/>
          </p:cNvGraphicFramePr>
          <p:nvPr/>
        </p:nvGraphicFramePr>
        <p:xfrm>
          <a:off x="1676182" y="1844040"/>
          <a:ext cx="8761860" cy="3368040"/>
        </p:xfrm>
        <a:graphic>
          <a:graphicData uri="http://schemas.openxmlformats.org/drawingml/2006/table">
            <a:tbl>
              <a:tblPr/>
              <a:tblGrid>
                <a:gridCol w="1828562">
                  <a:extLst>
                    <a:ext uri="{9D8B030D-6E8A-4147-A177-3AD203B41FA5}">
                      <a16:colId xmlns:a16="http://schemas.microsoft.com/office/drawing/2014/main" val="20000"/>
                    </a:ext>
                  </a:extLst>
                </a:gridCol>
                <a:gridCol w="3580934">
                  <a:extLst>
                    <a:ext uri="{9D8B030D-6E8A-4147-A177-3AD203B41FA5}">
                      <a16:colId xmlns:a16="http://schemas.microsoft.com/office/drawing/2014/main" val="20001"/>
                    </a:ext>
                  </a:extLst>
                </a:gridCol>
                <a:gridCol w="3352364">
                  <a:extLst>
                    <a:ext uri="{9D8B030D-6E8A-4147-A177-3AD203B41FA5}">
                      <a16:colId xmlns:a16="http://schemas.microsoft.com/office/drawing/2014/main" val="20002"/>
                    </a:ext>
                  </a:extLst>
                </a:gridCol>
              </a:tblGrid>
              <a:tr h="90709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气   候</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热带雨林气候</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热带沙漠气候</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55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相同点</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endParaRPr kumimoji="1" lang="zh-CN" altLang="zh-CN" sz="3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r h="110521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不同点</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endParaRPr kumimoji="1" lang="zh-CN" altLang="zh-CN" sz="4000" b="0" i="0" u="none" kern="1200" baseline="0" dirty="0">
                        <a:solidFill>
                          <a:schemeClr val="accent2"/>
                        </a:solidFill>
                        <a:latin typeface="微软雅黑" panose="020B0503020204020204" pitchFamily="34" charset="-122"/>
                        <a:ea typeface="微软雅黑" panose="020B0503020204020204" pitchFamily="34" charset="-122"/>
                        <a:cs typeface="+mn-cs"/>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endParaRPr kumimoji="1" lang="zh-CN" altLang="zh-CN" sz="3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0740" name="Rectangle 20"/>
          <p:cNvSpPr/>
          <p:nvPr/>
        </p:nvSpPr>
        <p:spPr>
          <a:xfrm>
            <a:off x="4733309" y="3078164"/>
            <a:ext cx="2236510"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4000" dirty="0">
                <a:solidFill>
                  <a:schemeClr val="accent2"/>
                </a:solidFill>
                <a:latin typeface="微软雅黑" panose="020B0503020204020204" pitchFamily="34" charset="-122"/>
                <a:ea typeface="微软雅黑" panose="020B0503020204020204" pitchFamily="34" charset="-122"/>
              </a:rPr>
              <a:t>全年高温</a:t>
            </a:r>
          </a:p>
        </p:txBody>
      </p:sp>
      <p:sp>
        <p:nvSpPr>
          <p:cNvPr id="30741" name="Rectangle 21"/>
          <p:cNvSpPr/>
          <p:nvPr/>
        </p:nvSpPr>
        <p:spPr>
          <a:xfrm>
            <a:off x="4419025" y="4450081"/>
            <a:ext cx="2236510"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4000" dirty="0">
                <a:solidFill>
                  <a:schemeClr val="accent2"/>
                </a:solidFill>
                <a:latin typeface="微软雅黑" panose="020B0503020204020204" pitchFamily="34" charset="-122"/>
                <a:ea typeface="微软雅黑" panose="020B0503020204020204" pitchFamily="34" charset="-122"/>
              </a:rPr>
              <a:t>全年多雨</a:t>
            </a:r>
          </a:p>
        </p:txBody>
      </p:sp>
      <p:sp>
        <p:nvSpPr>
          <p:cNvPr id="30742" name="Rectangle 22"/>
          <p:cNvSpPr/>
          <p:nvPr/>
        </p:nvSpPr>
        <p:spPr>
          <a:xfrm>
            <a:off x="7460279" y="4191000"/>
            <a:ext cx="2236510" cy="132343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000" dirty="0">
                <a:solidFill>
                  <a:schemeClr val="accent2"/>
                </a:solidFill>
                <a:latin typeface="微软雅黑" panose="020B0503020204020204" pitchFamily="34" charset="-122"/>
                <a:ea typeface="微软雅黑" panose="020B0503020204020204" pitchFamily="34" charset="-122"/>
              </a:rPr>
              <a:t>全年少雨</a:t>
            </a:r>
          </a:p>
          <a:p>
            <a:pPr marL="0" indent="0" eaLnBrk="1" hangingPunct="1">
              <a:spcBef>
                <a:spcPct val="0"/>
              </a:spcBef>
              <a:buNone/>
            </a:pPr>
            <a:endParaRPr lang="en-US" altLang="zh-CN" sz="4000" dirty="0">
              <a:solidFill>
                <a:schemeClr val="accent2"/>
              </a:solidFill>
              <a:latin typeface="微软雅黑" panose="020B0503020204020204" pitchFamily="34" charset="-122"/>
              <a:ea typeface="微软雅黑" panose="020B0503020204020204" pitchFamily="34" charset="-122"/>
            </a:endParaRPr>
          </a:p>
        </p:txBody>
      </p:sp>
      <p:sp>
        <p:nvSpPr>
          <p:cNvPr id="7" name="矩形 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8" name="TextBox 7"/>
          <p:cNvSpPr txBox="1"/>
          <p:nvPr/>
        </p:nvSpPr>
        <p:spPr>
          <a:xfrm>
            <a:off x="4845054" y="1100456"/>
            <a:ext cx="2102846"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表格总结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0740"/>
                                        </p:tgtEl>
                                        <p:attrNameLst>
                                          <p:attrName>style.visibility</p:attrName>
                                        </p:attrNameLst>
                                      </p:cBhvr>
                                      <p:to>
                                        <p:strVal val="visible"/>
                                      </p:to>
                                    </p:set>
                                    <p:anim calcmode="lin" valueType="num">
                                      <p:cBhvr>
                                        <p:cTn id="7" dur="500" fill="hold"/>
                                        <p:tgtEl>
                                          <p:spTgt spid="30740"/>
                                        </p:tgtEl>
                                        <p:attrNameLst>
                                          <p:attrName>ppt_w</p:attrName>
                                        </p:attrNameLst>
                                      </p:cBhvr>
                                      <p:tavLst>
                                        <p:tav tm="0">
                                          <p:val>
                                            <p:fltVal val="0"/>
                                          </p:val>
                                        </p:tav>
                                        <p:tav tm="100000">
                                          <p:val>
                                            <p:strVal val="#ppt_w"/>
                                          </p:val>
                                        </p:tav>
                                      </p:tavLst>
                                    </p:anim>
                                    <p:anim calcmode="lin" valueType="num">
                                      <p:cBhvr>
                                        <p:cTn id="8" dur="500" fill="hold"/>
                                        <p:tgtEl>
                                          <p:spTgt spid="3074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0741"/>
                                        </p:tgtEl>
                                        <p:attrNameLst>
                                          <p:attrName>style.visibility</p:attrName>
                                        </p:attrNameLst>
                                      </p:cBhvr>
                                      <p:to>
                                        <p:strVal val="visible"/>
                                      </p:to>
                                    </p:set>
                                    <p:anim calcmode="lin" valueType="num">
                                      <p:cBhvr>
                                        <p:cTn id="13" dur="500" fill="hold"/>
                                        <p:tgtEl>
                                          <p:spTgt spid="30741"/>
                                        </p:tgtEl>
                                        <p:attrNameLst>
                                          <p:attrName>ppt_w</p:attrName>
                                        </p:attrNameLst>
                                      </p:cBhvr>
                                      <p:tavLst>
                                        <p:tav tm="0">
                                          <p:val>
                                            <p:fltVal val="0"/>
                                          </p:val>
                                        </p:tav>
                                        <p:tav tm="100000">
                                          <p:val>
                                            <p:strVal val="#ppt_w"/>
                                          </p:val>
                                        </p:tav>
                                      </p:tavLst>
                                    </p:anim>
                                    <p:anim calcmode="lin" valueType="num">
                                      <p:cBhvr>
                                        <p:cTn id="14" dur="500" fill="hold"/>
                                        <p:tgtEl>
                                          <p:spTgt spid="3074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30742"/>
                                        </p:tgtEl>
                                        <p:attrNameLst>
                                          <p:attrName>style.visibility</p:attrName>
                                        </p:attrNameLst>
                                      </p:cBhvr>
                                      <p:to>
                                        <p:strVal val="visible"/>
                                      </p:to>
                                    </p:set>
                                    <p:anim calcmode="lin" valueType="num">
                                      <p:cBhvr>
                                        <p:cTn id="19" dur="500" fill="hold"/>
                                        <p:tgtEl>
                                          <p:spTgt spid="30742"/>
                                        </p:tgtEl>
                                        <p:attrNameLst>
                                          <p:attrName>ppt_w</p:attrName>
                                        </p:attrNameLst>
                                      </p:cBhvr>
                                      <p:tavLst>
                                        <p:tav tm="0">
                                          <p:val>
                                            <p:fltVal val="0"/>
                                          </p:val>
                                        </p:tav>
                                        <p:tav tm="100000">
                                          <p:val>
                                            <p:strVal val="#ppt_w"/>
                                          </p:val>
                                        </p:tav>
                                      </p:tavLst>
                                    </p:anim>
                                    <p:anim calcmode="lin" valueType="num">
                                      <p:cBhvr>
                                        <p:cTn id="20" dur="500" fill="hold"/>
                                        <p:tgtEl>
                                          <p:spTgt spid="307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0" grpId="0"/>
      <p:bldP spid="30741" grpId="0"/>
      <p:bldP spid="30742"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064" name="Group 80"/>
          <p:cNvGraphicFramePr>
            <a:graphicFrameLocks noGrp="1"/>
          </p:cNvGraphicFramePr>
          <p:nvPr/>
        </p:nvGraphicFramePr>
        <p:xfrm>
          <a:off x="1737135" y="1310640"/>
          <a:ext cx="8546622" cy="5327904"/>
        </p:xfrm>
        <a:graphic>
          <a:graphicData uri="http://schemas.openxmlformats.org/drawingml/2006/table">
            <a:tbl>
              <a:tblPr/>
              <a:tblGrid>
                <a:gridCol w="1721261">
                  <a:extLst>
                    <a:ext uri="{9D8B030D-6E8A-4147-A177-3AD203B41FA5}">
                      <a16:colId xmlns:a16="http://schemas.microsoft.com/office/drawing/2014/main" val="20000"/>
                    </a:ext>
                  </a:extLst>
                </a:gridCol>
                <a:gridCol w="1335231">
                  <a:extLst>
                    <a:ext uri="{9D8B030D-6E8A-4147-A177-3AD203B41FA5}">
                      <a16:colId xmlns:a16="http://schemas.microsoft.com/office/drawing/2014/main" val="20001"/>
                    </a:ext>
                  </a:extLst>
                </a:gridCol>
                <a:gridCol w="1928879">
                  <a:extLst>
                    <a:ext uri="{9D8B030D-6E8A-4147-A177-3AD203B41FA5}">
                      <a16:colId xmlns:a16="http://schemas.microsoft.com/office/drawing/2014/main" val="20002"/>
                    </a:ext>
                  </a:extLst>
                </a:gridCol>
                <a:gridCol w="1928879">
                  <a:extLst>
                    <a:ext uri="{9D8B030D-6E8A-4147-A177-3AD203B41FA5}">
                      <a16:colId xmlns:a16="http://schemas.microsoft.com/office/drawing/2014/main" val="20003"/>
                    </a:ext>
                  </a:extLst>
                </a:gridCol>
                <a:gridCol w="1632372">
                  <a:extLst>
                    <a:ext uri="{9D8B030D-6E8A-4147-A177-3AD203B41FA5}">
                      <a16:colId xmlns:a16="http://schemas.microsoft.com/office/drawing/2014/main" val="20004"/>
                    </a:ext>
                  </a:extLst>
                </a:gridCol>
              </a:tblGrid>
              <a:tr h="10299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景观</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名称</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热带雨林</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热带草原</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热带季</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雨林</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热带</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荒漠</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06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4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对应地点</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3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3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3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544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4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全年</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4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降水量</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r>
                        <a:rPr kumimoji="1" lang="en-US" altLang="zh-CN"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2000</a:t>
                      </a: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毫米</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1000</a:t>
                      </a: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毫米</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r>
                        <a:rPr kumimoji="1" lang="en-US" altLang="zh-CN"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2000</a:t>
                      </a:r>
                      <a:r>
                        <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毫米</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r>
                        <a:rPr kumimoji="1" lang="en-US" altLang="zh-CN"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300</a:t>
                      </a: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毫米</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3256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4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气候</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4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特征</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6420" name="Text Box 68"/>
          <p:cNvSpPr txBox="1"/>
          <p:nvPr/>
        </p:nvSpPr>
        <p:spPr>
          <a:xfrm>
            <a:off x="3533950" y="2621281"/>
            <a:ext cx="1415772"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ea typeface="微软雅黑" panose="020B0503020204020204" pitchFamily="34" charset="-122"/>
              </a:rPr>
              <a:t>新加坡</a:t>
            </a:r>
          </a:p>
        </p:txBody>
      </p:sp>
      <p:sp>
        <p:nvSpPr>
          <p:cNvPr id="16421" name="Text Box 69"/>
          <p:cNvSpPr txBox="1"/>
          <p:nvPr/>
        </p:nvSpPr>
        <p:spPr>
          <a:xfrm>
            <a:off x="5072990" y="2514601"/>
            <a:ext cx="1415772"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ea typeface="微软雅黑" panose="020B0503020204020204" pitchFamily="34" charset="-122"/>
              </a:rPr>
              <a:t>巴马科</a:t>
            </a:r>
          </a:p>
        </p:txBody>
      </p:sp>
      <p:sp>
        <p:nvSpPr>
          <p:cNvPr id="16422" name="Text Box 70"/>
          <p:cNvSpPr txBox="1"/>
          <p:nvPr/>
        </p:nvSpPr>
        <p:spPr>
          <a:xfrm>
            <a:off x="7043773" y="2484121"/>
            <a:ext cx="1005403"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ea typeface="微软雅黑" panose="020B0503020204020204" pitchFamily="34" charset="-122"/>
              </a:rPr>
              <a:t>孟买</a:t>
            </a:r>
          </a:p>
        </p:txBody>
      </p:sp>
      <p:sp>
        <p:nvSpPr>
          <p:cNvPr id="16423" name="Text Box 71"/>
          <p:cNvSpPr txBox="1"/>
          <p:nvPr/>
        </p:nvSpPr>
        <p:spPr>
          <a:xfrm>
            <a:off x="8882494" y="2532064"/>
            <a:ext cx="1415772"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ea typeface="微软雅黑" panose="020B0503020204020204" pitchFamily="34" charset="-122"/>
              </a:rPr>
              <a:t>喀土穆</a:t>
            </a:r>
          </a:p>
        </p:txBody>
      </p:sp>
      <p:sp>
        <p:nvSpPr>
          <p:cNvPr id="42059" name="Text Box 75"/>
          <p:cNvSpPr txBox="1"/>
          <p:nvPr/>
        </p:nvSpPr>
        <p:spPr>
          <a:xfrm>
            <a:off x="8883763" y="5336224"/>
            <a:ext cx="1826141" cy="10772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终年高温</a:t>
            </a:r>
          </a:p>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少雨</a:t>
            </a:r>
          </a:p>
        </p:txBody>
      </p:sp>
      <p:sp>
        <p:nvSpPr>
          <p:cNvPr id="42060" name="Text Box 76"/>
          <p:cNvSpPr txBox="1"/>
          <p:nvPr/>
        </p:nvSpPr>
        <p:spPr>
          <a:xfrm>
            <a:off x="6850759" y="5029200"/>
            <a:ext cx="1930086"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终年高温</a:t>
            </a:r>
            <a:r>
              <a:rPr lang="en-US" altLang="zh-CN" dirty="0">
                <a:latin typeface="微软雅黑" panose="020B0503020204020204" pitchFamily="34" charset="-122"/>
                <a:ea typeface="微软雅黑" panose="020B0503020204020204" pitchFamily="34" charset="-122"/>
              </a:rPr>
              <a:t>.</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一年分</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干湿两季</a:t>
            </a:r>
          </a:p>
        </p:txBody>
      </p:sp>
      <p:sp>
        <p:nvSpPr>
          <p:cNvPr id="42061" name="Text Box 77"/>
          <p:cNvSpPr txBox="1"/>
          <p:nvPr/>
        </p:nvSpPr>
        <p:spPr>
          <a:xfrm>
            <a:off x="4946006" y="5029200"/>
            <a:ext cx="1930086"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终年高温</a:t>
            </a:r>
            <a:r>
              <a:rPr lang="en-US" altLang="zh-CN" dirty="0">
                <a:latin typeface="微软雅黑" panose="020B0503020204020204" pitchFamily="34" charset="-122"/>
                <a:ea typeface="微软雅黑" panose="020B0503020204020204" pitchFamily="34" charset="-122"/>
              </a:rPr>
              <a:t>.</a:t>
            </a:r>
          </a:p>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一年分</a:t>
            </a:r>
          </a:p>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旱雨两季</a:t>
            </a:r>
          </a:p>
        </p:txBody>
      </p:sp>
      <p:sp>
        <p:nvSpPr>
          <p:cNvPr id="42062" name="Text Box 78"/>
          <p:cNvSpPr txBox="1"/>
          <p:nvPr/>
        </p:nvSpPr>
        <p:spPr>
          <a:xfrm>
            <a:off x="3650775" y="5029200"/>
            <a:ext cx="1005403"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终年</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高温</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多雨</a:t>
            </a:r>
          </a:p>
        </p:txBody>
      </p:sp>
      <p:sp>
        <p:nvSpPr>
          <p:cNvPr id="12" name="矩形 11"/>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3" name="TextBox 12"/>
          <p:cNvSpPr txBox="1"/>
          <p:nvPr/>
        </p:nvSpPr>
        <p:spPr>
          <a:xfrm>
            <a:off x="4144741" y="685801"/>
            <a:ext cx="2102846"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表格总结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2062"/>
                                        </p:tgtEl>
                                        <p:attrNameLst>
                                          <p:attrName>style.visibility</p:attrName>
                                        </p:attrNameLst>
                                      </p:cBhvr>
                                      <p:to>
                                        <p:strVal val="visible"/>
                                      </p:to>
                                    </p:set>
                                    <p:anim calcmode="lin" valueType="num">
                                      <p:cBhvr>
                                        <p:cTn id="7" dur="500" fill="hold"/>
                                        <p:tgtEl>
                                          <p:spTgt spid="42062"/>
                                        </p:tgtEl>
                                        <p:attrNameLst>
                                          <p:attrName>ppt_w</p:attrName>
                                        </p:attrNameLst>
                                      </p:cBhvr>
                                      <p:tavLst>
                                        <p:tav tm="0">
                                          <p:val>
                                            <p:fltVal val="0"/>
                                          </p:val>
                                        </p:tav>
                                        <p:tav tm="100000">
                                          <p:val>
                                            <p:strVal val="#ppt_w"/>
                                          </p:val>
                                        </p:tav>
                                      </p:tavLst>
                                    </p:anim>
                                    <p:anim calcmode="lin" valueType="num">
                                      <p:cBhvr>
                                        <p:cTn id="8" dur="500" fill="hold"/>
                                        <p:tgtEl>
                                          <p:spTgt spid="4206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2061"/>
                                        </p:tgtEl>
                                        <p:attrNameLst>
                                          <p:attrName>style.visibility</p:attrName>
                                        </p:attrNameLst>
                                      </p:cBhvr>
                                      <p:to>
                                        <p:strVal val="visible"/>
                                      </p:to>
                                    </p:set>
                                    <p:anim calcmode="lin" valueType="num">
                                      <p:cBhvr>
                                        <p:cTn id="13" dur="500" fill="hold"/>
                                        <p:tgtEl>
                                          <p:spTgt spid="42061"/>
                                        </p:tgtEl>
                                        <p:attrNameLst>
                                          <p:attrName>ppt_w</p:attrName>
                                        </p:attrNameLst>
                                      </p:cBhvr>
                                      <p:tavLst>
                                        <p:tav tm="0">
                                          <p:val>
                                            <p:fltVal val="0"/>
                                          </p:val>
                                        </p:tav>
                                        <p:tav tm="100000">
                                          <p:val>
                                            <p:strVal val="#ppt_w"/>
                                          </p:val>
                                        </p:tav>
                                      </p:tavLst>
                                    </p:anim>
                                    <p:anim calcmode="lin" valueType="num">
                                      <p:cBhvr>
                                        <p:cTn id="14" dur="500" fill="hold"/>
                                        <p:tgtEl>
                                          <p:spTgt spid="4206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2060"/>
                                        </p:tgtEl>
                                        <p:attrNameLst>
                                          <p:attrName>style.visibility</p:attrName>
                                        </p:attrNameLst>
                                      </p:cBhvr>
                                      <p:to>
                                        <p:strVal val="visible"/>
                                      </p:to>
                                    </p:set>
                                    <p:anim calcmode="lin" valueType="num">
                                      <p:cBhvr>
                                        <p:cTn id="19" dur="500" fill="hold"/>
                                        <p:tgtEl>
                                          <p:spTgt spid="42060"/>
                                        </p:tgtEl>
                                        <p:attrNameLst>
                                          <p:attrName>ppt_w</p:attrName>
                                        </p:attrNameLst>
                                      </p:cBhvr>
                                      <p:tavLst>
                                        <p:tav tm="0">
                                          <p:val>
                                            <p:fltVal val="0"/>
                                          </p:val>
                                        </p:tav>
                                        <p:tav tm="100000">
                                          <p:val>
                                            <p:strVal val="#ppt_w"/>
                                          </p:val>
                                        </p:tav>
                                      </p:tavLst>
                                    </p:anim>
                                    <p:anim calcmode="lin" valueType="num">
                                      <p:cBhvr>
                                        <p:cTn id="20" dur="500" fill="hold"/>
                                        <p:tgtEl>
                                          <p:spTgt spid="4206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42059"/>
                                        </p:tgtEl>
                                        <p:attrNameLst>
                                          <p:attrName>style.visibility</p:attrName>
                                        </p:attrNameLst>
                                      </p:cBhvr>
                                      <p:to>
                                        <p:strVal val="visible"/>
                                      </p:to>
                                    </p:set>
                                    <p:anim calcmode="lin" valueType="num">
                                      <p:cBhvr>
                                        <p:cTn id="25" dur="500" fill="hold"/>
                                        <p:tgtEl>
                                          <p:spTgt spid="42059"/>
                                        </p:tgtEl>
                                        <p:attrNameLst>
                                          <p:attrName>ppt_w</p:attrName>
                                        </p:attrNameLst>
                                      </p:cBhvr>
                                      <p:tavLst>
                                        <p:tav tm="0">
                                          <p:val>
                                            <p:fltVal val="0"/>
                                          </p:val>
                                        </p:tav>
                                        <p:tav tm="100000">
                                          <p:val>
                                            <p:strVal val="#ppt_w"/>
                                          </p:val>
                                        </p:tav>
                                      </p:tavLst>
                                    </p:anim>
                                    <p:anim calcmode="lin" valueType="num">
                                      <p:cBhvr>
                                        <p:cTn id="26" dur="500" fill="hold"/>
                                        <p:tgtEl>
                                          <p:spTgt spid="420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59" grpId="0"/>
      <p:bldP spid="42060" grpId="0"/>
      <p:bldP spid="42061" grpId="0"/>
      <p:bldP spid="42062"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90" name="Group 82"/>
          <p:cNvGraphicFramePr>
            <a:graphicFrameLocks noGrp="1"/>
          </p:cNvGraphicFramePr>
          <p:nvPr/>
        </p:nvGraphicFramePr>
        <p:xfrm>
          <a:off x="1660944" y="1203962"/>
          <a:ext cx="9752331" cy="5461189"/>
        </p:xfrm>
        <a:graphic>
          <a:graphicData uri="http://schemas.openxmlformats.org/drawingml/2006/table">
            <a:tbl>
              <a:tblPr/>
              <a:tblGrid>
                <a:gridCol w="2422845">
                  <a:extLst>
                    <a:ext uri="{9D8B030D-6E8A-4147-A177-3AD203B41FA5}">
                      <a16:colId xmlns:a16="http://schemas.microsoft.com/office/drawing/2014/main" val="20000"/>
                    </a:ext>
                  </a:extLst>
                </a:gridCol>
                <a:gridCol w="3611410">
                  <a:extLst>
                    <a:ext uri="{9D8B030D-6E8A-4147-A177-3AD203B41FA5}">
                      <a16:colId xmlns:a16="http://schemas.microsoft.com/office/drawing/2014/main" val="20001"/>
                    </a:ext>
                  </a:extLst>
                </a:gridCol>
                <a:gridCol w="3718076">
                  <a:extLst>
                    <a:ext uri="{9D8B030D-6E8A-4147-A177-3AD203B41FA5}">
                      <a16:colId xmlns:a16="http://schemas.microsoft.com/office/drawing/2014/main" val="20002"/>
                    </a:ext>
                  </a:extLst>
                </a:gridCol>
              </a:tblGrid>
              <a:tr h="148783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分布</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气候</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类型</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分布规律</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分布地区</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9385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热带雨林气候</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赤道附近</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亚</a:t>
                      </a: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马逊平原</a:t>
                      </a:r>
                      <a:r>
                        <a:rPr kumimoji="1" lang="en-US" altLang="zh-CN"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刚果盆地</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马来群岛等地</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385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热带草原气候</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在热带雨林的南北</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两侧</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非洲</a:t>
                      </a:r>
                      <a:r>
                        <a:rPr kumimoji="1" lang="en-US" altLang="zh-CN"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巴西高原</a:t>
                      </a:r>
                      <a:r>
                        <a:rPr kumimoji="1" lang="en-US" altLang="zh-CN"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澳大利亚等地</a:t>
                      </a:r>
                      <a:r>
                        <a:rPr kumimoji="1" lang="en-US" altLang="zh-CN"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811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热带季风气候</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在热带季风气候区</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南亚</a:t>
                      </a:r>
                      <a:r>
                        <a:rPr kumimoji="1" lang="en-US" altLang="zh-CN"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东南亚</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903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热带沙漠气候</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在北回归线经过的内</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路地区及大陆西岸</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非洲北部</a:t>
                      </a:r>
                      <a:r>
                        <a:rPr kumimoji="1" lang="en-US" altLang="zh-CN"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西亚</a:t>
                      </a:r>
                      <a:r>
                        <a:rPr kumimoji="1" lang="en-US" altLang="zh-CN"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澳大利亚等地</a:t>
                      </a:r>
                      <a:r>
                        <a:rPr kumimoji="1" lang="en-US" altLang="zh-CN" sz="2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438" name="Line 68"/>
          <p:cNvSpPr/>
          <p:nvPr/>
        </p:nvSpPr>
        <p:spPr>
          <a:xfrm>
            <a:off x="1752372" y="1188720"/>
            <a:ext cx="2346655" cy="1539240"/>
          </a:xfrm>
          <a:prstGeom prst="line">
            <a:avLst/>
          </a:prstGeom>
          <a:ln w="19050" cap="flat" cmpd="sng">
            <a:solidFill>
              <a:schemeClr val="tx1"/>
            </a:solidFill>
            <a:prstDash val="solid"/>
            <a:headEnd type="none" w="med" len="med"/>
            <a:tailEnd type="none" w="med" len="med"/>
          </a:ln>
        </p:spPr>
      </p:sp>
      <p:sp>
        <p:nvSpPr>
          <p:cNvPr id="5" name="矩形 4"/>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6" name="TextBox 5"/>
          <p:cNvSpPr txBox="1"/>
          <p:nvPr/>
        </p:nvSpPr>
        <p:spPr>
          <a:xfrm>
            <a:off x="4327597" y="640081"/>
            <a:ext cx="2102846"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表格总结</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descr="ce03"/>
          <p:cNvPicPr>
            <a:picLocks noChangeAspect="1"/>
          </p:cNvPicPr>
          <p:nvPr/>
        </p:nvPicPr>
        <p:blipFill>
          <a:blip r:embed="rId2" cstate="print"/>
          <a:stretch>
            <a:fillRect/>
          </a:stretch>
        </p:blipFill>
        <p:spPr>
          <a:xfrm>
            <a:off x="6620621" y="1699161"/>
            <a:ext cx="4038074" cy="4267200"/>
          </a:xfrm>
          <a:prstGeom prst="rect">
            <a:avLst/>
          </a:prstGeom>
          <a:noFill/>
          <a:ln w="9525">
            <a:noFill/>
          </a:ln>
        </p:spPr>
      </p:pic>
      <p:sp>
        <p:nvSpPr>
          <p:cNvPr id="19459" name="Text Box 4"/>
          <p:cNvSpPr txBox="1"/>
          <p:nvPr/>
        </p:nvSpPr>
        <p:spPr>
          <a:xfrm>
            <a:off x="308719" y="5940633"/>
            <a:ext cx="5348845"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亚热带季风气候      亚热带常绿阔叶林</a:t>
            </a:r>
          </a:p>
        </p:txBody>
      </p:sp>
      <p:sp>
        <p:nvSpPr>
          <p:cNvPr id="19460" name="Text Box 5"/>
          <p:cNvSpPr txBox="1"/>
          <p:nvPr/>
        </p:nvSpPr>
        <p:spPr>
          <a:xfrm>
            <a:off x="6778938" y="6087577"/>
            <a:ext cx="4459294"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地中海气候   亚热带常绿硬叶林</a:t>
            </a:r>
          </a:p>
        </p:txBody>
      </p:sp>
      <p:pic>
        <p:nvPicPr>
          <p:cNvPr id="19461" name="Picture 7" descr="brief_laurelhill01"/>
          <p:cNvPicPr>
            <a:picLocks noChangeAspect="1"/>
          </p:cNvPicPr>
          <p:nvPr/>
        </p:nvPicPr>
        <p:blipFill>
          <a:blip r:embed="rId3" cstate="print"/>
          <a:stretch>
            <a:fillRect/>
          </a:stretch>
        </p:blipFill>
        <p:spPr>
          <a:xfrm>
            <a:off x="956830" y="1663535"/>
            <a:ext cx="4114264" cy="4191000"/>
          </a:xfrm>
          <a:prstGeom prst="rect">
            <a:avLst/>
          </a:prstGeom>
          <a:noFill/>
          <a:ln w="9525">
            <a:noFill/>
          </a:ln>
        </p:spPr>
      </p:pic>
      <p:sp>
        <p:nvSpPr>
          <p:cNvPr id="9" name="TextBox 8"/>
          <p:cNvSpPr txBox="1"/>
          <p:nvPr/>
        </p:nvSpPr>
        <p:spPr>
          <a:xfrm>
            <a:off x="3645251" y="819397"/>
            <a:ext cx="3205920" cy="523220"/>
          </a:xfrm>
          <a:prstGeom prst="rect">
            <a:avLst/>
          </a:prstGeom>
          <a:no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rPr>
              <a:t>亚热带的气候类型</a:t>
            </a:r>
          </a:p>
        </p:txBody>
      </p:sp>
      <p:sp>
        <p:nvSpPr>
          <p:cNvPr id="7" name="矩形 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图片欣赏</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730" name="Group 34"/>
          <p:cNvGraphicFramePr>
            <a:graphicFrameLocks noGrp="1"/>
          </p:cNvGraphicFramePr>
          <p:nvPr/>
        </p:nvGraphicFramePr>
        <p:xfrm>
          <a:off x="1676182" y="1397001"/>
          <a:ext cx="8761859" cy="4064001"/>
        </p:xfrm>
        <a:graphic>
          <a:graphicData uri="http://schemas.openxmlformats.org/drawingml/2006/table">
            <a:tbl>
              <a:tblPr/>
              <a:tblGrid>
                <a:gridCol w="1828562">
                  <a:extLst>
                    <a:ext uri="{9D8B030D-6E8A-4147-A177-3AD203B41FA5}">
                      <a16:colId xmlns:a16="http://schemas.microsoft.com/office/drawing/2014/main" val="20000"/>
                    </a:ext>
                  </a:extLst>
                </a:gridCol>
                <a:gridCol w="3885694">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3541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气   候</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亚热带季风气候</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地中海气候</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55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相同点</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r h="13541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不同点</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1" lang="zh-CN" altLang="zh-CN" sz="3200" b="0" i="0" u="none" kern="1200" baseline="0" dirty="0">
                        <a:solidFill>
                          <a:schemeClr val="tx1"/>
                        </a:solidFill>
                        <a:latin typeface="微软雅黑" panose="020B0503020204020204" pitchFamily="34" charset="-122"/>
                        <a:ea typeface="微软雅黑" panose="020B0503020204020204" pitchFamily="34" charset="-122"/>
                        <a:cs typeface="+mn-cs"/>
                      </a:endParaRP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9725" name="Rectangle 29"/>
          <p:cNvSpPr/>
          <p:nvPr/>
        </p:nvSpPr>
        <p:spPr>
          <a:xfrm>
            <a:off x="4733309" y="3063876"/>
            <a:ext cx="4374580"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4000" dirty="0">
                <a:solidFill>
                  <a:schemeClr val="accent2"/>
                </a:solidFill>
                <a:latin typeface="微软雅黑" panose="020B0503020204020204" pitchFamily="34" charset="-122"/>
                <a:ea typeface="微软雅黑" panose="020B0503020204020204" pitchFamily="34" charset="-122"/>
              </a:rPr>
              <a:t>夏季高温</a:t>
            </a:r>
            <a:r>
              <a:rPr lang="en-US" altLang="zh-CN" sz="4000" dirty="0">
                <a:solidFill>
                  <a:schemeClr val="accent2"/>
                </a:solidFill>
                <a:latin typeface="微软雅黑" panose="020B0503020204020204" pitchFamily="34" charset="-122"/>
                <a:ea typeface="微软雅黑" panose="020B0503020204020204" pitchFamily="34" charset="-122"/>
              </a:rPr>
              <a:t>.</a:t>
            </a:r>
            <a:r>
              <a:rPr lang="zh-CN" altLang="en-US" sz="4000" dirty="0">
                <a:solidFill>
                  <a:schemeClr val="accent2"/>
                </a:solidFill>
                <a:latin typeface="微软雅黑" panose="020B0503020204020204" pitchFamily="34" charset="-122"/>
                <a:ea typeface="微软雅黑" panose="020B0503020204020204" pitchFamily="34" charset="-122"/>
              </a:rPr>
              <a:t>冬季温和</a:t>
            </a:r>
          </a:p>
        </p:txBody>
      </p:sp>
      <p:sp>
        <p:nvSpPr>
          <p:cNvPr id="29726" name="Rectangle 30"/>
          <p:cNvSpPr/>
          <p:nvPr/>
        </p:nvSpPr>
        <p:spPr>
          <a:xfrm>
            <a:off x="4342835" y="4221480"/>
            <a:ext cx="1825903" cy="10772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夏季多雨</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冬季少雨</a:t>
            </a:r>
          </a:p>
        </p:txBody>
      </p:sp>
      <p:sp>
        <p:nvSpPr>
          <p:cNvPr id="29727" name="Rectangle 31"/>
          <p:cNvSpPr/>
          <p:nvPr/>
        </p:nvSpPr>
        <p:spPr>
          <a:xfrm>
            <a:off x="7902182" y="4328160"/>
            <a:ext cx="1825903" cy="10772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夏季少雨</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冬季多雨</a:t>
            </a:r>
          </a:p>
        </p:txBody>
      </p:sp>
      <p:sp>
        <p:nvSpPr>
          <p:cNvPr id="7" name="矩形 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8" name="TextBox 7"/>
          <p:cNvSpPr txBox="1"/>
          <p:nvPr/>
        </p:nvSpPr>
        <p:spPr>
          <a:xfrm>
            <a:off x="4099026" y="746761"/>
            <a:ext cx="2102846"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表格总结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25"/>
                                        </p:tgtEl>
                                        <p:attrNameLst>
                                          <p:attrName>style.visibility</p:attrName>
                                        </p:attrNameLst>
                                      </p:cBhvr>
                                      <p:to>
                                        <p:strVal val="visible"/>
                                      </p:to>
                                    </p:set>
                                    <p:anim calcmode="lin" valueType="num">
                                      <p:cBhvr>
                                        <p:cTn id="7" dur="500" fill="hold"/>
                                        <p:tgtEl>
                                          <p:spTgt spid="29725"/>
                                        </p:tgtEl>
                                        <p:attrNameLst>
                                          <p:attrName>ppt_w</p:attrName>
                                        </p:attrNameLst>
                                      </p:cBhvr>
                                      <p:tavLst>
                                        <p:tav tm="0">
                                          <p:val>
                                            <p:fltVal val="0"/>
                                          </p:val>
                                        </p:tav>
                                        <p:tav tm="100000">
                                          <p:val>
                                            <p:strVal val="#ppt_w"/>
                                          </p:val>
                                        </p:tav>
                                      </p:tavLst>
                                    </p:anim>
                                    <p:anim calcmode="lin" valueType="num">
                                      <p:cBhvr>
                                        <p:cTn id="8" dur="500" fill="hold"/>
                                        <p:tgtEl>
                                          <p:spTgt spid="2972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9726"/>
                                        </p:tgtEl>
                                        <p:attrNameLst>
                                          <p:attrName>style.visibility</p:attrName>
                                        </p:attrNameLst>
                                      </p:cBhvr>
                                      <p:to>
                                        <p:strVal val="visible"/>
                                      </p:to>
                                    </p:set>
                                    <p:anim calcmode="lin" valueType="num">
                                      <p:cBhvr>
                                        <p:cTn id="13" dur="500" fill="hold"/>
                                        <p:tgtEl>
                                          <p:spTgt spid="29726"/>
                                        </p:tgtEl>
                                        <p:attrNameLst>
                                          <p:attrName>ppt_w</p:attrName>
                                        </p:attrNameLst>
                                      </p:cBhvr>
                                      <p:tavLst>
                                        <p:tav tm="0">
                                          <p:val>
                                            <p:fltVal val="0"/>
                                          </p:val>
                                        </p:tav>
                                        <p:tav tm="100000">
                                          <p:val>
                                            <p:strVal val="#ppt_w"/>
                                          </p:val>
                                        </p:tav>
                                      </p:tavLst>
                                    </p:anim>
                                    <p:anim calcmode="lin" valueType="num">
                                      <p:cBhvr>
                                        <p:cTn id="14" dur="500" fill="hold"/>
                                        <p:tgtEl>
                                          <p:spTgt spid="2972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9727"/>
                                        </p:tgtEl>
                                        <p:attrNameLst>
                                          <p:attrName>style.visibility</p:attrName>
                                        </p:attrNameLst>
                                      </p:cBhvr>
                                      <p:to>
                                        <p:strVal val="visible"/>
                                      </p:to>
                                    </p:set>
                                    <p:anim calcmode="lin" valueType="num">
                                      <p:cBhvr>
                                        <p:cTn id="19" dur="500" fill="hold"/>
                                        <p:tgtEl>
                                          <p:spTgt spid="29727"/>
                                        </p:tgtEl>
                                        <p:attrNameLst>
                                          <p:attrName>ppt_w</p:attrName>
                                        </p:attrNameLst>
                                      </p:cBhvr>
                                      <p:tavLst>
                                        <p:tav tm="0">
                                          <p:val>
                                            <p:fltVal val="0"/>
                                          </p:val>
                                        </p:tav>
                                        <p:tav tm="100000">
                                          <p:val>
                                            <p:strVal val="#ppt_w"/>
                                          </p:val>
                                        </p:tav>
                                      </p:tavLst>
                                    </p:anim>
                                    <p:anim calcmode="lin" valueType="num">
                                      <p:cBhvr>
                                        <p:cTn id="20" dur="500" fill="hold"/>
                                        <p:tgtEl>
                                          <p:spTgt spid="297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5" grpId="0"/>
      <p:bldP spid="29726" grpId="0"/>
      <p:bldP spid="29727"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62" name="Group 30"/>
          <p:cNvGraphicFramePr>
            <a:graphicFrameLocks noGrp="1"/>
          </p:cNvGraphicFramePr>
          <p:nvPr/>
        </p:nvGraphicFramePr>
        <p:xfrm>
          <a:off x="1691420" y="1158240"/>
          <a:ext cx="8838049" cy="3992880"/>
        </p:xfrm>
        <a:graphic>
          <a:graphicData uri="http://schemas.openxmlformats.org/drawingml/2006/table">
            <a:tbl>
              <a:tblPr/>
              <a:tblGrid>
                <a:gridCol w="2057132">
                  <a:extLst>
                    <a:ext uri="{9D8B030D-6E8A-4147-A177-3AD203B41FA5}">
                      <a16:colId xmlns:a16="http://schemas.microsoft.com/office/drawing/2014/main" val="20000"/>
                    </a:ext>
                  </a:extLst>
                </a:gridCol>
                <a:gridCol w="3834901">
                  <a:extLst>
                    <a:ext uri="{9D8B030D-6E8A-4147-A177-3AD203B41FA5}">
                      <a16:colId xmlns:a16="http://schemas.microsoft.com/office/drawing/2014/main" val="20001"/>
                    </a:ext>
                  </a:extLst>
                </a:gridCol>
                <a:gridCol w="2946016">
                  <a:extLst>
                    <a:ext uri="{9D8B030D-6E8A-4147-A177-3AD203B41FA5}">
                      <a16:colId xmlns:a16="http://schemas.microsoft.com/office/drawing/2014/main" val="20002"/>
                    </a:ext>
                  </a:extLst>
                </a:gridCol>
              </a:tblGrid>
              <a:tr h="79026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类  型</a:t>
                      </a:r>
                    </a:p>
                  </a:txBody>
                  <a:tcPr marL="91428" marR="91428"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分         布</a:t>
                      </a:r>
                    </a:p>
                  </a:txBody>
                  <a:tcPr marL="91428" marR="91428"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特       点</a:t>
                      </a:r>
                    </a:p>
                  </a:txBody>
                  <a:tcPr marL="91428" marR="91428"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8262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亚热带</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季风气候</a:t>
                      </a:r>
                    </a:p>
                  </a:txBody>
                  <a:tcPr marL="91428" marR="91428"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800" b="0" i="0" u="none" kern="1200" baseline="0" dirty="0">
                          <a:solidFill>
                            <a:schemeClr val="tx1"/>
                          </a:solidFill>
                          <a:latin typeface="微软雅黑" panose="020B0503020204020204" pitchFamily="34" charset="-122"/>
                          <a:ea typeface="微软雅黑" panose="020B0503020204020204" pitchFamily="34" charset="-122"/>
                          <a:cs typeface="+mn-cs"/>
                        </a:rPr>
                        <a:t>中国东南部</a:t>
                      </a:r>
                      <a:r>
                        <a:rPr kumimoji="1" lang="en-US" altLang="zh-CN" sz="2800" b="0" i="0" u="none" kern="1200" baseline="0" dirty="0">
                          <a:solidFill>
                            <a:schemeClr val="tx1"/>
                          </a:solidFill>
                          <a:latin typeface="微软雅黑" panose="020B0503020204020204" pitchFamily="34" charset="-122"/>
                          <a:ea typeface="微软雅黑" panose="020B0503020204020204" pitchFamily="34" charset="-122"/>
                          <a:cs typeface="+mn-cs"/>
                        </a:rPr>
                        <a:t>.</a:t>
                      </a:r>
                      <a:r>
                        <a:rPr kumimoji="1" lang="zh-CN" altLang="en-US" sz="2800" b="0" i="0" u="none" kern="1200" baseline="0" dirty="0">
                          <a:solidFill>
                            <a:schemeClr val="tx1"/>
                          </a:solidFill>
                          <a:latin typeface="微软雅黑" panose="020B0503020204020204" pitchFamily="34" charset="-122"/>
                          <a:ea typeface="微软雅黑" panose="020B0503020204020204" pitchFamily="34" charset="-122"/>
                          <a:cs typeface="+mn-cs"/>
                        </a:rPr>
                        <a:t>美国东南部</a:t>
                      </a:r>
                      <a:r>
                        <a:rPr kumimoji="1" lang="en-US" altLang="zh-CN" sz="2800" b="0" i="0" u="none" kern="1200" baseline="0" dirty="0">
                          <a:solidFill>
                            <a:schemeClr val="tx1"/>
                          </a:solidFill>
                          <a:latin typeface="微软雅黑" panose="020B0503020204020204" pitchFamily="34" charset="-122"/>
                          <a:ea typeface="微软雅黑" panose="020B0503020204020204" pitchFamily="34" charset="-122"/>
                          <a:cs typeface="+mn-cs"/>
                        </a:rPr>
                        <a:t>.</a:t>
                      </a:r>
                      <a:r>
                        <a:rPr kumimoji="1" lang="zh-CN" altLang="en-US" sz="2800" b="0" i="0" u="none" kern="1200" baseline="0" dirty="0">
                          <a:solidFill>
                            <a:schemeClr val="tx1"/>
                          </a:solidFill>
                          <a:latin typeface="微软雅黑" panose="020B0503020204020204" pitchFamily="34" charset="-122"/>
                          <a:ea typeface="微软雅黑" panose="020B0503020204020204" pitchFamily="34" charset="-122"/>
                          <a:cs typeface="+mn-cs"/>
                        </a:rPr>
                        <a:t>巴西东南部</a:t>
                      </a:r>
                      <a:r>
                        <a:rPr kumimoji="1" lang="en-US" altLang="zh-CN" sz="2800" b="0" i="0" u="none" kern="1200" baseline="0" dirty="0">
                          <a:solidFill>
                            <a:schemeClr val="tx1"/>
                          </a:solidFill>
                          <a:latin typeface="微软雅黑" panose="020B0503020204020204" pitchFamily="34" charset="-122"/>
                          <a:ea typeface="微软雅黑" panose="020B0503020204020204" pitchFamily="34" charset="-122"/>
                          <a:cs typeface="+mn-cs"/>
                        </a:rPr>
                        <a:t>.</a:t>
                      </a:r>
                      <a:r>
                        <a:rPr kumimoji="1" lang="zh-CN" altLang="en-US" sz="2800" b="0" i="0" u="none" kern="1200" baseline="0" dirty="0">
                          <a:solidFill>
                            <a:schemeClr val="tx1"/>
                          </a:solidFill>
                          <a:latin typeface="微软雅黑" panose="020B0503020204020204" pitchFamily="34" charset="-122"/>
                          <a:ea typeface="微软雅黑" panose="020B0503020204020204" pitchFamily="34" charset="-122"/>
                          <a:cs typeface="+mn-cs"/>
                        </a:rPr>
                        <a:t>阿根廷</a:t>
                      </a:r>
                      <a:r>
                        <a:rPr kumimoji="1" lang="en-US" altLang="zh-CN" sz="2800" b="0" i="0" u="none" kern="1200" baseline="0" dirty="0">
                          <a:solidFill>
                            <a:schemeClr val="tx1"/>
                          </a:solidFill>
                          <a:latin typeface="微软雅黑" panose="020B0503020204020204" pitchFamily="34" charset="-122"/>
                          <a:ea typeface="微软雅黑" panose="020B0503020204020204" pitchFamily="34" charset="-122"/>
                          <a:cs typeface="+mn-cs"/>
                        </a:rPr>
                        <a:t>.</a:t>
                      </a:r>
                      <a:r>
                        <a:rPr kumimoji="1" lang="zh-CN" altLang="en-US" sz="2800" b="0" i="0" u="none" kern="1200" baseline="0" dirty="0">
                          <a:solidFill>
                            <a:schemeClr val="tx1"/>
                          </a:solidFill>
                          <a:latin typeface="微软雅黑" panose="020B0503020204020204" pitchFamily="34" charset="-122"/>
                          <a:ea typeface="微软雅黑" panose="020B0503020204020204" pitchFamily="34" charset="-122"/>
                          <a:cs typeface="+mn-cs"/>
                        </a:rPr>
                        <a:t>澳大利亚等沿海地区</a:t>
                      </a:r>
                      <a:r>
                        <a:rPr kumimoji="1" lang="en-US" altLang="zh-CN" sz="2800" b="0" i="0" u="none" kern="1200" baseline="0" dirty="0">
                          <a:solidFill>
                            <a:schemeClr val="tx1"/>
                          </a:solidFill>
                          <a:latin typeface="微软雅黑" panose="020B0503020204020204" pitchFamily="34" charset="-122"/>
                          <a:ea typeface="微软雅黑" panose="020B0503020204020204" pitchFamily="34" charset="-122"/>
                          <a:cs typeface="+mn-cs"/>
                        </a:rPr>
                        <a:t>.</a:t>
                      </a:r>
                    </a:p>
                  </a:txBody>
                  <a:tcPr marL="91428" marR="91428"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1999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地中海</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气候</a:t>
                      </a:r>
                    </a:p>
                  </a:txBody>
                  <a:tcPr marL="91428" marR="91428"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800" b="0" i="0" u="none" kern="1200" baseline="0" dirty="0">
                          <a:solidFill>
                            <a:schemeClr val="tx1"/>
                          </a:solidFill>
                          <a:latin typeface="微软雅黑" panose="020B0503020204020204" pitchFamily="34" charset="-122"/>
                          <a:ea typeface="微软雅黑" panose="020B0503020204020204" pitchFamily="34" charset="-122"/>
                          <a:cs typeface="+mn-cs"/>
                        </a:rPr>
                        <a:t>分布在南北纬</a:t>
                      </a:r>
                      <a:r>
                        <a:rPr kumimoji="1" lang="en-US" altLang="zh-CN" sz="2800" b="0" i="0" u="none" kern="1200" baseline="0" dirty="0">
                          <a:solidFill>
                            <a:schemeClr val="tx1"/>
                          </a:solidFill>
                          <a:latin typeface="微软雅黑" panose="020B0503020204020204" pitchFamily="34" charset="-122"/>
                          <a:ea typeface="微软雅黑" panose="020B0503020204020204" pitchFamily="34" charset="-122"/>
                          <a:cs typeface="+mn-cs"/>
                        </a:rPr>
                        <a:t>30º----40º</a:t>
                      </a:r>
                      <a:r>
                        <a:rPr kumimoji="1" lang="zh-CN" altLang="en-US" sz="2800" b="0" i="0" u="none" kern="1200" baseline="0" dirty="0">
                          <a:solidFill>
                            <a:schemeClr val="tx1"/>
                          </a:solidFill>
                          <a:latin typeface="微软雅黑" panose="020B0503020204020204" pitchFamily="34" charset="-122"/>
                          <a:ea typeface="微软雅黑" panose="020B0503020204020204" pitchFamily="34" charset="-122"/>
                          <a:cs typeface="+mn-cs"/>
                        </a:rPr>
                        <a:t>的大陆西岸</a:t>
                      </a:r>
                      <a:r>
                        <a:rPr kumimoji="1" lang="en-US" altLang="zh-CN" sz="2800" b="0" i="0" u="none" kern="1200" baseline="0" dirty="0">
                          <a:solidFill>
                            <a:schemeClr val="tx1"/>
                          </a:solidFill>
                          <a:latin typeface="微软雅黑" panose="020B0503020204020204" pitchFamily="34" charset="-122"/>
                          <a:ea typeface="微软雅黑" panose="020B0503020204020204" pitchFamily="34" charset="-122"/>
                          <a:cs typeface="+mn-cs"/>
                        </a:rPr>
                        <a:t>.</a:t>
                      </a:r>
                      <a:r>
                        <a:rPr kumimoji="1" lang="zh-CN" altLang="en-US" sz="2800" b="0" i="0" u="none" kern="1200" baseline="0" dirty="0">
                          <a:solidFill>
                            <a:schemeClr val="tx1"/>
                          </a:solidFill>
                          <a:latin typeface="微软雅黑" panose="020B0503020204020204" pitchFamily="34" charset="-122"/>
                          <a:ea typeface="微软雅黑" panose="020B0503020204020204" pitchFamily="34" charset="-122"/>
                          <a:cs typeface="+mn-cs"/>
                        </a:rPr>
                        <a:t>以地中海最为典型</a:t>
                      </a:r>
                      <a:r>
                        <a:rPr kumimoji="1" lang="en-US" altLang="zh-CN" sz="2800" b="0" i="0" u="none" kern="1200" baseline="0" dirty="0">
                          <a:solidFill>
                            <a:schemeClr val="tx1"/>
                          </a:solidFill>
                          <a:latin typeface="微软雅黑" panose="020B0503020204020204" pitchFamily="34" charset="-122"/>
                          <a:ea typeface="微软雅黑" panose="020B0503020204020204" pitchFamily="34" charset="-122"/>
                          <a:cs typeface="+mn-cs"/>
                        </a:rPr>
                        <a:t>.</a:t>
                      </a:r>
                    </a:p>
                  </a:txBody>
                  <a:tcPr marL="91428" marR="91428"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4063" name="Text Box 31"/>
          <p:cNvSpPr txBox="1"/>
          <p:nvPr/>
        </p:nvSpPr>
        <p:spPr>
          <a:xfrm>
            <a:off x="7780277" y="2042161"/>
            <a:ext cx="2425348" cy="13849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dirty="0">
                <a:latin typeface="微软雅黑" panose="020B0503020204020204" pitchFamily="34" charset="-122"/>
                <a:ea typeface="微软雅黑" panose="020B0503020204020204" pitchFamily="34" charset="-122"/>
              </a:rPr>
              <a:t>夏季高温多雨</a:t>
            </a:r>
            <a:r>
              <a:rPr lang="en-US" altLang="zh-CN" sz="2800" dirty="0">
                <a:latin typeface="微软雅黑" panose="020B0503020204020204" pitchFamily="34" charset="-122"/>
                <a:ea typeface="微软雅黑" panose="020B0503020204020204" pitchFamily="34" charset="-122"/>
              </a:rPr>
              <a:t>.</a:t>
            </a:r>
          </a:p>
          <a:p>
            <a:pPr marL="0" lvl="0" indent="0" eaLnBrk="1" hangingPunct="1">
              <a:spcBef>
                <a:spcPct val="0"/>
              </a:spcBef>
              <a:buNone/>
            </a:pPr>
            <a:r>
              <a:rPr lang="zh-CN" altLang="en-US" sz="2800" dirty="0">
                <a:latin typeface="微软雅黑" panose="020B0503020204020204" pitchFamily="34" charset="-122"/>
                <a:ea typeface="微软雅黑" panose="020B0503020204020204" pitchFamily="34" charset="-122"/>
              </a:rPr>
              <a:t>冬季温和少雨</a:t>
            </a:r>
          </a:p>
          <a:p>
            <a:pPr marL="0" lvl="0" indent="0" eaLnBrk="1" hangingPunct="1">
              <a:spcBef>
                <a:spcPct val="0"/>
              </a:spcBef>
              <a:buNone/>
            </a:pPr>
            <a:r>
              <a:rPr lang="zh-CN" altLang="en-US" sz="2800" dirty="0">
                <a:latin typeface="微软雅黑" panose="020B0503020204020204" pitchFamily="34" charset="-122"/>
                <a:ea typeface="微软雅黑" panose="020B0503020204020204" pitchFamily="34" charset="-122"/>
              </a:rPr>
              <a:t>（雨热同期）</a:t>
            </a:r>
          </a:p>
        </p:txBody>
      </p:sp>
      <p:sp>
        <p:nvSpPr>
          <p:cNvPr id="44064" name="Text Box 32"/>
          <p:cNvSpPr txBox="1"/>
          <p:nvPr/>
        </p:nvSpPr>
        <p:spPr>
          <a:xfrm>
            <a:off x="7673611" y="3581401"/>
            <a:ext cx="2697824" cy="13849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800" dirty="0">
                <a:latin typeface="微软雅黑" panose="020B0503020204020204" pitchFamily="34" charset="-122"/>
                <a:ea typeface="微软雅黑" panose="020B0503020204020204" pitchFamily="34" charset="-122"/>
              </a:rPr>
              <a:t>夏季炎热干燥</a:t>
            </a:r>
            <a:r>
              <a:rPr lang="en-US" altLang="zh-CN" sz="2800" dirty="0">
                <a:latin typeface="微软雅黑" panose="020B0503020204020204" pitchFamily="34" charset="-122"/>
                <a:ea typeface="微软雅黑" panose="020B0503020204020204" pitchFamily="34" charset="-122"/>
              </a:rPr>
              <a:t>.</a:t>
            </a:r>
          </a:p>
          <a:p>
            <a:pPr marL="0" indent="0" eaLnBrk="1" hangingPunct="1">
              <a:spcBef>
                <a:spcPct val="0"/>
              </a:spcBef>
              <a:buNone/>
            </a:pPr>
            <a:r>
              <a:rPr lang="zh-CN" altLang="en-US" sz="2800" dirty="0">
                <a:latin typeface="微软雅黑" panose="020B0503020204020204" pitchFamily="34" charset="-122"/>
                <a:ea typeface="微软雅黑" panose="020B0503020204020204" pitchFamily="34" charset="-122"/>
              </a:rPr>
              <a:t>冬季温和多雨</a:t>
            </a:r>
          </a:p>
          <a:p>
            <a:pPr marL="0" indent="0" eaLnBrk="1" hangingPunct="1">
              <a:spcBef>
                <a:spcPct val="0"/>
              </a:spcBef>
              <a:buNone/>
            </a:pPr>
            <a:r>
              <a:rPr lang="zh-CN" altLang="en-US" sz="2800" dirty="0">
                <a:latin typeface="微软雅黑" panose="020B0503020204020204" pitchFamily="34" charset="-122"/>
                <a:ea typeface="微软雅黑" panose="020B0503020204020204" pitchFamily="34" charset="-122"/>
              </a:rPr>
              <a:t>（雨热不同期）</a:t>
            </a:r>
          </a:p>
        </p:txBody>
      </p:sp>
      <p:sp>
        <p:nvSpPr>
          <p:cNvPr id="6" name="矩形 5"/>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7" name="TextBox 6"/>
          <p:cNvSpPr txBox="1"/>
          <p:nvPr/>
        </p:nvSpPr>
        <p:spPr>
          <a:xfrm>
            <a:off x="4479977" y="5288281"/>
            <a:ext cx="2102846"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表格总结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4063"/>
                                        </p:tgtEl>
                                        <p:attrNameLst>
                                          <p:attrName>style.visibility</p:attrName>
                                        </p:attrNameLst>
                                      </p:cBhvr>
                                      <p:to>
                                        <p:strVal val="visible"/>
                                      </p:to>
                                    </p:set>
                                    <p:anim calcmode="lin" valueType="num">
                                      <p:cBhvr>
                                        <p:cTn id="7" dur="500" fill="hold"/>
                                        <p:tgtEl>
                                          <p:spTgt spid="44063"/>
                                        </p:tgtEl>
                                        <p:attrNameLst>
                                          <p:attrName>ppt_w</p:attrName>
                                        </p:attrNameLst>
                                      </p:cBhvr>
                                      <p:tavLst>
                                        <p:tav tm="0">
                                          <p:val>
                                            <p:fltVal val="0"/>
                                          </p:val>
                                        </p:tav>
                                        <p:tav tm="100000">
                                          <p:val>
                                            <p:strVal val="#ppt_w"/>
                                          </p:val>
                                        </p:tav>
                                      </p:tavLst>
                                    </p:anim>
                                    <p:anim calcmode="lin" valueType="num">
                                      <p:cBhvr>
                                        <p:cTn id="8" dur="500" fill="hold"/>
                                        <p:tgtEl>
                                          <p:spTgt spid="4406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4064"/>
                                        </p:tgtEl>
                                        <p:attrNameLst>
                                          <p:attrName>style.visibility</p:attrName>
                                        </p:attrNameLst>
                                      </p:cBhvr>
                                      <p:to>
                                        <p:strVal val="visible"/>
                                      </p:to>
                                    </p:set>
                                    <p:anim calcmode="lin" valueType="num">
                                      <p:cBhvr>
                                        <p:cTn id="13" dur="500" fill="hold"/>
                                        <p:tgtEl>
                                          <p:spTgt spid="44064"/>
                                        </p:tgtEl>
                                        <p:attrNameLst>
                                          <p:attrName>ppt_w</p:attrName>
                                        </p:attrNameLst>
                                      </p:cBhvr>
                                      <p:tavLst>
                                        <p:tav tm="0">
                                          <p:val>
                                            <p:fltVal val="0"/>
                                          </p:val>
                                        </p:tav>
                                        <p:tav tm="100000">
                                          <p:val>
                                            <p:strVal val="#ppt_w"/>
                                          </p:val>
                                        </p:tav>
                                      </p:tavLst>
                                    </p:anim>
                                    <p:anim calcmode="lin" valueType="num">
                                      <p:cBhvr>
                                        <p:cTn id="14" dur="500" fill="hold"/>
                                        <p:tgtEl>
                                          <p:spTgt spid="440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3" grpId="0"/>
      <p:bldP spid="44064"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027"/>
          <p:cNvSpPr txBox="1"/>
          <p:nvPr/>
        </p:nvSpPr>
        <p:spPr>
          <a:xfrm>
            <a:off x="2932049" y="1387159"/>
            <a:ext cx="2646533"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温带季风气候</a:t>
            </a:r>
          </a:p>
        </p:txBody>
      </p:sp>
      <p:sp>
        <p:nvSpPr>
          <p:cNvPr id="24579" name="Text Box 1028"/>
          <p:cNvSpPr txBox="1"/>
          <p:nvPr/>
        </p:nvSpPr>
        <p:spPr>
          <a:xfrm>
            <a:off x="2910462" y="2560321"/>
            <a:ext cx="3056849"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温带海洋性气候</a:t>
            </a:r>
          </a:p>
        </p:txBody>
      </p:sp>
      <p:sp>
        <p:nvSpPr>
          <p:cNvPr id="24580" name="Text Box 1029" descr="斜纹布"/>
          <p:cNvSpPr txBox="1"/>
          <p:nvPr/>
        </p:nvSpPr>
        <p:spPr>
          <a:xfrm>
            <a:off x="2173323" y="1021080"/>
            <a:ext cx="646247" cy="4093428"/>
          </a:xfrm>
          <a:prstGeom prst="rect">
            <a:avLst/>
          </a:prstGeom>
          <a:blipFill rotWithShape="0">
            <a:blip r:embed="rId2" cstate="print"/>
          </a:blipFill>
          <a:ln w="9525" cap="flat" cmpd="sng">
            <a:solidFill>
              <a:srgbClr val="6699FF"/>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en-US" altLang="zh-CN" sz="4400" dirty="0">
              <a:solidFill>
                <a:srgbClr val="FF3399"/>
              </a:solidFill>
              <a:ea typeface="微软雅黑" panose="020B0503020204020204" pitchFamily="34" charset="-122"/>
            </a:endParaRPr>
          </a:p>
          <a:p>
            <a:pPr marL="0" lvl="0" indent="0" eaLnBrk="1" hangingPunct="1">
              <a:spcBef>
                <a:spcPct val="0"/>
              </a:spcBef>
              <a:buNone/>
            </a:pPr>
            <a:r>
              <a:rPr lang="zh-CN" altLang="en-US" sz="3600" dirty="0">
                <a:solidFill>
                  <a:srgbClr val="FFFF66"/>
                </a:solidFill>
                <a:latin typeface="微软雅黑" panose="020B0503020204020204" pitchFamily="34" charset="-122"/>
                <a:ea typeface="微软雅黑" panose="020B0503020204020204" pitchFamily="34" charset="-122"/>
              </a:rPr>
              <a:t>温</a:t>
            </a:r>
          </a:p>
          <a:p>
            <a:pPr marL="0" lvl="0" indent="0" eaLnBrk="1" hangingPunct="1">
              <a:spcBef>
                <a:spcPct val="0"/>
              </a:spcBef>
              <a:buNone/>
            </a:pPr>
            <a:r>
              <a:rPr lang="zh-CN" altLang="en-US" sz="3600" dirty="0">
                <a:solidFill>
                  <a:srgbClr val="FFFF66"/>
                </a:solidFill>
                <a:latin typeface="微软雅黑" panose="020B0503020204020204" pitchFamily="34" charset="-122"/>
                <a:ea typeface="微软雅黑" panose="020B0503020204020204" pitchFamily="34" charset="-122"/>
              </a:rPr>
              <a:t>带</a:t>
            </a:r>
          </a:p>
          <a:p>
            <a:pPr marL="0" lvl="0" indent="0" eaLnBrk="1" hangingPunct="1">
              <a:spcBef>
                <a:spcPct val="0"/>
              </a:spcBef>
              <a:buNone/>
            </a:pPr>
            <a:r>
              <a:rPr lang="zh-CN" altLang="en-US" sz="3600" dirty="0">
                <a:solidFill>
                  <a:srgbClr val="FFFF66"/>
                </a:solidFill>
                <a:latin typeface="微软雅黑" panose="020B0503020204020204" pitchFamily="34" charset="-122"/>
                <a:ea typeface="微软雅黑" panose="020B0503020204020204" pitchFamily="34" charset="-122"/>
              </a:rPr>
              <a:t>气</a:t>
            </a:r>
          </a:p>
          <a:p>
            <a:pPr marL="0" lvl="0" indent="0" eaLnBrk="1" hangingPunct="1">
              <a:spcBef>
                <a:spcPct val="0"/>
              </a:spcBef>
              <a:buNone/>
            </a:pPr>
            <a:r>
              <a:rPr lang="zh-CN" altLang="en-US" sz="3600" dirty="0">
                <a:solidFill>
                  <a:srgbClr val="FFFF66"/>
                </a:solidFill>
                <a:latin typeface="微软雅黑" panose="020B0503020204020204" pitchFamily="34" charset="-122"/>
                <a:ea typeface="微软雅黑" panose="020B0503020204020204" pitchFamily="34" charset="-122"/>
              </a:rPr>
              <a:t>候</a:t>
            </a:r>
          </a:p>
          <a:p>
            <a:pPr marL="0" lvl="0" indent="0" eaLnBrk="1" hangingPunct="1">
              <a:spcBef>
                <a:spcPct val="0"/>
              </a:spcBef>
              <a:buNone/>
            </a:pPr>
            <a:r>
              <a:rPr lang="zh-CN" altLang="en-US" sz="3600" dirty="0">
                <a:solidFill>
                  <a:srgbClr val="FFFF66"/>
                </a:solidFill>
                <a:latin typeface="微软雅黑" panose="020B0503020204020204" pitchFamily="34" charset="-122"/>
                <a:ea typeface="微软雅黑" panose="020B0503020204020204" pitchFamily="34" charset="-122"/>
              </a:rPr>
              <a:t>类</a:t>
            </a:r>
          </a:p>
          <a:p>
            <a:pPr marL="0" lvl="0" indent="0" eaLnBrk="1" hangingPunct="1">
              <a:spcBef>
                <a:spcPct val="0"/>
              </a:spcBef>
              <a:buNone/>
            </a:pPr>
            <a:r>
              <a:rPr lang="zh-CN" altLang="en-US" sz="3600" dirty="0">
                <a:solidFill>
                  <a:srgbClr val="FFFF66"/>
                </a:solidFill>
                <a:latin typeface="微软雅黑" panose="020B0503020204020204" pitchFamily="34" charset="-122"/>
                <a:ea typeface="微软雅黑" panose="020B0503020204020204" pitchFamily="34" charset="-122"/>
              </a:rPr>
              <a:t>型</a:t>
            </a:r>
          </a:p>
        </p:txBody>
      </p:sp>
      <p:sp>
        <p:nvSpPr>
          <p:cNvPr id="24581" name="Text Box 1030"/>
          <p:cNvSpPr txBox="1"/>
          <p:nvPr/>
        </p:nvSpPr>
        <p:spPr>
          <a:xfrm>
            <a:off x="2864748" y="4053206"/>
            <a:ext cx="3056849"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温带大陆性气候</a:t>
            </a:r>
          </a:p>
        </p:txBody>
      </p:sp>
      <p:sp>
        <p:nvSpPr>
          <p:cNvPr id="8" name="矩形 7"/>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p:cNvPicPr>
          <p:nvPr/>
        </p:nvPicPr>
        <p:blipFill>
          <a:blip r:embed="rId2" cstate="print"/>
          <a:stretch>
            <a:fillRect/>
          </a:stretch>
        </p:blipFill>
        <p:spPr>
          <a:xfrm>
            <a:off x="5957113" y="3419475"/>
            <a:ext cx="276189" cy="19050"/>
          </a:xfrm>
          <a:prstGeom prst="rect">
            <a:avLst/>
          </a:prstGeom>
          <a:noFill/>
          <a:ln w="9525">
            <a:noFill/>
          </a:ln>
        </p:spPr>
      </p:pic>
      <p:pic>
        <p:nvPicPr>
          <p:cNvPr id="25603" name="Picture 3"/>
          <p:cNvPicPr>
            <a:picLocks noChangeAspect="1"/>
          </p:cNvPicPr>
          <p:nvPr/>
        </p:nvPicPr>
        <p:blipFill>
          <a:blip r:embed="rId2" cstate="print"/>
          <a:stretch>
            <a:fillRect/>
          </a:stretch>
        </p:blipFill>
        <p:spPr>
          <a:xfrm>
            <a:off x="5957113" y="3419475"/>
            <a:ext cx="276189" cy="19050"/>
          </a:xfrm>
          <a:prstGeom prst="rect">
            <a:avLst/>
          </a:prstGeom>
          <a:noFill/>
          <a:ln w="9525">
            <a:noFill/>
          </a:ln>
        </p:spPr>
      </p:pic>
      <p:pic>
        <p:nvPicPr>
          <p:cNvPr id="25604" name="Picture 4"/>
          <p:cNvPicPr>
            <a:picLocks noChangeAspect="1"/>
          </p:cNvPicPr>
          <p:nvPr/>
        </p:nvPicPr>
        <p:blipFill>
          <a:blip r:embed="rId2" cstate="print"/>
          <a:stretch>
            <a:fillRect/>
          </a:stretch>
        </p:blipFill>
        <p:spPr>
          <a:xfrm>
            <a:off x="5957113" y="3419475"/>
            <a:ext cx="276189" cy="19050"/>
          </a:xfrm>
          <a:prstGeom prst="rect">
            <a:avLst/>
          </a:prstGeom>
          <a:noFill/>
          <a:ln w="9525">
            <a:noFill/>
          </a:ln>
        </p:spPr>
      </p:pic>
      <p:pic>
        <p:nvPicPr>
          <p:cNvPr id="25605" name="Picture 5"/>
          <p:cNvPicPr>
            <a:picLocks noChangeAspect="1"/>
          </p:cNvPicPr>
          <p:nvPr/>
        </p:nvPicPr>
        <p:blipFill>
          <a:blip r:embed="rId2" cstate="print"/>
          <a:stretch>
            <a:fillRect/>
          </a:stretch>
        </p:blipFill>
        <p:spPr>
          <a:xfrm>
            <a:off x="5957113" y="3419475"/>
            <a:ext cx="276189" cy="19050"/>
          </a:xfrm>
          <a:prstGeom prst="rect">
            <a:avLst/>
          </a:prstGeom>
          <a:noFill/>
          <a:ln w="9525">
            <a:noFill/>
          </a:ln>
        </p:spPr>
      </p:pic>
      <p:pic>
        <p:nvPicPr>
          <p:cNvPr id="25606" name="Picture 6"/>
          <p:cNvPicPr>
            <a:picLocks noChangeAspect="1"/>
          </p:cNvPicPr>
          <p:nvPr/>
        </p:nvPicPr>
        <p:blipFill>
          <a:blip r:embed="rId3" cstate="print"/>
          <a:stretch>
            <a:fillRect/>
          </a:stretch>
        </p:blipFill>
        <p:spPr>
          <a:xfrm>
            <a:off x="1523801" y="777240"/>
            <a:ext cx="6095207" cy="2594610"/>
          </a:xfrm>
          <a:prstGeom prst="rect">
            <a:avLst/>
          </a:prstGeom>
          <a:noFill/>
          <a:ln w="9525">
            <a:noFill/>
          </a:ln>
        </p:spPr>
      </p:pic>
      <p:pic>
        <p:nvPicPr>
          <p:cNvPr id="25607" name="Picture 7"/>
          <p:cNvPicPr>
            <a:picLocks noChangeAspect="1"/>
          </p:cNvPicPr>
          <p:nvPr/>
        </p:nvPicPr>
        <p:blipFill>
          <a:blip r:embed="rId4" cstate="print"/>
          <a:stretch>
            <a:fillRect/>
          </a:stretch>
        </p:blipFill>
        <p:spPr>
          <a:xfrm>
            <a:off x="6999964" y="792480"/>
            <a:ext cx="3666648" cy="2484120"/>
          </a:xfrm>
          <a:prstGeom prst="rect">
            <a:avLst/>
          </a:prstGeom>
          <a:noFill/>
          <a:ln w="9525">
            <a:noFill/>
          </a:ln>
        </p:spPr>
      </p:pic>
      <p:pic>
        <p:nvPicPr>
          <p:cNvPr id="25608" name="Picture 8"/>
          <p:cNvPicPr>
            <a:picLocks noChangeAspect="1"/>
          </p:cNvPicPr>
          <p:nvPr/>
        </p:nvPicPr>
        <p:blipFill>
          <a:blip r:embed="rId5" cstate="print"/>
          <a:stretch>
            <a:fillRect/>
          </a:stretch>
        </p:blipFill>
        <p:spPr>
          <a:xfrm>
            <a:off x="1523802" y="3124200"/>
            <a:ext cx="4723785" cy="3733800"/>
          </a:xfrm>
          <a:prstGeom prst="rect">
            <a:avLst/>
          </a:prstGeom>
          <a:noFill/>
          <a:ln w="9525">
            <a:noFill/>
          </a:ln>
        </p:spPr>
      </p:pic>
      <p:pic>
        <p:nvPicPr>
          <p:cNvPr id="25609" name="Picture 9"/>
          <p:cNvPicPr>
            <a:picLocks noChangeAspect="1"/>
          </p:cNvPicPr>
          <p:nvPr/>
        </p:nvPicPr>
        <p:blipFill>
          <a:blip r:embed="rId6" cstate="print"/>
          <a:stretch>
            <a:fillRect/>
          </a:stretch>
        </p:blipFill>
        <p:spPr>
          <a:xfrm>
            <a:off x="6323777" y="3200400"/>
            <a:ext cx="4342835" cy="3657600"/>
          </a:xfrm>
          <a:prstGeom prst="rect">
            <a:avLst/>
          </a:prstGeom>
          <a:noFill/>
          <a:ln w="9525">
            <a:noFill/>
          </a:ln>
        </p:spPr>
      </p:pic>
      <p:sp>
        <p:nvSpPr>
          <p:cNvPr id="25610" name="Text Box 10"/>
          <p:cNvSpPr txBox="1"/>
          <p:nvPr/>
        </p:nvSpPr>
        <p:spPr>
          <a:xfrm>
            <a:off x="6399967" y="6156326"/>
            <a:ext cx="4952355"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3600" dirty="0">
                <a:latin typeface="微软雅黑" panose="020B0503020204020204" pitchFamily="34" charset="-122"/>
                <a:ea typeface="微软雅黑" panose="020B0503020204020204" pitchFamily="34" charset="-122"/>
              </a:rPr>
              <a:t>温带落叶阔叶林</a:t>
            </a:r>
          </a:p>
        </p:txBody>
      </p:sp>
      <p:sp>
        <p:nvSpPr>
          <p:cNvPr id="25611" name="Text Box 11"/>
          <p:cNvSpPr txBox="1"/>
          <p:nvPr/>
        </p:nvSpPr>
        <p:spPr>
          <a:xfrm>
            <a:off x="2285703" y="6156326"/>
            <a:ext cx="4952355"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3600" dirty="0">
                <a:latin typeface="微软雅黑" panose="020B0503020204020204" pitchFamily="34" charset="-122"/>
                <a:ea typeface="微软雅黑" panose="020B0503020204020204" pitchFamily="34" charset="-122"/>
              </a:rPr>
              <a:t>温带草原</a:t>
            </a:r>
          </a:p>
        </p:txBody>
      </p:sp>
      <p:sp>
        <p:nvSpPr>
          <p:cNvPr id="25612" name="Text Box 12"/>
          <p:cNvSpPr txBox="1"/>
          <p:nvPr/>
        </p:nvSpPr>
        <p:spPr>
          <a:xfrm>
            <a:off x="7009488" y="2514601"/>
            <a:ext cx="4952355"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3600" dirty="0">
                <a:latin typeface="微软雅黑" panose="020B0503020204020204" pitchFamily="34" charset="-122"/>
                <a:ea typeface="微软雅黑" panose="020B0503020204020204" pitchFamily="34" charset="-122"/>
              </a:rPr>
              <a:t>温带草原</a:t>
            </a:r>
          </a:p>
        </p:txBody>
      </p:sp>
      <p:sp>
        <p:nvSpPr>
          <p:cNvPr id="25613" name="Text Box 13"/>
          <p:cNvSpPr txBox="1"/>
          <p:nvPr/>
        </p:nvSpPr>
        <p:spPr>
          <a:xfrm>
            <a:off x="4068550" y="838201"/>
            <a:ext cx="2102846" cy="64633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3600" dirty="0">
                <a:latin typeface="微软雅黑" panose="020B0503020204020204" pitchFamily="34" charset="-122"/>
                <a:ea typeface="微软雅黑" panose="020B0503020204020204" pitchFamily="34" charset="-122"/>
              </a:rPr>
              <a:t>温带荒漠</a:t>
            </a:r>
          </a:p>
        </p:txBody>
      </p:sp>
      <p:sp>
        <p:nvSpPr>
          <p:cNvPr id="14" name="矩形 13"/>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autumn2002-08"/>
          <p:cNvPicPr>
            <a:picLocks noChangeAspect="1"/>
          </p:cNvPicPr>
          <p:nvPr/>
        </p:nvPicPr>
        <p:blipFill>
          <a:blip r:embed="rId2" cstate="print"/>
          <a:stretch>
            <a:fillRect/>
          </a:stretch>
        </p:blipFill>
        <p:spPr>
          <a:xfrm>
            <a:off x="1935228" y="777875"/>
            <a:ext cx="4815213" cy="4038600"/>
          </a:xfrm>
          <a:prstGeom prst="rect">
            <a:avLst/>
          </a:prstGeom>
          <a:noFill/>
          <a:ln w="9525">
            <a:noFill/>
          </a:ln>
        </p:spPr>
      </p:pic>
      <p:pic>
        <p:nvPicPr>
          <p:cNvPr id="26627" name="Picture 3" descr="autumn2002-06"/>
          <p:cNvPicPr>
            <a:picLocks noChangeAspect="1"/>
          </p:cNvPicPr>
          <p:nvPr/>
        </p:nvPicPr>
        <p:blipFill>
          <a:blip r:embed="rId3" cstate="print"/>
          <a:stretch>
            <a:fillRect/>
          </a:stretch>
        </p:blipFill>
        <p:spPr>
          <a:xfrm>
            <a:off x="6750441" y="807720"/>
            <a:ext cx="4495215" cy="4038600"/>
          </a:xfrm>
          <a:prstGeom prst="rect">
            <a:avLst/>
          </a:prstGeom>
          <a:noFill/>
          <a:ln w="9525">
            <a:noFill/>
          </a:ln>
        </p:spPr>
      </p:pic>
      <p:pic>
        <p:nvPicPr>
          <p:cNvPr id="26628" name="Picture 4" descr="cc01"/>
          <p:cNvPicPr>
            <a:picLocks noChangeAspect="1"/>
          </p:cNvPicPr>
          <p:nvPr/>
        </p:nvPicPr>
        <p:blipFill>
          <a:blip r:embed="rId4" cstate="print"/>
          <a:stretch>
            <a:fillRect/>
          </a:stretch>
        </p:blipFill>
        <p:spPr>
          <a:xfrm>
            <a:off x="1980942" y="4191000"/>
            <a:ext cx="8380909" cy="2667000"/>
          </a:xfrm>
          <a:prstGeom prst="rect">
            <a:avLst/>
          </a:prstGeom>
          <a:noFill/>
          <a:ln w="9525">
            <a:noFill/>
          </a:ln>
        </p:spPr>
      </p:pic>
      <p:sp>
        <p:nvSpPr>
          <p:cNvPr id="26630" name="Text Box 6"/>
          <p:cNvSpPr txBox="1"/>
          <p:nvPr/>
        </p:nvSpPr>
        <p:spPr>
          <a:xfrm>
            <a:off x="5135212" y="3505201"/>
            <a:ext cx="4952355" cy="706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4000" dirty="0">
                <a:solidFill>
                  <a:srgbClr val="FFFF66"/>
                </a:solidFill>
                <a:latin typeface="微软雅黑" panose="020B0503020204020204" pitchFamily="34" charset="-122"/>
                <a:ea typeface="微软雅黑" panose="020B0503020204020204" pitchFamily="34" charset="-122"/>
              </a:rPr>
              <a:t>温带落叶阔叶林</a:t>
            </a:r>
          </a:p>
        </p:txBody>
      </p:sp>
      <p:sp>
        <p:nvSpPr>
          <p:cNvPr id="26631" name="Text Box 7"/>
          <p:cNvSpPr txBox="1"/>
          <p:nvPr/>
        </p:nvSpPr>
        <p:spPr>
          <a:xfrm>
            <a:off x="4266645" y="6156326"/>
            <a:ext cx="4952355" cy="706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4000" dirty="0">
                <a:solidFill>
                  <a:srgbClr val="FFFF66"/>
                </a:solidFill>
                <a:latin typeface="微软雅黑" panose="020B0503020204020204" pitchFamily="34" charset="-122"/>
                <a:ea typeface="微软雅黑" panose="020B0503020204020204" pitchFamily="34" charset="-122"/>
              </a:rPr>
              <a:t>温带草原</a:t>
            </a:r>
          </a:p>
        </p:txBody>
      </p:sp>
      <p:sp>
        <p:nvSpPr>
          <p:cNvPr id="12" name="矩形 11"/>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2034911" y="755016"/>
            <a:ext cx="4729499" cy="2738755"/>
            <a:chOff x="2143108" y="660778"/>
            <a:chExt cx="3190865" cy="2738309"/>
          </a:xfrm>
        </p:grpSpPr>
        <p:pic>
          <p:nvPicPr>
            <p:cNvPr id="14351" name="Picture 4" descr="pic30836"/>
            <p:cNvPicPr>
              <a:picLocks noChangeAspect="1"/>
            </p:cNvPicPr>
            <p:nvPr/>
          </p:nvPicPr>
          <p:blipFill>
            <a:blip r:embed="rId2" cstate="print"/>
            <a:stretch>
              <a:fillRect/>
            </a:stretch>
          </p:blipFill>
          <p:spPr>
            <a:xfrm>
              <a:off x="2143108" y="660778"/>
              <a:ext cx="3190865" cy="2339570"/>
            </a:xfrm>
            <a:prstGeom prst="rect">
              <a:avLst/>
            </a:prstGeom>
            <a:noFill/>
            <a:ln w="9525">
              <a:noFill/>
            </a:ln>
          </p:spPr>
        </p:pic>
        <p:sp>
          <p:nvSpPr>
            <p:cNvPr id="14352" name="TextBox 5"/>
            <p:cNvSpPr txBox="1"/>
            <p:nvPr/>
          </p:nvSpPr>
          <p:spPr>
            <a:xfrm>
              <a:off x="2357422" y="3000372"/>
              <a:ext cx="2571768" cy="398715"/>
            </a:xfrm>
            <a:prstGeom prst="rect">
              <a:avLst/>
            </a:prstGeom>
            <a:noFill/>
            <a:ln w="9525">
              <a:noFill/>
            </a:ln>
          </p:spPr>
          <p:txBody>
            <a:bodyPr>
              <a:spAutoFit/>
            </a:bodyPr>
            <a:lstStyle/>
            <a:p>
              <a:r>
                <a:rPr lang="zh-CN" altLang="en-US" sz="2000" b="1" dirty="0">
                  <a:latin typeface="微软雅黑" panose="020B0503020204020204" pitchFamily="34" charset="-122"/>
                  <a:ea typeface="微软雅黑" panose="020B0503020204020204" pitchFamily="34" charset="-122"/>
                </a:rPr>
                <a:t>在宇宙中地球的夜晚</a:t>
              </a:r>
            </a:p>
          </p:txBody>
        </p:sp>
      </p:grpSp>
      <p:grpSp>
        <p:nvGrpSpPr>
          <p:cNvPr id="3" name="组合 16"/>
          <p:cNvGrpSpPr/>
          <p:nvPr/>
        </p:nvGrpSpPr>
        <p:grpSpPr>
          <a:xfrm>
            <a:off x="7011392" y="737871"/>
            <a:ext cx="4205692" cy="2755939"/>
            <a:chOff x="5500694" y="642917"/>
            <a:chExt cx="3143272" cy="2756285"/>
          </a:xfrm>
        </p:grpSpPr>
        <p:pic>
          <p:nvPicPr>
            <p:cNvPr id="14349" name="Picture 2" descr="Slide C"/>
            <p:cNvPicPr>
              <a:picLocks noChangeAspect="1"/>
            </p:cNvPicPr>
            <p:nvPr/>
          </p:nvPicPr>
          <p:blipFill>
            <a:blip r:embed="rId3" cstate="print"/>
            <a:stretch>
              <a:fillRect/>
            </a:stretch>
          </p:blipFill>
          <p:spPr>
            <a:xfrm>
              <a:off x="5500694" y="642917"/>
              <a:ext cx="3143272" cy="2357455"/>
            </a:xfrm>
            <a:prstGeom prst="rect">
              <a:avLst/>
            </a:prstGeom>
            <a:noFill/>
            <a:ln w="9525">
              <a:noFill/>
            </a:ln>
          </p:spPr>
        </p:pic>
        <p:sp>
          <p:nvSpPr>
            <p:cNvPr id="14350" name="TextBox 8"/>
            <p:cNvSpPr txBox="1"/>
            <p:nvPr/>
          </p:nvSpPr>
          <p:spPr>
            <a:xfrm>
              <a:off x="6143635" y="3000372"/>
              <a:ext cx="1964545" cy="398830"/>
            </a:xfrm>
            <a:prstGeom prst="rect">
              <a:avLst/>
            </a:prstGeom>
            <a:noFill/>
            <a:ln w="9525">
              <a:noFill/>
            </a:ln>
          </p:spPr>
          <p:txBody>
            <a:bodyPr>
              <a:spAutoFit/>
            </a:bodyPr>
            <a:lstStyle/>
            <a:p>
              <a:r>
                <a:rPr lang="zh-CN" altLang="en-US" sz="2000" b="1" dirty="0">
                  <a:latin typeface="微软雅黑" panose="020B0503020204020204" pitchFamily="34" charset="-122"/>
                  <a:ea typeface="微软雅黑" panose="020B0503020204020204" pitchFamily="34" charset="-122"/>
                </a:rPr>
                <a:t>夜幕降临北美洲</a:t>
              </a:r>
            </a:p>
          </p:txBody>
        </p:sp>
      </p:grpSp>
      <p:grpSp>
        <p:nvGrpSpPr>
          <p:cNvPr id="4" name="组合 17"/>
          <p:cNvGrpSpPr/>
          <p:nvPr/>
        </p:nvGrpSpPr>
        <p:grpSpPr>
          <a:xfrm>
            <a:off x="2108561" y="3521711"/>
            <a:ext cx="4655849" cy="2999105"/>
            <a:chOff x="1000100" y="3500437"/>
            <a:chExt cx="3429024" cy="2999061"/>
          </a:xfrm>
        </p:grpSpPr>
        <p:pic>
          <p:nvPicPr>
            <p:cNvPr id="14347" name="Picture 13" descr="calima"/>
            <p:cNvPicPr>
              <a:picLocks noChangeAspect="1"/>
            </p:cNvPicPr>
            <p:nvPr/>
          </p:nvPicPr>
          <p:blipFill>
            <a:blip r:embed="rId4" cstate="print"/>
            <a:stretch>
              <a:fillRect/>
            </a:stretch>
          </p:blipFill>
          <p:spPr>
            <a:xfrm>
              <a:off x="1000100" y="3500437"/>
              <a:ext cx="3333773" cy="2578465"/>
            </a:xfrm>
            <a:prstGeom prst="rect">
              <a:avLst/>
            </a:prstGeom>
            <a:noFill/>
            <a:ln w="9525">
              <a:noFill/>
            </a:ln>
          </p:spPr>
        </p:pic>
        <p:sp>
          <p:nvSpPr>
            <p:cNvPr id="14348" name="TextBox 10"/>
            <p:cNvSpPr txBox="1"/>
            <p:nvPr/>
          </p:nvSpPr>
          <p:spPr>
            <a:xfrm>
              <a:off x="1000100" y="6100724"/>
              <a:ext cx="3429024" cy="398774"/>
            </a:xfrm>
            <a:prstGeom prst="rect">
              <a:avLst/>
            </a:prstGeom>
            <a:noFill/>
            <a:ln w="9525">
              <a:noFill/>
            </a:ln>
          </p:spPr>
          <p:txBody>
            <a:bodyPr>
              <a:spAutoFit/>
            </a:bodyPr>
            <a:lstStyle/>
            <a:p>
              <a:r>
                <a:rPr lang="zh-CN" altLang="en-US" sz="2000" b="1" dirty="0">
                  <a:latin typeface="微软雅黑" panose="020B0503020204020204" pitchFamily="34" charset="-122"/>
                  <a:ea typeface="微软雅黑" panose="020B0503020204020204" pitchFamily="34" charset="-122"/>
                </a:rPr>
                <a:t>来自北非的沙暴直奔大西洋</a:t>
              </a:r>
            </a:p>
          </p:txBody>
        </p:sp>
      </p:grpSp>
      <p:grpSp>
        <p:nvGrpSpPr>
          <p:cNvPr id="5" name="组合 18"/>
          <p:cNvGrpSpPr/>
          <p:nvPr/>
        </p:nvGrpSpPr>
        <p:grpSpPr>
          <a:xfrm>
            <a:off x="7010757" y="3549650"/>
            <a:ext cx="4312359" cy="2999104"/>
            <a:chOff x="4929190" y="3500437"/>
            <a:chExt cx="3429024" cy="2999061"/>
          </a:xfrm>
        </p:grpSpPr>
        <p:pic>
          <p:nvPicPr>
            <p:cNvPr id="14345" name="Picture 8" descr="suiza"/>
            <p:cNvPicPr>
              <a:picLocks noChangeAspect="1"/>
            </p:cNvPicPr>
            <p:nvPr/>
          </p:nvPicPr>
          <p:blipFill>
            <a:blip r:embed="rId5" cstate="print"/>
            <a:stretch>
              <a:fillRect/>
            </a:stretch>
          </p:blipFill>
          <p:spPr>
            <a:xfrm>
              <a:off x="4929190" y="3500437"/>
              <a:ext cx="3429024" cy="2571769"/>
            </a:xfrm>
            <a:prstGeom prst="rect">
              <a:avLst/>
            </a:prstGeom>
            <a:noFill/>
            <a:ln w="9525">
              <a:noFill/>
            </a:ln>
          </p:spPr>
        </p:pic>
        <p:sp>
          <p:nvSpPr>
            <p:cNvPr id="14346" name="TextBox 12"/>
            <p:cNvSpPr txBox="1"/>
            <p:nvPr/>
          </p:nvSpPr>
          <p:spPr>
            <a:xfrm>
              <a:off x="5143504" y="6100724"/>
              <a:ext cx="2571768" cy="398774"/>
            </a:xfrm>
            <a:prstGeom prst="rect">
              <a:avLst/>
            </a:prstGeom>
            <a:noFill/>
            <a:ln w="9525">
              <a:noFill/>
            </a:ln>
          </p:spPr>
          <p:txBody>
            <a:bodyPr>
              <a:spAutoFit/>
            </a:bodyPr>
            <a:lstStyle/>
            <a:p>
              <a:r>
                <a:rPr lang="zh-CN" altLang="en-US" sz="2000" b="1" dirty="0">
                  <a:latin typeface="微软雅黑" panose="020B0503020204020204" pitchFamily="34" charset="-122"/>
                  <a:ea typeface="微软雅黑" panose="020B0503020204020204" pitchFamily="34" charset="-122"/>
                </a:rPr>
                <a:t>雄伟的阿尔卑斯山脉</a:t>
              </a:r>
            </a:p>
          </p:txBody>
        </p:sp>
      </p:grpSp>
      <p:sp>
        <p:nvSpPr>
          <p:cNvPr id="8" name="矩形 7"/>
          <p:cNvSpPr/>
          <p:nvPr/>
        </p:nvSpPr>
        <p:spPr>
          <a:xfrm>
            <a:off x="418094" y="100076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4"/>
          <p:cNvGrpSpPr/>
          <p:nvPr/>
        </p:nvGrpSpPr>
        <p:grpSpPr>
          <a:xfrm>
            <a:off x="2207926" y="1890713"/>
            <a:ext cx="3961884" cy="3103562"/>
            <a:chOff x="431" y="1191"/>
            <a:chExt cx="2496" cy="1955"/>
          </a:xfrm>
        </p:grpSpPr>
        <p:grpSp>
          <p:nvGrpSpPr>
            <p:cNvPr id="4" name="Group 51"/>
            <p:cNvGrpSpPr/>
            <p:nvPr/>
          </p:nvGrpSpPr>
          <p:grpSpPr>
            <a:xfrm>
              <a:off x="431" y="1191"/>
              <a:ext cx="2496" cy="1955"/>
              <a:chOff x="431" y="1071"/>
              <a:chExt cx="2496" cy="1955"/>
            </a:xfrm>
          </p:grpSpPr>
          <p:grpSp>
            <p:nvGrpSpPr>
              <p:cNvPr id="5" name="Group 50"/>
              <p:cNvGrpSpPr/>
              <p:nvPr/>
            </p:nvGrpSpPr>
            <p:grpSpPr>
              <a:xfrm>
                <a:off x="431" y="1071"/>
                <a:ext cx="2496" cy="1955"/>
                <a:chOff x="2444" y="962"/>
                <a:chExt cx="2496" cy="1955"/>
              </a:xfrm>
            </p:grpSpPr>
            <p:pic>
              <p:nvPicPr>
                <p:cNvPr id="15379" name="Picture 42" descr="学校平面图(空白）"/>
                <p:cNvPicPr>
                  <a:picLocks noChangeAspect="1"/>
                </p:cNvPicPr>
                <p:nvPr/>
              </p:nvPicPr>
              <p:blipFill>
                <a:blip r:embed="rId2" cstate="print"/>
                <a:stretch>
                  <a:fillRect/>
                </a:stretch>
              </p:blipFill>
              <p:spPr>
                <a:xfrm>
                  <a:off x="2463" y="999"/>
                  <a:ext cx="2449" cy="1918"/>
                </a:xfrm>
                <a:prstGeom prst="rect">
                  <a:avLst/>
                </a:prstGeom>
                <a:noFill/>
                <a:ln w="9525">
                  <a:noFill/>
                </a:ln>
              </p:spPr>
            </p:pic>
            <p:sp>
              <p:nvSpPr>
                <p:cNvPr id="15380" name="Text Box 43"/>
                <p:cNvSpPr txBox="1"/>
                <p:nvPr/>
              </p:nvSpPr>
              <p:spPr>
                <a:xfrm>
                  <a:off x="2445" y="962"/>
                  <a:ext cx="590"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图书馆</a:t>
                  </a:r>
                </a:p>
              </p:txBody>
            </p:sp>
            <p:sp>
              <p:nvSpPr>
                <p:cNvPr id="15381" name="Text Box 44"/>
                <p:cNvSpPr txBox="1"/>
                <p:nvPr/>
              </p:nvSpPr>
              <p:spPr>
                <a:xfrm>
                  <a:off x="2444" y="1268"/>
                  <a:ext cx="590"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15382" name="Text Box 45"/>
                <p:cNvSpPr txBox="1"/>
                <p:nvPr/>
              </p:nvSpPr>
              <p:spPr>
                <a:xfrm>
                  <a:off x="3397" y="1171"/>
                  <a:ext cx="590"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15383" name="Text Box 46"/>
                <p:cNvSpPr txBox="1"/>
                <p:nvPr/>
              </p:nvSpPr>
              <p:spPr>
                <a:xfrm>
                  <a:off x="4350" y="972"/>
                  <a:ext cx="590"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宿舍楼</a:t>
                  </a:r>
                </a:p>
              </p:txBody>
            </p:sp>
            <p:sp>
              <p:nvSpPr>
                <p:cNvPr id="15384" name="Text Box 47"/>
                <p:cNvSpPr txBox="1"/>
                <p:nvPr/>
              </p:nvSpPr>
              <p:spPr>
                <a:xfrm>
                  <a:off x="4341" y="1271"/>
                  <a:ext cx="590"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综合楼</a:t>
                  </a:r>
                </a:p>
              </p:txBody>
            </p:sp>
            <p:sp>
              <p:nvSpPr>
                <p:cNvPr id="15385" name="Text Box 48"/>
                <p:cNvSpPr txBox="1"/>
                <p:nvPr/>
              </p:nvSpPr>
              <p:spPr>
                <a:xfrm>
                  <a:off x="4241" y="1842"/>
                  <a:ext cx="590"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体育场</a:t>
                  </a:r>
                </a:p>
              </p:txBody>
            </p:sp>
            <p:sp>
              <p:nvSpPr>
                <p:cNvPr id="15386" name="Text Box 49"/>
                <p:cNvSpPr txBox="1"/>
                <p:nvPr/>
              </p:nvSpPr>
              <p:spPr>
                <a:xfrm>
                  <a:off x="2562" y="2069"/>
                  <a:ext cx="590"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池塘</a:t>
                  </a:r>
                </a:p>
              </p:txBody>
            </p:sp>
          </p:grpSp>
          <p:sp>
            <p:nvSpPr>
              <p:cNvPr id="15377" name="Text Box 40"/>
              <p:cNvSpPr txBox="1"/>
              <p:nvPr/>
            </p:nvSpPr>
            <p:spPr>
              <a:xfrm>
                <a:off x="1332" y="2632"/>
                <a:ext cx="273" cy="380"/>
              </a:xfrm>
              <a:prstGeom prst="rect">
                <a:avLst/>
              </a:prstGeom>
              <a:solidFill>
                <a:schemeClr val="bg1"/>
              </a:solidFill>
              <a:ln w="9525" cap="flat" cmpd="sng">
                <a:solidFill>
                  <a:schemeClr val="tx1"/>
                </a:solidFill>
                <a:prstDash val="solid"/>
                <a:miter/>
                <a:headEnd type="none" w="med" len="med"/>
                <a:tailEnd type="none" w="med" len="med"/>
              </a:ln>
            </p:spPr>
            <p:txBody>
              <a:bodyPr lIns="0" tIns="0" rIns="0" bIns="0">
                <a:spAutoFit/>
              </a:bodyPr>
              <a:lstStyle/>
              <a:p>
                <a:pPr algn="ctr">
                  <a:spcBef>
                    <a:spcPct val="50000"/>
                  </a:spcBef>
                </a:pPr>
                <a:r>
                  <a:rPr lang="zh-CN" altLang="en-US" sz="1400" dirty="0">
                    <a:latin typeface="Arial" panose="020B0604020202020204" pitchFamily="34" charset="0"/>
                    <a:ea typeface="微软雅黑" panose="020B0503020204020204" pitchFamily="34" charset="-122"/>
                  </a:rPr>
                  <a:t>北</a:t>
                </a:r>
              </a:p>
              <a:p>
                <a:pPr algn="ctr">
                  <a:lnSpc>
                    <a:spcPct val="90000"/>
                  </a:lnSpc>
                </a:pPr>
                <a:r>
                  <a:rPr lang="zh-CN" altLang="en-US" sz="2800" dirty="0">
                    <a:latin typeface="Arial" panose="020B0604020202020204" pitchFamily="34" charset="0"/>
                    <a:ea typeface="微软雅黑" panose="020B0503020204020204" pitchFamily="34" charset="-122"/>
                  </a:rPr>
                  <a:t>↑</a:t>
                </a:r>
              </a:p>
            </p:txBody>
          </p:sp>
          <p:pic>
            <p:nvPicPr>
              <p:cNvPr id="15378" name="Picture 41" descr="图例"/>
              <p:cNvPicPr>
                <a:picLocks noChangeAspect="1"/>
              </p:cNvPicPr>
              <p:nvPr/>
            </p:nvPicPr>
            <p:blipFill>
              <a:blip r:embed="rId3" cstate="print"/>
              <a:stretch>
                <a:fillRect/>
              </a:stretch>
            </p:blipFill>
            <p:spPr>
              <a:xfrm>
                <a:off x="1610" y="2510"/>
                <a:ext cx="1270" cy="511"/>
              </a:xfrm>
              <a:prstGeom prst="rect">
                <a:avLst/>
              </a:prstGeom>
              <a:noFill/>
              <a:ln w="9525">
                <a:noFill/>
              </a:ln>
            </p:spPr>
          </p:pic>
        </p:grpSp>
        <p:sp>
          <p:nvSpPr>
            <p:cNvPr id="15375" name="Text Box 63"/>
            <p:cNvSpPr txBox="1"/>
            <p:nvPr/>
          </p:nvSpPr>
          <p:spPr>
            <a:xfrm>
              <a:off x="1415" y="2160"/>
              <a:ext cx="590" cy="212"/>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花坛</a:t>
              </a:r>
            </a:p>
          </p:txBody>
        </p:sp>
      </p:grpSp>
      <p:sp>
        <p:nvSpPr>
          <p:cNvPr id="285721" name="Text Box 25"/>
          <p:cNvSpPr txBox="1"/>
          <p:nvPr/>
        </p:nvSpPr>
        <p:spPr>
          <a:xfrm>
            <a:off x="2207926" y="5581650"/>
            <a:ext cx="8047577" cy="368300"/>
          </a:xfrm>
          <a:prstGeom prst="rect">
            <a:avLst/>
          </a:prstGeom>
          <a:noFill/>
          <a:ln w="9525">
            <a:noFill/>
          </a:ln>
        </p:spPr>
        <p:txBody>
          <a:bodyPr>
            <a:spAutoFit/>
          </a:bodyPr>
          <a:lstStyle/>
          <a:p>
            <a:r>
              <a:rPr lang="zh-CN" altLang="en-US" dirty="0">
                <a:latin typeface="微软雅黑" panose="020B0503020204020204" pitchFamily="34" charset="-122"/>
                <a:ea typeface="微软雅黑" panose="020B0503020204020204" pitchFamily="34" charset="-122"/>
              </a:rPr>
              <a:t>练习：测得教学楼长</a:t>
            </a:r>
            <a:r>
              <a:rPr lang="en-US" altLang="zh-CN" dirty="0">
                <a:latin typeface="微软雅黑" panose="020B0503020204020204" pitchFamily="34" charset="-122"/>
                <a:ea typeface="微软雅黑" panose="020B0503020204020204" pitchFamily="34" charset="-122"/>
              </a:rPr>
              <a:t>0.6</a:t>
            </a:r>
            <a:r>
              <a:rPr lang="zh-CN" altLang="en-US" dirty="0">
                <a:latin typeface="微软雅黑" panose="020B0503020204020204" pitchFamily="34" charset="-122"/>
                <a:ea typeface="微软雅黑" panose="020B0503020204020204" pitchFamily="34" charset="-122"/>
              </a:rPr>
              <a:t>厘米，教学楼实际长度是多少米？</a:t>
            </a:r>
          </a:p>
        </p:txBody>
      </p:sp>
      <p:sp>
        <p:nvSpPr>
          <p:cNvPr id="285722" name="Text Box 26"/>
          <p:cNvSpPr txBox="1"/>
          <p:nvPr/>
        </p:nvSpPr>
        <p:spPr>
          <a:xfrm>
            <a:off x="3173000" y="5949950"/>
            <a:ext cx="1217454" cy="521970"/>
          </a:xfrm>
          <a:prstGeom prst="rect">
            <a:avLst/>
          </a:prstGeom>
          <a:noFill/>
          <a:ln w="9525">
            <a:noFill/>
          </a:ln>
        </p:spPr>
        <p:txBody>
          <a:bodyPr>
            <a:spAutoFit/>
          </a:bodyPr>
          <a:lstStyle/>
          <a:p>
            <a:r>
              <a:rPr lang="en-US" altLang="zh-CN" sz="2800" b="0" dirty="0">
                <a:solidFill>
                  <a:srgbClr val="FF0000"/>
                </a:solidFill>
                <a:latin typeface="微软雅黑" panose="020B0503020204020204" pitchFamily="34" charset="-122"/>
                <a:ea typeface="微软雅黑" panose="020B0503020204020204" pitchFamily="34" charset="-122"/>
              </a:rPr>
              <a:t>60</a:t>
            </a:r>
            <a:r>
              <a:rPr lang="zh-CN" altLang="en-US" sz="2800" b="0" dirty="0">
                <a:solidFill>
                  <a:srgbClr val="FF0000"/>
                </a:solidFill>
                <a:latin typeface="微软雅黑" panose="020B0503020204020204" pitchFamily="34" charset="-122"/>
                <a:ea typeface="微软雅黑" panose="020B0503020204020204" pitchFamily="34" charset="-122"/>
              </a:rPr>
              <a:t>米</a:t>
            </a:r>
          </a:p>
        </p:txBody>
      </p:sp>
      <p:sp>
        <p:nvSpPr>
          <p:cNvPr id="285723" name="Text Box 27"/>
          <p:cNvSpPr txBox="1"/>
          <p:nvPr/>
        </p:nvSpPr>
        <p:spPr>
          <a:xfrm>
            <a:off x="6628537" y="1196976"/>
            <a:ext cx="3642839" cy="2953385"/>
          </a:xfrm>
          <a:prstGeom prst="rect">
            <a:avLst/>
          </a:prstGeom>
          <a:noFill/>
          <a:ln w="9525">
            <a:noFill/>
          </a:ln>
        </p:spPr>
        <p:txBody>
          <a:bodyPr>
            <a:spAutoFit/>
          </a:bodyPr>
          <a:lstStyle/>
          <a:p>
            <a:pPr>
              <a:lnSpc>
                <a:spcPct val="115000"/>
              </a:lnSpc>
            </a:pPr>
            <a:r>
              <a:rPr lang="zh-CN" altLang="en-US" dirty="0">
                <a:solidFill>
                  <a:srgbClr val="FF0000"/>
                </a:solidFill>
                <a:latin typeface="微软雅黑" panose="020B0503020204020204" pitchFamily="34" charset="-122"/>
                <a:ea typeface="微软雅黑" panose="020B0503020204020204" pitchFamily="34" charset="-122"/>
              </a:rPr>
              <a:t>定义：图上距离与实地</a:t>
            </a:r>
          </a:p>
          <a:p>
            <a:pPr>
              <a:lnSpc>
                <a:spcPct val="115000"/>
              </a:lnSpc>
            </a:pPr>
            <a:r>
              <a:rPr lang="zh-CN" altLang="en-US" dirty="0">
                <a:solidFill>
                  <a:srgbClr val="FF0000"/>
                </a:solidFill>
                <a:latin typeface="微软雅黑" panose="020B0503020204020204" pitchFamily="34" charset="-122"/>
                <a:ea typeface="微软雅黑" panose="020B0503020204020204" pitchFamily="34" charset="-122"/>
              </a:rPr>
              <a:t>      距离之比。</a:t>
            </a:r>
          </a:p>
          <a:p>
            <a:pPr>
              <a:lnSpc>
                <a:spcPct val="115000"/>
              </a:lnSpc>
            </a:pPr>
            <a:r>
              <a:rPr lang="zh-CN" altLang="en-US" dirty="0">
                <a:solidFill>
                  <a:srgbClr val="FF0000"/>
                </a:solidFill>
                <a:latin typeface="微软雅黑" panose="020B0503020204020204" pitchFamily="34" charset="-122"/>
                <a:ea typeface="微软雅黑" panose="020B0503020204020204" pitchFamily="34" charset="-122"/>
              </a:rPr>
              <a:t>公式：比例尺＝图上距</a:t>
            </a:r>
          </a:p>
          <a:p>
            <a:pPr>
              <a:lnSpc>
                <a:spcPct val="115000"/>
              </a:lnSpc>
            </a:pPr>
            <a:r>
              <a:rPr lang="zh-CN" altLang="en-US" dirty="0">
                <a:solidFill>
                  <a:srgbClr val="FF0000"/>
                </a:solidFill>
                <a:latin typeface="微软雅黑" panose="020B0503020204020204" pitchFamily="34" charset="-122"/>
                <a:ea typeface="微软雅黑" panose="020B0503020204020204" pitchFamily="34" charset="-122"/>
              </a:rPr>
              <a:t>      离</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实地距离。</a:t>
            </a:r>
          </a:p>
          <a:p>
            <a:pPr>
              <a:lnSpc>
                <a:spcPct val="115000"/>
              </a:lnSpc>
            </a:pPr>
            <a:r>
              <a:rPr lang="zh-CN" altLang="en-US" dirty="0">
                <a:solidFill>
                  <a:srgbClr val="FF0000"/>
                </a:solidFill>
                <a:latin typeface="微软雅黑" panose="020B0503020204020204" pitchFamily="34" charset="-122"/>
                <a:ea typeface="微软雅黑" panose="020B0503020204020204" pitchFamily="34" charset="-122"/>
              </a:rPr>
              <a:t>形式：（以左图为例）</a:t>
            </a:r>
          </a:p>
          <a:p>
            <a:pPr>
              <a:lnSpc>
                <a:spcPct val="115000"/>
              </a:lnSpc>
            </a:pPr>
            <a:r>
              <a:rPr lang="zh-CN" altLang="en-US" dirty="0">
                <a:solidFill>
                  <a:srgbClr val="FF0000"/>
                </a:solidFill>
                <a:latin typeface="微软雅黑" panose="020B0503020204020204" pitchFamily="34" charset="-122"/>
                <a:ea typeface="微软雅黑" panose="020B0503020204020204" pitchFamily="34" charset="-122"/>
              </a:rPr>
              <a:t>数字式：</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10 000</a:t>
            </a:r>
          </a:p>
          <a:p>
            <a:pPr>
              <a:lnSpc>
                <a:spcPct val="115000"/>
              </a:lnSpc>
            </a:pPr>
            <a:r>
              <a:rPr lang="zh-CN" altLang="en-US" dirty="0">
                <a:solidFill>
                  <a:srgbClr val="FF0000"/>
                </a:solidFill>
                <a:latin typeface="微软雅黑" panose="020B0503020204020204" pitchFamily="34" charset="-122"/>
                <a:ea typeface="微软雅黑" panose="020B0503020204020204" pitchFamily="34" charset="-122"/>
              </a:rPr>
              <a:t>文字式：图上</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厘米代表 </a:t>
            </a:r>
          </a:p>
          <a:p>
            <a:pPr>
              <a:lnSpc>
                <a:spcPct val="115000"/>
              </a:lnSpc>
            </a:pPr>
            <a:r>
              <a:rPr lang="zh-CN" altLang="en-US" dirty="0">
                <a:solidFill>
                  <a:srgbClr val="FF0000"/>
                </a:solidFill>
                <a:latin typeface="微软雅黑" panose="020B0503020204020204" pitchFamily="34" charset="-122"/>
                <a:ea typeface="微软雅黑" panose="020B0503020204020204" pitchFamily="34" charset="-122"/>
              </a:rPr>
              <a:t>                实地距离</a:t>
            </a:r>
            <a:r>
              <a:rPr lang="en-US" altLang="zh-CN" dirty="0">
                <a:solidFill>
                  <a:srgbClr val="FF0000"/>
                </a:solidFill>
                <a:latin typeface="微软雅黑" panose="020B0503020204020204" pitchFamily="34" charset="-122"/>
                <a:ea typeface="微软雅黑" panose="020B0503020204020204" pitchFamily="34" charset="-122"/>
              </a:rPr>
              <a:t>100</a:t>
            </a:r>
            <a:r>
              <a:rPr lang="zh-CN" altLang="en-US" dirty="0">
                <a:solidFill>
                  <a:srgbClr val="FF0000"/>
                </a:solidFill>
                <a:latin typeface="微软雅黑" panose="020B0503020204020204" pitchFamily="34" charset="-122"/>
                <a:ea typeface="微软雅黑" panose="020B0503020204020204" pitchFamily="34" charset="-122"/>
              </a:rPr>
              <a:t>米。</a:t>
            </a:r>
          </a:p>
          <a:p>
            <a:pPr>
              <a:lnSpc>
                <a:spcPct val="115000"/>
              </a:lnSpc>
            </a:pPr>
            <a:r>
              <a:rPr lang="zh-CN" altLang="en-US" dirty="0">
                <a:solidFill>
                  <a:srgbClr val="FF0000"/>
                </a:solidFill>
                <a:latin typeface="微软雅黑" panose="020B0503020204020204" pitchFamily="34" charset="-122"/>
                <a:ea typeface="微软雅黑" panose="020B0503020204020204" pitchFamily="34" charset="-122"/>
              </a:rPr>
              <a:t>线段式：</a:t>
            </a:r>
          </a:p>
        </p:txBody>
      </p:sp>
      <p:sp>
        <p:nvSpPr>
          <p:cNvPr id="15366" name="Rectangle 28"/>
          <p:cNvSpPr/>
          <p:nvPr/>
        </p:nvSpPr>
        <p:spPr>
          <a:xfrm>
            <a:off x="2336496" y="1044734"/>
            <a:ext cx="3758711" cy="521970"/>
          </a:xfrm>
          <a:prstGeom prst="rect">
            <a:avLst/>
          </a:prstGeom>
          <a:noFill/>
          <a:ln w="9525">
            <a:noFill/>
          </a:ln>
        </p:spPr>
        <p:txBody>
          <a:bodyPr anchor="ctr">
            <a:spAutoFit/>
          </a:bodyPr>
          <a:lstStyle/>
          <a:p>
            <a:r>
              <a:rPr lang="zh-CN" altLang="en-US" sz="2800" dirty="0">
                <a:solidFill>
                  <a:schemeClr val="tx2"/>
                </a:solidFill>
                <a:latin typeface="微软雅黑" panose="020B0503020204020204" pitchFamily="34" charset="-122"/>
                <a:ea typeface="微软雅黑" panose="020B0503020204020204" pitchFamily="34" charset="-122"/>
              </a:rPr>
              <a:t>地图的要素：</a:t>
            </a:r>
            <a:r>
              <a:rPr lang="zh-CN" altLang="en-US" sz="2800" dirty="0">
                <a:solidFill>
                  <a:srgbClr val="FF0000"/>
                </a:solidFill>
                <a:latin typeface="微软雅黑" panose="020B0503020204020204" pitchFamily="34" charset="-122"/>
                <a:ea typeface="微软雅黑" panose="020B0503020204020204" pitchFamily="34" charset="-122"/>
              </a:rPr>
              <a:t>比例尺</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285735" name="Text Box 39"/>
          <p:cNvSpPr txBox="1"/>
          <p:nvPr/>
        </p:nvSpPr>
        <p:spPr>
          <a:xfrm>
            <a:off x="2246020" y="4602163"/>
            <a:ext cx="1223803" cy="36830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algn="ctr">
              <a:spcBef>
                <a:spcPct val="50000"/>
              </a:spcBef>
            </a:pPr>
            <a:r>
              <a:rPr lang="en-US" altLang="zh-CN" sz="1800" b="0" dirty="0">
                <a:latin typeface="Arial" panose="020B0604020202020204" pitchFamily="34" charset="0"/>
                <a:ea typeface="微软雅黑" panose="020B0503020204020204" pitchFamily="34" charset="-122"/>
              </a:rPr>
              <a:t>1:10 000</a:t>
            </a:r>
          </a:p>
        </p:txBody>
      </p:sp>
      <p:grpSp>
        <p:nvGrpSpPr>
          <p:cNvPr id="6" name="Group 62"/>
          <p:cNvGrpSpPr/>
          <p:nvPr/>
        </p:nvGrpSpPr>
        <p:grpSpPr>
          <a:xfrm>
            <a:off x="7976150" y="4610101"/>
            <a:ext cx="2582526" cy="460375"/>
            <a:chOff x="4065" y="2904"/>
            <a:chExt cx="1627" cy="290"/>
          </a:xfrm>
        </p:grpSpPr>
        <p:sp>
          <p:nvSpPr>
            <p:cNvPr id="15369" name="Line 52"/>
            <p:cNvSpPr/>
            <p:nvPr/>
          </p:nvSpPr>
          <p:spPr>
            <a:xfrm>
              <a:off x="4099" y="3148"/>
              <a:ext cx="0" cy="46"/>
            </a:xfrm>
            <a:prstGeom prst="line">
              <a:avLst/>
            </a:prstGeom>
            <a:ln w="19050" cap="flat" cmpd="sng">
              <a:solidFill>
                <a:schemeClr val="tx1"/>
              </a:solidFill>
              <a:prstDash val="solid"/>
              <a:headEnd type="none" w="med" len="med"/>
              <a:tailEnd type="none" w="med" len="med"/>
            </a:ln>
          </p:spPr>
        </p:sp>
        <p:sp>
          <p:nvSpPr>
            <p:cNvPr id="15370" name="Line 53"/>
            <p:cNvSpPr/>
            <p:nvPr/>
          </p:nvSpPr>
          <p:spPr>
            <a:xfrm>
              <a:off x="4099" y="3194"/>
              <a:ext cx="1366" cy="0"/>
            </a:xfrm>
            <a:prstGeom prst="line">
              <a:avLst/>
            </a:prstGeom>
            <a:ln w="19050" cap="flat" cmpd="sng">
              <a:solidFill>
                <a:schemeClr val="tx1"/>
              </a:solidFill>
              <a:prstDash val="solid"/>
              <a:headEnd type="none" w="med" len="med"/>
              <a:tailEnd type="none" w="med" len="med"/>
            </a:ln>
          </p:spPr>
        </p:sp>
        <p:sp>
          <p:nvSpPr>
            <p:cNvPr id="15371" name="Line 55"/>
            <p:cNvSpPr/>
            <p:nvPr/>
          </p:nvSpPr>
          <p:spPr>
            <a:xfrm>
              <a:off x="4824" y="3148"/>
              <a:ext cx="0" cy="46"/>
            </a:xfrm>
            <a:prstGeom prst="line">
              <a:avLst/>
            </a:prstGeom>
            <a:ln w="19050" cap="flat" cmpd="sng">
              <a:solidFill>
                <a:schemeClr val="tx1"/>
              </a:solidFill>
              <a:prstDash val="solid"/>
              <a:headEnd type="none" w="med" len="med"/>
              <a:tailEnd type="none" w="med" len="med"/>
            </a:ln>
          </p:spPr>
        </p:sp>
        <p:sp>
          <p:nvSpPr>
            <p:cNvPr id="15372" name="Line 57"/>
            <p:cNvSpPr/>
            <p:nvPr/>
          </p:nvSpPr>
          <p:spPr>
            <a:xfrm>
              <a:off x="5465" y="3148"/>
              <a:ext cx="0" cy="46"/>
            </a:xfrm>
            <a:prstGeom prst="line">
              <a:avLst/>
            </a:prstGeom>
            <a:ln w="19050" cap="flat" cmpd="sng">
              <a:solidFill>
                <a:schemeClr val="tx1"/>
              </a:solidFill>
              <a:prstDash val="solid"/>
              <a:headEnd type="none" w="med" len="med"/>
              <a:tailEnd type="none" w="med" len="med"/>
            </a:ln>
          </p:spPr>
        </p:sp>
        <p:sp>
          <p:nvSpPr>
            <p:cNvPr id="15373" name="Text Box 58"/>
            <p:cNvSpPr txBox="1"/>
            <p:nvPr/>
          </p:nvSpPr>
          <p:spPr>
            <a:xfrm>
              <a:off x="4065" y="2904"/>
              <a:ext cx="1627" cy="174"/>
            </a:xfrm>
            <a:prstGeom prst="rect">
              <a:avLst/>
            </a:prstGeom>
            <a:noFill/>
            <a:ln w="9525">
              <a:noFill/>
            </a:ln>
          </p:spPr>
          <p:txBody>
            <a:bodyPr lIns="0" tIns="0" rIns="0" bIns="0">
              <a:spAutoFit/>
            </a:bodyPr>
            <a:lstStyle/>
            <a:p>
              <a:pPr>
                <a:spcBef>
                  <a:spcPct val="50000"/>
                </a:spcBef>
              </a:pPr>
              <a:r>
                <a:rPr lang="en-US" altLang="zh-CN" sz="1600" dirty="0">
                  <a:latin typeface="Times New Roman" panose="02020603050405020304" pitchFamily="18" charset="0"/>
                  <a:ea typeface="微软雅黑" panose="020B0503020204020204" pitchFamily="34" charset="-122"/>
                </a:rPr>
                <a:t>0                  100</a:t>
              </a:r>
              <a:r>
                <a:rPr lang="en-US" altLang="zh-CN" dirty="0">
                  <a:latin typeface="Times New Roman" panose="02020603050405020304" pitchFamily="18" charset="0"/>
                  <a:ea typeface="微软雅黑" panose="020B0503020204020204" pitchFamily="34" charset="-122"/>
                </a:rPr>
                <a:t>         </a:t>
              </a:r>
              <a:r>
                <a:rPr lang="en-US" altLang="zh-CN" sz="1600" dirty="0">
                  <a:latin typeface="Times New Roman" panose="02020603050405020304" pitchFamily="18" charset="0"/>
                  <a:ea typeface="微软雅黑" panose="020B0503020204020204" pitchFamily="34" charset="-122"/>
                </a:rPr>
                <a:t>200 </a:t>
              </a:r>
              <a:r>
                <a:rPr lang="zh-CN" altLang="en-US" sz="1600" dirty="0">
                  <a:latin typeface="Times New Roman" panose="02020603050405020304" pitchFamily="18" charset="0"/>
                  <a:ea typeface="微软雅黑" panose="020B0503020204020204" pitchFamily="34" charset="-122"/>
                </a:rPr>
                <a:t>米</a:t>
              </a:r>
            </a:p>
          </p:txBody>
        </p:sp>
      </p:grpSp>
      <p:sp>
        <p:nvSpPr>
          <p:cNvPr id="2" name="矩形 1"/>
          <p:cNvSpPr/>
          <p:nvPr/>
        </p:nvSpPr>
        <p:spPr>
          <a:xfrm>
            <a:off x="287936" y="11271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28573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85723">
                                            <p:txEl>
                                              <p:pRg st="0" end="0"/>
                                            </p:txEl>
                                          </p:spTgt>
                                        </p:tgtEl>
                                        <p:attrNameLst>
                                          <p:attrName>style.visibility</p:attrName>
                                        </p:attrNameLst>
                                      </p:cBhvr>
                                      <p:to>
                                        <p:strVal val="visible"/>
                                      </p:to>
                                    </p:set>
                                    <p:anim calcmode="lin" valueType="num">
                                      <p:cBhvr additive="base">
                                        <p:cTn id="11" dur="500" fill="hold"/>
                                        <p:tgtEl>
                                          <p:spTgt spid="28572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572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5723">
                                            <p:txEl>
                                              <p:pRg st="1" end="1"/>
                                            </p:txEl>
                                          </p:spTgt>
                                        </p:tgtEl>
                                        <p:attrNameLst>
                                          <p:attrName>style.visibility</p:attrName>
                                        </p:attrNameLst>
                                      </p:cBhvr>
                                      <p:to>
                                        <p:strVal val="visible"/>
                                      </p:to>
                                    </p:set>
                                    <p:anim calcmode="lin" valueType="num">
                                      <p:cBhvr additive="base">
                                        <p:cTn id="15" dur="500" fill="hold"/>
                                        <p:tgtEl>
                                          <p:spTgt spid="28572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85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5723">
                                            <p:txEl>
                                              <p:pRg st="2" end="2"/>
                                            </p:txEl>
                                          </p:spTgt>
                                        </p:tgtEl>
                                        <p:attrNameLst>
                                          <p:attrName>style.visibility</p:attrName>
                                        </p:attrNameLst>
                                      </p:cBhvr>
                                      <p:to>
                                        <p:strVal val="visible"/>
                                      </p:to>
                                    </p:set>
                                    <p:anim calcmode="lin" valueType="num">
                                      <p:cBhvr additive="base">
                                        <p:cTn id="21" dur="500" fill="hold"/>
                                        <p:tgtEl>
                                          <p:spTgt spid="28572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8572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85723">
                                            <p:txEl>
                                              <p:pRg st="3" end="3"/>
                                            </p:txEl>
                                          </p:spTgt>
                                        </p:tgtEl>
                                        <p:attrNameLst>
                                          <p:attrName>style.visibility</p:attrName>
                                        </p:attrNameLst>
                                      </p:cBhvr>
                                      <p:to>
                                        <p:strVal val="visible"/>
                                      </p:to>
                                    </p:set>
                                    <p:anim calcmode="lin" valueType="num">
                                      <p:cBhvr additive="base">
                                        <p:cTn id="25" dur="500" fill="hold"/>
                                        <p:tgtEl>
                                          <p:spTgt spid="2857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57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5723">
                                            <p:txEl>
                                              <p:pRg st="4" end="4"/>
                                            </p:txEl>
                                          </p:spTgt>
                                        </p:tgtEl>
                                        <p:attrNameLst>
                                          <p:attrName>style.visibility</p:attrName>
                                        </p:attrNameLst>
                                      </p:cBhvr>
                                      <p:to>
                                        <p:strVal val="visible"/>
                                      </p:to>
                                    </p:set>
                                    <p:anim calcmode="lin" valueType="num">
                                      <p:cBhvr additive="base">
                                        <p:cTn id="31" dur="500" fill="hold"/>
                                        <p:tgtEl>
                                          <p:spTgt spid="28572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57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5723">
                                            <p:txEl>
                                              <p:pRg st="5" end="5"/>
                                            </p:txEl>
                                          </p:spTgt>
                                        </p:tgtEl>
                                        <p:attrNameLst>
                                          <p:attrName>style.visibility</p:attrName>
                                        </p:attrNameLst>
                                      </p:cBhvr>
                                      <p:to>
                                        <p:strVal val="visible"/>
                                      </p:to>
                                    </p:set>
                                    <p:anim calcmode="lin" valueType="num">
                                      <p:cBhvr additive="base">
                                        <p:cTn id="37" dur="500" fill="hold"/>
                                        <p:tgtEl>
                                          <p:spTgt spid="28572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57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85723">
                                            <p:txEl>
                                              <p:pRg st="6" end="6"/>
                                            </p:txEl>
                                          </p:spTgt>
                                        </p:tgtEl>
                                        <p:attrNameLst>
                                          <p:attrName>style.visibility</p:attrName>
                                        </p:attrNameLst>
                                      </p:cBhvr>
                                      <p:to>
                                        <p:strVal val="visible"/>
                                      </p:to>
                                    </p:set>
                                    <p:anim calcmode="lin" valueType="num">
                                      <p:cBhvr additive="base">
                                        <p:cTn id="43" dur="500" fill="hold"/>
                                        <p:tgtEl>
                                          <p:spTgt spid="28572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8572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5723">
                                            <p:txEl>
                                              <p:pRg st="7" end="7"/>
                                            </p:txEl>
                                          </p:spTgt>
                                        </p:tgtEl>
                                        <p:attrNameLst>
                                          <p:attrName>style.visibility</p:attrName>
                                        </p:attrNameLst>
                                      </p:cBhvr>
                                      <p:to>
                                        <p:strVal val="visible"/>
                                      </p:to>
                                    </p:set>
                                    <p:anim calcmode="lin" valueType="num">
                                      <p:cBhvr additive="base">
                                        <p:cTn id="47" dur="500" fill="hold"/>
                                        <p:tgtEl>
                                          <p:spTgt spid="28572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857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85723">
                                            <p:txEl>
                                              <p:pRg st="8" end="8"/>
                                            </p:txEl>
                                          </p:spTgt>
                                        </p:tgtEl>
                                        <p:attrNameLst>
                                          <p:attrName>style.visibility</p:attrName>
                                        </p:attrNameLst>
                                      </p:cBhvr>
                                      <p:to>
                                        <p:strVal val="visible"/>
                                      </p:to>
                                    </p:set>
                                    <p:anim calcmode="lin" valueType="num">
                                      <p:cBhvr additive="base">
                                        <p:cTn id="53" dur="500" fill="hold"/>
                                        <p:tgtEl>
                                          <p:spTgt spid="28572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85723">
                                            <p:txEl>
                                              <p:pRg st="8" end="8"/>
                                            </p:txEl>
                                          </p:spTgt>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2" presetClass="entr" presetSubtype="4"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iterate type="wd">
                                    <p:tmPct val="10000"/>
                                  </p:iterate>
                                  <p:childTnLst>
                                    <p:set>
                                      <p:cBhvr>
                                        <p:cTn id="63" dur="1" fill="hold">
                                          <p:stCondLst>
                                            <p:cond delay="0"/>
                                          </p:stCondLst>
                                        </p:cTn>
                                        <p:tgtEl>
                                          <p:spTgt spid="285721"/>
                                        </p:tgtEl>
                                        <p:attrNameLst>
                                          <p:attrName>style.visibility</p:attrName>
                                        </p:attrNameLst>
                                      </p:cBhvr>
                                      <p:to>
                                        <p:strVal val="visible"/>
                                      </p:to>
                                    </p:set>
                                    <p:animEffect transition="in" filter="wipe(left)">
                                      <p:cBhvr>
                                        <p:cTn id="64" dur="1000"/>
                                        <p:tgtEl>
                                          <p:spTgt spid="285721"/>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285722"/>
                                        </p:tgtEl>
                                        <p:attrNameLst>
                                          <p:attrName>style.visibility</p:attrName>
                                        </p:attrNameLst>
                                      </p:cBhvr>
                                      <p:to>
                                        <p:strVal val="visible"/>
                                      </p:to>
                                    </p:set>
                                    <p:animEffect transition="in" filter="slide(fromBottom)">
                                      <p:cBhvr>
                                        <p:cTn id="69" dur="500"/>
                                        <p:tgtEl>
                                          <p:spTgt spid="285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21" grpId="0"/>
      <p:bldP spid="285722" grpId="0"/>
      <p:bldP spid="285735" grpId="0" bldLvl="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98" name="Group 54"/>
          <p:cNvGraphicFramePr>
            <a:graphicFrameLocks noGrp="1"/>
          </p:cNvGraphicFramePr>
          <p:nvPr/>
        </p:nvGraphicFramePr>
        <p:xfrm>
          <a:off x="1752372" y="1397000"/>
          <a:ext cx="8838049" cy="5156200"/>
        </p:xfrm>
        <a:graphic>
          <a:graphicData uri="http://schemas.openxmlformats.org/drawingml/2006/table">
            <a:tbl>
              <a:tblPr/>
              <a:tblGrid>
                <a:gridCol w="1847609">
                  <a:extLst>
                    <a:ext uri="{9D8B030D-6E8A-4147-A177-3AD203B41FA5}">
                      <a16:colId xmlns:a16="http://schemas.microsoft.com/office/drawing/2014/main" val="20000"/>
                    </a:ext>
                  </a:extLst>
                </a:gridCol>
                <a:gridCol w="2495225">
                  <a:extLst>
                    <a:ext uri="{9D8B030D-6E8A-4147-A177-3AD203B41FA5}">
                      <a16:colId xmlns:a16="http://schemas.microsoft.com/office/drawing/2014/main" val="20001"/>
                    </a:ext>
                  </a:extLst>
                </a:gridCol>
                <a:gridCol w="2361893">
                  <a:extLst>
                    <a:ext uri="{9D8B030D-6E8A-4147-A177-3AD203B41FA5}">
                      <a16:colId xmlns:a16="http://schemas.microsoft.com/office/drawing/2014/main" val="20002"/>
                    </a:ext>
                  </a:extLst>
                </a:gridCol>
                <a:gridCol w="2133322">
                  <a:extLst>
                    <a:ext uri="{9D8B030D-6E8A-4147-A177-3AD203B41FA5}">
                      <a16:colId xmlns:a16="http://schemas.microsoft.com/office/drawing/2014/main" val="20003"/>
                    </a:ext>
                  </a:extLst>
                </a:gridCol>
              </a:tblGrid>
              <a:tr h="2032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气候</a:t>
                      </a: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类型</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endParaRPr kumimoji="1" lang="zh-CN" altLang="zh-CN"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endParaRPr kumimoji="1" lang="zh-CN" altLang="zh-CN"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endParaRPr kumimoji="1" lang="zh-CN" altLang="zh-CN"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42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algn="ctr" defTabSz="914400" rtl="0" eaLnBrk="1" fontAlgn="base" latinLnBrk="0" hangingPunct="1">
                        <a:lnSpc>
                          <a:spcPct val="150000"/>
                        </a:lnSpc>
                        <a:spcBef>
                          <a:spcPct val="20000"/>
                        </a:spcBef>
                        <a:buFontTx/>
                        <a:buNone/>
                      </a:pPr>
                      <a:r>
                        <a:rPr kumimoji="1" lang="zh-CN" altLang="en-US" sz="3200" b="0" i="0" u="none" strike="noStrike" cap="none" normalizeH="0" baseline="0" dirty="0">
                          <a:solidFill>
                            <a:schemeClr val="tx1"/>
                          </a:solidFill>
                          <a:latin typeface="微软雅黑" panose="020B0503020204020204" pitchFamily="34" charset="-122"/>
                          <a:ea typeface="微软雅黑" panose="020B0503020204020204" pitchFamily="34" charset="-122"/>
                        </a:rPr>
                        <a:t>不同点</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algn="ctr" defTabSz="914400" rtl="0" eaLnBrk="1" fontAlgn="base" latinLnBrk="0" hangingPunct="1">
                        <a:lnSpc>
                          <a:spcPct val="150000"/>
                        </a:lnSpc>
                        <a:spcBef>
                          <a:spcPct val="20000"/>
                        </a:spcBef>
                        <a:buFontTx/>
                        <a:buNone/>
                      </a:pPr>
                      <a:endParaRPr kumimoji="1" lang="zh-CN" altLang="en-US" sz="3200" b="0" i="0" u="none" strike="noStrike" cap="none" normalizeH="0" baseline="0" dirty="0">
                        <a:solidFill>
                          <a:schemeClr val="tx1"/>
                        </a:solidFill>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algn="ctr" defTabSz="914400" rtl="0" eaLnBrk="1" fontAlgn="base" latinLnBrk="0" hangingPunct="1">
                        <a:lnSpc>
                          <a:spcPct val="150000"/>
                        </a:lnSpc>
                        <a:spcBef>
                          <a:spcPct val="20000"/>
                        </a:spcBef>
                        <a:buFontTx/>
                        <a:buNone/>
                      </a:pPr>
                      <a:endParaRPr kumimoji="1" lang="zh-CN" altLang="en-US" sz="3200" b="0" i="0" u="none" strike="noStrike" cap="none" normalizeH="0" baseline="0" dirty="0">
                        <a:solidFill>
                          <a:schemeClr val="tx1"/>
                        </a:solidFill>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algn="ctr" defTabSz="914400" rtl="0" eaLnBrk="1" fontAlgn="base" latinLnBrk="0" hangingPunct="1">
                        <a:lnSpc>
                          <a:spcPct val="150000"/>
                        </a:lnSpc>
                        <a:spcBef>
                          <a:spcPct val="20000"/>
                        </a:spcBef>
                        <a:buFontTx/>
                        <a:buNone/>
                      </a:pPr>
                      <a:endParaRPr kumimoji="1" lang="zh-CN" altLang="en-US" sz="3200" b="0" i="0" u="none" strike="noStrike" cap="none" normalizeH="0" baseline="0" dirty="0">
                        <a:solidFill>
                          <a:schemeClr val="tx1"/>
                        </a:solidFill>
                        <a:latin typeface="微软雅黑" panose="020B0503020204020204" pitchFamily="34" charset="-122"/>
                        <a:ea typeface="微软雅黑" panose="020B0503020204020204" pitchFamily="34" charset="-122"/>
                      </a:endParaRP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0740" name="Rectangle 55"/>
          <p:cNvSpPr/>
          <p:nvPr/>
        </p:nvSpPr>
        <p:spPr>
          <a:xfrm>
            <a:off x="3650775" y="1676400"/>
            <a:ext cx="1825903" cy="10772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温带季风</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气候</a:t>
            </a:r>
          </a:p>
        </p:txBody>
      </p:sp>
      <p:sp>
        <p:nvSpPr>
          <p:cNvPr id="30741" name="Text Box 56"/>
          <p:cNvSpPr txBox="1"/>
          <p:nvPr/>
        </p:nvSpPr>
        <p:spPr>
          <a:xfrm>
            <a:off x="6419014" y="1676400"/>
            <a:ext cx="1415588" cy="10772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海洋性</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气候</a:t>
            </a:r>
          </a:p>
        </p:txBody>
      </p:sp>
      <p:sp>
        <p:nvSpPr>
          <p:cNvPr id="30742" name="Text Box 57"/>
          <p:cNvSpPr txBox="1"/>
          <p:nvPr/>
        </p:nvSpPr>
        <p:spPr>
          <a:xfrm>
            <a:off x="8405036" y="1706880"/>
            <a:ext cx="1825903" cy="10772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温带大陆</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性气候</a:t>
            </a:r>
          </a:p>
        </p:txBody>
      </p:sp>
      <p:sp>
        <p:nvSpPr>
          <p:cNvPr id="31802" name="Text Box 58"/>
          <p:cNvSpPr txBox="1"/>
          <p:nvPr/>
        </p:nvSpPr>
        <p:spPr>
          <a:xfrm>
            <a:off x="3523792" y="3657600"/>
            <a:ext cx="1925276" cy="230832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4000" dirty="0">
                <a:ea typeface="微软雅黑" panose="020B0503020204020204" pitchFamily="34" charset="-122"/>
              </a:rPr>
              <a:t>夏季</a:t>
            </a:r>
          </a:p>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高温多雨</a:t>
            </a:r>
            <a:r>
              <a:rPr lang="en-US" altLang="zh-CN" dirty="0">
                <a:latin typeface="微软雅黑" panose="020B0503020204020204" pitchFamily="34" charset="-122"/>
                <a:ea typeface="微软雅黑" panose="020B0503020204020204" pitchFamily="34" charset="-122"/>
              </a:rPr>
              <a:t>.</a:t>
            </a:r>
          </a:p>
          <a:p>
            <a:pPr marL="0" lvl="0" indent="0" eaLnBrk="1" hangingPunct="1">
              <a:spcBef>
                <a:spcPct val="0"/>
              </a:spcBef>
              <a:buNone/>
            </a:pPr>
            <a:r>
              <a:rPr lang="zh-CN" altLang="en-US" sz="4000" dirty="0">
                <a:ea typeface="微软雅黑" panose="020B0503020204020204" pitchFamily="34" charset="-122"/>
              </a:rPr>
              <a:t>冬季</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寒冷干燥</a:t>
            </a:r>
          </a:p>
        </p:txBody>
      </p:sp>
      <p:sp>
        <p:nvSpPr>
          <p:cNvPr id="31803" name="Text Box 59"/>
          <p:cNvSpPr txBox="1"/>
          <p:nvPr/>
        </p:nvSpPr>
        <p:spPr>
          <a:xfrm>
            <a:off x="8399957" y="3657601"/>
            <a:ext cx="2130434" cy="16927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000" dirty="0">
                <a:ea typeface="微软雅黑" panose="020B0503020204020204" pitchFamily="34" charset="-122"/>
              </a:rPr>
              <a:t>夏季</a:t>
            </a:r>
            <a:r>
              <a:rPr lang="zh-CN" altLang="en-US" dirty="0">
                <a:latin typeface="微软雅黑" panose="020B0503020204020204" pitchFamily="34" charset="-122"/>
                <a:ea typeface="微软雅黑" panose="020B0503020204020204" pitchFamily="34" charset="-122"/>
              </a:rPr>
              <a:t>高温</a:t>
            </a:r>
            <a:r>
              <a:rPr lang="en-US" altLang="zh-CN" dirty="0">
                <a:latin typeface="微软雅黑" panose="020B0503020204020204" pitchFamily="34" charset="-122"/>
                <a:ea typeface="微软雅黑" panose="020B0503020204020204" pitchFamily="34" charset="-122"/>
              </a:rPr>
              <a:t>.</a:t>
            </a:r>
          </a:p>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冬季寒冷</a:t>
            </a:r>
            <a:r>
              <a:rPr lang="en-US" altLang="zh-CN" dirty="0">
                <a:latin typeface="微软雅黑" panose="020B0503020204020204" pitchFamily="34" charset="-122"/>
                <a:ea typeface="微软雅黑" panose="020B0503020204020204" pitchFamily="34" charset="-122"/>
              </a:rPr>
              <a:t>.</a:t>
            </a:r>
          </a:p>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全年干燥</a:t>
            </a:r>
          </a:p>
        </p:txBody>
      </p:sp>
      <p:sp>
        <p:nvSpPr>
          <p:cNvPr id="31804" name="Text Box 60"/>
          <p:cNvSpPr txBox="1"/>
          <p:nvPr/>
        </p:nvSpPr>
        <p:spPr>
          <a:xfrm>
            <a:off x="6165047" y="3733800"/>
            <a:ext cx="2673002" cy="19380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4000" dirty="0">
                <a:ea typeface="微软雅黑" panose="020B0503020204020204" pitchFamily="34" charset="-122"/>
              </a:rPr>
              <a:t>全年</a:t>
            </a:r>
            <a:r>
              <a:rPr lang="zh-CN" altLang="en-US" dirty="0">
                <a:latin typeface="微软雅黑" panose="020B0503020204020204" pitchFamily="34" charset="-122"/>
                <a:ea typeface="微软雅黑" panose="020B0503020204020204" pitchFamily="34" charset="-122"/>
              </a:rPr>
              <a:t>温和</a:t>
            </a:r>
          </a:p>
          <a:p>
            <a:pPr marL="0" lvl="0" indent="0" eaLnBrk="1" hangingPunct="1">
              <a:spcBef>
                <a:spcPct val="0"/>
              </a:spcBef>
              <a:buNone/>
            </a:pPr>
            <a:r>
              <a:rPr lang="zh-CN" altLang="en-US" sz="4000" dirty="0">
                <a:ea typeface="微软雅黑" panose="020B0503020204020204" pitchFamily="34" charset="-122"/>
              </a:rPr>
              <a:t>降水分配</a:t>
            </a:r>
          </a:p>
          <a:p>
            <a:pPr marL="0" lvl="0" indent="0" eaLnBrk="1" hangingPunct="1">
              <a:spcBef>
                <a:spcPct val="0"/>
              </a:spcBef>
              <a:buNone/>
            </a:pPr>
            <a:r>
              <a:rPr lang="zh-CN" altLang="en-US" sz="4000" dirty="0">
                <a:ea typeface="微软雅黑" panose="020B0503020204020204" pitchFamily="34" charset="-122"/>
              </a:rPr>
              <a:t>均匀</a:t>
            </a:r>
          </a:p>
        </p:txBody>
      </p:sp>
      <p:sp>
        <p:nvSpPr>
          <p:cNvPr id="30746" name="AutoShape 61">
            <a:hlinkClick r:id="rId2" action="ppaction://hlinksldjump"/>
          </p:cNvPr>
          <p:cNvSpPr/>
          <p:nvPr/>
        </p:nvSpPr>
        <p:spPr>
          <a:xfrm>
            <a:off x="9752330" y="6400800"/>
            <a:ext cx="685711" cy="457200"/>
          </a:xfrm>
          <a:prstGeom prst="actionButtonReturn">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0" name="矩形 9"/>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1" name="TextBox 10"/>
          <p:cNvSpPr txBox="1"/>
          <p:nvPr/>
        </p:nvSpPr>
        <p:spPr>
          <a:xfrm>
            <a:off x="4510453" y="792481"/>
            <a:ext cx="2102846"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表格总结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1802"/>
                                        </p:tgtEl>
                                        <p:attrNameLst>
                                          <p:attrName>style.visibility</p:attrName>
                                        </p:attrNameLst>
                                      </p:cBhvr>
                                      <p:to>
                                        <p:strVal val="visible"/>
                                      </p:to>
                                    </p:set>
                                    <p:anim calcmode="lin" valueType="num">
                                      <p:cBhvr>
                                        <p:cTn id="7" dur="500" fill="hold"/>
                                        <p:tgtEl>
                                          <p:spTgt spid="31802"/>
                                        </p:tgtEl>
                                        <p:attrNameLst>
                                          <p:attrName>ppt_w</p:attrName>
                                        </p:attrNameLst>
                                      </p:cBhvr>
                                      <p:tavLst>
                                        <p:tav tm="0">
                                          <p:val>
                                            <p:fltVal val="0"/>
                                          </p:val>
                                        </p:tav>
                                        <p:tav tm="100000">
                                          <p:val>
                                            <p:strVal val="#ppt_w"/>
                                          </p:val>
                                        </p:tav>
                                      </p:tavLst>
                                    </p:anim>
                                    <p:anim calcmode="lin" valueType="num">
                                      <p:cBhvr>
                                        <p:cTn id="8" dur="500" fill="hold"/>
                                        <p:tgtEl>
                                          <p:spTgt spid="3180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1804"/>
                                        </p:tgtEl>
                                        <p:attrNameLst>
                                          <p:attrName>style.visibility</p:attrName>
                                        </p:attrNameLst>
                                      </p:cBhvr>
                                      <p:to>
                                        <p:strVal val="visible"/>
                                      </p:to>
                                    </p:set>
                                    <p:anim calcmode="lin" valueType="num">
                                      <p:cBhvr>
                                        <p:cTn id="13" dur="500" fill="hold"/>
                                        <p:tgtEl>
                                          <p:spTgt spid="31804"/>
                                        </p:tgtEl>
                                        <p:attrNameLst>
                                          <p:attrName>ppt_w</p:attrName>
                                        </p:attrNameLst>
                                      </p:cBhvr>
                                      <p:tavLst>
                                        <p:tav tm="0">
                                          <p:val>
                                            <p:fltVal val="0"/>
                                          </p:val>
                                        </p:tav>
                                        <p:tav tm="100000">
                                          <p:val>
                                            <p:strVal val="#ppt_w"/>
                                          </p:val>
                                        </p:tav>
                                      </p:tavLst>
                                    </p:anim>
                                    <p:anim calcmode="lin" valueType="num">
                                      <p:cBhvr>
                                        <p:cTn id="14" dur="500" fill="hold"/>
                                        <p:tgtEl>
                                          <p:spTgt spid="3180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31803"/>
                                        </p:tgtEl>
                                        <p:attrNameLst>
                                          <p:attrName>style.visibility</p:attrName>
                                        </p:attrNameLst>
                                      </p:cBhvr>
                                      <p:to>
                                        <p:strVal val="visible"/>
                                      </p:to>
                                    </p:set>
                                    <p:anim calcmode="lin" valueType="num">
                                      <p:cBhvr>
                                        <p:cTn id="19" dur="500" fill="hold"/>
                                        <p:tgtEl>
                                          <p:spTgt spid="31803"/>
                                        </p:tgtEl>
                                        <p:attrNameLst>
                                          <p:attrName>ppt_w</p:attrName>
                                        </p:attrNameLst>
                                      </p:cBhvr>
                                      <p:tavLst>
                                        <p:tav tm="0">
                                          <p:val>
                                            <p:fltVal val="0"/>
                                          </p:val>
                                        </p:tav>
                                        <p:tav tm="100000">
                                          <p:val>
                                            <p:strVal val="#ppt_w"/>
                                          </p:val>
                                        </p:tav>
                                      </p:tavLst>
                                    </p:anim>
                                    <p:anim calcmode="lin" valueType="num">
                                      <p:cBhvr>
                                        <p:cTn id="20" dur="500" fill="hold"/>
                                        <p:tgtEl>
                                          <p:spTgt spid="318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02" grpId="0"/>
      <p:bldP spid="31803" grpId="0"/>
      <p:bldP spid="31804"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87" name="Group 31"/>
          <p:cNvGraphicFramePr>
            <a:graphicFrameLocks noGrp="1"/>
          </p:cNvGraphicFramePr>
          <p:nvPr/>
        </p:nvGraphicFramePr>
        <p:xfrm>
          <a:off x="1996180" y="1691641"/>
          <a:ext cx="8457099" cy="4600835"/>
        </p:xfrm>
        <a:graphic>
          <a:graphicData uri="http://schemas.openxmlformats.org/drawingml/2006/table">
            <a:tbl>
              <a:tblPr/>
              <a:tblGrid>
                <a:gridCol w="2285702">
                  <a:extLst>
                    <a:ext uri="{9D8B030D-6E8A-4147-A177-3AD203B41FA5}">
                      <a16:colId xmlns:a16="http://schemas.microsoft.com/office/drawing/2014/main" val="20000"/>
                    </a:ext>
                  </a:extLst>
                </a:gridCol>
                <a:gridCol w="2920620">
                  <a:extLst>
                    <a:ext uri="{9D8B030D-6E8A-4147-A177-3AD203B41FA5}">
                      <a16:colId xmlns:a16="http://schemas.microsoft.com/office/drawing/2014/main" val="20001"/>
                    </a:ext>
                  </a:extLst>
                </a:gridCol>
                <a:gridCol w="294602">
                  <a:extLst>
                    <a:ext uri="{9D8B030D-6E8A-4147-A177-3AD203B41FA5}">
                      <a16:colId xmlns:a16="http://schemas.microsoft.com/office/drawing/2014/main" val="20002"/>
                    </a:ext>
                  </a:extLst>
                </a:gridCol>
                <a:gridCol w="2956175">
                  <a:extLst>
                    <a:ext uri="{9D8B030D-6E8A-4147-A177-3AD203B41FA5}">
                      <a16:colId xmlns:a16="http://schemas.microsoft.com/office/drawing/2014/main" val="20003"/>
                    </a:ext>
                  </a:extLst>
                </a:gridCol>
              </a:tblGrid>
              <a:tr h="117817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en-US"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r>
                        <a:rPr kumimoji="1" lang="zh-CN" altLang="en-US"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气  候</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亚热带季风</a:t>
                      </a: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气候</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温带海洋性</a:t>
                      </a: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气候</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20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相同特征</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6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夏季多雨</a:t>
                      </a:r>
                      <a:r>
                        <a:rPr kumimoji="1" lang="en-US" altLang="zh-CN" sz="36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r>
                        <a:rPr kumimoji="1" lang="zh-CN" altLang="en-US" sz="36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冬季少雨</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63167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主要差异</a:t>
                      </a:r>
                    </a:p>
                  </a:txBody>
                  <a:tcPr marL="91428" marR="914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6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冬季温和</a:t>
                      </a:r>
                    </a:p>
                  </a:txBody>
                  <a:tcPr marL="91428" marR="91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36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冬季寒冷</a:t>
                      </a:r>
                    </a:p>
                  </a:txBody>
                  <a:tcPr marL="91428" marR="914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2"/>
                  </a:ext>
                </a:extLst>
              </a:tr>
            </a:tbl>
          </a:graphicData>
        </a:graphic>
      </p:graphicFrame>
      <p:sp>
        <p:nvSpPr>
          <p:cNvPr id="31764" name="AutoShape 32">
            <a:hlinkClick r:id="rId2" action="ppaction://hlinksldjump"/>
          </p:cNvPr>
          <p:cNvSpPr/>
          <p:nvPr/>
        </p:nvSpPr>
        <p:spPr>
          <a:xfrm>
            <a:off x="9752330" y="6400800"/>
            <a:ext cx="685711" cy="457200"/>
          </a:xfrm>
          <a:prstGeom prst="actionButtonReturn">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 name="矩形 3"/>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5" name="TextBox 4"/>
          <p:cNvSpPr txBox="1"/>
          <p:nvPr/>
        </p:nvSpPr>
        <p:spPr>
          <a:xfrm>
            <a:off x="3809504" y="1036321"/>
            <a:ext cx="2102846"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表格总结</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23" name="Group 43"/>
          <p:cNvGraphicFramePr>
            <a:graphicFrameLocks noGrp="1"/>
          </p:cNvGraphicFramePr>
          <p:nvPr/>
        </p:nvGraphicFramePr>
        <p:xfrm>
          <a:off x="1752372" y="1051560"/>
          <a:ext cx="8609478" cy="5723890"/>
        </p:xfrm>
        <a:graphic>
          <a:graphicData uri="http://schemas.openxmlformats.org/drawingml/2006/table">
            <a:tbl>
              <a:tblPr/>
              <a:tblGrid>
                <a:gridCol w="2463479">
                  <a:extLst>
                    <a:ext uri="{9D8B030D-6E8A-4147-A177-3AD203B41FA5}">
                      <a16:colId xmlns:a16="http://schemas.microsoft.com/office/drawing/2014/main" val="20000"/>
                    </a:ext>
                  </a:extLst>
                </a:gridCol>
                <a:gridCol w="2869826">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6628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类  型</a:t>
                      </a:r>
                    </a:p>
                  </a:txBody>
                  <a:tcPr marL="91428" marR="91428"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分     布</a:t>
                      </a:r>
                    </a:p>
                  </a:txBody>
                  <a:tcPr marL="91428" marR="91428"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        </a:t>
                      </a: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特    征</a:t>
                      </a:r>
                    </a:p>
                  </a:txBody>
                  <a:tcPr marL="91428" marR="91428"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6198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温带海洋性</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气候</a:t>
                      </a:r>
                    </a:p>
                  </a:txBody>
                  <a:tcPr marL="91428" marR="91428"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在中纬度的</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大陆西岸</a:t>
                      </a:r>
                    </a:p>
                  </a:txBody>
                  <a:tcPr marL="91428" marR="91428"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495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温带大陆性</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气候</a:t>
                      </a:r>
                    </a:p>
                  </a:txBody>
                  <a:tcPr marL="91428" marR="91428"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大陆内部</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亚欧大陆</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北美大陆</a:t>
                      </a:r>
                    </a:p>
                  </a:txBody>
                  <a:tcPr marL="91428" marR="91428"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28" marR="91428"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495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温带季风</a:t>
                      </a: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气候</a:t>
                      </a:r>
                    </a:p>
                    <a:p>
                      <a:pPr marL="0" marR="0" lvl="0" indent="0" algn="l" defTabSz="914400" rtl="0" eaLnBrk="1" fontAlgn="base" latinLnBrk="0" hangingPunct="1">
                        <a:lnSpc>
                          <a:spcPct val="100000"/>
                        </a:lnSpc>
                        <a:spcBef>
                          <a:spcPct val="20000"/>
                        </a:spcBef>
                        <a:spcAft>
                          <a:spcPct val="0"/>
                        </a:spcAft>
                        <a:buClrTx/>
                        <a:buSzTx/>
                        <a:buFontTx/>
                        <a:buNone/>
                      </a:pPr>
                      <a:endParaRPr kumimoji="1"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28" marR="91428"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亚欧大陆温带地区的大陆东部</a:t>
                      </a:r>
                      <a:r>
                        <a:rPr kumimoji="1"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r>
                        <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中国俄罗斯</a:t>
                      </a:r>
                    </a:p>
                  </a:txBody>
                  <a:tcPr marL="91428" marR="91428"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1" lang="zh-CN" altLang="zh-CN" sz="3200" b="0" i="0" u="none" kern="1200" baseline="0" dirty="0">
                        <a:solidFill>
                          <a:schemeClr val="tx1"/>
                        </a:solidFill>
                        <a:latin typeface="微软雅黑" panose="020B0503020204020204" pitchFamily="34" charset="-122"/>
                        <a:ea typeface="微软雅黑" panose="020B0503020204020204" pitchFamily="34" charset="-122"/>
                        <a:cs typeface="+mn-cs"/>
                      </a:endParaRPr>
                    </a:p>
                  </a:txBody>
                  <a:tcPr marL="91428" marR="91428"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2794" name="Text Box 38"/>
          <p:cNvSpPr txBox="1"/>
          <p:nvPr/>
        </p:nvSpPr>
        <p:spPr>
          <a:xfrm>
            <a:off x="7561866" y="3525838"/>
            <a:ext cx="1930086"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夏季高温</a:t>
            </a:r>
            <a:r>
              <a:rPr lang="en-US" altLang="zh-CN" dirty="0">
                <a:latin typeface="微软雅黑" panose="020B0503020204020204" pitchFamily="34" charset="-122"/>
                <a:ea typeface="微软雅黑" panose="020B0503020204020204" pitchFamily="34" charset="-122"/>
              </a:rPr>
              <a:t>.</a:t>
            </a:r>
          </a:p>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冬季寒冷</a:t>
            </a:r>
            <a:r>
              <a:rPr lang="en-US" altLang="zh-CN" dirty="0">
                <a:latin typeface="微软雅黑" panose="020B0503020204020204" pitchFamily="34" charset="-122"/>
                <a:ea typeface="微软雅黑" panose="020B0503020204020204" pitchFamily="34" charset="-122"/>
              </a:rPr>
              <a:t>.</a:t>
            </a:r>
          </a:p>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全年干燥</a:t>
            </a:r>
          </a:p>
        </p:txBody>
      </p:sp>
      <p:sp>
        <p:nvSpPr>
          <p:cNvPr id="32795" name="Text Box 39"/>
          <p:cNvSpPr txBox="1"/>
          <p:nvPr/>
        </p:nvSpPr>
        <p:spPr>
          <a:xfrm>
            <a:off x="7053932" y="2286001"/>
            <a:ext cx="2646533"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全年温和多雨</a:t>
            </a:r>
          </a:p>
        </p:txBody>
      </p:sp>
      <p:sp>
        <p:nvSpPr>
          <p:cNvPr id="32796" name="Text Box 40"/>
          <p:cNvSpPr txBox="1"/>
          <p:nvPr/>
        </p:nvSpPr>
        <p:spPr>
          <a:xfrm>
            <a:off x="7485675" y="5257800"/>
            <a:ext cx="2750716" cy="10772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夏季高温多雨</a:t>
            </a:r>
            <a:r>
              <a:rPr lang="en-US" altLang="zh-CN" dirty="0">
                <a:latin typeface="微软雅黑" panose="020B0503020204020204" pitchFamily="34" charset="-122"/>
                <a:ea typeface="微软雅黑" panose="020B0503020204020204" pitchFamily="34" charset="-122"/>
              </a:rPr>
              <a:t>.</a:t>
            </a:r>
          </a:p>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冬季寒冷干燥</a:t>
            </a:r>
          </a:p>
        </p:txBody>
      </p:sp>
      <p:sp>
        <p:nvSpPr>
          <p:cNvPr id="7" name="矩形 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p:nvPr/>
        </p:nvSpPr>
        <p:spPr>
          <a:xfrm>
            <a:off x="2627288" y="1813561"/>
            <a:ext cx="346716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亚寒带针叶林气候</a:t>
            </a:r>
          </a:p>
        </p:txBody>
      </p:sp>
      <p:sp>
        <p:nvSpPr>
          <p:cNvPr id="33795" name="Text Box 4"/>
          <p:cNvSpPr txBox="1"/>
          <p:nvPr/>
        </p:nvSpPr>
        <p:spPr>
          <a:xfrm>
            <a:off x="2722209" y="3652839"/>
            <a:ext cx="1825903"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寒带气候</a:t>
            </a:r>
          </a:p>
        </p:txBody>
      </p:sp>
      <p:sp>
        <p:nvSpPr>
          <p:cNvPr id="33796" name="Text Box 5" descr="斜纹布"/>
          <p:cNvSpPr txBox="1"/>
          <p:nvPr/>
        </p:nvSpPr>
        <p:spPr>
          <a:xfrm>
            <a:off x="1752372" y="1737361"/>
            <a:ext cx="883805" cy="4401205"/>
          </a:xfrm>
          <a:prstGeom prst="rect">
            <a:avLst/>
          </a:prstGeom>
          <a:blipFill rotWithShape="0">
            <a:blip r:embed="rId2" cstate="print"/>
          </a:blipFill>
          <a:ln w="9525" cap="flat" cmpd="sng">
            <a:solidFill>
              <a:srgbClr val="6699FF"/>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dirty="0">
                <a:solidFill>
                  <a:schemeClr val="bg1"/>
                </a:solidFill>
                <a:latin typeface="微软雅黑" panose="020B0503020204020204" pitchFamily="34" charset="-122"/>
                <a:ea typeface="微软雅黑" panose="020B0503020204020204" pitchFamily="34" charset="-122"/>
              </a:rPr>
              <a:t>寒</a:t>
            </a:r>
          </a:p>
          <a:p>
            <a:pPr marL="0" lvl="0" indent="0" eaLnBrk="1" hangingPunct="1">
              <a:spcBef>
                <a:spcPct val="0"/>
              </a:spcBef>
              <a:buNone/>
            </a:pPr>
            <a:r>
              <a:rPr lang="zh-CN" altLang="en-US" sz="2800" dirty="0">
                <a:solidFill>
                  <a:schemeClr val="bg1"/>
                </a:solidFill>
                <a:latin typeface="微软雅黑" panose="020B0503020204020204" pitchFamily="34" charset="-122"/>
                <a:ea typeface="微软雅黑" panose="020B0503020204020204" pitchFamily="34" charset="-122"/>
              </a:rPr>
              <a:t>带</a:t>
            </a:r>
          </a:p>
          <a:p>
            <a:pPr marL="0" lvl="0" indent="0" eaLnBrk="1" hangingPunct="1">
              <a:spcBef>
                <a:spcPct val="0"/>
              </a:spcBef>
              <a:buNone/>
            </a:pPr>
            <a:r>
              <a:rPr lang="zh-CN" altLang="en-US" sz="2800" dirty="0">
                <a:solidFill>
                  <a:schemeClr val="bg1"/>
                </a:solidFill>
                <a:latin typeface="微软雅黑" panose="020B0503020204020204" pitchFamily="34" charset="-122"/>
                <a:ea typeface="微软雅黑" panose="020B0503020204020204" pitchFamily="34" charset="-122"/>
              </a:rPr>
              <a:t>气</a:t>
            </a:r>
          </a:p>
          <a:p>
            <a:pPr marL="0" lvl="0" indent="0" eaLnBrk="1" hangingPunct="1">
              <a:spcBef>
                <a:spcPct val="0"/>
              </a:spcBef>
              <a:buNone/>
            </a:pPr>
            <a:r>
              <a:rPr lang="zh-CN" altLang="en-US" sz="2800" dirty="0">
                <a:solidFill>
                  <a:schemeClr val="bg1"/>
                </a:solidFill>
                <a:latin typeface="微软雅黑" panose="020B0503020204020204" pitchFamily="34" charset="-122"/>
                <a:ea typeface="微软雅黑" panose="020B0503020204020204" pitchFamily="34" charset="-122"/>
              </a:rPr>
              <a:t>候</a:t>
            </a:r>
          </a:p>
          <a:p>
            <a:pPr marL="0" lvl="0" indent="0" eaLnBrk="1" hangingPunct="1">
              <a:spcBef>
                <a:spcPct val="0"/>
              </a:spcBef>
              <a:buNone/>
            </a:pPr>
            <a:r>
              <a:rPr lang="zh-CN" altLang="en-US" sz="2800" dirty="0">
                <a:solidFill>
                  <a:srgbClr val="FFFF66"/>
                </a:solidFill>
                <a:latin typeface="微软雅黑" panose="020B0503020204020204" pitchFamily="34" charset="-122"/>
                <a:ea typeface="微软雅黑" panose="020B0503020204020204" pitchFamily="34" charset="-122"/>
              </a:rPr>
              <a:t>高</a:t>
            </a:r>
          </a:p>
          <a:p>
            <a:pPr marL="0" lvl="0" indent="0" eaLnBrk="1" hangingPunct="1">
              <a:spcBef>
                <a:spcPct val="0"/>
              </a:spcBef>
              <a:buNone/>
            </a:pPr>
            <a:r>
              <a:rPr lang="zh-CN" altLang="en-US" sz="2800" dirty="0">
                <a:solidFill>
                  <a:srgbClr val="FFFF66"/>
                </a:solidFill>
                <a:latin typeface="微软雅黑" panose="020B0503020204020204" pitchFamily="34" charset="-122"/>
                <a:ea typeface="微软雅黑" panose="020B0503020204020204" pitchFamily="34" charset="-122"/>
              </a:rPr>
              <a:t>山</a:t>
            </a:r>
          </a:p>
          <a:p>
            <a:pPr marL="0" lvl="0" indent="0" eaLnBrk="1" hangingPunct="1">
              <a:spcBef>
                <a:spcPct val="0"/>
              </a:spcBef>
              <a:buNone/>
            </a:pPr>
            <a:r>
              <a:rPr lang="zh-CN" altLang="en-US" sz="2800" dirty="0">
                <a:solidFill>
                  <a:srgbClr val="FFFF66"/>
                </a:solidFill>
                <a:latin typeface="微软雅黑" panose="020B0503020204020204" pitchFamily="34" charset="-122"/>
                <a:ea typeface="微软雅黑" panose="020B0503020204020204" pitchFamily="34" charset="-122"/>
              </a:rPr>
              <a:t>高</a:t>
            </a:r>
          </a:p>
          <a:p>
            <a:pPr marL="0" lvl="0" indent="0" eaLnBrk="1" hangingPunct="1">
              <a:spcBef>
                <a:spcPct val="0"/>
              </a:spcBef>
              <a:buNone/>
            </a:pPr>
            <a:r>
              <a:rPr lang="zh-CN" altLang="en-US" sz="2800" dirty="0">
                <a:solidFill>
                  <a:srgbClr val="FFFF66"/>
                </a:solidFill>
                <a:latin typeface="微软雅黑" panose="020B0503020204020204" pitchFamily="34" charset="-122"/>
                <a:ea typeface="微软雅黑" panose="020B0503020204020204" pitchFamily="34" charset="-122"/>
              </a:rPr>
              <a:t>原</a:t>
            </a:r>
          </a:p>
          <a:p>
            <a:pPr marL="0" lvl="0" indent="0" eaLnBrk="1" hangingPunct="1">
              <a:spcBef>
                <a:spcPct val="0"/>
              </a:spcBef>
              <a:buNone/>
            </a:pPr>
            <a:r>
              <a:rPr lang="zh-CN" altLang="en-US" sz="2800" dirty="0">
                <a:solidFill>
                  <a:srgbClr val="FFFF66"/>
                </a:solidFill>
                <a:latin typeface="微软雅黑" panose="020B0503020204020204" pitchFamily="34" charset="-122"/>
                <a:ea typeface="微软雅黑" panose="020B0503020204020204" pitchFamily="34" charset="-122"/>
              </a:rPr>
              <a:t>气</a:t>
            </a:r>
          </a:p>
          <a:p>
            <a:pPr marL="0" lvl="0" indent="0" eaLnBrk="1" hangingPunct="1">
              <a:spcBef>
                <a:spcPct val="0"/>
              </a:spcBef>
              <a:buNone/>
            </a:pPr>
            <a:r>
              <a:rPr lang="zh-CN" altLang="en-US" sz="2800" dirty="0">
                <a:solidFill>
                  <a:srgbClr val="FFFF66"/>
                </a:solidFill>
                <a:latin typeface="微软雅黑" panose="020B0503020204020204" pitchFamily="34" charset="-122"/>
                <a:ea typeface="微软雅黑" panose="020B0503020204020204" pitchFamily="34" charset="-122"/>
              </a:rPr>
              <a:t>候</a:t>
            </a:r>
          </a:p>
        </p:txBody>
      </p:sp>
      <p:sp>
        <p:nvSpPr>
          <p:cNvPr id="33797" name="Text Box 6"/>
          <p:cNvSpPr txBox="1"/>
          <p:nvPr/>
        </p:nvSpPr>
        <p:spPr>
          <a:xfrm>
            <a:off x="2758081" y="5470526"/>
            <a:ext cx="2646533"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高山高原气候</a:t>
            </a:r>
          </a:p>
        </p:txBody>
      </p:sp>
      <p:sp>
        <p:nvSpPr>
          <p:cNvPr id="33799" name="AutoShape 8"/>
          <p:cNvSpPr/>
          <p:nvPr/>
        </p:nvSpPr>
        <p:spPr>
          <a:xfrm>
            <a:off x="5997112" y="2940685"/>
            <a:ext cx="228570" cy="2438400"/>
          </a:xfrm>
          <a:prstGeom prst="leftBrace">
            <a:avLst>
              <a:gd name="adj1" fmla="val 88888"/>
              <a:gd name="adj2" fmla="val 50000"/>
            </a:avLst>
          </a:prstGeom>
          <a:noFill/>
          <a:ln w="57150" cap="flat" cmpd="sng">
            <a:solidFill>
              <a:srgbClr val="FF3399"/>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3800" name="Text Box 9"/>
          <p:cNvSpPr txBox="1"/>
          <p:nvPr/>
        </p:nvSpPr>
        <p:spPr>
          <a:xfrm>
            <a:off x="6311714" y="2773046"/>
            <a:ext cx="1825903"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latin typeface="微软雅黑" panose="020B0503020204020204" pitchFamily="34" charset="-122"/>
                <a:ea typeface="微软雅黑" panose="020B0503020204020204" pitchFamily="34" charset="-122"/>
              </a:rPr>
              <a:t>苔原气候</a:t>
            </a:r>
          </a:p>
        </p:txBody>
      </p:sp>
      <p:sp>
        <p:nvSpPr>
          <p:cNvPr id="33801" name="Text Box 10"/>
          <p:cNvSpPr txBox="1"/>
          <p:nvPr/>
        </p:nvSpPr>
        <p:spPr>
          <a:xfrm>
            <a:off x="6316158" y="5022534"/>
            <a:ext cx="1825903"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dirty="0">
                <a:latin typeface="微软雅黑" panose="020B0503020204020204" pitchFamily="34" charset="-122"/>
                <a:ea typeface="微软雅黑" panose="020B0503020204020204" pitchFamily="34" charset="-122"/>
              </a:rPr>
              <a:t>冰原气候</a:t>
            </a:r>
          </a:p>
        </p:txBody>
      </p:sp>
      <p:sp>
        <p:nvSpPr>
          <p:cNvPr id="10" name="矩形 9"/>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1027" descr="11">
            <a:hlinkClick r:id="rId2"/>
          </p:cNvPr>
          <p:cNvPicPr>
            <a:picLocks noChangeAspect="1"/>
          </p:cNvPicPr>
          <p:nvPr/>
        </p:nvPicPr>
        <p:blipFill>
          <a:blip r:embed="rId3" cstate="print"/>
          <a:stretch>
            <a:fillRect/>
          </a:stretch>
        </p:blipFill>
        <p:spPr>
          <a:xfrm>
            <a:off x="0" y="2176940"/>
            <a:ext cx="7019382" cy="4452091"/>
          </a:xfrm>
          <a:prstGeom prst="rect">
            <a:avLst/>
          </a:prstGeom>
          <a:noFill/>
          <a:ln w="9525">
            <a:noFill/>
          </a:ln>
        </p:spPr>
      </p:pic>
      <p:sp>
        <p:nvSpPr>
          <p:cNvPr id="35843" name="Text Box 1028"/>
          <p:cNvSpPr txBox="1"/>
          <p:nvPr/>
        </p:nvSpPr>
        <p:spPr>
          <a:xfrm>
            <a:off x="2560696" y="2320245"/>
            <a:ext cx="2646533"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亚寒带针叶林气候</a:t>
            </a:r>
          </a:p>
        </p:txBody>
      </p:sp>
      <p:pic>
        <p:nvPicPr>
          <p:cNvPr id="14338" name="Picture 2" descr="http://p12.qhimg.com/t0191840628077c9ec9.jpg"/>
          <p:cNvPicPr>
            <a:picLocks noChangeAspect="1" noChangeArrowheads="1"/>
          </p:cNvPicPr>
          <p:nvPr/>
        </p:nvPicPr>
        <p:blipFill>
          <a:blip r:embed="rId4" cstate="print"/>
          <a:srcRect/>
          <a:stretch>
            <a:fillRect/>
          </a:stretch>
        </p:blipFill>
        <p:spPr bwMode="auto">
          <a:xfrm>
            <a:off x="5414443" y="2280063"/>
            <a:ext cx="6506832" cy="4398737"/>
          </a:xfrm>
          <a:prstGeom prst="rect">
            <a:avLst/>
          </a:prstGeom>
          <a:noFill/>
        </p:spPr>
      </p:pic>
      <p:sp>
        <p:nvSpPr>
          <p:cNvPr id="5" name="矩形 4"/>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randombar(horizontal)">
                                      <p:cBhvr>
                                        <p:cTn id="7"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i06"/>
          <p:cNvPicPr>
            <a:picLocks noChangeAspect="1"/>
          </p:cNvPicPr>
          <p:nvPr/>
        </p:nvPicPr>
        <p:blipFill>
          <a:blip r:embed="rId2" cstate="print"/>
          <a:stretch>
            <a:fillRect/>
          </a:stretch>
        </p:blipFill>
        <p:spPr>
          <a:xfrm>
            <a:off x="1295231" y="2209800"/>
            <a:ext cx="4495215" cy="3352800"/>
          </a:xfrm>
          <a:prstGeom prst="rect">
            <a:avLst/>
          </a:prstGeom>
          <a:noFill/>
          <a:ln w="9525">
            <a:noFill/>
          </a:ln>
        </p:spPr>
      </p:pic>
      <p:pic>
        <p:nvPicPr>
          <p:cNvPr id="36867" name="Picture 3" descr="ci05"/>
          <p:cNvPicPr>
            <a:picLocks noChangeAspect="1"/>
          </p:cNvPicPr>
          <p:nvPr/>
        </p:nvPicPr>
        <p:blipFill>
          <a:blip r:embed="rId3" cstate="print"/>
          <a:stretch>
            <a:fillRect/>
          </a:stretch>
        </p:blipFill>
        <p:spPr>
          <a:xfrm>
            <a:off x="6643775" y="1905000"/>
            <a:ext cx="4571405" cy="3505200"/>
          </a:xfrm>
          <a:prstGeom prst="rect">
            <a:avLst/>
          </a:prstGeom>
          <a:noFill/>
          <a:ln w="9525">
            <a:noFill/>
          </a:ln>
        </p:spPr>
      </p:pic>
      <p:pic>
        <p:nvPicPr>
          <p:cNvPr id="36868" name="Picture 4" descr="ci06"/>
          <p:cNvPicPr>
            <a:picLocks noChangeAspect="1"/>
          </p:cNvPicPr>
          <p:nvPr/>
        </p:nvPicPr>
        <p:blipFill>
          <a:blip r:embed="rId2" cstate="print"/>
          <a:stretch>
            <a:fillRect/>
          </a:stretch>
        </p:blipFill>
        <p:spPr>
          <a:xfrm>
            <a:off x="1356183" y="2148840"/>
            <a:ext cx="4495215" cy="3352800"/>
          </a:xfrm>
          <a:prstGeom prst="rect">
            <a:avLst/>
          </a:prstGeom>
          <a:noFill/>
          <a:ln w="9525">
            <a:noFill/>
          </a:ln>
        </p:spPr>
      </p:pic>
      <p:grpSp>
        <p:nvGrpSpPr>
          <p:cNvPr id="2" name="Group 5"/>
          <p:cNvGrpSpPr/>
          <p:nvPr/>
        </p:nvGrpSpPr>
        <p:grpSpPr>
          <a:xfrm>
            <a:off x="4571405" y="4572000"/>
            <a:ext cx="2285702" cy="465064"/>
            <a:chOff x="0" y="0"/>
            <a:chExt cx="11174" cy="51"/>
          </a:xfrm>
        </p:grpSpPr>
        <p:sp>
          <p:nvSpPr>
            <p:cNvPr id="36874" name="Rectangle 6"/>
            <p:cNvSpPr/>
            <p:nvPr/>
          </p:nvSpPr>
          <p:spPr>
            <a:xfrm>
              <a:off x="0" y="0"/>
              <a:ext cx="2793" cy="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875" name="Rectangle 7"/>
            <p:cNvSpPr/>
            <p:nvPr/>
          </p:nvSpPr>
          <p:spPr>
            <a:xfrm>
              <a:off x="2793" y="0"/>
              <a:ext cx="2793" cy="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 name="Group 8"/>
            <p:cNvGrpSpPr/>
            <p:nvPr/>
          </p:nvGrpSpPr>
          <p:grpSpPr>
            <a:xfrm>
              <a:off x="0" y="0"/>
              <a:ext cx="5587" cy="51"/>
              <a:chOff x="0" y="14"/>
              <a:chExt cx="5587" cy="51"/>
            </a:xfrm>
          </p:grpSpPr>
          <p:sp>
            <p:nvSpPr>
              <p:cNvPr id="36880" name="Rectangle 9"/>
              <p:cNvSpPr/>
              <p:nvPr/>
            </p:nvSpPr>
            <p:spPr>
              <a:xfrm>
                <a:off x="0" y="14"/>
                <a:ext cx="5587" cy="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881" name="Rectangle 10"/>
              <p:cNvSpPr/>
              <p:nvPr/>
            </p:nvSpPr>
            <p:spPr>
              <a:xfrm>
                <a:off x="0" y="14"/>
                <a:ext cx="5587" cy="4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dirty="0">
                  <a:solidFill>
                    <a:schemeClr val="accent2"/>
                  </a:solidFill>
                </a:endParaRPr>
              </a:p>
            </p:txBody>
          </p:sp>
        </p:grpSp>
        <p:grpSp>
          <p:nvGrpSpPr>
            <p:cNvPr id="4" name="Group 11"/>
            <p:cNvGrpSpPr/>
            <p:nvPr/>
          </p:nvGrpSpPr>
          <p:grpSpPr>
            <a:xfrm>
              <a:off x="5587" y="0"/>
              <a:ext cx="5587" cy="51"/>
              <a:chOff x="0" y="14"/>
              <a:chExt cx="5587" cy="51"/>
            </a:xfrm>
          </p:grpSpPr>
          <p:sp>
            <p:nvSpPr>
              <p:cNvPr id="36878" name="Rectangle 12"/>
              <p:cNvSpPr/>
              <p:nvPr/>
            </p:nvSpPr>
            <p:spPr>
              <a:xfrm>
                <a:off x="0" y="14"/>
                <a:ext cx="5587" cy="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879" name="Rectangle 13"/>
              <p:cNvSpPr/>
              <p:nvPr/>
            </p:nvSpPr>
            <p:spPr>
              <a:xfrm>
                <a:off x="0" y="14"/>
                <a:ext cx="5587" cy="4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dirty="0">
                  <a:solidFill>
                    <a:schemeClr val="accent2"/>
                  </a:solidFill>
                </a:endParaRPr>
              </a:p>
            </p:txBody>
          </p:sp>
        </p:grpSp>
      </p:grpSp>
      <p:sp>
        <p:nvSpPr>
          <p:cNvPr id="36870" name="Text Box 14"/>
          <p:cNvSpPr txBox="1"/>
          <p:nvPr/>
        </p:nvSpPr>
        <p:spPr>
          <a:xfrm>
            <a:off x="7253296" y="5228274"/>
            <a:ext cx="3572949" cy="113877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3600" b="1" dirty="0">
                <a:solidFill>
                  <a:schemeClr val="accent2"/>
                </a:solidFill>
                <a:ea typeface="方正姚体" panose="02010601030101010101" pitchFamily="2" charset="-122"/>
              </a:rPr>
              <a:t>高山</a:t>
            </a:r>
            <a:r>
              <a:rPr lang="zh-CN" altLang="en-US" dirty="0">
                <a:solidFill>
                  <a:schemeClr val="accent2"/>
                </a:solidFill>
                <a:latin typeface="微软雅黑" panose="020B0503020204020204" pitchFamily="34" charset="-122"/>
                <a:ea typeface="微软雅黑" panose="020B0503020204020204" pitchFamily="34" charset="-122"/>
              </a:rPr>
              <a:t>草地上的马鹿</a:t>
            </a:r>
          </a:p>
          <a:p>
            <a:pPr marL="0" indent="0" eaLnBrk="1" hangingPunct="1">
              <a:spcBef>
                <a:spcPct val="0"/>
              </a:spcBef>
              <a:buNone/>
            </a:pPr>
            <a:endParaRPr lang="en-US" altLang="zh-CN" dirty="0">
              <a:solidFill>
                <a:schemeClr val="accent2"/>
              </a:solidFill>
              <a:latin typeface="微软雅黑" panose="020B0503020204020204" pitchFamily="34" charset="-122"/>
              <a:ea typeface="微软雅黑" panose="020B0503020204020204" pitchFamily="34" charset="-122"/>
            </a:endParaRPr>
          </a:p>
        </p:txBody>
      </p:sp>
      <p:sp>
        <p:nvSpPr>
          <p:cNvPr id="36871" name="Text Box 15"/>
          <p:cNvSpPr txBox="1"/>
          <p:nvPr/>
        </p:nvSpPr>
        <p:spPr>
          <a:xfrm>
            <a:off x="1264755" y="5390515"/>
            <a:ext cx="5126057" cy="10772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b="1" dirty="0">
                <a:solidFill>
                  <a:schemeClr val="accent2"/>
                </a:solidFill>
                <a:ea typeface="方正姚体" panose="02010601030101010101" pitchFamily="2" charset="-122"/>
              </a:rPr>
              <a:t>高山</a:t>
            </a:r>
            <a:r>
              <a:rPr lang="zh-CN" altLang="en-US" dirty="0">
                <a:solidFill>
                  <a:schemeClr val="accent2"/>
                </a:solidFill>
                <a:latin typeface="微软雅黑" panose="020B0503020204020204" pitchFamily="34" charset="-122"/>
                <a:ea typeface="微软雅黑" panose="020B0503020204020204" pitchFamily="34" charset="-122"/>
              </a:rPr>
              <a:t>雪</a:t>
            </a:r>
            <a:r>
              <a:rPr lang="zh-CN" altLang="en-US" b="1" dirty="0">
                <a:solidFill>
                  <a:schemeClr val="accent2"/>
                </a:solidFill>
                <a:ea typeface="方正姚体" panose="02010601030101010101" pitchFamily="2" charset="-122"/>
              </a:rPr>
              <a:t>线附近</a:t>
            </a:r>
            <a:r>
              <a:rPr lang="zh-CN" altLang="en-US" dirty="0">
                <a:solidFill>
                  <a:schemeClr val="accent2"/>
                </a:solidFill>
                <a:latin typeface="微软雅黑" panose="020B0503020204020204" pitchFamily="34" charset="-122"/>
                <a:ea typeface="微软雅黑" panose="020B0503020204020204" pitchFamily="34" charset="-122"/>
              </a:rPr>
              <a:t>的亚高山草甸</a:t>
            </a:r>
          </a:p>
          <a:p>
            <a:pPr marL="0" lvl="0" indent="0" eaLnBrk="1" hangingPunct="1">
              <a:spcBef>
                <a:spcPct val="0"/>
              </a:spcBef>
              <a:buNone/>
            </a:pPr>
            <a:endParaRPr lang="en-US" altLang="zh-CN" dirty="0">
              <a:solidFill>
                <a:schemeClr val="accent2"/>
              </a:solidFill>
              <a:latin typeface="微软雅黑" panose="020B0503020204020204" pitchFamily="34" charset="-122"/>
              <a:ea typeface="微软雅黑" panose="020B0503020204020204" pitchFamily="34" charset="-122"/>
            </a:endParaRPr>
          </a:p>
        </p:txBody>
      </p:sp>
      <p:sp>
        <p:nvSpPr>
          <p:cNvPr id="37904" name="Text Box 16"/>
          <p:cNvSpPr txBox="1"/>
          <p:nvPr/>
        </p:nvSpPr>
        <p:spPr>
          <a:xfrm>
            <a:off x="3163158" y="6273226"/>
            <a:ext cx="489685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solidFill>
                  <a:schemeClr val="accent2"/>
                </a:solidFill>
                <a:latin typeface="微软雅黑" panose="020B0503020204020204" pitchFamily="34" charset="-122"/>
                <a:ea typeface="微软雅黑" panose="020B0503020204020204" pitchFamily="34" charset="-122"/>
              </a:rPr>
              <a:t>夏季凉爽</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冬季漫长而严寒</a:t>
            </a:r>
            <a:r>
              <a:rPr lang="en-US" altLang="zh-CN" dirty="0">
                <a:solidFill>
                  <a:schemeClr val="accent2"/>
                </a:solidFill>
                <a:latin typeface="微软雅黑" panose="020B0503020204020204" pitchFamily="34" charset="-122"/>
                <a:ea typeface="微软雅黑" panose="020B0503020204020204" pitchFamily="34" charset="-122"/>
              </a:rPr>
              <a:t>.</a:t>
            </a:r>
          </a:p>
        </p:txBody>
      </p:sp>
      <p:sp>
        <p:nvSpPr>
          <p:cNvPr id="36873" name="Text Box 17"/>
          <p:cNvSpPr txBox="1"/>
          <p:nvPr/>
        </p:nvSpPr>
        <p:spPr>
          <a:xfrm>
            <a:off x="4571405" y="1167449"/>
            <a:ext cx="2765141"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b="1" dirty="0">
                <a:solidFill>
                  <a:schemeClr val="accent2"/>
                </a:solidFill>
                <a:ea typeface="方正姚体" panose="02010601030101010101" pitchFamily="2" charset="-122"/>
              </a:rPr>
              <a:t>高山</a:t>
            </a:r>
            <a:r>
              <a:rPr lang="en-US" altLang="zh-CN" b="1" dirty="0">
                <a:solidFill>
                  <a:schemeClr val="accent2"/>
                </a:solidFill>
                <a:ea typeface="方正姚体" panose="02010601030101010101" pitchFamily="2" charset="-122"/>
              </a:rPr>
              <a:t>.</a:t>
            </a:r>
            <a:r>
              <a:rPr lang="zh-CN" altLang="en-US" b="1" dirty="0">
                <a:solidFill>
                  <a:schemeClr val="accent2"/>
                </a:solidFill>
                <a:ea typeface="方正姚体" panose="02010601030101010101" pitchFamily="2" charset="-122"/>
              </a:rPr>
              <a:t>高原气候</a:t>
            </a:r>
          </a:p>
        </p:txBody>
      </p:sp>
      <p:sp>
        <p:nvSpPr>
          <p:cNvPr id="18" name="矩形 17"/>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7904"/>
                                        </p:tgtEl>
                                        <p:attrNameLst>
                                          <p:attrName>style.visibility</p:attrName>
                                        </p:attrNameLst>
                                      </p:cBhvr>
                                      <p:to>
                                        <p:strVal val="visible"/>
                                      </p:to>
                                    </p:set>
                                    <p:anim calcmode="lin" valueType="num">
                                      <p:cBhvr>
                                        <p:cTn id="7" dur="500" fill="hold"/>
                                        <p:tgtEl>
                                          <p:spTgt spid="37904"/>
                                        </p:tgtEl>
                                        <p:attrNameLst>
                                          <p:attrName>ppt_w</p:attrName>
                                        </p:attrNameLst>
                                      </p:cBhvr>
                                      <p:tavLst>
                                        <p:tav tm="0">
                                          <p:val>
                                            <p:fltVal val="0"/>
                                          </p:val>
                                        </p:tav>
                                        <p:tav tm="100000">
                                          <p:val>
                                            <p:strVal val="#ppt_w"/>
                                          </p:val>
                                        </p:tav>
                                      </p:tavLst>
                                    </p:anim>
                                    <p:anim calcmode="lin" valueType="num">
                                      <p:cBhvr>
                                        <p:cTn id="8" dur="500" fill="hold"/>
                                        <p:tgtEl>
                                          <p:spTgt spid="379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4"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h04"/>
          <p:cNvPicPr>
            <a:picLocks noChangeAspect="1"/>
          </p:cNvPicPr>
          <p:nvPr/>
        </p:nvPicPr>
        <p:blipFill>
          <a:blip r:embed="rId2" cstate="print"/>
          <a:stretch>
            <a:fillRect/>
          </a:stretch>
        </p:blipFill>
        <p:spPr>
          <a:xfrm>
            <a:off x="6140920" y="1158240"/>
            <a:ext cx="4495215" cy="2895600"/>
          </a:xfrm>
          <a:prstGeom prst="rect">
            <a:avLst/>
          </a:prstGeom>
          <a:noFill/>
          <a:ln w="9525">
            <a:noFill/>
          </a:ln>
        </p:spPr>
      </p:pic>
      <p:sp>
        <p:nvSpPr>
          <p:cNvPr id="37891" name="Rectangle 3"/>
          <p:cNvSpPr/>
          <p:nvPr/>
        </p:nvSpPr>
        <p:spPr>
          <a:xfrm>
            <a:off x="6019017" y="3061336"/>
            <a:ext cx="228570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37892" name="Picture 4" descr="ch03"/>
          <p:cNvPicPr>
            <a:picLocks noChangeAspect="1"/>
          </p:cNvPicPr>
          <p:nvPr/>
        </p:nvPicPr>
        <p:blipFill>
          <a:blip r:embed="rId3" cstate="print"/>
          <a:stretch>
            <a:fillRect/>
          </a:stretch>
        </p:blipFill>
        <p:spPr>
          <a:xfrm>
            <a:off x="2194274" y="1158240"/>
            <a:ext cx="3961884" cy="4876800"/>
          </a:xfrm>
          <a:prstGeom prst="rect">
            <a:avLst/>
          </a:prstGeom>
          <a:noFill/>
          <a:ln w="9525">
            <a:noFill/>
          </a:ln>
        </p:spPr>
      </p:pic>
      <p:sp>
        <p:nvSpPr>
          <p:cNvPr id="37893" name="Rectangle 5"/>
          <p:cNvSpPr/>
          <p:nvPr/>
        </p:nvSpPr>
        <p:spPr>
          <a:xfrm>
            <a:off x="4776166" y="2949576"/>
            <a:ext cx="228570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37894" name="Picture 6" descr="ch05"/>
          <p:cNvPicPr>
            <a:picLocks noChangeAspect="1"/>
          </p:cNvPicPr>
          <p:nvPr/>
        </p:nvPicPr>
        <p:blipFill>
          <a:blip r:embed="rId4" cstate="print"/>
          <a:stretch>
            <a:fillRect/>
          </a:stretch>
        </p:blipFill>
        <p:spPr>
          <a:xfrm>
            <a:off x="6171396" y="4114800"/>
            <a:ext cx="4495215" cy="2743200"/>
          </a:xfrm>
          <a:prstGeom prst="rect">
            <a:avLst/>
          </a:prstGeom>
          <a:noFill/>
          <a:ln w="9525">
            <a:noFill/>
          </a:ln>
        </p:spPr>
      </p:pic>
      <p:sp>
        <p:nvSpPr>
          <p:cNvPr id="37895" name="Rectangle 7"/>
          <p:cNvSpPr/>
          <p:nvPr/>
        </p:nvSpPr>
        <p:spPr>
          <a:xfrm>
            <a:off x="4855531" y="2949576"/>
            <a:ext cx="228570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896" name="Text Box 8"/>
          <p:cNvSpPr txBox="1"/>
          <p:nvPr/>
        </p:nvSpPr>
        <p:spPr>
          <a:xfrm>
            <a:off x="3595537" y="6020436"/>
            <a:ext cx="141558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solidFill>
                  <a:schemeClr val="accent2"/>
                </a:solidFill>
                <a:latin typeface="微软雅黑" panose="020B0503020204020204" pitchFamily="34" charset="-122"/>
                <a:ea typeface="微软雅黑" panose="020B0503020204020204" pitchFamily="34" charset="-122"/>
              </a:rPr>
              <a:t>北极熊</a:t>
            </a:r>
          </a:p>
        </p:txBody>
      </p:sp>
      <p:sp>
        <p:nvSpPr>
          <p:cNvPr id="37897" name="Text Box 9"/>
          <p:cNvSpPr txBox="1"/>
          <p:nvPr/>
        </p:nvSpPr>
        <p:spPr>
          <a:xfrm>
            <a:off x="10732008" y="1980884"/>
            <a:ext cx="99936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solidFill>
                  <a:schemeClr val="accent2"/>
                </a:solidFill>
                <a:latin typeface="微软雅黑" panose="020B0503020204020204" pitchFamily="34" charset="-122"/>
                <a:ea typeface="微软雅黑" panose="020B0503020204020204" pitchFamily="34" charset="-122"/>
              </a:rPr>
              <a:t>冰川</a:t>
            </a:r>
          </a:p>
        </p:txBody>
      </p:sp>
      <p:sp>
        <p:nvSpPr>
          <p:cNvPr id="37898" name="Text Box 10"/>
          <p:cNvSpPr txBox="1"/>
          <p:nvPr/>
        </p:nvSpPr>
        <p:spPr>
          <a:xfrm>
            <a:off x="10818357" y="4945064"/>
            <a:ext cx="99936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solidFill>
                  <a:schemeClr val="accent2"/>
                </a:solidFill>
                <a:latin typeface="微软雅黑" panose="020B0503020204020204" pitchFamily="34" charset="-122"/>
                <a:ea typeface="微软雅黑" panose="020B0503020204020204" pitchFamily="34" charset="-122"/>
              </a:rPr>
              <a:t>企鹅</a:t>
            </a:r>
          </a:p>
        </p:txBody>
      </p:sp>
      <p:sp>
        <p:nvSpPr>
          <p:cNvPr id="37899" name="Rectangle 11"/>
          <p:cNvSpPr/>
          <p:nvPr/>
        </p:nvSpPr>
        <p:spPr>
          <a:xfrm>
            <a:off x="2590463" y="1432560"/>
            <a:ext cx="4190454" cy="13144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dirty="0">
                <a:solidFill>
                  <a:schemeClr val="accent2"/>
                </a:solidFill>
                <a:latin typeface="微软雅黑" panose="020B0503020204020204" pitchFamily="34" charset="-122"/>
                <a:ea typeface="微软雅黑" panose="020B0503020204020204" pitchFamily="34" charset="-122"/>
              </a:rPr>
              <a:t>冰原带</a:t>
            </a:r>
          </a:p>
          <a:p>
            <a:pPr marL="0" lvl="0" indent="0" algn="ctr">
              <a:spcBef>
                <a:spcPct val="0"/>
              </a:spcBef>
              <a:buNone/>
            </a:pPr>
            <a:endParaRPr lang="en-US" altLang="zh-CN" sz="6000" dirty="0">
              <a:solidFill>
                <a:srgbClr val="FFFF66"/>
              </a:solidFill>
            </a:endParaRPr>
          </a:p>
        </p:txBody>
      </p:sp>
      <p:sp>
        <p:nvSpPr>
          <p:cNvPr id="38924" name="Text Box 12"/>
          <p:cNvSpPr txBox="1"/>
          <p:nvPr/>
        </p:nvSpPr>
        <p:spPr>
          <a:xfrm>
            <a:off x="4236169" y="1386840"/>
            <a:ext cx="2366045"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4000" dirty="0">
                <a:solidFill>
                  <a:srgbClr val="FFFF66"/>
                </a:solidFill>
                <a:latin typeface="微软雅黑" panose="020B0503020204020204" pitchFamily="34" charset="-122"/>
                <a:ea typeface="微软雅黑" panose="020B0503020204020204" pitchFamily="34" charset="-122"/>
              </a:rPr>
              <a:t>终年酷寒</a:t>
            </a:r>
            <a:r>
              <a:rPr lang="en-US" altLang="zh-CN" sz="4000" dirty="0">
                <a:solidFill>
                  <a:srgbClr val="FFFF66"/>
                </a:solidFill>
                <a:ea typeface="微软雅黑" panose="020B0503020204020204" pitchFamily="34" charset="-122"/>
              </a:rPr>
              <a:t>.</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8924"/>
                                        </p:tgtEl>
                                        <p:attrNameLst>
                                          <p:attrName>style.visibility</p:attrName>
                                        </p:attrNameLst>
                                      </p:cBhvr>
                                      <p:to>
                                        <p:strVal val="visible"/>
                                      </p:to>
                                    </p:set>
                                    <p:anim calcmode="lin" valueType="num">
                                      <p:cBhvr>
                                        <p:cTn id="7" dur="500" fill="hold"/>
                                        <p:tgtEl>
                                          <p:spTgt spid="38924"/>
                                        </p:tgtEl>
                                        <p:attrNameLst>
                                          <p:attrName>ppt_w</p:attrName>
                                        </p:attrNameLst>
                                      </p:cBhvr>
                                      <p:tavLst>
                                        <p:tav tm="0">
                                          <p:val>
                                            <p:fltVal val="0"/>
                                          </p:val>
                                        </p:tav>
                                        <p:tav tm="100000">
                                          <p:val>
                                            <p:strVal val="#ppt_w"/>
                                          </p:val>
                                        </p:tav>
                                      </p:tavLst>
                                    </p:anim>
                                    <p:anim calcmode="lin" valueType="num">
                                      <p:cBhvr>
                                        <p:cTn id="8" dur="500" fill="hold"/>
                                        <p:tgtEl>
                                          <p:spTgt spid="389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4"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气候直方图"/>
          <p:cNvPicPr>
            <a:picLocks noChangeAspect="1"/>
          </p:cNvPicPr>
          <p:nvPr/>
        </p:nvPicPr>
        <p:blipFill>
          <a:blip r:embed="rId2" cstate="print">
            <a:lum bright="12000" contrast="12000"/>
          </a:blip>
          <a:stretch>
            <a:fillRect/>
          </a:stretch>
        </p:blipFill>
        <p:spPr>
          <a:xfrm>
            <a:off x="2517241" y="745177"/>
            <a:ext cx="8149370" cy="6112823"/>
          </a:xfrm>
          <a:prstGeom prst="rect">
            <a:avLst/>
          </a:prstGeom>
          <a:noFill/>
          <a:ln w="9525">
            <a:noFill/>
          </a:ln>
        </p:spPr>
      </p:pic>
      <p:sp>
        <p:nvSpPr>
          <p:cNvPr id="3" name="矩形 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南美洲"/>
          <p:cNvPicPr>
            <a:picLocks noChangeAspect="1"/>
          </p:cNvPicPr>
          <p:nvPr/>
        </p:nvPicPr>
        <p:blipFill>
          <a:blip r:embed="rId2" cstate="print">
            <a:lum bright="-12000"/>
          </a:blip>
          <a:stretch>
            <a:fillRect/>
          </a:stretch>
        </p:blipFill>
        <p:spPr>
          <a:xfrm>
            <a:off x="2468559" y="708660"/>
            <a:ext cx="8198053" cy="6149340"/>
          </a:xfrm>
          <a:prstGeom prst="rect">
            <a:avLst/>
          </a:prstGeom>
          <a:noFill/>
          <a:ln w="9525">
            <a:noFill/>
          </a:ln>
        </p:spPr>
      </p:pic>
      <p:sp>
        <p:nvSpPr>
          <p:cNvPr id="3" name="矩形 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北美洲"/>
          <p:cNvPicPr>
            <a:picLocks noChangeAspect="1"/>
          </p:cNvPicPr>
          <p:nvPr/>
        </p:nvPicPr>
        <p:blipFill>
          <a:blip r:embed="rId2" cstate="print">
            <a:lum bright="-12000"/>
          </a:blip>
          <a:stretch>
            <a:fillRect/>
          </a:stretch>
        </p:blipFill>
        <p:spPr>
          <a:xfrm>
            <a:off x="2483796" y="808558"/>
            <a:ext cx="8045673" cy="5719560"/>
          </a:xfrm>
          <a:prstGeom prst="rect">
            <a:avLst/>
          </a:prstGeom>
          <a:noFill/>
          <a:ln w="9525">
            <a:noFill/>
          </a:ln>
        </p:spPr>
      </p:pic>
      <p:sp>
        <p:nvSpPr>
          <p:cNvPr id="3" name="矩形 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descr="公交"/>
          <p:cNvPicPr>
            <a:picLocks noChangeAspect="1"/>
          </p:cNvPicPr>
          <p:nvPr/>
        </p:nvPicPr>
        <p:blipFill>
          <a:blip r:embed="rId2" cstate="print"/>
          <a:stretch>
            <a:fillRect/>
          </a:stretch>
        </p:blipFill>
        <p:spPr>
          <a:xfrm>
            <a:off x="4079344" y="2141539"/>
            <a:ext cx="5758700" cy="3932237"/>
          </a:xfrm>
          <a:prstGeom prst="rect">
            <a:avLst/>
          </a:prstGeom>
          <a:noFill/>
          <a:ln w="9525">
            <a:noFill/>
          </a:ln>
        </p:spPr>
      </p:pic>
      <p:sp>
        <p:nvSpPr>
          <p:cNvPr id="16387" name="Freeform 4"/>
          <p:cNvSpPr/>
          <p:nvPr/>
        </p:nvSpPr>
        <p:spPr>
          <a:xfrm>
            <a:off x="4749182" y="3340100"/>
            <a:ext cx="660314" cy="1612900"/>
          </a:xfrm>
          <a:custGeom>
            <a:avLst/>
            <a:gdLst>
              <a:gd name="txL" fmla="*/ 0 w 416"/>
              <a:gd name="txT" fmla="*/ 0 h 1016"/>
              <a:gd name="txR" fmla="*/ 416 w 416"/>
              <a:gd name="txB" fmla="*/ 1016 h 1016"/>
            </a:gdLst>
            <a:ahLst/>
            <a:cxnLst>
              <a:cxn ang="0">
                <a:pos x="416" y="1016"/>
              </a:cxn>
              <a:cxn ang="0">
                <a:pos x="0" y="0"/>
              </a:cxn>
            </a:cxnLst>
            <a:rect l="txL" t="txT" r="txR" b="txB"/>
            <a:pathLst>
              <a:path w="416" h="1016">
                <a:moveTo>
                  <a:pt x="416" y="1016"/>
                </a:moveTo>
                <a:lnTo>
                  <a:pt x="0" y="0"/>
                </a:lnTo>
              </a:path>
            </a:pathLst>
          </a:custGeom>
          <a:noFill/>
          <a:ln w="38100" cap="sq" cmpd="sng">
            <a:solidFill>
              <a:srgbClr val="FF0000"/>
            </a:solidFill>
            <a:prstDash val="solid"/>
            <a:round/>
            <a:headEnd type="triangle" w="med" len="med"/>
            <a:tailEnd type="triangle" w="sm" len="sm"/>
          </a:ln>
        </p:spPr>
        <p:txBody>
          <a:bodyPr wrap="none"/>
          <a:lstStyle/>
          <a:p>
            <a:endParaRPr lang="zh-CN" altLang="en-US" dirty="0">
              <a:latin typeface="微软雅黑" panose="020B0503020204020204" pitchFamily="34" charset="-122"/>
              <a:ea typeface="微软雅黑" panose="020B0503020204020204" pitchFamily="34" charset="-122"/>
            </a:endParaRPr>
          </a:p>
        </p:txBody>
      </p:sp>
      <p:sp>
        <p:nvSpPr>
          <p:cNvPr id="16388" name="Text Box 5"/>
          <p:cNvSpPr txBox="1"/>
          <p:nvPr/>
        </p:nvSpPr>
        <p:spPr>
          <a:xfrm>
            <a:off x="4123788" y="5676900"/>
            <a:ext cx="1915909" cy="369332"/>
          </a:xfrm>
          <a:prstGeom prst="rect">
            <a:avLst/>
          </a:prstGeom>
          <a:solidFill>
            <a:schemeClr val="bg1"/>
          </a:solidFill>
          <a:ln w="9525">
            <a:noFill/>
          </a:ln>
        </p:spPr>
        <p:txBody>
          <a:bodyPr wrap="none">
            <a:spAutoFit/>
          </a:bodyPr>
          <a:lstStyle/>
          <a:p>
            <a:r>
              <a:rPr lang="zh-CN" altLang="en-US" sz="1800" b="0" dirty="0">
                <a:latin typeface="Times New Roman" panose="02020603050405020304" pitchFamily="18" charset="0"/>
                <a:ea typeface="微软雅黑" panose="020B0503020204020204" pitchFamily="34" charset="-122"/>
              </a:rPr>
              <a:t>比例尺</a:t>
            </a:r>
            <a:r>
              <a:rPr lang="en-US" altLang="zh-CN" sz="1800" b="0" dirty="0">
                <a:latin typeface="Times New Roman" panose="02020603050405020304" pitchFamily="18" charset="0"/>
                <a:ea typeface="微软雅黑" panose="020B0503020204020204" pitchFamily="34" charset="-122"/>
              </a:rPr>
              <a:t>1</a:t>
            </a:r>
            <a:r>
              <a:rPr lang="zh-CN" altLang="en-US" sz="1800" b="0" dirty="0">
                <a:latin typeface="Times New Roman" panose="02020603050405020304" pitchFamily="18" charset="0"/>
                <a:ea typeface="微软雅黑" panose="020B0503020204020204" pitchFamily="34" charset="-122"/>
              </a:rPr>
              <a:t>：</a:t>
            </a:r>
            <a:r>
              <a:rPr lang="en-US" altLang="zh-CN" sz="1800" b="0" dirty="0">
                <a:latin typeface="Times New Roman" panose="02020603050405020304" pitchFamily="18" charset="0"/>
                <a:ea typeface="微软雅黑" panose="020B0503020204020204" pitchFamily="34" charset="-122"/>
              </a:rPr>
              <a:t>100000</a:t>
            </a:r>
          </a:p>
        </p:txBody>
      </p:sp>
      <p:sp>
        <p:nvSpPr>
          <p:cNvPr id="16389" name="Text Box 6"/>
          <p:cNvSpPr txBox="1"/>
          <p:nvPr/>
        </p:nvSpPr>
        <p:spPr>
          <a:xfrm rot="4029981">
            <a:off x="4253294" y="4069834"/>
            <a:ext cx="780983" cy="369332"/>
          </a:xfrm>
          <a:prstGeom prst="rect">
            <a:avLst/>
          </a:prstGeom>
          <a:noFill/>
          <a:ln w="9525">
            <a:noFill/>
          </a:ln>
        </p:spPr>
        <p:txBody>
          <a:bodyPr wrap="none">
            <a:spAutoFit/>
          </a:bodyPr>
          <a:lstStyle/>
          <a:p>
            <a:r>
              <a:rPr lang="en-US" altLang="zh-CN" b="0" dirty="0">
                <a:latin typeface="微软雅黑" panose="020B0503020204020204" pitchFamily="34" charset="-122"/>
                <a:ea typeface="微软雅黑" panose="020B0503020204020204" pitchFamily="34" charset="-122"/>
              </a:rPr>
              <a:t>3</a:t>
            </a:r>
            <a:r>
              <a:rPr lang="zh-CN" altLang="en-US" b="0" dirty="0">
                <a:latin typeface="微软雅黑" panose="020B0503020204020204" pitchFamily="34" charset="-122"/>
                <a:ea typeface="微软雅黑" panose="020B0503020204020204" pitchFamily="34" charset="-122"/>
              </a:rPr>
              <a:t>厘米</a:t>
            </a:r>
          </a:p>
        </p:txBody>
      </p:sp>
      <p:sp>
        <p:nvSpPr>
          <p:cNvPr id="290823" name="Text Box 7"/>
          <p:cNvSpPr txBox="1"/>
          <p:nvPr/>
        </p:nvSpPr>
        <p:spPr>
          <a:xfrm>
            <a:off x="2350782" y="5373688"/>
            <a:ext cx="1102217" cy="521970"/>
          </a:xfrm>
          <a:prstGeom prst="rect">
            <a:avLst/>
          </a:prstGeom>
          <a:noFill/>
          <a:ln w="9525">
            <a:noFill/>
          </a:ln>
        </p:spPr>
        <p:txBody>
          <a:bodyPr wrap="none">
            <a:spAutoFit/>
          </a:bodyPr>
          <a:lstStyle/>
          <a:p>
            <a:r>
              <a:rPr lang="en-US" altLang="zh-CN" sz="2800" b="0" dirty="0">
                <a:solidFill>
                  <a:srgbClr val="FF0000"/>
                </a:solidFill>
                <a:latin typeface="微软雅黑" panose="020B0503020204020204" pitchFamily="34" charset="-122"/>
                <a:ea typeface="微软雅黑" panose="020B0503020204020204" pitchFamily="34" charset="-122"/>
              </a:rPr>
              <a:t>3</a:t>
            </a:r>
            <a:r>
              <a:rPr lang="zh-CN" altLang="en-US" sz="2800" b="0" dirty="0">
                <a:solidFill>
                  <a:srgbClr val="FF0000"/>
                </a:solidFill>
                <a:latin typeface="微软雅黑" panose="020B0503020204020204" pitchFamily="34" charset="-122"/>
                <a:ea typeface="微软雅黑" panose="020B0503020204020204" pitchFamily="34" charset="-122"/>
              </a:rPr>
              <a:t>千米</a:t>
            </a:r>
          </a:p>
        </p:txBody>
      </p:sp>
      <p:sp>
        <p:nvSpPr>
          <p:cNvPr id="16391" name="Text Box 8"/>
          <p:cNvSpPr txBox="1"/>
          <p:nvPr/>
        </p:nvSpPr>
        <p:spPr>
          <a:xfrm>
            <a:off x="1992054" y="2205039"/>
            <a:ext cx="1850784" cy="1753235"/>
          </a:xfrm>
          <a:prstGeom prst="rect">
            <a:avLst/>
          </a:prstGeom>
          <a:noFill/>
          <a:ln w="9525">
            <a:noFill/>
          </a:ln>
        </p:spPr>
        <p:txBody>
          <a:bodyPr>
            <a:spAutoFit/>
          </a:bodyPr>
          <a:lstStyle/>
          <a:p>
            <a:pPr>
              <a:lnSpc>
                <a:spcPct val="150000"/>
              </a:lnSpc>
            </a:pPr>
            <a:r>
              <a:rPr lang="zh-CN" altLang="en-US" dirty="0">
                <a:solidFill>
                  <a:schemeClr val="accent2"/>
                </a:solidFill>
                <a:latin typeface="微软雅黑" panose="020B0503020204020204" pitchFamily="34" charset="-122"/>
                <a:ea typeface="微软雅黑" panose="020B0503020204020204" pitchFamily="34" charset="-122"/>
              </a:rPr>
              <a:t>根据图中的比例尺，估算宾馆到火车站的直线距离。</a:t>
            </a:r>
          </a:p>
        </p:txBody>
      </p:sp>
      <p:sp>
        <p:nvSpPr>
          <p:cNvPr id="16392" name="AutoShape 9"/>
          <p:cNvSpPr/>
          <p:nvPr/>
        </p:nvSpPr>
        <p:spPr>
          <a:xfrm>
            <a:off x="4799976" y="820739"/>
            <a:ext cx="2250782" cy="879475"/>
          </a:xfrm>
          <a:prstGeom prst="horizontalScroll">
            <a:avLst>
              <a:gd name="adj" fmla="val 12500"/>
            </a:avLst>
          </a:prstGeom>
          <a:gradFill rotWithShape="1">
            <a:gsLst>
              <a:gs pos="0">
                <a:srgbClr val="CC99FF">
                  <a:alpha val="60999"/>
                </a:srgbClr>
              </a:gs>
              <a:gs pos="100000">
                <a:schemeClr val="bg1"/>
              </a:gs>
            </a:gsLst>
            <a:lin ang="5400000" scaled="1"/>
            <a:tileRect/>
          </a:gradFill>
          <a:ln w="9525" cap="flat" cmpd="sng">
            <a:solidFill>
              <a:srgbClr val="0000FF"/>
            </a:solidFill>
            <a:prstDash val="solid"/>
            <a:headEnd type="none" w="med" len="med"/>
            <a:tailEnd type="none" w="med" len="med"/>
          </a:ln>
        </p:spPr>
        <p:txBody>
          <a:bodyPr wrap="none" anchor="ctr"/>
          <a:lstStyle/>
          <a:p>
            <a:pPr algn="ctr"/>
            <a:r>
              <a:rPr lang="zh-CN" altLang="en-US" sz="2800" dirty="0">
                <a:latin typeface="微软雅黑" panose="020B0503020204020204" pitchFamily="34" charset="-122"/>
                <a:ea typeface="微软雅黑" panose="020B0503020204020204" pitchFamily="34" charset="-122"/>
              </a:rPr>
              <a:t>练一练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0823"/>
                                        </p:tgtEl>
                                        <p:attrNameLst>
                                          <p:attrName>style.visibility</p:attrName>
                                        </p:attrNameLst>
                                      </p:cBhvr>
                                      <p:to>
                                        <p:strVal val="visible"/>
                                      </p:to>
                                    </p:set>
                                    <p:anim calcmode="lin" valueType="num">
                                      <p:cBhvr additive="base">
                                        <p:cTn id="7" dur="500" fill="hold"/>
                                        <p:tgtEl>
                                          <p:spTgt spid="290823"/>
                                        </p:tgtEl>
                                        <p:attrNameLst>
                                          <p:attrName>ppt_x</p:attrName>
                                        </p:attrNameLst>
                                      </p:cBhvr>
                                      <p:tavLst>
                                        <p:tav tm="0">
                                          <p:val>
                                            <p:strVal val="#ppt_x"/>
                                          </p:val>
                                        </p:tav>
                                        <p:tav tm="100000">
                                          <p:val>
                                            <p:strVal val="#ppt_x"/>
                                          </p:val>
                                        </p:tav>
                                      </p:tavLst>
                                    </p:anim>
                                    <p:anim calcmode="lin" valueType="num">
                                      <p:cBhvr additive="base">
                                        <p:cTn id="8" dur="500" fill="hold"/>
                                        <p:tgtEl>
                                          <p:spTgt spid="2908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3"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澳大利亚"/>
          <p:cNvPicPr>
            <a:picLocks noChangeAspect="1"/>
          </p:cNvPicPr>
          <p:nvPr/>
        </p:nvPicPr>
        <p:blipFill>
          <a:blip r:embed="rId2" cstate="print">
            <a:lum bright="-12000"/>
          </a:blip>
          <a:stretch>
            <a:fillRect/>
          </a:stretch>
        </p:blipFill>
        <p:spPr>
          <a:xfrm>
            <a:off x="2239988" y="751080"/>
            <a:ext cx="8121863" cy="5756400"/>
          </a:xfrm>
          <a:prstGeom prst="rect">
            <a:avLst/>
          </a:prstGeom>
          <a:noFill/>
          <a:ln w="9525">
            <a:noFill/>
          </a:ln>
        </p:spPr>
      </p:pic>
      <p:sp>
        <p:nvSpPr>
          <p:cNvPr id="3" name="矩形 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图片识记</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欧洲"/>
          <p:cNvPicPr>
            <a:picLocks noChangeAspect="1"/>
          </p:cNvPicPr>
          <p:nvPr/>
        </p:nvPicPr>
        <p:blipFill>
          <a:blip r:embed="rId2" cstate="print">
            <a:lum bright="-12000"/>
          </a:blip>
          <a:stretch>
            <a:fillRect/>
          </a:stretch>
        </p:blipFill>
        <p:spPr>
          <a:xfrm>
            <a:off x="2788557" y="684689"/>
            <a:ext cx="7619008" cy="5861844"/>
          </a:xfrm>
          <a:prstGeom prst="rect">
            <a:avLst/>
          </a:prstGeom>
          <a:noFill/>
          <a:ln w="9525">
            <a:noFill/>
          </a:ln>
        </p:spPr>
      </p:pic>
      <p:sp>
        <p:nvSpPr>
          <p:cNvPr id="3" name="矩形 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图片识记</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亚洲"/>
          <p:cNvPicPr>
            <a:picLocks noChangeAspect="1"/>
          </p:cNvPicPr>
          <p:nvPr/>
        </p:nvPicPr>
        <p:blipFill>
          <a:blip r:embed="rId2" cstate="print">
            <a:lum bright="-12000"/>
          </a:blip>
          <a:stretch>
            <a:fillRect/>
          </a:stretch>
        </p:blipFill>
        <p:spPr>
          <a:xfrm>
            <a:off x="2468558" y="843198"/>
            <a:ext cx="8152339" cy="6014803"/>
          </a:xfrm>
          <a:prstGeom prst="rect">
            <a:avLst/>
          </a:prstGeom>
          <a:noFill/>
          <a:ln w="9525">
            <a:noFill/>
          </a:ln>
        </p:spPr>
      </p:pic>
      <p:sp>
        <p:nvSpPr>
          <p:cNvPr id="3" name="矩形 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图片识记</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59038" y="1295400"/>
            <a:ext cx="9361221" cy="4937760"/>
            <a:chOff x="0" y="0"/>
            <a:chExt cx="5834" cy="4320"/>
          </a:xfrm>
        </p:grpSpPr>
        <p:pic>
          <p:nvPicPr>
            <p:cNvPr id="46083" name="Picture 3" descr="D020512A"/>
            <p:cNvPicPr>
              <a:picLocks noChangeAspect="1"/>
            </p:cNvPicPr>
            <p:nvPr/>
          </p:nvPicPr>
          <p:blipFill>
            <a:blip r:embed="rId2" cstate="print"/>
            <a:stretch>
              <a:fillRect/>
            </a:stretch>
          </p:blipFill>
          <p:spPr>
            <a:xfrm>
              <a:off x="0" y="0"/>
              <a:ext cx="1728" cy="2064"/>
            </a:xfrm>
            <a:prstGeom prst="rect">
              <a:avLst/>
            </a:prstGeom>
            <a:noFill/>
            <a:ln w="9525">
              <a:noFill/>
            </a:ln>
          </p:spPr>
        </p:pic>
        <p:grpSp>
          <p:nvGrpSpPr>
            <p:cNvPr id="3" name="Group 4"/>
            <p:cNvGrpSpPr/>
            <p:nvPr/>
          </p:nvGrpSpPr>
          <p:grpSpPr>
            <a:xfrm>
              <a:off x="0" y="0"/>
              <a:ext cx="5834" cy="4320"/>
              <a:chOff x="0" y="0"/>
              <a:chExt cx="5834" cy="4320"/>
            </a:xfrm>
          </p:grpSpPr>
          <p:pic>
            <p:nvPicPr>
              <p:cNvPr id="46085" name="Picture 5" descr="D020512B"/>
              <p:cNvPicPr>
                <a:picLocks noChangeAspect="1"/>
              </p:cNvPicPr>
              <p:nvPr/>
            </p:nvPicPr>
            <p:blipFill>
              <a:blip r:embed="rId3" cstate="print"/>
              <a:stretch>
                <a:fillRect/>
              </a:stretch>
            </p:blipFill>
            <p:spPr>
              <a:xfrm>
                <a:off x="1920" y="0"/>
                <a:ext cx="1728" cy="2064"/>
              </a:xfrm>
              <a:prstGeom prst="rect">
                <a:avLst/>
              </a:prstGeom>
              <a:noFill/>
              <a:ln w="9525">
                <a:noFill/>
              </a:ln>
            </p:spPr>
          </p:pic>
          <p:grpSp>
            <p:nvGrpSpPr>
              <p:cNvPr id="4" name="Group 6"/>
              <p:cNvGrpSpPr/>
              <p:nvPr/>
            </p:nvGrpSpPr>
            <p:grpSpPr>
              <a:xfrm>
                <a:off x="0" y="0"/>
                <a:ext cx="5834" cy="4320"/>
                <a:chOff x="0" y="0"/>
                <a:chExt cx="5834" cy="4320"/>
              </a:xfrm>
            </p:grpSpPr>
            <p:pic>
              <p:nvPicPr>
                <p:cNvPr id="46087" name="Picture 7" descr="D020512D"/>
                <p:cNvPicPr>
                  <a:picLocks noChangeAspect="1"/>
                </p:cNvPicPr>
                <p:nvPr/>
              </p:nvPicPr>
              <p:blipFill>
                <a:blip r:embed="rId4" cstate="print"/>
                <a:stretch>
                  <a:fillRect/>
                </a:stretch>
              </p:blipFill>
              <p:spPr>
                <a:xfrm>
                  <a:off x="3840" y="0"/>
                  <a:ext cx="1680" cy="2064"/>
                </a:xfrm>
                <a:prstGeom prst="rect">
                  <a:avLst/>
                </a:prstGeom>
                <a:noFill/>
                <a:ln w="9525">
                  <a:noFill/>
                </a:ln>
              </p:spPr>
            </p:pic>
            <p:grpSp>
              <p:nvGrpSpPr>
                <p:cNvPr id="5" name="Group 8"/>
                <p:cNvGrpSpPr/>
                <p:nvPr/>
              </p:nvGrpSpPr>
              <p:grpSpPr>
                <a:xfrm>
                  <a:off x="0" y="1248"/>
                  <a:ext cx="5834" cy="3072"/>
                  <a:chOff x="0" y="1248"/>
                  <a:chExt cx="5834" cy="3072"/>
                </a:xfrm>
              </p:grpSpPr>
              <p:pic>
                <p:nvPicPr>
                  <p:cNvPr id="46089" name="Picture 9" descr="D020512E"/>
                  <p:cNvPicPr>
                    <a:picLocks noChangeAspect="1"/>
                  </p:cNvPicPr>
                  <p:nvPr/>
                </p:nvPicPr>
                <p:blipFill>
                  <a:blip r:embed="rId5" cstate="print"/>
                  <a:stretch>
                    <a:fillRect/>
                  </a:stretch>
                </p:blipFill>
                <p:spPr>
                  <a:xfrm>
                    <a:off x="0" y="2208"/>
                    <a:ext cx="1728" cy="2112"/>
                  </a:xfrm>
                  <a:prstGeom prst="rect">
                    <a:avLst/>
                  </a:prstGeom>
                  <a:noFill/>
                  <a:ln w="9525">
                    <a:noFill/>
                  </a:ln>
                </p:spPr>
              </p:pic>
              <p:grpSp>
                <p:nvGrpSpPr>
                  <p:cNvPr id="6" name="Group 10"/>
                  <p:cNvGrpSpPr/>
                  <p:nvPr/>
                </p:nvGrpSpPr>
                <p:grpSpPr>
                  <a:xfrm>
                    <a:off x="1920" y="1248"/>
                    <a:ext cx="3914" cy="3072"/>
                    <a:chOff x="1920" y="1248"/>
                    <a:chExt cx="3914" cy="3072"/>
                  </a:xfrm>
                </p:grpSpPr>
                <p:pic>
                  <p:nvPicPr>
                    <p:cNvPr id="46091" name="Picture 11" descr="D020512C"/>
                    <p:cNvPicPr>
                      <a:picLocks noChangeAspect="1"/>
                    </p:cNvPicPr>
                    <p:nvPr/>
                  </p:nvPicPr>
                  <p:blipFill>
                    <a:blip r:embed="rId6" cstate="print"/>
                    <a:stretch>
                      <a:fillRect/>
                    </a:stretch>
                  </p:blipFill>
                  <p:spPr>
                    <a:xfrm>
                      <a:off x="1920" y="2208"/>
                      <a:ext cx="1728" cy="2112"/>
                    </a:xfrm>
                    <a:prstGeom prst="rect">
                      <a:avLst/>
                    </a:prstGeom>
                    <a:noFill/>
                    <a:ln w="9525">
                      <a:noFill/>
                    </a:ln>
                  </p:spPr>
                </p:pic>
                <p:grpSp>
                  <p:nvGrpSpPr>
                    <p:cNvPr id="7" name="Group 12"/>
                    <p:cNvGrpSpPr/>
                    <p:nvPr/>
                  </p:nvGrpSpPr>
                  <p:grpSpPr>
                    <a:xfrm>
                      <a:off x="3840" y="1248"/>
                      <a:ext cx="1994" cy="3072"/>
                      <a:chOff x="3840" y="1248"/>
                      <a:chExt cx="1994" cy="3072"/>
                    </a:xfrm>
                  </p:grpSpPr>
                  <p:pic>
                    <p:nvPicPr>
                      <p:cNvPr id="46093" name="Picture 13" descr="D020513B"/>
                      <p:cNvPicPr>
                        <a:picLocks noChangeAspect="1"/>
                      </p:cNvPicPr>
                      <p:nvPr/>
                    </p:nvPicPr>
                    <p:blipFill>
                      <a:blip r:embed="rId7" cstate="print"/>
                      <a:stretch>
                        <a:fillRect/>
                      </a:stretch>
                    </p:blipFill>
                    <p:spPr>
                      <a:xfrm>
                        <a:off x="3840" y="2208"/>
                        <a:ext cx="1680" cy="2112"/>
                      </a:xfrm>
                      <a:prstGeom prst="rect">
                        <a:avLst/>
                      </a:prstGeom>
                      <a:noFill/>
                      <a:ln w="9525">
                        <a:noFill/>
                      </a:ln>
                    </p:spPr>
                  </p:pic>
                  <p:sp>
                    <p:nvSpPr>
                      <p:cNvPr id="46094" name="Text Box 14"/>
                      <p:cNvSpPr txBox="1"/>
                      <p:nvPr/>
                    </p:nvSpPr>
                    <p:spPr>
                      <a:xfrm>
                        <a:off x="5412" y="1248"/>
                        <a:ext cx="422" cy="2880"/>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endParaRPr lang="zh-CN" altLang="zh-CN" b="1" dirty="0">
                          <a:solidFill>
                            <a:srgbClr val="FF3300"/>
                          </a:solidFill>
                          <a:ea typeface="华文行楷" panose="02010800040101010101" pitchFamily="2" charset="-122"/>
                        </a:endParaRPr>
                      </a:p>
                    </p:txBody>
                  </p:sp>
                </p:grpSp>
              </p:grpSp>
            </p:grpSp>
          </p:grpSp>
        </p:grpSp>
      </p:grpSp>
      <p:sp>
        <p:nvSpPr>
          <p:cNvPr id="15" name="矩形 14"/>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p:nvPr/>
        </p:nvSpPr>
        <p:spPr>
          <a:xfrm>
            <a:off x="4037123" y="916941"/>
            <a:ext cx="4673627"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solidFill>
                  <a:srgbClr val="000000"/>
                </a:solidFill>
                <a:latin typeface="微软雅黑" panose="020B0503020204020204" pitchFamily="34" charset="-122"/>
                <a:ea typeface="微软雅黑" panose="020B0503020204020204" pitchFamily="34" charset="-122"/>
              </a:rPr>
              <a:t>一、划分气候类型的根据</a:t>
            </a:r>
          </a:p>
        </p:txBody>
      </p:sp>
      <p:sp>
        <p:nvSpPr>
          <p:cNvPr id="176132" name="AutoShape 4"/>
          <p:cNvSpPr/>
          <p:nvPr/>
        </p:nvSpPr>
        <p:spPr>
          <a:xfrm>
            <a:off x="3112683" y="1773238"/>
            <a:ext cx="288887" cy="3887787"/>
          </a:xfrm>
          <a:prstGeom prst="leftBrace">
            <a:avLst>
              <a:gd name="adj1" fmla="val 111136"/>
              <a:gd name="adj2" fmla="val 50000"/>
            </a:avLst>
          </a:prstGeom>
          <a:noFill/>
          <a:ln w="57150"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solidFill>
                <a:srgbClr val="000000"/>
              </a:solidFill>
              <a:latin typeface="Tahoma" panose="020B0604030504040204" pitchFamily="34" charset="0"/>
            </a:endParaRPr>
          </a:p>
        </p:txBody>
      </p:sp>
      <p:sp>
        <p:nvSpPr>
          <p:cNvPr id="176133" name="Text Box 5"/>
          <p:cNvSpPr txBox="1"/>
          <p:nvPr/>
        </p:nvSpPr>
        <p:spPr>
          <a:xfrm>
            <a:off x="3526967" y="1773556"/>
            <a:ext cx="902693" cy="10156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dirty="0">
                <a:solidFill>
                  <a:srgbClr val="FF0000"/>
                </a:solidFill>
                <a:latin typeface="微软雅黑" panose="020B0503020204020204" pitchFamily="34" charset="-122"/>
                <a:ea typeface="微软雅黑" panose="020B0503020204020204" pitchFamily="34" charset="-122"/>
              </a:rPr>
              <a:t>气温</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lvl="0" indent="0" eaLnBrk="1" hangingPunct="1">
              <a:spcBef>
                <a:spcPct val="0"/>
              </a:spcBef>
              <a:buNone/>
            </a:pPr>
            <a:endParaRPr lang="zh-CN" altLang="en-US" b="1" dirty="0">
              <a:solidFill>
                <a:srgbClr val="000000"/>
              </a:solidFill>
              <a:latin typeface="Tahoma" panose="020B0604030504040204" pitchFamily="34" charset="0"/>
            </a:endParaRPr>
          </a:p>
        </p:txBody>
      </p:sp>
      <p:sp>
        <p:nvSpPr>
          <p:cNvPr id="176134" name="Text Box 6"/>
          <p:cNvSpPr txBox="1"/>
          <p:nvPr/>
        </p:nvSpPr>
        <p:spPr>
          <a:xfrm>
            <a:off x="3526966" y="5013325"/>
            <a:ext cx="1212033" cy="8925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dirty="0">
                <a:solidFill>
                  <a:srgbClr val="FF0000"/>
                </a:solidFill>
                <a:latin typeface="微软雅黑" panose="020B0503020204020204" pitchFamily="34" charset="-122"/>
                <a:ea typeface="微软雅黑" panose="020B0503020204020204" pitchFamily="34" charset="-122"/>
              </a:rPr>
              <a:t>降水</a:t>
            </a:r>
            <a:r>
              <a:rPr lang="zh-CN" altLang="en-US" sz="2400" b="1" dirty="0">
                <a:solidFill>
                  <a:srgbClr val="FF0000"/>
                </a:solidFill>
                <a:latin typeface="Tahoma" panose="020B0604030504040204" pitchFamily="34" charset="0"/>
              </a:rPr>
              <a:t>：</a:t>
            </a:r>
            <a:endParaRPr lang="en-US" altLang="zh-CN" sz="2400" b="1" dirty="0">
              <a:solidFill>
                <a:srgbClr val="FF0000"/>
              </a:solidFill>
              <a:latin typeface="Tahoma" panose="020B0604030504040204" pitchFamily="34" charset="0"/>
            </a:endParaRPr>
          </a:p>
          <a:p>
            <a:pPr marL="0" lvl="0" indent="0" eaLnBrk="1" hangingPunct="1">
              <a:spcBef>
                <a:spcPct val="0"/>
              </a:spcBef>
              <a:buNone/>
            </a:pPr>
            <a:r>
              <a:rPr lang="en-US" altLang="zh-CN" sz="2400" b="1" dirty="0">
                <a:solidFill>
                  <a:srgbClr val="FF0000"/>
                </a:solidFill>
                <a:latin typeface="Tahoma" panose="020B0604030504040204" pitchFamily="34" charset="0"/>
              </a:rPr>
              <a:t> </a:t>
            </a:r>
            <a:endParaRPr lang="en-US" altLang="zh-CN" sz="2400" b="1" dirty="0">
              <a:latin typeface="Tahoma" panose="020B0604030504040204" pitchFamily="34" charset="0"/>
            </a:endParaRPr>
          </a:p>
        </p:txBody>
      </p:sp>
      <p:sp>
        <p:nvSpPr>
          <p:cNvPr id="2" name="矩形 1"/>
          <p:cNvSpPr/>
          <p:nvPr/>
        </p:nvSpPr>
        <p:spPr>
          <a:xfrm>
            <a:off x="5156235" y="2741752"/>
            <a:ext cx="4698110" cy="1569660"/>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200" b="1" i="0" u="none" strike="noStrike" kern="1200" cap="none" spc="0" normalizeH="0" baseline="0" noProof="0" dirty="0">
                <a:ln w="6600">
                  <a:solidFill>
                    <a:schemeClr val="accent2"/>
                  </a:solidFill>
                  <a:prstDash val="solid"/>
                </a:ln>
                <a:solidFill>
                  <a:srgbClr val="FFFFFF"/>
                </a:solidFill>
                <a:effectLst>
                  <a:outerShdw dist="38100" dir="2700000" algn="tl" rotWithShape="0">
                    <a:schemeClr val="accent2"/>
                  </a:outerShdw>
                </a:effectLst>
                <a:uLnTx/>
                <a:uFillTx/>
                <a:latin typeface="微软雅黑" panose="020B0503020204020204" pitchFamily="34" charset="-122"/>
                <a:ea typeface="微软雅黑" panose="020B0503020204020204" pitchFamily="34" charset="-122"/>
              </a:rPr>
              <a:t>只要提供一个地区气温和</a:t>
            </a:r>
            <a:endParaRPr kumimoji="1" lang="en-US" altLang="zh-CN" sz="3200" b="1" i="0" u="none" strike="noStrike" kern="1200" cap="none" spc="0" normalizeH="0" baseline="0" noProof="0" dirty="0">
              <a:ln w="6600">
                <a:solidFill>
                  <a:schemeClr val="accent2"/>
                </a:solidFill>
                <a:prstDash val="solid"/>
              </a:ln>
              <a:solidFill>
                <a:srgbClr val="FFFFFF"/>
              </a:solidFill>
              <a:effectLst>
                <a:outerShdw dist="38100" dir="2700000" algn="tl" rotWithShape="0">
                  <a:schemeClr val="accent2"/>
                </a:outerShdw>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200" b="1" i="0" u="none" strike="noStrike" kern="1200" cap="none" spc="0" normalizeH="0" baseline="0" noProof="0" dirty="0">
                <a:ln w="6600">
                  <a:solidFill>
                    <a:schemeClr val="accent2"/>
                  </a:solidFill>
                  <a:prstDash val="solid"/>
                </a:ln>
                <a:solidFill>
                  <a:srgbClr val="FFFFFF"/>
                </a:solidFill>
                <a:effectLst>
                  <a:outerShdw dist="38100" dir="2700000" algn="tl" rotWithShape="0">
                    <a:schemeClr val="accent2"/>
                  </a:outerShdw>
                </a:effectLst>
                <a:uLnTx/>
                <a:uFillTx/>
                <a:latin typeface="微软雅黑" panose="020B0503020204020204" pitchFamily="34" charset="-122"/>
                <a:ea typeface="微软雅黑" panose="020B0503020204020204" pitchFamily="34" charset="-122"/>
              </a:rPr>
              <a:t>降水资料我们就能判断出</a:t>
            </a:r>
            <a:endParaRPr kumimoji="1" lang="en-US" altLang="zh-CN" sz="3200" b="1" i="0" u="none" strike="noStrike" kern="1200" cap="none" spc="0" normalizeH="0" baseline="0" noProof="0" dirty="0">
              <a:ln w="6600">
                <a:solidFill>
                  <a:schemeClr val="accent2"/>
                </a:solidFill>
                <a:prstDash val="solid"/>
              </a:ln>
              <a:solidFill>
                <a:srgbClr val="FFFFFF"/>
              </a:solidFill>
              <a:effectLst>
                <a:outerShdw dist="38100" dir="2700000" algn="tl" rotWithShape="0">
                  <a:schemeClr val="accent2"/>
                </a:outerShdw>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200" b="1" i="0" u="none" strike="noStrike" kern="1200" cap="none" spc="0" normalizeH="0" baseline="0" noProof="0" dirty="0">
                <a:ln w="6600">
                  <a:solidFill>
                    <a:schemeClr val="accent2"/>
                  </a:solidFill>
                  <a:prstDash val="solid"/>
                </a:ln>
                <a:solidFill>
                  <a:srgbClr val="FFFFFF"/>
                </a:solidFill>
                <a:effectLst>
                  <a:outerShdw dist="38100" dir="2700000" algn="tl" rotWithShape="0">
                    <a:schemeClr val="accent2"/>
                  </a:outerShdw>
                </a:effectLst>
                <a:uLnTx/>
                <a:uFillTx/>
                <a:latin typeface="微软雅黑" panose="020B0503020204020204" pitchFamily="34" charset="-122"/>
                <a:ea typeface="微软雅黑" panose="020B0503020204020204" pitchFamily="34" charset="-122"/>
              </a:rPr>
              <a:t>该地区的气候类型</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30"/>
                                        </p:tgtEl>
                                        <p:attrNameLst>
                                          <p:attrName>style.visibility</p:attrName>
                                        </p:attrNameLst>
                                      </p:cBhvr>
                                      <p:to>
                                        <p:strVal val="visible"/>
                                      </p:to>
                                    </p:set>
                                    <p:anim calcmode="lin" valueType="num">
                                      <p:cBhvr additive="base">
                                        <p:cTn id="7" dur="500" fill="hold"/>
                                        <p:tgtEl>
                                          <p:spTgt spid="176130"/>
                                        </p:tgtEl>
                                        <p:attrNameLst>
                                          <p:attrName>ppt_x</p:attrName>
                                        </p:attrNameLst>
                                      </p:cBhvr>
                                      <p:tavLst>
                                        <p:tav tm="0">
                                          <p:val>
                                            <p:strVal val="0-#ppt_w/2"/>
                                          </p:val>
                                        </p:tav>
                                        <p:tav tm="100000">
                                          <p:val>
                                            <p:strVal val="#ppt_x"/>
                                          </p:val>
                                        </p:tav>
                                      </p:tavLst>
                                    </p:anim>
                                    <p:anim calcmode="lin" valueType="num">
                                      <p:cBhvr additive="base">
                                        <p:cTn id="8" dur="500" fill="hold"/>
                                        <p:tgtEl>
                                          <p:spTgt spid="1761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6132"/>
                                        </p:tgtEl>
                                        <p:attrNameLst>
                                          <p:attrName>style.visibility</p:attrName>
                                        </p:attrNameLst>
                                      </p:cBhvr>
                                      <p:to>
                                        <p:strVal val="visible"/>
                                      </p:to>
                                    </p:set>
                                    <p:anim calcmode="lin" valueType="num">
                                      <p:cBhvr additive="base">
                                        <p:cTn id="13" dur="500" fill="hold"/>
                                        <p:tgtEl>
                                          <p:spTgt spid="176132"/>
                                        </p:tgtEl>
                                        <p:attrNameLst>
                                          <p:attrName>ppt_x</p:attrName>
                                        </p:attrNameLst>
                                      </p:cBhvr>
                                      <p:tavLst>
                                        <p:tav tm="0">
                                          <p:val>
                                            <p:strVal val="0-#ppt_w/2"/>
                                          </p:val>
                                        </p:tav>
                                        <p:tav tm="100000">
                                          <p:val>
                                            <p:strVal val="#ppt_x"/>
                                          </p:val>
                                        </p:tav>
                                      </p:tavLst>
                                    </p:anim>
                                    <p:anim calcmode="lin" valueType="num">
                                      <p:cBhvr additive="base">
                                        <p:cTn id="14" dur="500" fill="hold"/>
                                        <p:tgtEl>
                                          <p:spTgt spid="1761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6133"/>
                                        </p:tgtEl>
                                        <p:attrNameLst>
                                          <p:attrName>style.visibility</p:attrName>
                                        </p:attrNameLst>
                                      </p:cBhvr>
                                      <p:to>
                                        <p:strVal val="visible"/>
                                      </p:to>
                                    </p:set>
                                    <p:anim calcmode="lin" valueType="num">
                                      <p:cBhvr additive="base">
                                        <p:cTn id="19" dur="500" fill="hold"/>
                                        <p:tgtEl>
                                          <p:spTgt spid="176133"/>
                                        </p:tgtEl>
                                        <p:attrNameLst>
                                          <p:attrName>ppt_x</p:attrName>
                                        </p:attrNameLst>
                                      </p:cBhvr>
                                      <p:tavLst>
                                        <p:tav tm="0">
                                          <p:val>
                                            <p:strVal val="0-#ppt_w/2"/>
                                          </p:val>
                                        </p:tav>
                                        <p:tav tm="100000">
                                          <p:val>
                                            <p:strVal val="#ppt_x"/>
                                          </p:val>
                                        </p:tav>
                                      </p:tavLst>
                                    </p:anim>
                                    <p:anim calcmode="lin" valueType="num">
                                      <p:cBhvr additive="base">
                                        <p:cTn id="20" dur="500" fill="hold"/>
                                        <p:tgtEl>
                                          <p:spTgt spid="17613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6134"/>
                                        </p:tgtEl>
                                        <p:attrNameLst>
                                          <p:attrName>style.visibility</p:attrName>
                                        </p:attrNameLst>
                                      </p:cBhvr>
                                      <p:to>
                                        <p:strVal val="visible"/>
                                      </p:to>
                                    </p:set>
                                    <p:anim calcmode="lin" valueType="num">
                                      <p:cBhvr additive="base">
                                        <p:cTn id="25" dur="500" fill="hold"/>
                                        <p:tgtEl>
                                          <p:spTgt spid="176134"/>
                                        </p:tgtEl>
                                        <p:attrNameLst>
                                          <p:attrName>ppt_x</p:attrName>
                                        </p:attrNameLst>
                                      </p:cBhvr>
                                      <p:tavLst>
                                        <p:tav tm="0">
                                          <p:val>
                                            <p:strVal val="0-#ppt_w/2"/>
                                          </p:val>
                                        </p:tav>
                                        <p:tav tm="100000">
                                          <p:val>
                                            <p:strVal val="#ppt_x"/>
                                          </p:val>
                                        </p:tav>
                                      </p:tavLst>
                                    </p:anim>
                                    <p:anim calcmode="lin" valueType="num">
                                      <p:cBhvr additive="base">
                                        <p:cTn id="26" dur="500" fill="hold"/>
                                        <p:tgtEl>
                                          <p:spTgt spid="176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p:bldP spid="176132" grpId="0" bldLvl="0" animBg="1"/>
      <p:bldP spid="176133" grpId="0"/>
      <p:bldP spid="176134"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WordArt 3"/>
          <p:cNvSpPr>
            <a:spLocks noTextEdit="1"/>
          </p:cNvSpPr>
          <p:nvPr/>
        </p:nvSpPr>
        <p:spPr>
          <a:xfrm>
            <a:off x="2097767" y="2735580"/>
            <a:ext cx="8385988" cy="891540"/>
          </a:xfrm>
          <a:prstGeom prst="rect">
            <a:avLst/>
          </a:prstGeom>
        </p:spPr>
        <p:txBody>
          <a:bodyPr wrap="none" fromWordArt="1">
            <a:prstTxWarp prst="textPlain">
              <a:avLst>
                <a:gd name="adj" fmla="val 50000"/>
              </a:avLst>
            </a:prstTxWarp>
            <a:normAutofit lnSpcReduction="10000"/>
          </a:bodyPr>
          <a:lstStyle/>
          <a:p>
            <a:pPr algn="l"/>
            <a:r>
              <a:rPr lang="zh-CN" altLang="en-US" sz="5400" dirty="0">
                <a:ln w="12700" cap="flat" cmpd="sng">
                  <a:solidFill>
                    <a:srgbClr val="EAEAEA"/>
                  </a:solidFill>
                  <a:prstDash val="solid"/>
                  <a:headEnd type="none" w="med" len="med"/>
                  <a:tailEnd type="none" w="med" len="med"/>
                </a:ln>
                <a:solidFill>
                  <a:schemeClr val="tx2"/>
                </a:solidFill>
                <a:effectLst>
                  <a:outerShdw dist="35921" dir="2699999" sy="50000" kx="2115830" algn="bl" rotWithShape="0">
                    <a:srgbClr val="C0C0C0"/>
                  </a:outerShdw>
                </a:effectLst>
                <a:latin typeface="华文行楷" panose="02010800040101010101" pitchFamily="2" charset="-122"/>
                <a:ea typeface="华文行楷" panose="02010800040101010101" pitchFamily="2" charset="-122"/>
              </a:rPr>
              <a:t>“</a:t>
            </a:r>
            <a:r>
              <a:rPr lang="zh-CN" altLang="en-US" sz="5400" dirty="0">
                <a:ln w="12700" cap="flat" cmpd="sng">
                  <a:solidFill>
                    <a:srgbClr val="EAEAEA"/>
                  </a:solidFill>
                  <a:prstDash val="solid"/>
                  <a:headEnd type="none" w="med" len="med"/>
                  <a:tailEnd type="none" w="med" len="med"/>
                </a:ln>
                <a:solidFill>
                  <a:schemeClr val="tx2"/>
                </a:solidFill>
                <a:effectLst>
                  <a:outerShdw dist="35921" dir="2699999" sy="50000" kx="2115830" algn="bl" rotWithShape="0">
                    <a:srgbClr val="C0C0C0"/>
                  </a:outerShdw>
                </a:effectLst>
                <a:latin typeface="微软雅黑" panose="020B0503020204020204" pitchFamily="34" charset="-122"/>
                <a:ea typeface="微软雅黑" panose="020B0503020204020204" pitchFamily="34" charset="-122"/>
              </a:rPr>
              <a:t>八字方针”判气候</a:t>
            </a:r>
          </a:p>
        </p:txBody>
      </p:sp>
      <p:sp>
        <p:nvSpPr>
          <p:cNvPr id="209924" name="Text Box 4"/>
          <p:cNvSpPr txBox="1"/>
          <p:nvPr/>
        </p:nvSpPr>
        <p:spPr>
          <a:xfrm>
            <a:off x="2674272" y="4464685"/>
            <a:ext cx="6933297" cy="1568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solidFill>
                  <a:srgbClr val="333300"/>
                </a:solidFill>
                <a:latin typeface="微软雅黑" panose="020B0503020204020204" pitchFamily="34" charset="-122"/>
                <a:ea typeface="微软雅黑" panose="020B0503020204020204" pitchFamily="34" charset="-122"/>
              </a:rPr>
              <a:t>——</a:t>
            </a:r>
            <a:r>
              <a:rPr lang="zh-CN" altLang="en-US" sz="4800" b="1" dirty="0">
                <a:solidFill>
                  <a:srgbClr val="FF0000"/>
                </a:solidFill>
                <a:latin typeface="微软雅黑" panose="020B0503020204020204" pitchFamily="34" charset="-122"/>
                <a:ea typeface="微软雅黑" panose="020B0503020204020204" pitchFamily="34" charset="-122"/>
              </a:rPr>
              <a:t>以“温”定带  以“水”定型</a:t>
            </a:r>
          </a:p>
        </p:txBody>
      </p:sp>
      <p:sp>
        <p:nvSpPr>
          <p:cNvPr id="5125" name="Text Box 5"/>
          <p:cNvSpPr txBox="1"/>
          <p:nvPr/>
        </p:nvSpPr>
        <p:spPr>
          <a:xfrm>
            <a:off x="2835224" y="1085851"/>
            <a:ext cx="422047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dirty="0">
                <a:solidFill>
                  <a:srgbClr val="000000"/>
                </a:solidFill>
                <a:latin typeface="微软雅黑" panose="020B0503020204020204" pitchFamily="34" charset="-122"/>
                <a:ea typeface="微软雅黑" panose="020B0503020204020204" pitchFamily="34" charset="-122"/>
              </a:rPr>
              <a:t>二  具体判读</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气候特征</a:t>
            </a:r>
          </a:p>
        </p:txBody>
      </p:sp>
      <p:sp>
        <p:nvSpPr>
          <p:cNvPr id="5" name="矩形 4"/>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9924"/>
                                        </p:tgtEl>
                                        <p:attrNameLst>
                                          <p:attrName>style.visibility</p:attrName>
                                        </p:attrNameLst>
                                      </p:cBhvr>
                                      <p:to>
                                        <p:strVal val="visible"/>
                                      </p:to>
                                    </p:set>
                                    <p:anim calcmode="lin" valueType="num">
                                      <p:cBhvr additive="base">
                                        <p:cTn id="7" dur="500" fill="hold"/>
                                        <p:tgtEl>
                                          <p:spTgt spid="209924"/>
                                        </p:tgtEl>
                                        <p:attrNameLst>
                                          <p:attrName>ppt_x</p:attrName>
                                        </p:attrNameLst>
                                      </p:cBhvr>
                                      <p:tavLst>
                                        <p:tav tm="0">
                                          <p:val>
                                            <p:strVal val="0-#ppt_w/2"/>
                                          </p:val>
                                        </p:tav>
                                        <p:tav tm="100000">
                                          <p:val>
                                            <p:strVal val="#ppt_x"/>
                                          </p:val>
                                        </p:tav>
                                      </p:tavLst>
                                    </p:anim>
                                    <p:anim calcmode="lin" valueType="num">
                                      <p:cBhvr additive="base">
                                        <p:cTn id="8" dur="500" fill="hold"/>
                                        <p:tgtEl>
                                          <p:spTgt spid="20992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4"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p:nvPr/>
        </p:nvSpPr>
        <p:spPr>
          <a:xfrm>
            <a:off x="1682531" y="985838"/>
            <a:ext cx="184731"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dirty="0">
              <a:latin typeface="Verdana" panose="020B0604030504040204" pitchFamily="34" charset="0"/>
            </a:endParaRPr>
          </a:p>
        </p:txBody>
      </p:sp>
      <p:sp>
        <p:nvSpPr>
          <p:cNvPr id="6147" name="Text Box 3"/>
          <p:cNvSpPr txBox="1"/>
          <p:nvPr/>
        </p:nvSpPr>
        <p:spPr>
          <a:xfrm>
            <a:off x="1913704" y="1390650"/>
            <a:ext cx="738664" cy="4141518"/>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3600" dirty="0">
                <a:latin typeface="微软雅黑" panose="020B0503020204020204" pitchFamily="34" charset="-122"/>
                <a:ea typeface="微软雅黑" panose="020B0503020204020204" pitchFamily="34" charset="-122"/>
              </a:rPr>
              <a:t>八 字 方 针 判 气 候</a:t>
            </a:r>
          </a:p>
        </p:txBody>
      </p:sp>
      <p:sp>
        <p:nvSpPr>
          <p:cNvPr id="208900" name="AutoShape 4"/>
          <p:cNvSpPr/>
          <p:nvPr/>
        </p:nvSpPr>
        <p:spPr>
          <a:xfrm>
            <a:off x="2639669" y="1557338"/>
            <a:ext cx="431744" cy="3600450"/>
          </a:xfrm>
          <a:prstGeom prst="leftBrace">
            <a:avLst>
              <a:gd name="adj1" fmla="val 208455"/>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8901" name="Text Box 5"/>
          <p:cNvSpPr txBox="1"/>
          <p:nvPr/>
        </p:nvSpPr>
        <p:spPr>
          <a:xfrm>
            <a:off x="3206333" y="1255714"/>
            <a:ext cx="1406977" cy="8299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以“温”</a:t>
            </a:r>
          </a:p>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定“带</a:t>
            </a:r>
            <a:r>
              <a:rPr lang="zh-CN" altLang="en-US" sz="2400" b="1" dirty="0">
                <a:latin typeface="宋体" panose="02010600030101010101" pitchFamily="2" charset="-122"/>
                <a:ea typeface="幼圆" panose="02010509060101010101" pitchFamily="49" charset="-122"/>
              </a:rPr>
              <a:t>”</a:t>
            </a:r>
            <a:endParaRPr lang="zh-CN" altLang="en-US" sz="2400" b="1" dirty="0">
              <a:latin typeface="Verdana" panose="020B0604030504040204" pitchFamily="34" charset="0"/>
              <a:ea typeface="幼圆" panose="02010509060101010101" pitchFamily="49" charset="-122"/>
            </a:endParaRPr>
          </a:p>
        </p:txBody>
      </p:sp>
      <p:sp>
        <p:nvSpPr>
          <p:cNvPr id="6150" name="Text Box 6"/>
          <p:cNvSpPr txBox="1"/>
          <p:nvPr/>
        </p:nvSpPr>
        <p:spPr>
          <a:xfrm>
            <a:off x="2834906" y="4298950"/>
            <a:ext cx="184731"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dirty="0">
              <a:latin typeface="Verdana" panose="020B0604030504040204" pitchFamily="34" charset="0"/>
            </a:endParaRPr>
          </a:p>
        </p:txBody>
      </p:sp>
      <p:sp>
        <p:nvSpPr>
          <p:cNvPr id="208903" name="Text Box 7"/>
          <p:cNvSpPr txBox="1"/>
          <p:nvPr/>
        </p:nvSpPr>
        <p:spPr>
          <a:xfrm>
            <a:off x="3206333" y="4802189"/>
            <a:ext cx="1421999" cy="83099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以“水”</a:t>
            </a:r>
          </a:p>
          <a:p>
            <a:pPr mar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定“型”</a:t>
            </a:r>
          </a:p>
        </p:txBody>
      </p:sp>
      <p:sp>
        <p:nvSpPr>
          <p:cNvPr id="208904" name="AutoShape 8"/>
          <p:cNvSpPr/>
          <p:nvPr/>
        </p:nvSpPr>
        <p:spPr>
          <a:xfrm>
            <a:off x="4368232" y="836614"/>
            <a:ext cx="574600" cy="1728787"/>
          </a:xfrm>
          <a:prstGeom prst="leftBrace">
            <a:avLst>
              <a:gd name="adj1" fmla="val 25069"/>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8905" name="AutoShape 9"/>
          <p:cNvSpPr/>
          <p:nvPr/>
        </p:nvSpPr>
        <p:spPr>
          <a:xfrm>
            <a:off x="4366645" y="4076701"/>
            <a:ext cx="503171" cy="2232025"/>
          </a:xfrm>
          <a:prstGeom prst="leftBrace">
            <a:avLst>
              <a:gd name="adj1" fmla="val 36961"/>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8906" name="Text Box 10"/>
          <p:cNvSpPr txBox="1"/>
          <p:nvPr/>
        </p:nvSpPr>
        <p:spPr>
          <a:xfrm>
            <a:off x="5011721" y="777876"/>
            <a:ext cx="1715864"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最冷月</a:t>
            </a:r>
          </a:p>
          <a:p>
            <a:pPr marL="0" lvl="0" indent="0" eaLnBrk="1" hangingPunct="1">
              <a:spcBef>
                <a:spcPct val="0"/>
              </a:spcBef>
              <a:buNone/>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北</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南</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a:t>
            </a:r>
          </a:p>
        </p:txBody>
      </p:sp>
      <p:sp>
        <p:nvSpPr>
          <p:cNvPr id="208907" name="Text Box 11"/>
          <p:cNvSpPr txBox="1"/>
          <p:nvPr/>
        </p:nvSpPr>
        <p:spPr>
          <a:xfrm>
            <a:off x="5015847" y="2060576"/>
            <a:ext cx="1367504" cy="83099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最热月</a:t>
            </a:r>
          </a:p>
          <a:p>
            <a:pPr marL="0" indent="0" eaLnBrk="1" hangingPunct="1">
              <a:spcBef>
                <a:spcPct val="0"/>
              </a:spcBef>
              <a:buNone/>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北</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南</a:t>
            </a:r>
            <a:r>
              <a:rPr lang="en-US" altLang="zh-CN" sz="2400" dirty="0">
                <a:latin typeface="微软雅黑" panose="020B0503020204020204" pitchFamily="34" charset="-122"/>
                <a:ea typeface="微软雅黑" panose="020B0503020204020204" pitchFamily="34" charset="-122"/>
              </a:rPr>
              <a:t>1)</a:t>
            </a:r>
          </a:p>
        </p:txBody>
      </p:sp>
      <p:sp>
        <p:nvSpPr>
          <p:cNvPr id="208908" name="Text Box 12"/>
          <p:cNvSpPr txBox="1"/>
          <p:nvPr/>
        </p:nvSpPr>
        <p:spPr>
          <a:xfrm>
            <a:off x="4942831" y="4221163"/>
            <a:ext cx="2612876" cy="230832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年雨型  雨林海洋</a:t>
            </a:r>
          </a:p>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夏雨型  草原季风</a:t>
            </a:r>
          </a:p>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冬雨型   地中海</a:t>
            </a:r>
          </a:p>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少雨型   沙漠大陆</a:t>
            </a:r>
            <a:endParaRPr lang="en-US" altLang="zh-CN" sz="2400" dirty="0">
              <a:latin typeface="微软雅黑" panose="020B0503020204020204" pitchFamily="34" charset="-122"/>
              <a:ea typeface="微软雅黑" panose="020B0503020204020204" pitchFamily="34" charset="-122"/>
            </a:endParaRPr>
          </a:p>
          <a:p>
            <a:pPr marL="0" lvl="0" indent="0" eaLnBrk="1" hangingPunct="1">
              <a:spcBef>
                <a:spcPct val="0"/>
              </a:spcBef>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针叶林</a:t>
            </a:r>
            <a:endParaRPr lang="en-US" altLang="zh-CN" sz="2400" dirty="0">
              <a:latin typeface="微软雅黑" panose="020B0503020204020204" pitchFamily="34" charset="-122"/>
              <a:ea typeface="微软雅黑" panose="020B0503020204020204" pitchFamily="34" charset="-122"/>
            </a:endParaRPr>
          </a:p>
          <a:p>
            <a:pPr marL="0" lvl="0" indent="0" eaLnBrk="1" hangingPunct="1">
              <a:spcBef>
                <a:spcPct val="0"/>
              </a:spcBef>
              <a:buNone/>
            </a:pP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208909" name="AutoShape 13"/>
          <p:cNvSpPr/>
          <p:nvPr/>
        </p:nvSpPr>
        <p:spPr>
          <a:xfrm>
            <a:off x="6425047" y="853440"/>
            <a:ext cx="157776" cy="968693"/>
          </a:xfrm>
          <a:prstGeom prst="leftBrace">
            <a:avLst>
              <a:gd name="adj1" fmla="val 75648"/>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8910" name="AutoShape 14"/>
          <p:cNvSpPr/>
          <p:nvPr/>
        </p:nvSpPr>
        <p:spPr>
          <a:xfrm>
            <a:off x="6307904" y="2136776"/>
            <a:ext cx="358728" cy="1008063"/>
          </a:xfrm>
          <a:prstGeom prst="leftBrace">
            <a:avLst>
              <a:gd name="adj1" fmla="val 23414"/>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8911" name="Text Box 15"/>
          <p:cNvSpPr txBox="1"/>
          <p:nvPr/>
        </p:nvSpPr>
        <p:spPr>
          <a:xfrm>
            <a:off x="6539014" y="837249"/>
            <a:ext cx="2968697" cy="120032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＞１５℃ 热带</a:t>
            </a:r>
          </a:p>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０℃－１５℃亚热带</a:t>
            </a:r>
          </a:p>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＜０℃     温带</a:t>
            </a:r>
          </a:p>
        </p:txBody>
      </p:sp>
      <p:sp>
        <p:nvSpPr>
          <p:cNvPr id="208912" name="Text Box 16"/>
          <p:cNvSpPr txBox="1"/>
          <p:nvPr/>
        </p:nvSpPr>
        <p:spPr>
          <a:xfrm>
            <a:off x="6602506" y="2677796"/>
            <a:ext cx="2323797"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微软雅黑" panose="020B0503020204020204" pitchFamily="34" charset="-122"/>
                <a:ea typeface="微软雅黑" panose="020B0503020204020204" pitchFamily="34" charset="-122"/>
              </a:rPr>
              <a:t>＜５℃极地气候</a:t>
            </a:r>
          </a:p>
        </p:txBody>
      </p:sp>
      <p:grpSp>
        <p:nvGrpSpPr>
          <p:cNvPr id="2" name="Group 17"/>
          <p:cNvGrpSpPr/>
          <p:nvPr/>
        </p:nvGrpSpPr>
        <p:grpSpPr>
          <a:xfrm>
            <a:off x="8852336" y="1289050"/>
            <a:ext cx="2285702" cy="1081088"/>
            <a:chOff x="4356" y="1152"/>
            <a:chExt cx="1440" cy="681"/>
          </a:xfrm>
        </p:grpSpPr>
        <p:sp>
          <p:nvSpPr>
            <p:cNvPr id="6167" name="AutoShape 18"/>
            <p:cNvSpPr/>
            <p:nvPr/>
          </p:nvSpPr>
          <p:spPr>
            <a:xfrm>
              <a:off x="4356" y="1152"/>
              <a:ext cx="1440" cy="681"/>
            </a:xfrm>
            <a:prstGeom prst="wave">
              <a:avLst>
                <a:gd name="adj1" fmla="val 13005"/>
                <a:gd name="adj2" fmla="val 0"/>
              </a:avLst>
            </a:prstGeom>
            <a:solidFill>
              <a:srgbClr val="00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168" name="Text Box 19"/>
            <p:cNvSpPr txBox="1"/>
            <p:nvPr/>
          </p:nvSpPr>
          <p:spPr>
            <a:xfrm>
              <a:off x="4388" y="1310"/>
              <a:ext cx="1202" cy="36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dirty="0">
                  <a:solidFill>
                    <a:srgbClr val="333300"/>
                  </a:solidFill>
                  <a:latin typeface="微软雅黑" panose="020B0503020204020204" pitchFamily="34" charset="-122"/>
                  <a:ea typeface="微软雅黑" panose="020B0503020204020204" pitchFamily="34" charset="-122"/>
                </a:rPr>
                <a:t>缩小范围</a:t>
              </a:r>
            </a:p>
          </p:txBody>
        </p:sp>
      </p:grpSp>
      <p:grpSp>
        <p:nvGrpSpPr>
          <p:cNvPr id="3" name="Group 20"/>
          <p:cNvGrpSpPr/>
          <p:nvPr/>
        </p:nvGrpSpPr>
        <p:grpSpPr>
          <a:xfrm>
            <a:off x="8039641" y="4487863"/>
            <a:ext cx="2538082" cy="1223962"/>
            <a:chOff x="3923" y="2827"/>
            <a:chExt cx="1599" cy="771"/>
          </a:xfrm>
        </p:grpSpPr>
        <p:sp>
          <p:nvSpPr>
            <p:cNvPr id="6165" name="AutoShape 21"/>
            <p:cNvSpPr/>
            <p:nvPr/>
          </p:nvSpPr>
          <p:spPr>
            <a:xfrm>
              <a:off x="3923" y="2827"/>
              <a:ext cx="1599" cy="771"/>
            </a:xfrm>
            <a:prstGeom prst="wave">
              <a:avLst>
                <a:gd name="adj1" fmla="val 13005"/>
                <a:gd name="adj2" fmla="val 0"/>
              </a:avLst>
            </a:prstGeom>
            <a:solidFill>
              <a:srgbClr val="00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166" name="Text Box 22"/>
            <p:cNvSpPr txBox="1"/>
            <p:nvPr/>
          </p:nvSpPr>
          <p:spPr>
            <a:xfrm>
              <a:off x="4195" y="3049"/>
              <a:ext cx="1327" cy="36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dirty="0">
                  <a:solidFill>
                    <a:srgbClr val="333300"/>
                  </a:solidFill>
                  <a:latin typeface="微软雅黑" panose="020B0503020204020204" pitchFamily="34" charset="-122"/>
                  <a:ea typeface="微软雅黑" panose="020B0503020204020204" pitchFamily="34" charset="-122"/>
                </a:rPr>
                <a:t>锁定目标</a:t>
              </a:r>
            </a:p>
          </p:txBody>
        </p:sp>
      </p:grpSp>
      <p:sp>
        <p:nvSpPr>
          <p:cNvPr id="208920" name="Text Box 24"/>
          <p:cNvSpPr txBox="1"/>
          <p:nvPr/>
        </p:nvSpPr>
        <p:spPr>
          <a:xfrm>
            <a:off x="6636156" y="2095819"/>
            <a:ext cx="3222840"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dirty="0">
                <a:latin typeface="微软雅黑" panose="020B0503020204020204" pitchFamily="34" charset="-122"/>
                <a:ea typeface="微软雅黑" panose="020B0503020204020204" pitchFamily="34" charset="-122"/>
              </a:rPr>
              <a:t>&lt;10 ℃</a:t>
            </a:r>
            <a:r>
              <a:rPr lang="zh-CN" altLang="en-US" sz="2400" dirty="0">
                <a:latin typeface="微软雅黑" panose="020B0503020204020204" pitchFamily="34" charset="-122"/>
                <a:ea typeface="微软雅黑" panose="020B0503020204020204" pitchFamily="34" charset="-122"/>
              </a:rPr>
              <a:t>亚寒带气候</a:t>
            </a:r>
          </a:p>
        </p:txBody>
      </p:sp>
      <p:sp>
        <p:nvSpPr>
          <p:cNvPr id="25" name="矩形 24"/>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circle(out)">
                                      <p:cBhvr>
                                        <p:cTn id="7" dur="500"/>
                                        <p:tgtEl>
                                          <p:spTgt spid="20890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 calcmode="lin" valueType="num">
                                      <p:cBhvr additive="base">
                                        <p:cTn id="12" dur="500" fill="hold"/>
                                        <p:tgtEl>
                                          <p:spTgt spid="208901"/>
                                        </p:tgtEl>
                                        <p:attrNameLst>
                                          <p:attrName>ppt_x</p:attrName>
                                        </p:attrNameLst>
                                      </p:cBhvr>
                                      <p:tavLst>
                                        <p:tav tm="0">
                                          <p:val>
                                            <p:strVal val="#ppt_x"/>
                                          </p:val>
                                        </p:tav>
                                        <p:tav tm="100000">
                                          <p:val>
                                            <p:strVal val="#ppt_x"/>
                                          </p:val>
                                        </p:tav>
                                      </p:tavLst>
                                    </p:anim>
                                    <p:anim calcmode="lin" valueType="num">
                                      <p:cBhvr additive="base">
                                        <p:cTn id="13" dur="500" fill="hold"/>
                                        <p:tgtEl>
                                          <p:spTgt spid="20890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08903"/>
                                        </p:tgtEl>
                                        <p:attrNameLst>
                                          <p:attrName>style.visibility</p:attrName>
                                        </p:attrNameLst>
                                      </p:cBhvr>
                                      <p:to>
                                        <p:strVal val="visible"/>
                                      </p:to>
                                    </p:set>
                                    <p:anim calcmode="lin" valueType="num">
                                      <p:cBhvr additive="base">
                                        <p:cTn id="16" dur="500" fill="hold"/>
                                        <p:tgtEl>
                                          <p:spTgt spid="208903"/>
                                        </p:tgtEl>
                                        <p:attrNameLst>
                                          <p:attrName>ppt_x</p:attrName>
                                        </p:attrNameLst>
                                      </p:cBhvr>
                                      <p:tavLst>
                                        <p:tav tm="0">
                                          <p:val>
                                            <p:strVal val="#ppt_x"/>
                                          </p:val>
                                        </p:tav>
                                        <p:tav tm="100000">
                                          <p:val>
                                            <p:strVal val="#ppt_x"/>
                                          </p:val>
                                        </p:tav>
                                      </p:tavLst>
                                    </p:anim>
                                    <p:anim calcmode="lin" valueType="num">
                                      <p:cBhvr additive="base">
                                        <p:cTn id="17" dur="500" fill="hold"/>
                                        <p:tgtEl>
                                          <p:spTgt spid="20890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grpId="0" nodeType="clickEffect">
                                  <p:stCondLst>
                                    <p:cond delay="0"/>
                                  </p:stCondLst>
                                  <p:childTnLst>
                                    <p:set>
                                      <p:cBhvr>
                                        <p:cTn id="21" dur="1" fill="hold">
                                          <p:stCondLst>
                                            <p:cond delay="0"/>
                                          </p:stCondLst>
                                        </p:cTn>
                                        <p:tgtEl>
                                          <p:spTgt spid="208904"/>
                                        </p:tgtEl>
                                        <p:attrNameLst>
                                          <p:attrName>style.visibility</p:attrName>
                                        </p:attrNameLst>
                                      </p:cBhvr>
                                      <p:to>
                                        <p:strVal val="visible"/>
                                      </p:to>
                                    </p:set>
                                    <p:animEffect transition="in" filter="circle(out)">
                                      <p:cBhvr>
                                        <p:cTn id="22" dur="500"/>
                                        <p:tgtEl>
                                          <p:spTgt spid="208904"/>
                                        </p:tgtEl>
                                      </p:cBhvr>
                                    </p:animEffect>
                                  </p:childTnLst>
                                </p:cTn>
                              </p:par>
                              <p:par>
                                <p:cTn id="23" presetID="6" presetClass="entr" presetSubtype="32" fill="hold" grpId="0" nodeType="withEffect">
                                  <p:stCondLst>
                                    <p:cond delay="0"/>
                                  </p:stCondLst>
                                  <p:childTnLst>
                                    <p:set>
                                      <p:cBhvr>
                                        <p:cTn id="24" dur="1" fill="hold">
                                          <p:stCondLst>
                                            <p:cond delay="0"/>
                                          </p:stCondLst>
                                        </p:cTn>
                                        <p:tgtEl>
                                          <p:spTgt spid="208905"/>
                                        </p:tgtEl>
                                        <p:attrNameLst>
                                          <p:attrName>style.visibility</p:attrName>
                                        </p:attrNameLst>
                                      </p:cBhvr>
                                      <p:to>
                                        <p:strVal val="visible"/>
                                      </p:to>
                                    </p:set>
                                    <p:animEffect transition="in" filter="circle(out)">
                                      <p:cBhvr>
                                        <p:cTn id="25" dur="500"/>
                                        <p:tgtEl>
                                          <p:spTgt spid="20890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8906"/>
                                        </p:tgtEl>
                                        <p:attrNameLst>
                                          <p:attrName>style.visibility</p:attrName>
                                        </p:attrNameLst>
                                      </p:cBhvr>
                                      <p:to>
                                        <p:strVal val="visible"/>
                                      </p:to>
                                    </p:set>
                                    <p:anim calcmode="lin" valueType="num">
                                      <p:cBhvr additive="base">
                                        <p:cTn id="30" dur="500" fill="hold"/>
                                        <p:tgtEl>
                                          <p:spTgt spid="208906"/>
                                        </p:tgtEl>
                                        <p:attrNameLst>
                                          <p:attrName>ppt_x</p:attrName>
                                        </p:attrNameLst>
                                      </p:cBhvr>
                                      <p:tavLst>
                                        <p:tav tm="0">
                                          <p:val>
                                            <p:strVal val="#ppt_x"/>
                                          </p:val>
                                        </p:tav>
                                        <p:tav tm="100000">
                                          <p:val>
                                            <p:strVal val="#ppt_x"/>
                                          </p:val>
                                        </p:tav>
                                      </p:tavLst>
                                    </p:anim>
                                    <p:anim calcmode="lin" valueType="num">
                                      <p:cBhvr additive="base">
                                        <p:cTn id="31" dur="500" fill="hold"/>
                                        <p:tgtEl>
                                          <p:spTgt spid="20890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08907"/>
                                        </p:tgtEl>
                                        <p:attrNameLst>
                                          <p:attrName>style.visibility</p:attrName>
                                        </p:attrNameLst>
                                      </p:cBhvr>
                                      <p:to>
                                        <p:strVal val="visible"/>
                                      </p:to>
                                    </p:set>
                                    <p:anim calcmode="lin" valueType="num">
                                      <p:cBhvr additive="base">
                                        <p:cTn id="34" dur="500" fill="hold"/>
                                        <p:tgtEl>
                                          <p:spTgt spid="208907"/>
                                        </p:tgtEl>
                                        <p:attrNameLst>
                                          <p:attrName>ppt_x</p:attrName>
                                        </p:attrNameLst>
                                      </p:cBhvr>
                                      <p:tavLst>
                                        <p:tav tm="0">
                                          <p:val>
                                            <p:strVal val="#ppt_x"/>
                                          </p:val>
                                        </p:tav>
                                        <p:tav tm="100000">
                                          <p:val>
                                            <p:strVal val="#ppt_x"/>
                                          </p:val>
                                        </p:tav>
                                      </p:tavLst>
                                    </p:anim>
                                    <p:anim calcmode="lin" valueType="num">
                                      <p:cBhvr additive="base">
                                        <p:cTn id="35" dur="500" fill="hold"/>
                                        <p:tgtEl>
                                          <p:spTgt spid="20890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32" fill="hold" grpId="0" nodeType="clickEffect">
                                  <p:stCondLst>
                                    <p:cond delay="0"/>
                                  </p:stCondLst>
                                  <p:childTnLst>
                                    <p:set>
                                      <p:cBhvr>
                                        <p:cTn id="39" dur="1" fill="hold">
                                          <p:stCondLst>
                                            <p:cond delay="0"/>
                                          </p:stCondLst>
                                        </p:cTn>
                                        <p:tgtEl>
                                          <p:spTgt spid="208909"/>
                                        </p:tgtEl>
                                        <p:attrNameLst>
                                          <p:attrName>style.visibility</p:attrName>
                                        </p:attrNameLst>
                                      </p:cBhvr>
                                      <p:to>
                                        <p:strVal val="visible"/>
                                      </p:to>
                                    </p:set>
                                    <p:animEffect transition="in" filter="circle(out)">
                                      <p:cBhvr>
                                        <p:cTn id="40" dur="500"/>
                                        <p:tgtEl>
                                          <p:spTgt spid="20890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8911">
                                            <p:txEl>
                                              <p:pRg st="0" end="0"/>
                                            </p:txEl>
                                          </p:spTgt>
                                        </p:tgtEl>
                                        <p:attrNameLst>
                                          <p:attrName>style.visibility</p:attrName>
                                        </p:attrNameLst>
                                      </p:cBhvr>
                                      <p:to>
                                        <p:strVal val="visible"/>
                                      </p:to>
                                    </p:set>
                                    <p:animEffect transition="in" filter="dissolve">
                                      <p:cBhvr>
                                        <p:cTn id="45" dur="500"/>
                                        <p:tgtEl>
                                          <p:spTgt spid="208911">
                                            <p:txEl>
                                              <p:pRg st="0" end="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08911">
                                            <p:txEl>
                                              <p:pRg st="1" end="1"/>
                                            </p:txEl>
                                          </p:spTgt>
                                        </p:tgtEl>
                                        <p:attrNameLst>
                                          <p:attrName>style.visibility</p:attrName>
                                        </p:attrNameLst>
                                      </p:cBhvr>
                                      <p:to>
                                        <p:strVal val="visible"/>
                                      </p:to>
                                    </p:set>
                                    <p:animEffect transition="in" filter="dissolve">
                                      <p:cBhvr>
                                        <p:cTn id="48" dur="500"/>
                                        <p:tgtEl>
                                          <p:spTgt spid="208911">
                                            <p:txEl>
                                              <p:pRg st="1" end="1"/>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8911">
                                            <p:txEl>
                                              <p:pRg st="2" end="2"/>
                                            </p:txEl>
                                          </p:spTgt>
                                        </p:tgtEl>
                                        <p:attrNameLst>
                                          <p:attrName>style.visibility</p:attrName>
                                        </p:attrNameLst>
                                      </p:cBhvr>
                                      <p:to>
                                        <p:strVal val="visible"/>
                                      </p:to>
                                    </p:set>
                                    <p:animEffect transition="in" filter="dissolve">
                                      <p:cBhvr>
                                        <p:cTn id="51" dur="500"/>
                                        <p:tgtEl>
                                          <p:spTgt spid="20891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32" fill="hold" grpId="0" nodeType="clickEffect">
                                  <p:stCondLst>
                                    <p:cond delay="0"/>
                                  </p:stCondLst>
                                  <p:childTnLst>
                                    <p:set>
                                      <p:cBhvr>
                                        <p:cTn id="55" dur="1" fill="hold">
                                          <p:stCondLst>
                                            <p:cond delay="0"/>
                                          </p:stCondLst>
                                        </p:cTn>
                                        <p:tgtEl>
                                          <p:spTgt spid="208910"/>
                                        </p:tgtEl>
                                        <p:attrNameLst>
                                          <p:attrName>style.visibility</p:attrName>
                                        </p:attrNameLst>
                                      </p:cBhvr>
                                      <p:to>
                                        <p:strVal val="visible"/>
                                      </p:to>
                                    </p:set>
                                    <p:animEffect transition="in" filter="circle(out)">
                                      <p:cBhvr>
                                        <p:cTn id="56" dur="500"/>
                                        <p:tgtEl>
                                          <p:spTgt spid="208910"/>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2089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08912"/>
                                        </p:tgtEl>
                                        <p:attrNameLst>
                                          <p:attrName>style.visibility</p:attrName>
                                        </p:attrNameLst>
                                      </p:cBhvr>
                                      <p:to>
                                        <p:strVal val="visible"/>
                                      </p:to>
                                    </p:set>
                                    <p:animEffect transition="in" filter="dissolve">
                                      <p:cBhvr>
                                        <p:cTn id="63" dur="500"/>
                                        <p:tgtEl>
                                          <p:spTgt spid="208912"/>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8908"/>
                                        </p:tgtEl>
                                        <p:attrNameLst>
                                          <p:attrName>style.visibility</p:attrName>
                                        </p:attrNameLst>
                                      </p:cBhvr>
                                      <p:to>
                                        <p:strVal val="visible"/>
                                      </p:to>
                                    </p:set>
                                    <p:anim calcmode="lin" valueType="num">
                                      <p:cBhvr additive="base">
                                        <p:cTn id="68" dur="500" fill="hold"/>
                                        <p:tgtEl>
                                          <p:spTgt spid="208908"/>
                                        </p:tgtEl>
                                        <p:attrNameLst>
                                          <p:attrName>ppt_x</p:attrName>
                                        </p:attrNameLst>
                                      </p:cBhvr>
                                      <p:tavLst>
                                        <p:tav tm="0">
                                          <p:val>
                                            <p:strVal val="#ppt_x"/>
                                          </p:val>
                                        </p:tav>
                                        <p:tav tm="100000">
                                          <p:val>
                                            <p:strVal val="#ppt_x"/>
                                          </p:val>
                                        </p:tav>
                                      </p:tavLst>
                                    </p:anim>
                                    <p:anim calcmode="lin" valueType="num">
                                      <p:cBhvr additive="base">
                                        <p:cTn id="69" dur="500" fill="hold"/>
                                        <p:tgtEl>
                                          <p:spTgt spid="20890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5" presetClass="entr" presetSubtype="10" fill="hold"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checkerboard(across)">
                                      <p:cBhvr>
                                        <p:cTn id="74" dur="500"/>
                                        <p:tgtEl>
                                          <p:spTgt spid="2"/>
                                        </p:tgtEl>
                                      </p:cBhvr>
                                    </p:animEffect>
                                  </p:childTnLst>
                                </p:cTn>
                              </p:par>
                            </p:childTnLst>
                          </p:cTn>
                        </p:par>
                      </p:childTnLst>
                    </p:cTn>
                  </p:par>
                  <p:par>
                    <p:cTn id="75" fill="hold">
                      <p:stCondLst>
                        <p:cond delay="indefinite"/>
                      </p:stCondLst>
                      <p:childTnLst>
                        <p:par>
                          <p:cTn id="76" fill="hold">
                            <p:stCondLst>
                              <p:cond delay="0"/>
                            </p:stCondLst>
                            <p:childTnLst>
                              <p:par>
                                <p:cTn id="77" presetID="5" presetClass="entr" presetSubtype="10"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checkerboard(across)">
                                      <p:cBhvr>
                                        <p:cTn id="7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bldLvl="0" animBg="1"/>
      <p:bldP spid="208901" grpId="0"/>
      <p:bldP spid="208903" grpId="0"/>
      <p:bldP spid="208904" grpId="0" bldLvl="0" animBg="1"/>
      <p:bldP spid="208905" grpId="0" bldLvl="0" animBg="1"/>
      <p:bldP spid="208906" grpId="0"/>
      <p:bldP spid="208907" grpId="0"/>
      <p:bldP spid="208908" grpId="0"/>
      <p:bldP spid="208909" grpId="0" bldLvl="0" animBg="1"/>
      <p:bldP spid="208910" grpId="0" bldLvl="0" animBg="1"/>
      <p:bldP spid="208911" grpId="0" build="allAtOnce"/>
      <p:bldP spid="208912" grpId="0"/>
      <p:bldP spid="208920"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2"/>
          <p:cNvGraphicFramePr>
            <a:graphicFrameLocks/>
          </p:cNvGraphicFramePr>
          <p:nvPr/>
        </p:nvGraphicFramePr>
        <p:xfrm>
          <a:off x="3276173" y="1600200"/>
          <a:ext cx="5485686" cy="3124200"/>
        </p:xfrm>
        <a:graphic>
          <a:graphicData uri="http://schemas.openxmlformats.org/presentationml/2006/ole">
            <mc:AlternateContent xmlns:mc="http://schemas.openxmlformats.org/markup-compatibility/2006">
              <mc:Choice xmlns:v="urn:schemas-microsoft-com:vml" Requires="v">
                <p:oleObj spid="_x0000_s19459" r:id="rId3" imgW="8247619" imgH="5266667" progId="PBrush">
                  <p:embed/>
                </p:oleObj>
              </mc:Choice>
              <mc:Fallback>
                <p:oleObj r:id="rId3" imgW="8247619" imgH="5266667" progId="PBrush">
                  <p:embed/>
                  <p:pic>
                    <p:nvPicPr>
                      <p:cNvPr id="0" name="Object 1" descr="image36"/>
                      <p:cNvPicPr>
                        <a:picLocks noChangeArrowheads="1"/>
                      </p:cNvPicPr>
                      <p:nvPr/>
                    </p:nvPicPr>
                    <p:blipFill>
                      <a:blip r:embed="rId4">
                        <a:extLst>
                          <a:ext uri="{28A0092B-C50C-407E-A947-70E740481C1C}">
                            <a14:useLocalDpi xmlns:a14="http://schemas.microsoft.com/office/drawing/2010/main" val="0"/>
                          </a:ext>
                        </a:extLst>
                      </a:blip>
                      <a:srcRect t="13084" b="11479"/>
                      <a:stretch>
                        <a:fillRect/>
                      </a:stretch>
                    </p:blipFill>
                    <p:spPr bwMode="auto">
                      <a:xfrm>
                        <a:off x="3276173" y="1600200"/>
                        <a:ext cx="5485686"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51" name="Text Box 5"/>
          <p:cNvSpPr txBox="1"/>
          <p:nvPr/>
        </p:nvSpPr>
        <p:spPr>
          <a:xfrm>
            <a:off x="2895223" y="838201"/>
            <a:ext cx="6019016" cy="583565"/>
          </a:xfrm>
          <a:prstGeom prst="rect">
            <a:avLst/>
          </a:prstGeom>
          <a:noFill/>
          <a:ln w="9525" cap="flat" cmpd="sng">
            <a:solidFill>
              <a:srgbClr val="CC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800" dirty="0">
                <a:solidFill>
                  <a:schemeClr val="accent2"/>
                </a:solidFill>
                <a:latin typeface="微软雅黑" panose="020B0503020204020204" pitchFamily="34" charset="-122"/>
                <a:ea typeface="微软雅黑" panose="020B0503020204020204" pitchFamily="34" charset="-122"/>
              </a:rPr>
              <a:t>下图的两种气候类型分布在哪个半球？</a:t>
            </a:r>
            <a:r>
              <a:rPr lang="zh-CN" altLang="en-US" b="1" dirty="0">
                <a:solidFill>
                  <a:srgbClr val="FF0000"/>
                </a:solidFill>
              </a:rPr>
              <a:t>  </a:t>
            </a:r>
          </a:p>
        </p:txBody>
      </p:sp>
      <p:sp>
        <p:nvSpPr>
          <p:cNvPr id="53252" name="Text Box 6"/>
          <p:cNvSpPr txBox="1"/>
          <p:nvPr/>
        </p:nvSpPr>
        <p:spPr>
          <a:xfrm>
            <a:off x="1752372" y="5029201"/>
            <a:ext cx="8685669" cy="1384995"/>
          </a:xfrm>
          <a:prstGeom prst="rect">
            <a:avLst/>
          </a:prstGeom>
          <a:noFill/>
          <a:ln w="9525" cap="flat" cmpd="sng">
            <a:solidFill>
              <a:srgbClr val="CC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800" dirty="0">
                <a:solidFill>
                  <a:schemeClr val="accent2"/>
                </a:solidFill>
                <a:latin typeface="微软雅黑" panose="020B0503020204020204" pitchFamily="34" charset="-122"/>
                <a:ea typeface="微软雅黑" panose="020B0503020204020204" pitchFamily="34" charset="-122"/>
              </a:rPr>
              <a:t>1、甲地的气候类型是</a:t>
            </a:r>
            <a:r>
              <a:rPr lang="zh-CN" altLang="en-US" sz="2800" u="sng" dirty="0">
                <a:solidFill>
                  <a:schemeClr val="accent2"/>
                </a:solidFill>
                <a:latin typeface="微软雅黑" panose="020B0503020204020204" pitchFamily="34" charset="-122"/>
                <a:ea typeface="微软雅黑" panose="020B0503020204020204" pitchFamily="34" charset="-122"/>
              </a:rPr>
              <a:t>                      </a:t>
            </a:r>
            <a:r>
              <a:rPr lang="zh-CN" altLang="en-US" sz="2800" dirty="0">
                <a:solidFill>
                  <a:schemeClr val="accent2"/>
                </a:solidFill>
                <a:latin typeface="微软雅黑" panose="020B0503020204020204" pitchFamily="34" charset="-122"/>
                <a:ea typeface="微软雅黑" panose="020B0503020204020204" pitchFamily="34" charset="-122"/>
              </a:rPr>
              <a:t>，两地分布在山脉的两侧，分布在迎风坡的是</a:t>
            </a:r>
            <a:r>
              <a:rPr lang="zh-CN" altLang="en-US" sz="2800" u="sng" dirty="0">
                <a:solidFill>
                  <a:schemeClr val="accent2"/>
                </a:solidFill>
                <a:latin typeface="微软雅黑" panose="020B0503020204020204" pitchFamily="34" charset="-122"/>
                <a:ea typeface="微软雅黑" panose="020B0503020204020204" pitchFamily="34" charset="-122"/>
              </a:rPr>
              <a:t>       </a:t>
            </a:r>
            <a:r>
              <a:rPr lang="zh-CN" altLang="en-US" sz="2800" dirty="0">
                <a:solidFill>
                  <a:schemeClr val="accent2"/>
                </a:solidFill>
                <a:latin typeface="微软雅黑" panose="020B0503020204020204" pitchFamily="34" charset="-122"/>
                <a:ea typeface="微软雅黑" panose="020B0503020204020204" pitchFamily="34" charset="-122"/>
              </a:rPr>
              <a:t>图，背风坡的是 </a:t>
            </a:r>
            <a:r>
              <a:rPr lang="zh-CN" altLang="en-US" sz="2800" u="sng" dirty="0">
                <a:solidFill>
                  <a:schemeClr val="accent2"/>
                </a:solidFill>
                <a:latin typeface="微软雅黑" panose="020B0503020204020204" pitchFamily="34" charset="-122"/>
                <a:ea typeface="微软雅黑" panose="020B0503020204020204" pitchFamily="34" charset="-122"/>
              </a:rPr>
              <a:t>       </a:t>
            </a:r>
            <a:r>
              <a:rPr lang="zh-CN" altLang="en-US" sz="2800" dirty="0">
                <a:solidFill>
                  <a:schemeClr val="accent2"/>
                </a:solidFill>
                <a:latin typeface="微软雅黑" panose="020B0503020204020204" pitchFamily="34" charset="-122"/>
                <a:ea typeface="微软雅黑" panose="020B0503020204020204" pitchFamily="34" charset="-122"/>
              </a:rPr>
              <a:t>图。</a:t>
            </a:r>
          </a:p>
        </p:txBody>
      </p:sp>
      <p:sp>
        <p:nvSpPr>
          <p:cNvPr id="53253" name="Text Box 7"/>
          <p:cNvSpPr txBox="1"/>
          <p:nvPr/>
        </p:nvSpPr>
        <p:spPr>
          <a:xfrm>
            <a:off x="3809504" y="2133600"/>
            <a:ext cx="533331"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800" dirty="0">
                <a:solidFill>
                  <a:srgbClr val="FF0000"/>
                </a:solidFill>
                <a:latin typeface="微软雅黑" panose="020B0503020204020204" pitchFamily="34" charset="-122"/>
                <a:ea typeface="微软雅黑" panose="020B0503020204020204" pitchFamily="34" charset="-122"/>
              </a:rPr>
              <a:t>甲</a:t>
            </a:r>
          </a:p>
        </p:txBody>
      </p:sp>
      <p:sp>
        <p:nvSpPr>
          <p:cNvPr id="53254" name="Text Box 8"/>
          <p:cNvSpPr txBox="1"/>
          <p:nvPr/>
        </p:nvSpPr>
        <p:spPr>
          <a:xfrm>
            <a:off x="6171396" y="2133600"/>
            <a:ext cx="533331"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800" dirty="0">
                <a:solidFill>
                  <a:srgbClr val="FF0000"/>
                </a:solidFill>
                <a:latin typeface="微软雅黑" panose="020B0503020204020204" pitchFamily="34" charset="-122"/>
                <a:ea typeface="微软雅黑" panose="020B0503020204020204" pitchFamily="34" charset="-122"/>
              </a:rPr>
              <a:t>乙</a:t>
            </a:r>
          </a:p>
        </p:txBody>
      </p:sp>
      <p:sp>
        <p:nvSpPr>
          <p:cNvPr id="60425" name="Text Box 9"/>
          <p:cNvSpPr txBox="1"/>
          <p:nvPr/>
        </p:nvSpPr>
        <p:spPr>
          <a:xfrm>
            <a:off x="6491395" y="5410200"/>
            <a:ext cx="533331"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800" dirty="0">
                <a:solidFill>
                  <a:srgbClr val="FF0000"/>
                </a:solidFill>
                <a:latin typeface="微软雅黑" panose="020B0503020204020204" pitchFamily="34" charset="-122"/>
                <a:ea typeface="微软雅黑" panose="020B0503020204020204" pitchFamily="34" charset="-122"/>
              </a:rPr>
              <a:t>甲</a:t>
            </a:r>
          </a:p>
        </p:txBody>
      </p:sp>
      <p:sp>
        <p:nvSpPr>
          <p:cNvPr id="60426" name="Text Box 10"/>
          <p:cNvSpPr txBox="1"/>
          <p:nvPr/>
        </p:nvSpPr>
        <p:spPr>
          <a:xfrm>
            <a:off x="9660902" y="5516880"/>
            <a:ext cx="533331"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800" dirty="0">
                <a:solidFill>
                  <a:srgbClr val="FF0000"/>
                </a:solidFill>
                <a:latin typeface="微软雅黑" panose="020B0503020204020204" pitchFamily="34" charset="-122"/>
                <a:ea typeface="微软雅黑" panose="020B0503020204020204" pitchFamily="34" charset="-122"/>
              </a:rPr>
              <a:t>乙</a:t>
            </a:r>
          </a:p>
        </p:txBody>
      </p:sp>
      <p:sp>
        <p:nvSpPr>
          <p:cNvPr id="60429" name="Text Box 13"/>
          <p:cNvSpPr txBox="1"/>
          <p:nvPr/>
        </p:nvSpPr>
        <p:spPr>
          <a:xfrm>
            <a:off x="5439972" y="4983480"/>
            <a:ext cx="1980942"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800" dirty="0">
                <a:solidFill>
                  <a:srgbClr val="FF0000"/>
                </a:solidFill>
                <a:latin typeface="微软雅黑" panose="020B0503020204020204" pitchFamily="34" charset="-122"/>
                <a:ea typeface="微软雅黑" panose="020B0503020204020204" pitchFamily="34" charset="-122"/>
              </a:rPr>
              <a:t>地中海气候</a:t>
            </a:r>
          </a:p>
        </p:txBody>
      </p:sp>
      <p:sp>
        <p:nvSpPr>
          <p:cNvPr id="11" name="矩形 10"/>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29"/>
                                        </p:tgtEl>
                                        <p:attrNameLst>
                                          <p:attrName>style.visibility</p:attrName>
                                        </p:attrNameLst>
                                      </p:cBhvr>
                                      <p:to>
                                        <p:strVal val="visible"/>
                                      </p:to>
                                    </p:set>
                                    <p:animEffect transition="in" filter="box(out)">
                                      <p:cBhvr>
                                        <p:cTn id="7" dur="500"/>
                                        <p:tgtEl>
                                          <p:spTgt spid="604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04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0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5" grpId="0"/>
      <p:bldP spid="60426" grpId="0"/>
      <p:bldP spid="60429"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组合 8"/>
          <p:cNvGrpSpPr/>
          <p:nvPr/>
        </p:nvGrpSpPr>
        <p:grpSpPr>
          <a:xfrm>
            <a:off x="2940223" y="240968"/>
            <a:ext cx="9008962" cy="3131949"/>
            <a:chOff x="1898090" y="359331"/>
            <a:chExt cx="9010135" cy="3131529"/>
          </a:xfrm>
        </p:grpSpPr>
        <p:sp>
          <p:nvSpPr>
            <p:cNvPr id="25" name="矩形 24"/>
            <p:cNvSpPr>
              <a:spLocks noChangeArrowheads="1"/>
            </p:cNvSpPr>
            <p:nvPr/>
          </p:nvSpPr>
          <p:spPr bwMode="auto">
            <a:xfrm>
              <a:off x="7243640" y="359331"/>
              <a:ext cx="366458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第五单元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世界的发展差异</a:t>
              </a:r>
            </a:p>
          </p:txBody>
        </p:sp>
        <p:sp>
          <p:nvSpPr>
            <p:cNvPr id="26" name="TextBox 2"/>
            <p:cNvSpPr txBox="1">
              <a:spLocks noChangeArrowheads="1"/>
            </p:cNvSpPr>
            <p:nvPr/>
          </p:nvSpPr>
          <p:spPr bwMode="auto">
            <a:xfrm>
              <a:off x="1898090" y="2783069"/>
              <a:ext cx="5982679" cy="70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0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发展中国家与发达国家</a:t>
              </a:r>
            </a:p>
          </p:txBody>
        </p:sp>
      </p:grpSp>
      <p:sp>
        <p:nvSpPr>
          <p:cNvPr id="12" name="标题 11"/>
          <p:cNvSpPr>
            <a:spLocks noGrp="1"/>
          </p:cNvSpPr>
          <p:nvPr>
            <p:ph type="ctrTitle" idx="4294967295"/>
          </p:nvPr>
        </p:nvSpPr>
        <p:spPr>
          <a:xfrm>
            <a:off x="0" y="0"/>
            <a:ext cx="1308368" cy="644306"/>
          </a:xfrm>
          <a:prstGeom prst="rect">
            <a:avLst/>
          </a:prstGeom>
        </p:spPr>
        <p:txBody>
          <a:bodyPr>
            <a:normAutofit fontScale="90000"/>
          </a:bodyPr>
          <a:lstStyle/>
          <a:p>
            <a:r>
              <a:rPr lang="zh-CN" altLang="en-US" dirty="0"/>
              <a:t>5</a:t>
            </a:r>
            <a:r>
              <a:rPr lang="en-US" altLang="zh-CN" dirty="0"/>
              <a:t>.1</a:t>
            </a:r>
            <a:endParaRPr lang="zh-CN" altLang="en-US"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p:cNvSpPr txBox="1"/>
          <p:nvPr/>
        </p:nvSpPr>
        <p:spPr>
          <a:xfrm>
            <a:off x="2855542" y="908051"/>
            <a:ext cx="6479331" cy="1337945"/>
          </a:xfrm>
          <a:prstGeom prst="rect">
            <a:avLst/>
          </a:prstGeom>
          <a:noFill/>
          <a:ln w="9525">
            <a:noFill/>
          </a:ln>
        </p:spPr>
        <p:txBody>
          <a:bodyPr>
            <a:spAutoFit/>
          </a:bodyPr>
          <a:lstStyle/>
          <a:p>
            <a:pPr>
              <a:lnSpc>
                <a:spcPct val="150000"/>
              </a:lnSpc>
            </a:pPr>
            <a:r>
              <a:rPr lang="zh-CN" altLang="en-US" b="0" dirty="0">
                <a:solidFill>
                  <a:srgbClr val="FF0000"/>
                </a:solidFill>
                <a:latin typeface="微软雅黑" panose="020B0503020204020204" pitchFamily="34" charset="-122"/>
                <a:ea typeface="微软雅黑" panose="020B0503020204020204" pitchFamily="34" charset="-122"/>
              </a:rPr>
              <a:t>比例尺的大小：</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  比例尺是个分数，一般分子均为</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，因此分母越大，比例尺越小。</a:t>
            </a:r>
          </a:p>
        </p:txBody>
      </p:sp>
      <p:sp>
        <p:nvSpPr>
          <p:cNvPr id="17411" name="AutoShape 5"/>
          <p:cNvSpPr/>
          <p:nvPr/>
        </p:nvSpPr>
        <p:spPr>
          <a:xfrm>
            <a:off x="4726960" y="2924176"/>
            <a:ext cx="2250782" cy="879475"/>
          </a:xfrm>
          <a:prstGeom prst="horizontalScroll">
            <a:avLst>
              <a:gd name="adj" fmla="val 12500"/>
            </a:avLst>
          </a:prstGeom>
          <a:gradFill rotWithShape="1">
            <a:gsLst>
              <a:gs pos="0">
                <a:srgbClr val="CC99FF">
                  <a:alpha val="60999"/>
                </a:srgbClr>
              </a:gs>
              <a:gs pos="100000">
                <a:schemeClr val="bg1"/>
              </a:gs>
            </a:gsLst>
            <a:lin ang="5400000" scaled="1"/>
            <a:tileRect/>
          </a:gradFill>
          <a:ln w="9525" cap="flat" cmpd="sng">
            <a:solidFill>
              <a:srgbClr val="0000FF"/>
            </a:solidFill>
            <a:prstDash val="solid"/>
            <a:headEnd type="none" w="med" len="med"/>
            <a:tailEnd type="none" w="med" len="med"/>
          </a:ln>
        </p:spPr>
        <p:txBody>
          <a:bodyPr wrap="none" anchor="ctr"/>
          <a:lstStyle/>
          <a:p>
            <a:pPr algn="ctr"/>
            <a:r>
              <a:rPr lang="zh-CN" altLang="en-US" sz="2800" dirty="0">
                <a:latin typeface="Arial" panose="020B0604020202020204" pitchFamily="34" charset="0"/>
                <a:ea typeface="微软雅黑" panose="020B0503020204020204" pitchFamily="34" charset="-122"/>
              </a:rPr>
              <a:t>练一练</a:t>
            </a:r>
          </a:p>
        </p:txBody>
      </p:sp>
      <p:sp>
        <p:nvSpPr>
          <p:cNvPr id="17412" name="Text Box 6"/>
          <p:cNvSpPr txBox="1"/>
          <p:nvPr/>
        </p:nvSpPr>
        <p:spPr>
          <a:xfrm>
            <a:off x="2999985" y="4076700"/>
            <a:ext cx="6480919" cy="1681480"/>
          </a:xfrm>
          <a:prstGeom prst="rect">
            <a:avLst/>
          </a:prstGeom>
          <a:noFill/>
          <a:ln w="9525">
            <a:noFill/>
          </a:ln>
        </p:spPr>
        <p:txBody>
          <a:bodyPr>
            <a:spAutoFit/>
          </a:bodyPr>
          <a:lstStyle/>
          <a:p>
            <a:pPr>
              <a:lnSpc>
                <a:spcPct val="115000"/>
              </a:lnSpc>
            </a:pPr>
            <a:r>
              <a:rPr lang="zh-CN" altLang="en-US" dirty="0">
                <a:latin typeface="微软雅黑" panose="020B0503020204020204" pitchFamily="34" charset="-122"/>
                <a:ea typeface="微软雅黑" panose="020B0503020204020204" pitchFamily="34" charset="-122"/>
              </a:rPr>
              <a:t>下列各组比例尺中，比例尺最大的是（      ）</a:t>
            </a:r>
          </a:p>
          <a:p>
            <a:pPr>
              <a:lnSpc>
                <a:spcPct val="115000"/>
              </a:lnSpc>
            </a:pP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200 000</a:t>
            </a:r>
          </a:p>
          <a:p>
            <a:pPr>
              <a:lnSpc>
                <a:spcPct val="115000"/>
              </a:lnSpc>
            </a:pP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、三十万之一</a:t>
            </a:r>
          </a:p>
          <a:p>
            <a:pPr>
              <a:lnSpc>
                <a:spcPct val="115000"/>
              </a:lnSpc>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、图上</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厘米代表实地距离</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千米</a:t>
            </a:r>
          </a:p>
          <a:p>
            <a:pPr>
              <a:lnSpc>
                <a:spcPct val="115000"/>
              </a:lnSpc>
            </a:pP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a:t>
            </a:r>
          </a:p>
        </p:txBody>
      </p:sp>
      <p:grpSp>
        <p:nvGrpSpPr>
          <p:cNvPr id="3" name="Group 7"/>
          <p:cNvGrpSpPr/>
          <p:nvPr/>
        </p:nvGrpSpPr>
        <p:grpSpPr>
          <a:xfrm>
            <a:off x="3574585" y="5805489"/>
            <a:ext cx="2582527" cy="460375"/>
            <a:chOff x="4065" y="2904"/>
            <a:chExt cx="1627" cy="290"/>
          </a:xfrm>
        </p:grpSpPr>
        <p:sp>
          <p:nvSpPr>
            <p:cNvPr id="17416" name="Line 8"/>
            <p:cNvSpPr/>
            <p:nvPr/>
          </p:nvSpPr>
          <p:spPr>
            <a:xfrm>
              <a:off x="4099" y="3148"/>
              <a:ext cx="0" cy="46"/>
            </a:xfrm>
            <a:prstGeom prst="line">
              <a:avLst/>
            </a:prstGeom>
            <a:ln w="19050" cap="flat" cmpd="sng">
              <a:solidFill>
                <a:schemeClr val="tx1"/>
              </a:solidFill>
              <a:prstDash val="solid"/>
              <a:headEnd type="none" w="med" len="med"/>
              <a:tailEnd type="none" w="med" len="med"/>
            </a:ln>
          </p:spPr>
        </p:sp>
        <p:sp>
          <p:nvSpPr>
            <p:cNvPr id="17417" name="Line 9"/>
            <p:cNvSpPr/>
            <p:nvPr/>
          </p:nvSpPr>
          <p:spPr>
            <a:xfrm>
              <a:off x="4099" y="3194"/>
              <a:ext cx="1366" cy="0"/>
            </a:xfrm>
            <a:prstGeom prst="line">
              <a:avLst/>
            </a:prstGeom>
            <a:ln w="19050" cap="flat" cmpd="sng">
              <a:solidFill>
                <a:schemeClr val="tx1"/>
              </a:solidFill>
              <a:prstDash val="solid"/>
              <a:headEnd type="none" w="med" len="med"/>
              <a:tailEnd type="none" w="med" len="med"/>
            </a:ln>
          </p:spPr>
        </p:sp>
        <p:sp>
          <p:nvSpPr>
            <p:cNvPr id="17418" name="Line 10"/>
            <p:cNvSpPr/>
            <p:nvPr/>
          </p:nvSpPr>
          <p:spPr>
            <a:xfrm>
              <a:off x="4824" y="3148"/>
              <a:ext cx="0" cy="46"/>
            </a:xfrm>
            <a:prstGeom prst="line">
              <a:avLst/>
            </a:prstGeom>
            <a:ln w="19050" cap="flat" cmpd="sng">
              <a:solidFill>
                <a:schemeClr val="tx1"/>
              </a:solidFill>
              <a:prstDash val="solid"/>
              <a:headEnd type="none" w="med" len="med"/>
              <a:tailEnd type="none" w="med" len="med"/>
            </a:ln>
          </p:spPr>
        </p:sp>
        <p:sp>
          <p:nvSpPr>
            <p:cNvPr id="17419" name="Line 11"/>
            <p:cNvSpPr/>
            <p:nvPr/>
          </p:nvSpPr>
          <p:spPr>
            <a:xfrm>
              <a:off x="5465" y="3148"/>
              <a:ext cx="0" cy="46"/>
            </a:xfrm>
            <a:prstGeom prst="line">
              <a:avLst/>
            </a:prstGeom>
            <a:ln w="19050" cap="flat" cmpd="sng">
              <a:solidFill>
                <a:schemeClr val="tx1"/>
              </a:solidFill>
              <a:prstDash val="solid"/>
              <a:headEnd type="none" w="med" len="med"/>
              <a:tailEnd type="none" w="med" len="med"/>
            </a:ln>
          </p:spPr>
        </p:sp>
        <p:sp>
          <p:nvSpPr>
            <p:cNvPr id="17420" name="Text Box 12"/>
            <p:cNvSpPr txBox="1"/>
            <p:nvPr/>
          </p:nvSpPr>
          <p:spPr>
            <a:xfrm>
              <a:off x="4065" y="2904"/>
              <a:ext cx="1627" cy="174"/>
            </a:xfrm>
            <a:prstGeom prst="rect">
              <a:avLst/>
            </a:prstGeom>
            <a:noFill/>
            <a:ln w="9525">
              <a:noFill/>
            </a:ln>
          </p:spPr>
          <p:txBody>
            <a:bodyPr lIns="0" tIns="0" rIns="0" bIns="0">
              <a:spAutoFit/>
            </a:bodyPr>
            <a:lstStyle/>
            <a:p>
              <a:pPr>
                <a:spcBef>
                  <a:spcPct val="50000"/>
                </a:spcBef>
              </a:pPr>
              <a:r>
                <a:rPr lang="en-US" altLang="zh-CN" sz="1600" dirty="0">
                  <a:latin typeface="Times New Roman" panose="02020603050405020304" pitchFamily="18" charset="0"/>
                  <a:ea typeface="微软雅黑" panose="020B0503020204020204" pitchFamily="34" charset="-122"/>
                </a:rPr>
                <a:t>0                  100</a:t>
              </a:r>
              <a:r>
                <a:rPr lang="en-US" altLang="zh-CN" dirty="0">
                  <a:latin typeface="Times New Roman" panose="02020603050405020304" pitchFamily="18" charset="0"/>
                  <a:ea typeface="微软雅黑" panose="020B0503020204020204" pitchFamily="34" charset="-122"/>
                </a:rPr>
                <a:t>         </a:t>
              </a:r>
              <a:r>
                <a:rPr lang="en-US" altLang="zh-CN" sz="1600" dirty="0">
                  <a:latin typeface="Times New Roman" panose="02020603050405020304" pitchFamily="18" charset="0"/>
                  <a:ea typeface="微软雅黑" panose="020B0503020204020204" pitchFamily="34" charset="-122"/>
                </a:rPr>
                <a:t>200 </a:t>
              </a:r>
              <a:r>
                <a:rPr lang="zh-CN" altLang="en-US" sz="1600" dirty="0">
                  <a:latin typeface="Times New Roman" panose="02020603050405020304" pitchFamily="18" charset="0"/>
                  <a:ea typeface="微软雅黑" panose="020B0503020204020204" pitchFamily="34" charset="-122"/>
                </a:rPr>
                <a:t>米</a:t>
              </a:r>
            </a:p>
          </p:txBody>
        </p:sp>
      </p:grpSp>
      <p:sp>
        <p:nvSpPr>
          <p:cNvPr id="302093" name="Text Box 13"/>
          <p:cNvSpPr txBox="1"/>
          <p:nvPr/>
        </p:nvSpPr>
        <p:spPr>
          <a:xfrm>
            <a:off x="8182498" y="4652963"/>
            <a:ext cx="1584119" cy="922020"/>
          </a:xfrm>
          <a:prstGeom prst="rect">
            <a:avLst/>
          </a:prstGeom>
          <a:noFill/>
          <a:ln w="15875" cap="flat" cmpd="sng">
            <a:solidFill>
              <a:srgbClr val="0000FF"/>
            </a:solidFill>
            <a:prstDash val="solid"/>
            <a:miter/>
            <a:headEnd type="none" w="med" len="med"/>
            <a:tailEnd type="none" w="med" len="med"/>
          </a:ln>
        </p:spPr>
        <p:txBody>
          <a:bodyPr>
            <a:spAutoFit/>
          </a:bodyPr>
          <a:lstStyle/>
          <a:p>
            <a:pPr>
              <a:spcBef>
                <a:spcPct val="50000"/>
              </a:spcBef>
            </a:pPr>
            <a:r>
              <a:rPr lang="zh-CN" altLang="en-US" dirty="0">
                <a:solidFill>
                  <a:srgbClr val="FF0000"/>
                </a:solidFill>
                <a:latin typeface="楷体_GB2312" panose="02010609030101010101" pitchFamily="49" charset="-122"/>
                <a:ea typeface="楷体_GB2312" panose="02010609030101010101" pitchFamily="49" charset="-122"/>
              </a:rPr>
              <a:t>因为形式不同，因此先化成同一形式</a:t>
            </a:r>
          </a:p>
        </p:txBody>
      </p:sp>
      <p:sp>
        <p:nvSpPr>
          <p:cNvPr id="302094" name="Text Box 14"/>
          <p:cNvSpPr txBox="1"/>
          <p:nvPr/>
        </p:nvSpPr>
        <p:spPr>
          <a:xfrm>
            <a:off x="6977425" y="4076700"/>
            <a:ext cx="444352" cy="523220"/>
          </a:xfrm>
          <a:prstGeom prst="rect">
            <a:avLst/>
          </a:prstGeom>
          <a:noFill/>
          <a:ln w="9525">
            <a:noFill/>
          </a:ln>
        </p:spPr>
        <p:txBody>
          <a:bodyPr wrap="none">
            <a:spAutoFit/>
          </a:bodyPr>
          <a:lstStyle/>
          <a:p>
            <a:r>
              <a:rPr lang="en-US" altLang="zh-CN" sz="2800" dirty="0">
                <a:solidFill>
                  <a:srgbClr val="FF0000"/>
                </a:solidFill>
                <a:latin typeface="Times New Roman" panose="02020603050405020304" pitchFamily="18" charset="0"/>
                <a:ea typeface="微软雅黑" panose="020B0503020204020204" pitchFamily="34" charset="-122"/>
              </a:rPr>
              <a:t>D</a:t>
            </a:r>
          </a:p>
        </p:txBody>
      </p:sp>
      <p:sp>
        <p:nvSpPr>
          <p:cNvPr id="2" name="矩形 1"/>
          <p:cNvSpPr/>
          <p:nvPr/>
        </p:nvSpPr>
        <p:spPr>
          <a:xfrm>
            <a:off x="287936" y="112712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2093"/>
                                        </p:tgtEl>
                                        <p:attrNameLst>
                                          <p:attrName>style.visibility</p:attrName>
                                        </p:attrNameLst>
                                      </p:cBhvr>
                                      <p:to>
                                        <p:strVal val="visible"/>
                                      </p:to>
                                    </p:set>
                                    <p:animEffect transition="in" filter="blinds(horizontal)">
                                      <p:cBhvr>
                                        <p:cTn id="7" dur="500"/>
                                        <p:tgtEl>
                                          <p:spTgt spid="30209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02094"/>
                                        </p:tgtEl>
                                        <p:attrNameLst>
                                          <p:attrName>style.visibility</p:attrName>
                                        </p:attrNameLst>
                                      </p:cBhvr>
                                      <p:to>
                                        <p:strVal val="visible"/>
                                      </p:to>
                                    </p:set>
                                    <p:anim calcmode="lin" valueType="num">
                                      <p:cBhvr additive="base">
                                        <p:cTn id="12" dur="500" fill="hold"/>
                                        <p:tgtEl>
                                          <p:spTgt spid="302094"/>
                                        </p:tgtEl>
                                        <p:attrNameLst>
                                          <p:attrName>ppt_x</p:attrName>
                                        </p:attrNameLst>
                                      </p:cBhvr>
                                      <p:tavLst>
                                        <p:tav tm="0">
                                          <p:val>
                                            <p:strVal val="#ppt_x"/>
                                          </p:val>
                                        </p:tav>
                                        <p:tav tm="100000">
                                          <p:val>
                                            <p:strVal val="#ppt_x"/>
                                          </p:val>
                                        </p:tav>
                                      </p:tavLst>
                                    </p:anim>
                                    <p:anim calcmode="lin" valueType="num">
                                      <p:cBhvr additive="base">
                                        <p:cTn id="13" dur="500" fill="hold"/>
                                        <p:tgtEl>
                                          <p:spTgt spid="3020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93" grpId="0" bldLvl="0" animBg="1"/>
      <p:bldP spid="302094"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35" name="Picture 4" descr="E:\李燃\教师教学用书\2012人教教师用书项目\ppt\地理\dl.png"/>
          <p:cNvPicPr>
            <a:picLocks noChangeAspect="1" noChangeArrowheads="1"/>
          </p:cNvPicPr>
          <p:nvPr/>
        </p:nvPicPr>
        <p:blipFill>
          <a:blip r:embed="rId2" cstate="print"/>
          <a:srcRect/>
          <a:stretch>
            <a:fillRect/>
          </a:stretch>
        </p:blipFill>
        <p:spPr bwMode="auto">
          <a:xfrm>
            <a:off x="11089890" y="204788"/>
            <a:ext cx="897350" cy="557212"/>
          </a:xfrm>
          <a:prstGeom prst="rect">
            <a:avLst/>
          </a:prstGeom>
          <a:noFill/>
          <a:ln w="9525">
            <a:noFill/>
            <a:miter lim="800000"/>
            <a:headEnd/>
            <a:tailEnd/>
          </a:ln>
        </p:spPr>
      </p:pic>
      <p:pic>
        <p:nvPicPr>
          <p:cNvPr id="34838" name="Picture 22"/>
          <p:cNvPicPr>
            <a:picLocks noChangeAspect="1" noChangeArrowheads="1"/>
          </p:cNvPicPr>
          <p:nvPr/>
        </p:nvPicPr>
        <p:blipFill>
          <a:blip r:embed="rId3" cstate="print"/>
          <a:srcRect/>
          <a:stretch>
            <a:fillRect/>
          </a:stretch>
        </p:blipFill>
        <p:spPr bwMode="auto">
          <a:xfrm>
            <a:off x="5825367" y="3601721"/>
            <a:ext cx="6044413" cy="2803525"/>
          </a:xfrm>
          <a:prstGeom prst="rect">
            <a:avLst/>
          </a:prstGeom>
          <a:noFill/>
        </p:spPr>
      </p:pic>
      <p:sp>
        <p:nvSpPr>
          <p:cNvPr id="34839" name="Text Box 23"/>
          <p:cNvSpPr txBox="1">
            <a:spLocks noChangeArrowheads="1"/>
          </p:cNvSpPr>
          <p:nvPr/>
        </p:nvSpPr>
        <p:spPr bwMode="auto">
          <a:xfrm>
            <a:off x="7619008" y="6096000"/>
            <a:ext cx="3758711" cy="106680"/>
          </a:xfrm>
          <a:prstGeom prst="rect">
            <a:avLst/>
          </a:prstGeom>
          <a:noFill/>
          <a:ln w="9525">
            <a:noFill/>
            <a:miter lim="800000"/>
          </a:ln>
          <a:effectLst/>
        </p:spPr>
        <p:txBody>
          <a:bodyPr>
            <a:spAutoFit/>
          </a:bodyPr>
          <a:lstStyle/>
          <a:p>
            <a:r>
              <a:rPr lang="zh-CN" altLang="en-US" sz="100"/>
              <a:t>欧洲铁路交通</a:t>
            </a:r>
          </a:p>
        </p:txBody>
      </p:sp>
      <p:pic>
        <p:nvPicPr>
          <p:cNvPr id="34841" name="Picture 25" descr="201004190650587055"/>
          <p:cNvPicPr>
            <a:picLocks noChangeAspect="1" noChangeArrowheads="1"/>
          </p:cNvPicPr>
          <p:nvPr/>
        </p:nvPicPr>
        <p:blipFill>
          <a:blip r:embed="rId4" cstate="print"/>
          <a:srcRect/>
          <a:stretch>
            <a:fillRect/>
          </a:stretch>
        </p:blipFill>
        <p:spPr bwMode="auto">
          <a:xfrm>
            <a:off x="418411" y="1759904"/>
            <a:ext cx="5892033" cy="2947987"/>
          </a:xfrm>
          <a:prstGeom prst="rect">
            <a:avLst/>
          </a:prstGeom>
          <a:noFill/>
        </p:spPr>
      </p:pic>
      <p:sp>
        <p:nvSpPr>
          <p:cNvPr id="34842" name="Text Box 26"/>
          <p:cNvSpPr txBox="1">
            <a:spLocks noChangeArrowheads="1"/>
          </p:cNvSpPr>
          <p:nvPr/>
        </p:nvSpPr>
        <p:spPr bwMode="auto">
          <a:xfrm>
            <a:off x="1379888" y="3276600"/>
            <a:ext cx="3597865" cy="106680"/>
          </a:xfrm>
          <a:prstGeom prst="rect">
            <a:avLst/>
          </a:prstGeom>
          <a:noFill/>
          <a:ln w="9525">
            <a:noFill/>
            <a:miter lim="800000"/>
          </a:ln>
          <a:effectLst/>
        </p:spPr>
        <p:txBody>
          <a:bodyPr>
            <a:spAutoFit/>
          </a:bodyPr>
          <a:lstStyle/>
          <a:p>
            <a:r>
              <a:rPr lang="zh-CN" altLang="en-US" sz="100"/>
              <a:t>欧洲航空运输</a:t>
            </a:r>
          </a:p>
        </p:txBody>
      </p:sp>
      <p:sp>
        <p:nvSpPr>
          <p:cNvPr id="2" name="矩形 1"/>
          <p:cNvSpPr/>
          <p:nvPr/>
        </p:nvSpPr>
        <p:spPr>
          <a:xfrm>
            <a:off x="418094" y="100076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4841"/>
                                        </p:tgtEl>
                                        <p:attrNameLst>
                                          <p:attrName>style.visibility</p:attrName>
                                        </p:attrNameLst>
                                      </p:cBhvr>
                                      <p:to>
                                        <p:strVal val="visible"/>
                                      </p:to>
                                    </p:set>
                                    <p:animEffect transition="in" filter="box(in)">
                                      <p:cBhvr>
                                        <p:cTn id="7" dur="500"/>
                                        <p:tgtEl>
                                          <p:spTgt spid="34841"/>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34838"/>
                                        </p:tgtEl>
                                        <p:attrNameLst>
                                          <p:attrName>style.visibility</p:attrName>
                                        </p:attrNameLst>
                                      </p:cBhvr>
                                      <p:to>
                                        <p:strVal val="visible"/>
                                      </p:to>
                                    </p:set>
                                    <p:animEffect transition="in" filter="box(in)">
                                      <p:cBhvr>
                                        <p:cTn id="11" dur="500"/>
                                        <p:tgtEl>
                                          <p:spTgt spid="348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4842"/>
                                        </p:tgtEl>
                                        <p:attrNameLst>
                                          <p:attrName>style.visibility</p:attrName>
                                        </p:attrNameLst>
                                      </p:cBhvr>
                                      <p:to>
                                        <p:strVal val="visible"/>
                                      </p:to>
                                    </p:set>
                                    <p:animEffect transition="in" filter="wipe(left)">
                                      <p:cBhvr>
                                        <p:cTn id="16" dur="500"/>
                                        <p:tgtEl>
                                          <p:spTgt spid="3484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4839"/>
                                        </p:tgtEl>
                                        <p:attrNameLst>
                                          <p:attrName>style.visibility</p:attrName>
                                        </p:attrNameLst>
                                      </p:cBhvr>
                                      <p:to>
                                        <p:strVal val="visible"/>
                                      </p:to>
                                    </p:set>
                                    <p:animEffect transition="in" filter="wipe(left)">
                                      <p:cBhvr>
                                        <p:cTn id="19" dur="500"/>
                                        <p:tgtEl>
                                          <p:spTgt spid="34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9" grpId="0" bldLvl="0" animBg="1"/>
      <p:bldP spid="34842" grpId="0" bldLvl="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3" name="Picture 9" descr="印度农村的交通工具"/>
          <p:cNvPicPr>
            <a:picLocks noChangeAspect="1" noChangeArrowheads="1"/>
          </p:cNvPicPr>
          <p:nvPr/>
        </p:nvPicPr>
        <p:blipFill>
          <a:blip r:embed="rId2" cstate="print"/>
          <a:srcRect/>
          <a:stretch>
            <a:fillRect/>
          </a:stretch>
        </p:blipFill>
        <p:spPr bwMode="auto">
          <a:xfrm>
            <a:off x="6399967" y="2595247"/>
            <a:ext cx="5180926" cy="2619375"/>
          </a:xfrm>
          <a:prstGeom prst="rect">
            <a:avLst/>
          </a:prstGeom>
          <a:noFill/>
          <a:ln w="9525">
            <a:noFill/>
            <a:miter lim="800000"/>
            <a:headEnd/>
            <a:tailEnd/>
          </a:ln>
        </p:spPr>
      </p:pic>
      <p:sp>
        <p:nvSpPr>
          <p:cNvPr id="26634" name="Rectangle 10"/>
          <p:cNvSpPr>
            <a:spLocks noChangeArrowheads="1"/>
          </p:cNvSpPr>
          <p:nvPr/>
        </p:nvSpPr>
        <p:spPr bwMode="auto">
          <a:xfrm>
            <a:off x="6907901" y="5214621"/>
            <a:ext cx="4774578" cy="460375"/>
          </a:xfrm>
          <a:prstGeom prst="rect">
            <a:avLst/>
          </a:prstGeom>
          <a:noFill/>
          <a:ln w="9525">
            <a:noFill/>
            <a:miter lim="800000"/>
          </a:ln>
          <a:effectLst/>
        </p:spPr>
        <p:txBody>
          <a:bodyPr>
            <a:spAutoFit/>
          </a:bodyPr>
          <a:lstStyle/>
          <a:p>
            <a:r>
              <a:rPr lang="zh-CN" altLang="en-US" sz="2400">
                <a:latin typeface="微软雅黑" panose="020B0503020204020204" pitchFamily="34" charset="-122"/>
                <a:ea typeface="微软雅黑" panose="020B0503020204020204" pitchFamily="34" charset="-122"/>
              </a:rPr>
              <a:t>印度农村的交通工具</a:t>
            </a:r>
            <a:endParaRPr kumimoji="1" lang="zh-CN" altLang="en-US" sz="3200"/>
          </a:p>
        </p:txBody>
      </p:sp>
      <p:pic>
        <p:nvPicPr>
          <p:cNvPr id="26629" name="Picture 5" descr="印度的公路运输"/>
          <p:cNvPicPr>
            <a:picLocks noChangeAspect="1" noChangeArrowheads="1"/>
          </p:cNvPicPr>
          <p:nvPr/>
        </p:nvPicPr>
        <p:blipFill>
          <a:blip r:embed="rId3" cstate="print"/>
          <a:srcRect/>
          <a:stretch>
            <a:fillRect/>
          </a:stretch>
        </p:blipFill>
        <p:spPr bwMode="auto">
          <a:xfrm>
            <a:off x="507934" y="1306832"/>
            <a:ext cx="5384099" cy="2505075"/>
          </a:xfrm>
          <a:prstGeom prst="rect">
            <a:avLst/>
          </a:prstGeom>
          <a:noFill/>
          <a:ln w="9525">
            <a:noFill/>
            <a:miter lim="800000"/>
            <a:headEnd/>
            <a:tailEnd/>
          </a:ln>
        </p:spPr>
      </p:pic>
      <p:sp>
        <p:nvSpPr>
          <p:cNvPr id="26635" name="Rectangle 11"/>
          <p:cNvSpPr>
            <a:spLocks noChangeArrowheads="1"/>
          </p:cNvSpPr>
          <p:nvPr/>
        </p:nvSpPr>
        <p:spPr bwMode="auto">
          <a:xfrm>
            <a:off x="2456495" y="1504316"/>
            <a:ext cx="4165058" cy="460375"/>
          </a:xfrm>
          <a:prstGeom prst="rect">
            <a:avLst/>
          </a:prstGeom>
          <a:noFill/>
          <a:ln w="9525">
            <a:noFill/>
            <a:miter lim="800000"/>
          </a:ln>
          <a:effectLst/>
        </p:spPr>
        <p:txBody>
          <a:bodyPr>
            <a:spAutoFit/>
          </a:bodyPr>
          <a:lstStyle/>
          <a:p>
            <a:r>
              <a:rPr lang="zh-CN" altLang="en-US" sz="2400">
                <a:latin typeface="微软雅黑" panose="020B0503020204020204" pitchFamily="34" charset="-122"/>
                <a:ea typeface="微软雅黑" panose="020B0503020204020204" pitchFamily="34" charset="-122"/>
              </a:rPr>
              <a:t>印度的公路运输</a:t>
            </a:r>
          </a:p>
        </p:txBody>
      </p:sp>
      <p:pic>
        <p:nvPicPr>
          <p:cNvPr id="26637" name="Picture 4" descr="E:\李燃\教师教学用书\2012人教教师用书项目\ppt\地理\dl.png"/>
          <p:cNvPicPr>
            <a:picLocks noChangeAspect="1" noChangeArrowheads="1"/>
          </p:cNvPicPr>
          <p:nvPr/>
        </p:nvPicPr>
        <p:blipFill>
          <a:blip r:embed="rId4" cstate="print"/>
          <a:srcRect/>
          <a:stretch>
            <a:fillRect/>
          </a:stretch>
        </p:blipFill>
        <p:spPr bwMode="auto">
          <a:xfrm>
            <a:off x="11089890" y="204788"/>
            <a:ext cx="897350" cy="557212"/>
          </a:xfrm>
          <a:prstGeom prst="rect">
            <a:avLst/>
          </a:prstGeom>
          <a:noFill/>
          <a:ln w="9525">
            <a:noFill/>
            <a:miter lim="800000"/>
            <a:headEnd/>
            <a:tailEnd/>
          </a:ln>
        </p:spPr>
      </p:pic>
      <p:pic>
        <p:nvPicPr>
          <p:cNvPr id="26642" name="Picture 5" descr="印度的农业生产"/>
          <p:cNvPicPr>
            <a:picLocks noChangeAspect="1" noChangeArrowheads="1"/>
          </p:cNvPicPr>
          <p:nvPr/>
        </p:nvPicPr>
        <p:blipFill>
          <a:blip r:embed="rId5" cstate="print"/>
          <a:srcRect/>
          <a:stretch>
            <a:fillRect/>
          </a:stretch>
        </p:blipFill>
        <p:spPr bwMode="auto">
          <a:xfrm>
            <a:off x="507934" y="3811905"/>
            <a:ext cx="5384099" cy="2667000"/>
          </a:xfrm>
          <a:prstGeom prst="rect">
            <a:avLst/>
          </a:prstGeom>
          <a:noFill/>
          <a:ln w="9525">
            <a:noFill/>
            <a:miter lim="800000"/>
            <a:headEnd/>
            <a:tailEnd/>
          </a:ln>
        </p:spPr>
      </p:pic>
      <p:sp>
        <p:nvSpPr>
          <p:cNvPr id="26643" name="Rectangle 19"/>
          <p:cNvSpPr>
            <a:spLocks noChangeArrowheads="1"/>
          </p:cNvSpPr>
          <p:nvPr/>
        </p:nvSpPr>
        <p:spPr bwMode="auto">
          <a:xfrm>
            <a:off x="1524014" y="6234431"/>
            <a:ext cx="3902625" cy="460375"/>
          </a:xfrm>
          <a:prstGeom prst="rect">
            <a:avLst/>
          </a:prstGeom>
          <a:noFill/>
          <a:ln w="9525">
            <a:noFill/>
            <a:miter lim="800000"/>
          </a:ln>
          <a:effectLst/>
        </p:spPr>
        <p:txBody>
          <a:bodyPr>
            <a:spAutoFit/>
          </a:bodyPr>
          <a:lstStyle/>
          <a:p>
            <a:r>
              <a:rPr lang="zh-CN" altLang="en-US" sz="2400">
                <a:latin typeface="微软雅黑" panose="020B0503020204020204" pitchFamily="34" charset="-122"/>
                <a:ea typeface="微软雅黑" panose="020B0503020204020204" pitchFamily="34" charset="-122"/>
              </a:rPr>
              <a:t>印度的农业生产</a:t>
            </a:r>
          </a:p>
        </p:txBody>
      </p:sp>
      <p:sp>
        <p:nvSpPr>
          <p:cNvPr id="8" name="矩形 7"/>
          <p:cNvSpPr/>
          <p:nvPr/>
        </p:nvSpPr>
        <p:spPr>
          <a:xfrm>
            <a:off x="127302" y="76200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6633"/>
                                        </p:tgtEl>
                                        <p:attrNameLst>
                                          <p:attrName>style.visibility</p:attrName>
                                        </p:attrNameLst>
                                      </p:cBhvr>
                                      <p:to>
                                        <p:strVal val="visible"/>
                                      </p:to>
                                    </p:set>
                                    <p:animEffect transition="in" filter="box(in)">
                                      <p:cBhvr>
                                        <p:cTn id="7" dur="500"/>
                                        <p:tgtEl>
                                          <p:spTgt spid="26633"/>
                                        </p:tgtEl>
                                      </p:cBhvr>
                                    </p:animEffect>
                                  </p:childTnLst>
                                </p:cTn>
                              </p:par>
                              <p:par>
                                <p:cTn id="8" presetID="4" presetClass="entr" presetSubtype="16" fill="hold" nodeType="withEffect">
                                  <p:stCondLst>
                                    <p:cond delay="0"/>
                                  </p:stCondLst>
                                  <p:childTnLst>
                                    <p:set>
                                      <p:cBhvr>
                                        <p:cTn id="9" dur="1" fill="hold">
                                          <p:stCondLst>
                                            <p:cond delay="0"/>
                                          </p:stCondLst>
                                        </p:cTn>
                                        <p:tgtEl>
                                          <p:spTgt spid="26629"/>
                                        </p:tgtEl>
                                        <p:attrNameLst>
                                          <p:attrName>style.visibility</p:attrName>
                                        </p:attrNameLst>
                                      </p:cBhvr>
                                      <p:to>
                                        <p:strVal val="visible"/>
                                      </p:to>
                                    </p:set>
                                    <p:animEffect transition="in" filter="box(in)">
                                      <p:cBhvr>
                                        <p:cTn id="10" dur="500"/>
                                        <p:tgtEl>
                                          <p:spTgt spid="26629"/>
                                        </p:tgtEl>
                                      </p:cBhvr>
                                    </p:animEffect>
                                  </p:childTnLst>
                                </p:cTn>
                              </p:par>
                              <p:par>
                                <p:cTn id="11" presetID="4" presetClass="entr" presetSubtype="16" fill="hold" nodeType="withEffect">
                                  <p:stCondLst>
                                    <p:cond delay="0"/>
                                  </p:stCondLst>
                                  <p:childTnLst>
                                    <p:set>
                                      <p:cBhvr>
                                        <p:cTn id="12" dur="1" fill="hold">
                                          <p:stCondLst>
                                            <p:cond delay="0"/>
                                          </p:stCondLst>
                                        </p:cTn>
                                        <p:tgtEl>
                                          <p:spTgt spid="26642"/>
                                        </p:tgtEl>
                                        <p:attrNameLst>
                                          <p:attrName>style.visibility</p:attrName>
                                        </p:attrNameLst>
                                      </p:cBhvr>
                                      <p:to>
                                        <p:strVal val="visible"/>
                                      </p:to>
                                    </p:set>
                                    <p:animEffect transition="in" filter="box(in)">
                                      <p:cBhvr>
                                        <p:cTn id="13" dur="500"/>
                                        <p:tgtEl>
                                          <p:spTgt spid="266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6635"/>
                                        </p:tgtEl>
                                        <p:attrNameLst>
                                          <p:attrName>style.visibility</p:attrName>
                                        </p:attrNameLst>
                                      </p:cBhvr>
                                      <p:to>
                                        <p:strVal val="visible"/>
                                      </p:to>
                                    </p:set>
                                    <p:animEffect transition="in" filter="wipe(left)">
                                      <p:cBhvr>
                                        <p:cTn id="18" dur="500"/>
                                        <p:tgtEl>
                                          <p:spTgt spid="2663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6643"/>
                                        </p:tgtEl>
                                        <p:attrNameLst>
                                          <p:attrName>style.visibility</p:attrName>
                                        </p:attrNameLst>
                                      </p:cBhvr>
                                      <p:to>
                                        <p:strVal val="visible"/>
                                      </p:to>
                                    </p:set>
                                    <p:animEffect transition="in" filter="wipe(left)">
                                      <p:cBhvr>
                                        <p:cTn id="21" dur="500"/>
                                        <p:tgtEl>
                                          <p:spTgt spid="2664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6634"/>
                                        </p:tgtEl>
                                        <p:attrNameLst>
                                          <p:attrName>style.visibility</p:attrName>
                                        </p:attrNameLst>
                                      </p:cBhvr>
                                      <p:to>
                                        <p:strVal val="visible"/>
                                      </p:to>
                                    </p:set>
                                    <p:animEffect transition="in" filter="wipe(left)">
                                      <p:cBhvr>
                                        <p:cTn id="24" dur="500"/>
                                        <p:tgtEl>
                                          <p:spTgt spid="2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4" grpId="0" bldLvl="0" animBg="1"/>
      <p:bldP spid="26635" grpId="0" bldLvl="0" animBg="1"/>
      <p:bldP spid="26643" grpId="0" bldLvl="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0"/>
          <p:cNvSpPr txBox="1">
            <a:spLocks noChangeArrowheads="1"/>
          </p:cNvSpPr>
          <p:nvPr/>
        </p:nvSpPr>
        <p:spPr bwMode="auto">
          <a:xfrm>
            <a:off x="2532644" y="1014074"/>
            <a:ext cx="6501554" cy="706755"/>
          </a:xfrm>
          <a:prstGeom prst="rect">
            <a:avLst/>
          </a:prstGeom>
          <a:noFill/>
          <a:ln w="9525">
            <a:noFill/>
            <a:miter lim="800000"/>
          </a:ln>
          <a:effectLst>
            <a:outerShdw dist="35921" dir="2700000" algn="ctr" rotWithShape="0">
              <a:schemeClr val="bg2"/>
            </a:outerShdw>
          </a:effectLst>
        </p:spPr>
        <p:txBody>
          <a:bodyPr>
            <a:spAutoFit/>
          </a:bodyPr>
          <a:lstStyle/>
          <a:p>
            <a:r>
              <a:rPr lang="zh-CN" altLang="en-US" sz="4000" dirty="0">
                <a:solidFill>
                  <a:srgbClr val="262673"/>
                </a:solidFill>
                <a:latin typeface="微软雅黑" panose="020B0503020204020204" pitchFamily="34" charset="-122"/>
                <a:ea typeface="微软雅黑" panose="020B0503020204020204" pitchFamily="34" charset="-122"/>
              </a:rPr>
              <a:t>一、不同类型的国家</a:t>
            </a:r>
          </a:p>
        </p:txBody>
      </p:sp>
      <p:pic>
        <p:nvPicPr>
          <p:cNvPr id="7" name="Picture 4" descr="E:\李燃\教师教学用书\2012人教教师用书项目\ppt\地理\dl.png"/>
          <p:cNvPicPr>
            <a:picLocks noChangeAspect="1" noChangeArrowheads="1"/>
          </p:cNvPicPr>
          <p:nvPr/>
        </p:nvPicPr>
        <p:blipFill>
          <a:blip r:embed="rId2" cstate="print"/>
          <a:srcRect/>
          <a:stretch>
            <a:fillRect/>
          </a:stretch>
        </p:blipFill>
        <p:spPr bwMode="auto">
          <a:xfrm>
            <a:off x="11089890" y="204788"/>
            <a:ext cx="897350" cy="557212"/>
          </a:xfrm>
          <a:prstGeom prst="rect">
            <a:avLst/>
          </a:prstGeom>
          <a:noFill/>
          <a:ln w="9525">
            <a:noFill/>
            <a:miter lim="800000"/>
            <a:headEnd/>
            <a:tailEnd/>
          </a:ln>
        </p:spPr>
      </p:pic>
      <p:pic>
        <p:nvPicPr>
          <p:cNvPr id="8" name="Picture 10"/>
          <p:cNvPicPr>
            <a:picLocks noChangeAspect="1" noChangeArrowheads="1"/>
          </p:cNvPicPr>
          <p:nvPr/>
        </p:nvPicPr>
        <p:blipFill>
          <a:blip r:embed="rId3" cstate="print"/>
          <a:srcRect/>
          <a:stretch>
            <a:fillRect/>
          </a:stretch>
        </p:blipFill>
        <p:spPr bwMode="auto">
          <a:xfrm>
            <a:off x="761225" y="2895592"/>
            <a:ext cx="4439169" cy="3068649"/>
          </a:xfrm>
          <a:prstGeom prst="rect">
            <a:avLst/>
          </a:prstGeom>
          <a:noFill/>
        </p:spPr>
      </p:pic>
      <p:sp>
        <p:nvSpPr>
          <p:cNvPr id="9" name="Text Box 11"/>
          <p:cNvSpPr txBox="1">
            <a:spLocks noChangeArrowheads="1"/>
          </p:cNvSpPr>
          <p:nvPr/>
        </p:nvSpPr>
        <p:spPr bwMode="auto">
          <a:xfrm>
            <a:off x="4672992" y="1828800"/>
            <a:ext cx="5211683" cy="523220"/>
          </a:xfrm>
          <a:prstGeom prst="rect">
            <a:avLst/>
          </a:prstGeom>
          <a:noFill/>
          <a:ln w="9525">
            <a:noFill/>
            <a:miter lim="800000"/>
          </a:ln>
          <a:effectLst/>
        </p:spPr>
        <p:txBody>
          <a:bodyPr wrap="none">
            <a:spAutoFit/>
          </a:bodyPr>
          <a:lstStyle/>
          <a:p>
            <a:pPr algn="l"/>
            <a:r>
              <a:rPr lang="zh-CN" altLang="en-US" sz="2800" dirty="0">
                <a:latin typeface="微软雅黑" panose="020B0503020204020204" pitchFamily="34" charset="-122"/>
                <a:ea typeface="微软雅黑" panose="020B0503020204020204" pitchFamily="34" charset="-122"/>
              </a:rPr>
              <a:t>人类共同生活在同一个地球家园</a:t>
            </a:r>
          </a:p>
        </p:txBody>
      </p:sp>
      <p:sp>
        <p:nvSpPr>
          <p:cNvPr id="10" name="Text Box 13"/>
          <p:cNvSpPr txBox="1">
            <a:spLocks noChangeArrowheads="1"/>
          </p:cNvSpPr>
          <p:nvPr/>
        </p:nvSpPr>
        <p:spPr bwMode="auto">
          <a:xfrm>
            <a:off x="6585998" y="2762245"/>
            <a:ext cx="615553" cy="1528624"/>
          </a:xfrm>
          <a:prstGeom prst="rect">
            <a:avLst/>
          </a:prstGeom>
          <a:noFill/>
          <a:ln w="9525">
            <a:noFill/>
            <a:miter lim="800000"/>
          </a:ln>
          <a:effectLst/>
        </p:spPr>
        <p:txBody>
          <a:bodyPr vert="eaVert" wrap="none">
            <a:spAutoFit/>
          </a:bodyPr>
          <a:lstStyle/>
          <a:p>
            <a:r>
              <a:rPr lang="zh-CN" altLang="en-US" sz="2800" dirty="0">
                <a:solidFill>
                  <a:schemeClr val="hlink"/>
                </a:solidFill>
                <a:latin typeface="微软雅黑" panose="020B0503020204020204" pitchFamily="34" charset="-122"/>
                <a:ea typeface="微软雅黑" panose="020B0503020204020204" pitchFamily="34" charset="-122"/>
              </a:rPr>
              <a:t>不同地区</a:t>
            </a:r>
          </a:p>
        </p:txBody>
      </p:sp>
      <p:grpSp>
        <p:nvGrpSpPr>
          <p:cNvPr id="3" name="Group 19"/>
          <p:cNvGrpSpPr/>
          <p:nvPr/>
        </p:nvGrpSpPr>
        <p:grpSpPr bwMode="auto">
          <a:xfrm>
            <a:off x="7517422" y="2743201"/>
            <a:ext cx="3718500" cy="2266951"/>
            <a:chOff x="2736" y="1680"/>
            <a:chExt cx="1757" cy="1428"/>
          </a:xfrm>
        </p:grpSpPr>
        <p:sp>
          <p:nvSpPr>
            <p:cNvPr id="12" name="AutoShape 14"/>
            <p:cNvSpPr/>
            <p:nvPr/>
          </p:nvSpPr>
          <p:spPr bwMode="auto">
            <a:xfrm>
              <a:off x="2736" y="1776"/>
              <a:ext cx="144" cy="1104"/>
            </a:xfrm>
            <a:prstGeom prst="leftBrace">
              <a:avLst>
                <a:gd name="adj1" fmla="val 63889"/>
                <a:gd name="adj2" fmla="val 50000"/>
              </a:avLst>
            </a:prstGeom>
            <a:noFill/>
            <a:ln w="9525">
              <a:solidFill>
                <a:schemeClr val="tx1"/>
              </a:solidFill>
              <a:round/>
            </a:ln>
            <a:effectLst/>
          </p:spPr>
          <p:txBody>
            <a:bodyPr wrap="none" anchor="ctr"/>
            <a:lstStyle/>
            <a:p>
              <a:endParaRPr lang="zh-CN" altLang="en-US" sz="3735"/>
            </a:p>
          </p:txBody>
        </p:sp>
        <p:sp>
          <p:nvSpPr>
            <p:cNvPr id="13" name="Text Box 15"/>
            <p:cNvSpPr txBox="1">
              <a:spLocks noChangeArrowheads="1"/>
            </p:cNvSpPr>
            <p:nvPr/>
          </p:nvSpPr>
          <p:spPr bwMode="auto">
            <a:xfrm>
              <a:off x="2928" y="1680"/>
              <a:ext cx="1565" cy="420"/>
            </a:xfrm>
            <a:prstGeom prst="rect">
              <a:avLst/>
            </a:prstGeom>
            <a:noFill/>
            <a:ln w="9525">
              <a:noFill/>
              <a:miter lim="800000"/>
            </a:ln>
            <a:effectLst/>
          </p:spPr>
          <p:txBody>
            <a:bodyPr wrap="none">
              <a:spAutoFit/>
            </a:bodyPr>
            <a:lstStyle/>
            <a:p>
              <a:r>
                <a:rPr lang="zh-CN" altLang="en-US" sz="3735" dirty="0">
                  <a:latin typeface="微软雅黑" panose="020B0503020204020204" pitchFamily="34" charset="-122"/>
                  <a:ea typeface="微软雅黑" panose="020B0503020204020204" pitchFamily="34" charset="-122"/>
                </a:rPr>
                <a:t>自然条件 </a:t>
              </a:r>
              <a:r>
                <a:rPr lang="zh-CN" altLang="en-US" sz="3735" dirty="0">
                  <a:solidFill>
                    <a:srgbClr val="0066FF"/>
                  </a:solidFill>
                  <a:latin typeface="微软雅黑" panose="020B0503020204020204" pitchFamily="34" charset="-122"/>
                  <a:ea typeface="微软雅黑" panose="020B0503020204020204" pitchFamily="34" charset="-122"/>
                </a:rPr>
                <a:t>优</a:t>
              </a:r>
              <a:r>
                <a:rPr lang="zh-CN" altLang="en-US" sz="3735" dirty="0">
                  <a:latin typeface="微软雅黑" panose="020B0503020204020204" pitchFamily="34" charset="-122"/>
                  <a:ea typeface="微软雅黑" panose="020B0503020204020204" pitchFamily="34" charset="-122"/>
                </a:rPr>
                <a:t> </a:t>
              </a:r>
              <a:r>
                <a:rPr lang="zh-CN" altLang="en-US" sz="3735" dirty="0">
                  <a:solidFill>
                    <a:srgbClr val="FF0000"/>
                  </a:solidFill>
                  <a:latin typeface="微软雅黑" panose="020B0503020204020204" pitchFamily="34" charset="-122"/>
                  <a:ea typeface="微软雅黑" panose="020B0503020204020204" pitchFamily="34" charset="-122"/>
                </a:rPr>
                <a:t>劣</a:t>
              </a:r>
            </a:p>
          </p:txBody>
        </p:sp>
        <p:sp>
          <p:nvSpPr>
            <p:cNvPr id="14" name="Text Box 16"/>
            <p:cNvSpPr txBox="1">
              <a:spLocks noChangeArrowheads="1"/>
            </p:cNvSpPr>
            <p:nvPr/>
          </p:nvSpPr>
          <p:spPr bwMode="auto">
            <a:xfrm>
              <a:off x="2928" y="2208"/>
              <a:ext cx="1565" cy="420"/>
            </a:xfrm>
            <a:prstGeom prst="rect">
              <a:avLst/>
            </a:prstGeom>
            <a:noFill/>
            <a:ln w="9525">
              <a:noFill/>
              <a:miter lim="800000"/>
            </a:ln>
            <a:effectLst/>
          </p:spPr>
          <p:txBody>
            <a:bodyPr wrap="none">
              <a:spAutoFit/>
            </a:bodyPr>
            <a:lstStyle/>
            <a:p>
              <a:r>
                <a:rPr lang="zh-CN" altLang="en-US" sz="3735" dirty="0">
                  <a:latin typeface="微软雅黑" panose="020B0503020204020204" pitchFamily="34" charset="-122"/>
                  <a:ea typeface="微软雅黑" panose="020B0503020204020204" pitchFamily="34" charset="-122"/>
                </a:rPr>
                <a:t>开发历史 </a:t>
              </a:r>
              <a:r>
                <a:rPr lang="zh-CN" altLang="en-US" sz="3735" dirty="0">
                  <a:solidFill>
                    <a:srgbClr val="0066FF"/>
                  </a:solidFill>
                  <a:latin typeface="微软雅黑" panose="020B0503020204020204" pitchFamily="34" charset="-122"/>
                  <a:ea typeface="微软雅黑" panose="020B0503020204020204" pitchFamily="34" charset="-122"/>
                </a:rPr>
                <a:t>早</a:t>
              </a:r>
              <a:r>
                <a:rPr lang="zh-CN" altLang="en-US" sz="3735" dirty="0">
                  <a:latin typeface="微软雅黑" panose="020B0503020204020204" pitchFamily="34" charset="-122"/>
                  <a:ea typeface="微软雅黑" panose="020B0503020204020204" pitchFamily="34" charset="-122"/>
                </a:rPr>
                <a:t> </a:t>
              </a:r>
              <a:r>
                <a:rPr lang="zh-CN" altLang="en-US" sz="3735" dirty="0">
                  <a:solidFill>
                    <a:srgbClr val="FF0000"/>
                  </a:solidFill>
                  <a:latin typeface="微软雅黑" panose="020B0503020204020204" pitchFamily="34" charset="-122"/>
                  <a:ea typeface="微软雅黑" panose="020B0503020204020204" pitchFamily="34" charset="-122"/>
                </a:rPr>
                <a:t>晚</a:t>
              </a:r>
            </a:p>
          </p:txBody>
        </p:sp>
        <p:sp>
          <p:nvSpPr>
            <p:cNvPr id="15" name="Text Box 17"/>
            <p:cNvSpPr txBox="1">
              <a:spLocks noChangeArrowheads="1"/>
            </p:cNvSpPr>
            <p:nvPr/>
          </p:nvSpPr>
          <p:spPr bwMode="auto">
            <a:xfrm>
              <a:off x="2928" y="2688"/>
              <a:ext cx="1565" cy="420"/>
            </a:xfrm>
            <a:prstGeom prst="rect">
              <a:avLst/>
            </a:prstGeom>
            <a:noFill/>
            <a:ln w="9525">
              <a:noFill/>
              <a:miter lim="800000"/>
            </a:ln>
            <a:effectLst/>
          </p:spPr>
          <p:txBody>
            <a:bodyPr wrap="none">
              <a:spAutoFit/>
            </a:bodyPr>
            <a:lstStyle/>
            <a:p>
              <a:r>
                <a:rPr lang="zh-CN" altLang="en-US" sz="3735" dirty="0">
                  <a:latin typeface="微软雅黑" panose="020B0503020204020204" pitchFamily="34" charset="-122"/>
                  <a:ea typeface="微软雅黑" panose="020B0503020204020204" pitchFamily="34" charset="-122"/>
                </a:rPr>
                <a:t>经济水平 </a:t>
              </a:r>
              <a:r>
                <a:rPr lang="zh-CN" altLang="en-US" sz="3735" dirty="0">
                  <a:solidFill>
                    <a:srgbClr val="0066FF"/>
                  </a:solidFill>
                  <a:latin typeface="微软雅黑" panose="020B0503020204020204" pitchFamily="34" charset="-122"/>
                  <a:ea typeface="微软雅黑" panose="020B0503020204020204" pitchFamily="34" charset="-122"/>
                </a:rPr>
                <a:t>高</a:t>
              </a:r>
              <a:r>
                <a:rPr lang="zh-CN" altLang="en-US" sz="3735" dirty="0">
                  <a:latin typeface="微软雅黑" panose="020B0503020204020204" pitchFamily="34" charset="-122"/>
                  <a:ea typeface="微软雅黑" panose="020B0503020204020204" pitchFamily="34" charset="-122"/>
                </a:rPr>
                <a:t> </a:t>
              </a:r>
              <a:r>
                <a:rPr lang="zh-CN" altLang="en-US" sz="3735" dirty="0">
                  <a:solidFill>
                    <a:srgbClr val="FF0000"/>
                  </a:solidFill>
                  <a:latin typeface="微软雅黑" panose="020B0503020204020204" pitchFamily="34" charset="-122"/>
                  <a:ea typeface="微软雅黑" panose="020B0503020204020204" pitchFamily="34" charset="-122"/>
                </a:rPr>
                <a:t>低</a:t>
              </a:r>
            </a:p>
          </p:txBody>
        </p:sp>
      </p:grpSp>
      <p:sp>
        <p:nvSpPr>
          <p:cNvPr id="16" name="AutoShape 18"/>
          <p:cNvSpPr>
            <a:spLocks noChangeArrowheads="1"/>
          </p:cNvSpPr>
          <p:nvPr/>
        </p:nvSpPr>
        <p:spPr bwMode="auto">
          <a:xfrm>
            <a:off x="6476160" y="4857760"/>
            <a:ext cx="476191" cy="857256"/>
          </a:xfrm>
          <a:prstGeom prst="downArrow">
            <a:avLst>
              <a:gd name="adj1" fmla="val 50000"/>
              <a:gd name="adj2" fmla="val 66667"/>
            </a:avLst>
          </a:prstGeom>
          <a:solidFill>
            <a:schemeClr val="accent1"/>
          </a:solidFill>
          <a:ln w="9525">
            <a:solidFill>
              <a:schemeClr val="tx1"/>
            </a:solidFill>
            <a:miter lim="800000"/>
          </a:ln>
          <a:effectLst/>
        </p:spPr>
        <p:txBody>
          <a:bodyPr vert="eaVert" wrap="none" anchor="ctr"/>
          <a:lstStyle/>
          <a:p>
            <a:endParaRPr lang="zh-CN" altLang="en-US" sz="100"/>
          </a:p>
        </p:txBody>
      </p:sp>
      <p:sp>
        <p:nvSpPr>
          <p:cNvPr id="17" name="Text Box 20"/>
          <p:cNvSpPr txBox="1">
            <a:spLocks noChangeArrowheads="1"/>
          </p:cNvSpPr>
          <p:nvPr/>
        </p:nvSpPr>
        <p:spPr bwMode="auto">
          <a:xfrm>
            <a:off x="5200599" y="5867416"/>
            <a:ext cx="3057247" cy="523220"/>
          </a:xfrm>
          <a:prstGeom prst="rect">
            <a:avLst/>
          </a:prstGeom>
          <a:noFill/>
          <a:ln w="9525">
            <a:noFill/>
            <a:miter lim="800000"/>
          </a:ln>
          <a:effectLst/>
        </p:spPr>
        <p:txBody>
          <a:bodyPr wrap="none">
            <a:spAutoFit/>
          </a:bodyPr>
          <a:lstStyle/>
          <a:p>
            <a:r>
              <a:rPr lang="zh-CN" altLang="en-US" sz="2800" dirty="0">
                <a:solidFill>
                  <a:schemeClr val="hlink"/>
                </a:solidFill>
                <a:latin typeface="微软雅黑" panose="020B0503020204020204" pitchFamily="34" charset="-122"/>
                <a:ea typeface="微软雅黑" panose="020B0503020204020204" pitchFamily="34" charset="-122"/>
              </a:rPr>
              <a:t>发展水平差异显著</a:t>
            </a:r>
          </a:p>
        </p:txBody>
      </p:sp>
      <p:sp>
        <p:nvSpPr>
          <p:cNvPr id="2" name="矩形 1"/>
          <p:cNvSpPr/>
          <p:nvPr/>
        </p:nvSpPr>
        <p:spPr>
          <a:xfrm>
            <a:off x="190158" y="142875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矩形 1"/>
          <p:cNvSpPr>
            <a:spLocks noChangeArrowheads="1"/>
          </p:cNvSpPr>
          <p:nvPr/>
        </p:nvSpPr>
        <p:spPr bwMode="auto">
          <a:xfrm>
            <a:off x="4368232" y="1439864"/>
            <a:ext cx="2646878"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dirty="0">
                <a:solidFill>
                  <a:srgbClr val="009900"/>
                </a:solidFill>
                <a:latin typeface="微软雅黑" panose="020B0503020204020204" pitchFamily="34" charset="-122"/>
                <a:ea typeface="微软雅黑" panose="020B0503020204020204" pitchFamily="34" charset="-122"/>
              </a:rPr>
              <a:t>生活水平差异</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6130518" y="2363061"/>
            <a:ext cx="5228610" cy="320290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18437" name="矩形 2"/>
          <p:cNvSpPr>
            <a:spLocks noChangeArrowheads="1"/>
          </p:cNvSpPr>
          <p:nvPr/>
        </p:nvSpPr>
        <p:spPr bwMode="auto">
          <a:xfrm>
            <a:off x="1775654" y="5854702"/>
            <a:ext cx="3057247"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印度小摊主拉兹</a:t>
            </a:r>
          </a:p>
        </p:txBody>
      </p:sp>
      <p:sp>
        <p:nvSpPr>
          <p:cNvPr id="18438" name="矩形 3"/>
          <p:cNvSpPr>
            <a:spLocks noChangeArrowheads="1"/>
          </p:cNvSpPr>
          <p:nvPr/>
        </p:nvSpPr>
        <p:spPr bwMode="auto">
          <a:xfrm>
            <a:off x="6575629" y="5854702"/>
            <a:ext cx="3877985"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英国中学生凯特一家</a:t>
            </a:r>
          </a:p>
        </p:txBody>
      </p:sp>
      <p:sp>
        <p:nvSpPr>
          <p:cNvPr id="5" name="矩形 4"/>
          <p:cNvSpPr>
            <a:spLocks noChangeArrowheads="1"/>
          </p:cNvSpPr>
          <p:nvPr/>
        </p:nvSpPr>
        <p:spPr bwMode="auto">
          <a:xfrm>
            <a:off x="1790468" y="1731964"/>
            <a:ext cx="595035" cy="584775"/>
          </a:xfrm>
          <a:prstGeom prst="rect">
            <a:avLst/>
          </a:prstGeom>
          <a:noFill/>
          <a:ln w="9525">
            <a:noFill/>
            <a:miter lim="800000"/>
          </a:ln>
        </p:spPr>
        <p:txBody>
          <a:bodyPr wrap="none">
            <a:spAutoFit/>
          </a:bodyPr>
          <a:lstStyle/>
          <a:p>
            <a:pPr eaLnBrk="1" hangingPunct="1"/>
            <a:r>
              <a:rPr lang="zh-CN" altLang="en-US" sz="3200" b="1">
                <a:solidFill>
                  <a:srgbClr val="000000"/>
                </a:solidFill>
                <a:latin typeface="微软雅黑" panose="020B0503020204020204" pitchFamily="34" charset="-122"/>
                <a:ea typeface="微软雅黑" panose="020B0503020204020204" pitchFamily="34" charset="-122"/>
              </a:rPr>
              <a:t>低</a:t>
            </a:r>
          </a:p>
        </p:txBody>
      </p:sp>
      <p:sp>
        <p:nvSpPr>
          <p:cNvPr id="12" name="矩形 11"/>
          <p:cNvSpPr>
            <a:spLocks noChangeArrowheads="1"/>
          </p:cNvSpPr>
          <p:nvPr/>
        </p:nvSpPr>
        <p:spPr bwMode="auto">
          <a:xfrm>
            <a:off x="8734348" y="1731964"/>
            <a:ext cx="1657133" cy="583565"/>
          </a:xfrm>
          <a:prstGeom prst="rect">
            <a:avLst/>
          </a:prstGeom>
          <a:noFill/>
          <a:ln w="9525">
            <a:noFill/>
            <a:miter lim="800000"/>
          </a:ln>
        </p:spPr>
        <p:txBody>
          <a:bodyPr>
            <a:spAutoFit/>
          </a:bodyPr>
          <a:lstStyle/>
          <a:p>
            <a:pPr eaLnBrk="1" hangingPunct="1"/>
            <a:r>
              <a:rPr lang="zh-CN" altLang="en-US" sz="3200" b="1">
                <a:solidFill>
                  <a:srgbClr val="000000"/>
                </a:solidFill>
                <a:latin typeface="微软雅黑" panose="020B0503020204020204" pitchFamily="34" charset="-122"/>
                <a:ea typeface="微软雅黑" panose="020B0503020204020204" pitchFamily="34" charset="-122"/>
              </a:rPr>
              <a:t>高</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441" y="2335659"/>
            <a:ext cx="4972837" cy="325771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6" name="矩形 15"/>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2"/>
          <p:cNvSpPr>
            <a:spLocks noChangeArrowheads="1"/>
          </p:cNvSpPr>
          <p:nvPr/>
        </p:nvSpPr>
        <p:spPr bwMode="auto">
          <a:xfrm>
            <a:off x="2256074" y="5567364"/>
            <a:ext cx="2646878"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印度加尔各答</a:t>
            </a:r>
          </a:p>
        </p:txBody>
      </p:sp>
      <p:sp>
        <p:nvSpPr>
          <p:cNvPr id="19459" name="矩形 3"/>
          <p:cNvSpPr>
            <a:spLocks noChangeArrowheads="1"/>
          </p:cNvSpPr>
          <p:nvPr/>
        </p:nvSpPr>
        <p:spPr bwMode="auto">
          <a:xfrm>
            <a:off x="8590432" y="5567364"/>
            <a:ext cx="1826141"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英国伦敦</a:t>
            </a:r>
          </a:p>
        </p:txBody>
      </p:sp>
      <p:sp>
        <p:nvSpPr>
          <p:cNvPr id="19460" name="矩形 14"/>
          <p:cNvSpPr>
            <a:spLocks noChangeArrowheads="1"/>
          </p:cNvSpPr>
          <p:nvPr/>
        </p:nvSpPr>
        <p:spPr bwMode="auto">
          <a:xfrm>
            <a:off x="5423253" y="1310323"/>
            <a:ext cx="1826141"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dirty="0">
                <a:solidFill>
                  <a:srgbClr val="009900"/>
                </a:solidFill>
                <a:latin typeface="微软雅黑" panose="020B0503020204020204" pitchFamily="34" charset="-122"/>
                <a:ea typeface="微软雅黑" panose="020B0503020204020204" pitchFamily="34" charset="-122"/>
              </a:rPr>
              <a:t>医疗水平</a:t>
            </a:r>
          </a:p>
        </p:txBody>
      </p:sp>
      <p:sp>
        <p:nvSpPr>
          <p:cNvPr id="16" name="矩形 15"/>
          <p:cNvSpPr>
            <a:spLocks noChangeArrowheads="1"/>
          </p:cNvSpPr>
          <p:nvPr/>
        </p:nvSpPr>
        <p:spPr bwMode="auto">
          <a:xfrm>
            <a:off x="2871945" y="1417638"/>
            <a:ext cx="595035" cy="584775"/>
          </a:xfrm>
          <a:prstGeom prst="rect">
            <a:avLst/>
          </a:prstGeom>
          <a:noFill/>
          <a:ln w="9525">
            <a:noFill/>
            <a:miter lim="800000"/>
          </a:ln>
        </p:spPr>
        <p:txBody>
          <a:bodyPr wrap="none">
            <a:spAutoFit/>
          </a:bodyPr>
          <a:lstStyle/>
          <a:p>
            <a:pPr eaLnBrk="1" hangingPunct="1"/>
            <a:r>
              <a:rPr lang="zh-CN" altLang="en-US" sz="3200" b="1">
                <a:solidFill>
                  <a:srgbClr val="000000"/>
                </a:solidFill>
                <a:latin typeface="微软雅黑" panose="020B0503020204020204" pitchFamily="34" charset="-122"/>
                <a:ea typeface="微软雅黑" panose="020B0503020204020204" pitchFamily="34" charset="-122"/>
              </a:rPr>
              <a:t>低</a:t>
            </a:r>
          </a:p>
        </p:txBody>
      </p:sp>
      <p:sp>
        <p:nvSpPr>
          <p:cNvPr id="17" name="矩形 16"/>
          <p:cNvSpPr>
            <a:spLocks noChangeArrowheads="1"/>
          </p:cNvSpPr>
          <p:nvPr/>
        </p:nvSpPr>
        <p:spPr bwMode="auto">
          <a:xfrm>
            <a:off x="8969268" y="1454151"/>
            <a:ext cx="869838" cy="583565"/>
          </a:xfrm>
          <a:prstGeom prst="rect">
            <a:avLst/>
          </a:prstGeom>
          <a:noFill/>
          <a:ln w="9525">
            <a:noFill/>
            <a:miter lim="800000"/>
          </a:ln>
        </p:spPr>
        <p:txBody>
          <a:bodyPr>
            <a:spAutoFit/>
          </a:bodyPr>
          <a:lstStyle/>
          <a:p>
            <a:pPr eaLnBrk="1" hangingPunct="1"/>
            <a:r>
              <a:rPr lang="zh-CN" altLang="en-US" sz="3200" b="1">
                <a:solidFill>
                  <a:srgbClr val="000000"/>
                </a:solidFill>
                <a:latin typeface="微软雅黑" panose="020B0503020204020204" pitchFamily="34" charset="-122"/>
                <a:ea typeface="微软雅黑" panose="020B0503020204020204" pitchFamily="34" charset="-122"/>
              </a:rPr>
              <a:t>高</a:t>
            </a:r>
          </a:p>
        </p:txBody>
      </p:sp>
      <p:pic>
        <p:nvPicPr>
          <p:cNvPr id="1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645" y="2016927"/>
            <a:ext cx="4835645" cy="327498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0852" y="2060849"/>
            <a:ext cx="4705943" cy="318714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2"/>
          <p:cNvSpPr>
            <a:spLocks noChangeArrowheads="1"/>
          </p:cNvSpPr>
          <p:nvPr/>
        </p:nvSpPr>
        <p:spPr bwMode="auto">
          <a:xfrm>
            <a:off x="2165070" y="5470526"/>
            <a:ext cx="2236510"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越南某学校</a:t>
            </a:r>
          </a:p>
        </p:txBody>
      </p:sp>
      <p:sp>
        <p:nvSpPr>
          <p:cNvPr id="20483" name="矩形 10"/>
          <p:cNvSpPr>
            <a:spLocks noChangeArrowheads="1"/>
          </p:cNvSpPr>
          <p:nvPr/>
        </p:nvSpPr>
        <p:spPr bwMode="auto">
          <a:xfrm>
            <a:off x="7269805" y="5473702"/>
            <a:ext cx="2236510"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美国某学校</a:t>
            </a:r>
          </a:p>
        </p:txBody>
      </p:sp>
      <p:sp>
        <p:nvSpPr>
          <p:cNvPr id="17" name="矩形 16"/>
          <p:cNvSpPr>
            <a:spLocks noChangeArrowheads="1"/>
          </p:cNvSpPr>
          <p:nvPr/>
        </p:nvSpPr>
        <p:spPr bwMode="auto">
          <a:xfrm>
            <a:off x="3138609" y="1357314"/>
            <a:ext cx="595035" cy="584775"/>
          </a:xfrm>
          <a:prstGeom prst="rect">
            <a:avLst/>
          </a:prstGeom>
          <a:noFill/>
          <a:ln w="9525">
            <a:noFill/>
            <a:miter lim="800000"/>
          </a:ln>
        </p:spPr>
        <p:txBody>
          <a:bodyPr wrap="none">
            <a:spAutoFit/>
          </a:bodyPr>
          <a:lstStyle/>
          <a:p>
            <a:pPr eaLnBrk="1" hangingPunct="1"/>
            <a:r>
              <a:rPr lang="zh-CN" altLang="en-US" sz="3200" b="1">
                <a:solidFill>
                  <a:srgbClr val="000000"/>
                </a:solidFill>
                <a:latin typeface="微软雅黑" panose="020B0503020204020204" pitchFamily="34" charset="-122"/>
                <a:ea typeface="微软雅黑" panose="020B0503020204020204" pitchFamily="34" charset="-122"/>
              </a:rPr>
              <a:t>低</a:t>
            </a:r>
          </a:p>
        </p:txBody>
      </p:sp>
      <p:sp>
        <p:nvSpPr>
          <p:cNvPr id="18" name="矩形 17"/>
          <p:cNvSpPr>
            <a:spLocks noChangeArrowheads="1"/>
          </p:cNvSpPr>
          <p:nvPr/>
        </p:nvSpPr>
        <p:spPr bwMode="auto">
          <a:xfrm>
            <a:off x="8416889" y="1341440"/>
            <a:ext cx="1115338" cy="583565"/>
          </a:xfrm>
          <a:prstGeom prst="rect">
            <a:avLst/>
          </a:prstGeom>
          <a:noFill/>
          <a:ln w="9525">
            <a:noFill/>
            <a:miter lim="800000"/>
          </a:ln>
        </p:spPr>
        <p:txBody>
          <a:bodyPr>
            <a:spAutoFit/>
          </a:bodyPr>
          <a:lstStyle/>
          <a:p>
            <a:pPr eaLnBrk="1" hangingPunct="1"/>
            <a:r>
              <a:rPr lang="zh-CN" altLang="en-US" sz="3200" b="1">
                <a:solidFill>
                  <a:srgbClr val="000000"/>
                </a:solidFill>
                <a:latin typeface="微软雅黑" panose="020B0503020204020204" pitchFamily="34" charset="-122"/>
                <a:ea typeface="微软雅黑" panose="020B0503020204020204" pitchFamily="34" charset="-122"/>
              </a:rPr>
              <a:t>高</a:t>
            </a:r>
          </a:p>
        </p:txBody>
      </p:sp>
      <p:pic>
        <p:nvPicPr>
          <p:cNvPr id="1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827" y="2060849"/>
            <a:ext cx="5375897" cy="295213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5198" y="2060849"/>
            <a:ext cx="4799908" cy="315817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488" name="矩形 13"/>
          <p:cNvSpPr>
            <a:spLocks noChangeArrowheads="1"/>
          </p:cNvSpPr>
          <p:nvPr/>
        </p:nvSpPr>
        <p:spPr bwMode="auto">
          <a:xfrm>
            <a:off x="5461347" y="1109028"/>
            <a:ext cx="1826141" cy="584775"/>
          </a:xfrm>
          <a:prstGeom prst="rect">
            <a:avLst/>
          </a:prstGeom>
          <a:noFill/>
          <a:ln w="9525">
            <a:noFill/>
            <a:miter lim="800000"/>
          </a:ln>
        </p:spPr>
        <p:txBody>
          <a:bodyPr wrap="none">
            <a:spAutoFit/>
          </a:bodyPr>
          <a:lstStyle/>
          <a:p>
            <a:pPr eaLnBrk="1" hangingPunct="1"/>
            <a:r>
              <a:rPr lang="zh-CN" altLang="en-US" sz="3200" b="1">
                <a:solidFill>
                  <a:srgbClr val="009900"/>
                </a:solidFill>
                <a:latin typeface="微软雅黑" panose="020B0503020204020204" pitchFamily="34" charset="-122"/>
                <a:ea typeface="微软雅黑" panose="020B0503020204020204" pitchFamily="34" charset="-122"/>
              </a:rPr>
              <a:t>教育水平</a:t>
            </a:r>
          </a:p>
        </p:txBody>
      </p:sp>
      <p:sp>
        <p:nvSpPr>
          <p:cNvPr id="16" name="矩形 15"/>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619013" y="2000241"/>
            <a:ext cx="4721668" cy="583565"/>
          </a:xfrm>
          <a:prstGeom prst="rect">
            <a:avLst/>
          </a:prstGeom>
          <a:noFill/>
          <a:ln w="9525">
            <a:noFill/>
            <a:miter lim="800000"/>
          </a:ln>
        </p:spPr>
        <p:txBody>
          <a:bodyPr>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发达国家和发展中国家</a:t>
            </a:r>
          </a:p>
        </p:txBody>
      </p:sp>
      <p:sp>
        <p:nvSpPr>
          <p:cNvPr id="21507" name="矩形 2"/>
          <p:cNvSpPr>
            <a:spLocks noChangeArrowheads="1"/>
          </p:cNvSpPr>
          <p:nvPr/>
        </p:nvSpPr>
        <p:spPr bwMode="auto">
          <a:xfrm>
            <a:off x="3540916" y="732770"/>
            <a:ext cx="4721669" cy="583565"/>
          </a:xfrm>
          <a:prstGeom prst="rect">
            <a:avLst/>
          </a:prstGeom>
          <a:noFill/>
          <a:ln w="9525">
            <a:noFill/>
            <a:miter lim="800000"/>
          </a:ln>
        </p:spPr>
        <p:txBody>
          <a:bodyPr>
            <a:spAutoFit/>
          </a:bodyPr>
          <a:lstStyle/>
          <a:p>
            <a:pPr eaLnBrk="1" hangingPunct="1"/>
            <a:r>
              <a:rPr lang="zh-CN" altLang="en-US" sz="3200" b="1" dirty="0">
                <a:latin typeface="微软雅黑" panose="020B0503020204020204" pitchFamily="34" charset="-122"/>
                <a:ea typeface="微软雅黑" panose="020B0503020204020204" pitchFamily="34" charset="-122"/>
              </a:rPr>
              <a:t>根据发展水平的差异</a:t>
            </a:r>
          </a:p>
        </p:txBody>
      </p:sp>
      <p:sp>
        <p:nvSpPr>
          <p:cNvPr id="4" name="矩形 3"/>
          <p:cNvSpPr>
            <a:spLocks noChangeArrowheads="1"/>
          </p:cNvSpPr>
          <p:nvPr/>
        </p:nvSpPr>
        <p:spPr bwMode="auto">
          <a:xfrm>
            <a:off x="7333305" y="2666996"/>
            <a:ext cx="1938615" cy="583565"/>
          </a:xfrm>
          <a:prstGeom prst="rect">
            <a:avLst/>
          </a:prstGeom>
          <a:noFill/>
          <a:ln w="9525">
            <a:noFill/>
            <a:miter lim="800000"/>
          </a:ln>
        </p:spPr>
        <p:txBody>
          <a:bodyPr>
            <a:spAutoFit/>
          </a:bodyPr>
          <a:lstStyle/>
          <a:p>
            <a:pPr eaLnBrk="1" hangingPunct="1"/>
            <a:r>
              <a:rPr lang="zh-CN" altLang="en-US" sz="3200" b="1" dirty="0">
                <a:latin typeface="微软雅黑" panose="020B0503020204020204" pitchFamily="34" charset="-122"/>
                <a:ea typeface="微软雅黑" panose="020B0503020204020204" pitchFamily="34" charset="-122"/>
              </a:rPr>
              <a:t>如印度</a:t>
            </a:r>
          </a:p>
        </p:txBody>
      </p:sp>
      <p:sp>
        <p:nvSpPr>
          <p:cNvPr id="5" name="矩形 4"/>
          <p:cNvSpPr>
            <a:spLocks noChangeArrowheads="1"/>
          </p:cNvSpPr>
          <p:nvPr/>
        </p:nvSpPr>
        <p:spPr bwMode="auto">
          <a:xfrm>
            <a:off x="2340729" y="2782890"/>
            <a:ext cx="1938615" cy="583565"/>
          </a:xfrm>
          <a:prstGeom prst="rect">
            <a:avLst/>
          </a:prstGeom>
          <a:noFill/>
          <a:ln w="9525">
            <a:noFill/>
            <a:miter lim="800000"/>
          </a:ln>
        </p:spPr>
        <p:txBody>
          <a:bodyPr>
            <a:spAutoFit/>
          </a:bodyPr>
          <a:lstStyle/>
          <a:p>
            <a:pPr eaLnBrk="1" hangingPunct="1"/>
            <a:r>
              <a:rPr lang="zh-CN" altLang="en-US" sz="3200" b="1">
                <a:latin typeface="微软雅黑" panose="020B0503020204020204" pitchFamily="34" charset="-122"/>
                <a:ea typeface="微软雅黑" panose="020B0503020204020204" pitchFamily="34" charset="-122"/>
              </a:rPr>
              <a:t>如英国</a:t>
            </a:r>
          </a:p>
        </p:txBody>
      </p:sp>
      <p:sp>
        <p:nvSpPr>
          <p:cNvPr id="6" name="矩形 5"/>
          <p:cNvSpPr>
            <a:spLocks noChangeArrowheads="1"/>
          </p:cNvSpPr>
          <p:nvPr/>
        </p:nvSpPr>
        <p:spPr bwMode="auto">
          <a:xfrm>
            <a:off x="5100504" y="1457326"/>
            <a:ext cx="1301582" cy="583565"/>
          </a:xfrm>
          <a:prstGeom prst="rect">
            <a:avLst/>
          </a:prstGeom>
          <a:noFill/>
          <a:ln w="9525">
            <a:noFill/>
            <a:miter lim="800000"/>
          </a:ln>
        </p:spPr>
        <p:txBody>
          <a:bodyPr>
            <a:spAutoFit/>
          </a:bodyPr>
          <a:lstStyle/>
          <a:p>
            <a:pPr eaLnBrk="1" hangingPunct="1"/>
            <a:r>
              <a:rPr lang="zh-CN" altLang="en-US" sz="3200" b="1">
                <a:latin typeface="微软雅黑" panose="020B0503020204020204" pitchFamily="34" charset="-122"/>
                <a:ea typeface="微软雅黑" panose="020B0503020204020204" pitchFamily="34" charset="-122"/>
              </a:rPr>
              <a:t>分 为</a:t>
            </a:r>
          </a:p>
        </p:txBody>
      </p:sp>
      <p:pic>
        <p:nvPicPr>
          <p:cNvPr id="8194" name="Picture 2"/>
          <p:cNvPicPr>
            <a:picLocks noChangeAspect="1" noChangeArrowheads="1"/>
          </p:cNvPicPr>
          <p:nvPr/>
        </p:nvPicPr>
        <p:blipFill>
          <a:blip r:embed="rId2" cstate="print"/>
          <a:stretch>
            <a:fillRect/>
          </a:stretch>
        </p:blipFill>
        <p:spPr bwMode="auto">
          <a:xfrm>
            <a:off x="755553" y="3330577"/>
            <a:ext cx="4738599" cy="2328863"/>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r="54" b="89"/>
          <a:stretch>
            <a:fillRect/>
          </a:stretch>
        </p:blipFill>
        <p:spPr bwMode="auto">
          <a:xfrm>
            <a:off x="5930128" y="3259140"/>
            <a:ext cx="4531194" cy="2397125"/>
          </a:xfrm>
          <a:prstGeom prst="rect">
            <a:avLst/>
          </a:prstGeom>
          <a:noFill/>
          <a:ln w="9525">
            <a:noFill/>
            <a:miter lim="800000"/>
            <a:headEnd/>
            <a:tailEnd/>
          </a:ln>
          <a:effectLst/>
        </p:spPr>
      </p:pic>
      <p:sp>
        <p:nvSpPr>
          <p:cNvPr id="9" name="矩形 8"/>
          <p:cNvSpPr>
            <a:spLocks noChangeArrowheads="1"/>
          </p:cNvSpPr>
          <p:nvPr/>
        </p:nvSpPr>
        <p:spPr bwMode="auto">
          <a:xfrm>
            <a:off x="2063484" y="5656265"/>
            <a:ext cx="2493108" cy="583565"/>
          </a:xfrm>
          <a:prstGeom prst="rect">
            <a:avLst/>
          </a:prstGeom>
          <a:noFill/>
          <a:ln w="9525">
            <a:noFill/>
            <a:miter lim="800000"/>
          </a:ln>
        </p:spPr>
        <p:txBody>
          <a:bodyPr>
            <a:spAutoFit/>
          </a:bodyPr>
          <a:lstStyle/>
          <a:p>
            <a:pPr eaLnBrk="1" hangingPunct="1"/>
            <a:r>
              <a:rPr lang="zh-CN" altLang="en-US" sz="3200" b="1">
                <a:latin typeface="微软雅黑" panose="020B0503020204020204" pitchFamily="34" charset="-122"/>
                <a:ea typeface="微软雅黑" panose="020B0503020204020204" pitchFamily="34" charset="-122"/>
              </a:rPr>
              <a:t>英国的交通</a:t>
            </a:r>
          </a:p>
        </p:txBody>
      </p:sp>
      <p:sp>
        <p:nvSpPr>
          <p:cNvPr id="10" name="矩形 9"/>
          <p:cNvSpPr>
            <a:spLocks noChangeArrowheads="1"/>
          </p:cNvSpPr>
          <p:nvPr/>
        </p:nvSpPr>
        <p:spPr bwMode="auto">
          <a:xfrm>
            <a:off x="7195732" y="5656265"/>
            <a:ext cx="2975646" cy="583565"/>
          </a:xfrm>
          <a:prstGeom prst="rect">
            <a:avLst/>
          </a:prstGeom>
          <a:noFill/>
          <a:ln w="9525">
            <a:noFill/>
            <a:miter lim="800000"/>
          </a:ln>
        </p:spPr>
        <p:txBody>
          <a:bodyPr>
            <a:spAutoFit/>
          </a:bodyPr>
          <a:lstStyle/>
          <a:p>
            <a:pPr eaLnBrk="1" hangingPunct="1"/>
            <a:r>
              <a:rPr lang="zh-CN" altLang="en-US" sz="3200" b="1">
                <a:latin typeface="微软雅黑" panose="020B0503020204020204" pitchFamily="34" charset="-122"/>
                <a:ea typeface="微软雅黑" panose="020B0503020204020204" pitchFamily="34" charset="-122"/>
              </a:rPr>
              <a:t>印度的交通</a:t>
            </a:r>
          </a:p>
        </p:txBody>
      </p:sp>
      <p:cxnSp>
        <p:nvCxnSpPr>
          <p:cNvPr id="8" name="直接箭头连接符 7"/>
          <p:cNvCxnSpPr/>
          <p:nvPr/>
        </p:nvCxnSpPr>
        <p:spPr>
          <a:xfrm>
            <a:off x="5751078" y="1028048"/>
            <a:ext cx="0" cy="1012825"/>
          </a:xfrm>
          <a:prstGeom prst="straightConnector1">
            <a:avLst/>
          </a:prstGeom>
          <a:ln w="25400">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3540724" y="2513013"/>
            <a:ext cx="738620" cy="266700"/>
          </a:xfrm>
          <a:prstGeom prst="straightConnector1">
            <a:avLst/>
          </a:prstGeom>
          <a:ln w="25400">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613725" y="2516188"/>
            <a:ext cx="689943" cy="266700"/>
          </a:xfrm>
          <a:prstGeom prst="straightConnector1">
            <a:avLst/>
          </a:prstGeom>
          <a:ln w="25400">
            <a:solidFill>
              <a:srgbClr val="0099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par>
                                <p:cTn id="19" presetID="6" presetClass="entr" presetSubtype="16" fill="hold" nodeType="withEffect">
                                  <p:stCondLst>
                                    <p:cond delay="0"/>
                                  </p:stCondLst>
                                  <p:childTnLst>
                                    <p:set>
                                      <p:cBhvr>
                                        <p:cTn id="20" dur="1" fill="hold">
                                          <p:stCondLst>
                                            <p:cond delay="0"/>
                                          </p:stCondLst>
                                        </p:cTn>
                                        <p:tgtEl>
                                          <p:spTgt spid="8194"/>
                                        </p:tgtEl>
                                        <p:attrNameLst>
                                          <p:attrName>style.visibility</p:attrName>
                                        </p:attrNameLst>
                                      </p:cBhvr>
                                      <p:to>
                                        <p:strVal val="visible"/>
                                      </p:to>
                                    </p:set>
                                    <p:animEffect transition="in" filter="circle(in)">
                                      <p:cBhvr>
                                        <p:cTn id="21" dur="2000"/>
                                        <p:tgtEl>
                                          <p:spTgt spid="8194"/>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2000"/>
                                        <p:tgtEl>
                                          <p:spTgt spid="9"/>
                                        </p:tgtEl>
                                      </p:cBhvr>
                                    </p:animEffect>
                                  </p:childTnLst>
                                </p:cTn>
                              </p:par>
                              <p:par>
                                <p:cTn id="25" presetID="6"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circle(in)">
                                      <p:cBhvr>
                                        <p:cTn id="27" dur="2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par>
                                <p:cTn id="33" presetID="21" presetClass="entr" presetSubtype="1" fill="hold" nodeType="withEffect">
                                  <p:stCondLst>
                                    <p:cond delay="0"/>
                                  </p:stCondLst>
                                  <p:childTnLst>
                                    <p:set>
                                      <p:cBhvr>
                                        <p:cTn id="34" dur="1" fill="hold">
                                          <p:stCondLst>
                                            <p:cond delay="0"/>
                                          </p:stCondLst>
                                        </p:cTn>
                                        <p:tgtEl>
                                          <p:spTgt spid="8195"/>
                                        </p:tgtEl>
                                        <p:attrNameLst>
                                          <p:attrName>style.visibility</p:attrName>
                                        </p:attrNameLst>
                                      </p:cBhvr>
                                      <p:to>
                                        <p:strVal val="visible"/>
                                      </p:to>
                                    </p:set>
                                    <p:animEffect transition="in" filter="wheel(1)">
                                      <p:cBhvr>
                                        <p:cTn id="35" dur="2000"/>
                                        <p:tgtEl>
                                          <p:spTgt spid="8195"/>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heel(1)">
                                      <p:cBhvr>
                                        <p:cTn id="38" dur="2000"/>
                                        <p:tgtEl>
                                          <p:spTgt spid="10"/>
                                        </p:tgtEl>
                                      </p:cBhvr>
                                    </p:animEffect>
                                  </p:childTnLst>
                                </p:cTn>
                              </p:par>
                              <p:par>
                                <p:cTn id="39" presetID="21" presetClass="entr" presetSubtype="1"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heel(1)">
                                      <p:cBhvr>
                                        <p:cTn id="41"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9" grpId="0"/>
      <p:bldP spid="10"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2010742" y="1294744"/>
            <a:ext cx="7879080" cy="707886"/>
          </a:xfrm>
          <a:prstGeom prst="rect">
            <a:avLst/>
          </a:prstGeom>
          <a:noFill/>
          <a:ln w="9525">
            <a:noFill/>
            <a:miter lim="800000"/>
          </a:ln>
        </p:spPr>
        <p:txBody>
          <a:bodyPr wrap="none">
            <a:spAutoFit/>
          </a:bodyPr>
          <a:lstStyle/>
          <a:p>
            <a:pPr eaLnBrk="1" hangingPunct="1"/>
            <a:r>
              <a:rPr lang="zh-CN" altLang="en-US" sz="4000" dirty="0">
                <a:solidFill>
                  <a:srgbClr val="262673"/>
                </a:solidFill>
                <a:latin typeface="微软雅黑" panose="020B0503020204020204" pitchFamily="34" charset="-122"/>
                <a:ea typeface="微软雅黑" panose="020B0503020204020204" pitchFamily="34" charset="-122"/>
              </a:rPr>
              <a:t>二、发达国家和发展中国家的分布</a:t>
            </a:r>
            <a:endParaRPr lang="zh-CN" altLang="en-US" sz="3735" b="1" dirty="0">
              <a:solidFill>
                <a:srgbClr val="FF0000"/>
              </a:solidFill>
              <a:latin typeface="微软雅黑" panose="020B0503020204020204" pitchFamily="34" charset="-122"/>
              <a:ea typeface="微软雅黑" panose="020B0503020204020204" pitchFamily="34" charset="-122"/>
            </a:endParaRPr>
          </a:p>
        </p:txBody>
      </p:sp>
      <p:pic>
        <p:nvPicPr>
          <p:cNvPr id="4" name="Picture 10"/>
          <p:cNvPicPr>
            <a:picLocks noChangeAspect="1" noChangeArrowheads="1"/>
          </p:cNvPicPr>
          <p:nvPr/>
        </p:nvPicPr>
        <p:blipFill>
          <a:blip r:embed="rId2" cstate="print"/>
          <a:srcRect/>
          <a:stretch>
            <a:fillRect/>
          </a:stretch>
        </p:blipFill>
        <p:spPr bwMode="auto">
          <a:xfrm>
            <a:off x="190475" y="2236471"/>
            <a:ext cx="7613929" cy="4496435"/>
          </a:xfrm>
          <a:prstGeom prst="rect">
            <a:avLst/>
          </a:prstGeom>
          <a:noFill/>
          <a:ln w="9525">
            <a:noFill/>
            <a:miter lim="800000"/>
            <a:headEnd/>
            <a:tailEnd/>
          </a:ln>
          <a:effectLst/>
        </p:spPr>
      </p:pic>
      <p:sp>
        <p:nvSpPr>
          <p:cNvPr id="6" name="圆角矩形标注 5"/>
          <p:cNvSpPr/>
          <p:nvPr/>
        </p:nvSpPr>
        <p:spPr>
          <a:xfrm>
            <a:off x="7690136" y="3310239"/>
            <a:ext cx="2933318" cy="630767"/>
          </a:xfrm>
          <a:prstGeom prst="wedgeRoundRectCallout">
            <a:avLst>
              <a:gd name="adj1" fmla="val 66620"/>
              <a:gd name="adj2" fmla="val -8468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sp>
        <p:nvSpPr>
          <p:cNvPr id="7" name="矩形 6"/>
          <p:cNvSpPr>
            <a:spLocks noChangeArrowheads="1"/>
          </p:cNvSpPr>
          <p:nvPr/>
        </p:nvSpPr>
        <p:spPr bwMode="auto">
          <a:xfrm>
            <a:off x="7497121" y="3310450"/>
            <a:ext cx="2863477" cy="58356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dirty="0">
                <a:solidFill>
                  <a:srgbClr val="000000"/>
                </a:solidFill>
                <a:latin typeface="微软雅黑" panose="020B0503020204020204" pitchFamily="34" charset="-122"/>
                <a:ea typeface="微软雅黑" panose="020B0503020204020204" pitchFamily="34" charset="-122"/>
              </a:rPr>
              <a:t>少数  发达国家</a:t>
            </a:r>
          </a:p>
        </p:txBody>
      </p:sp>
      <p:sp>
        <p:nvSpPr>
          <p:cNvPr id="8" name="圆角矩形标注 7"/>
          <p:cNvSpPr/>
          <p:nvPr/>
        </p:nvSpPr>
        <p:spPr>
          <a:xfrm>
            <a:off x="7497119" y="4835516"/>
            <a:ext cx="3807388" cy="630767"/>
          </a:xfrm>
          <a:prstGeom prst="wedgeRoundRectCallout">
            <a:avLst>
              <a:gd name="adj1" fmla="val 48163"/>
              <a:gd name="adj2" fmla="val -134562"/>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sp>
        <p:nvSpPr>
          <p:cNvPr id="11" name="矩形 10"/>
          <p:cNvSpPr>
            <a:spLocks noChangeArrowheads="1"/>
          </p:cNvSpPr>
          <p:nvPr/>
        </p:nvSpPr>
        <p:spPr bwMode="auto">
          <a:xfrm>
            <a:off x="7318707" y="4728836"/>
            <a:ext cx="3676171" cy="58356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dirty="0">
                <a:solidFill>
                  <a:srgbClr val="000000"/>
                </a:solidFill>
                <a:latin typeface="微软雅黑" panose="020B0503020204020204" pitchFamily="34" charset="-122"/>
                <a:ea typeface="微软雅黑" panose="020B0503020204020204" pitchFamily="34" charset="-122"/>
              </a:rPr>
              <a:t>大多数  发展中国家</a:t>
            </a:r>
          </a:p>
        </p:txBody>
      </p:sp>
      <p:sp>
        <p:nvSpPr>
          <p:cNvPr id="9" name="矩形 8"/>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8" grpId="0" bldLvl="0" animBg="1"/>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noChangeArrowheads="1"/>
          </p:cNvPicPr>
          <p:nvPr/>
        </p:nvPicPr>
        <p:blipFill>
          <a:blip r:embed="rId2" cstate="print"/>
          <a:srcRect/>
          <a:stretch>
            <a:fillRect/>
          </a:stretch>
        </p:blipFill>
        <p:spPr bwMode="auto">
          <a:xfrm>
            <a:off x="1089928" y="1527199"/>
            <a:ext cx="9705769" cy="4613275"/>
          </a:xfrm>
          <a:prstGeom prst="rect">
            <a:avLst/>
          </a:prstGeom>
          <a:noFill/>
          <a:ln w="9525">
            <a:noFill/>
            <a:miter lim="800000"/>
            <a:headEnd/>
            <a:tailEnd/>
          </a:ln>
        </p:spPr>
      </p:pic>
      <p:sp>
        <p:nvSpPr>
          <p:cNvPr id="25" name="AutoShape 20"/>
          <p:cNvSpPr>
            <a:spLocks noChangeArrowheads="1"/>
          </p:cNvSpPr>
          <p:nvPr/>
        </p:nvSpPr>
        <p:spPr bwMode="gray">
          <a:xfrm>
            <a:off x="6577729" y="1066824"/>
            <a:ext cx="4461352" cy="441325"/>
          </a:xfrm>
          <a:prstGeom prst="roundRect">
            <a:avLst>
              <a:gd name="adj" fmla="val 16667"/>
            </a:avLst>
          </a:prstGeom>
          <a:gradFill rotWithShape="1">
            <a:gsLst>
              <a:gs pos="0">
                <a:srgbClr val="E68402">
                  <a:gamma/>
                  <a:tint val="21176"/>
                  <a:invGamma/>
                </a:srgbClr>
              </a:gs>
              <a:gs pos="100000">
                <a:srgbClr val="E68402"/>
              </a:gs>
            </a:gsLst>
            <a:lin ang="0" scaled="1"/>
          </a:gradFill>
          <a:ln w="12700" algn="ctr">
            <a:solidFill>
              <a:srgbClr val="FFFFFF"/>
            </a:solidFill>
            <a:round/>
          </a:ln>
          <a:effectLst>
            <a:outerShdw dist="99190" dir="2388334" algn="ctr" rotWithShape="0">
              <a:srgbClr val="333333">
                <a:alpha val="50000"/>
              </a:srgbClr>
            </a:outerShdw>
          </a:effectLst>
        </p:spPr>
        <p:txBody>
          <a:bodyPr wrap="none" anchor="ctr"/>
          <a:lstStyle/>
          <a:p>
            <a:pPr algn="ctr">
              <a:defRPr/>
            </a:pPr>
            <a:endParaRPr lang="zh-CN" altLang="en-US" sz="100" kern="0">
              <a:solidFill>
                <a:srgbClr val="000000"/>
              </a:solidFill>
              <a:ea typeface="宋体" panose="02010600030101010101" pitchFamily="2" charset="-122"/>
            </a:endParaRPr>
          </a:p>
        </p:txBody>
      </p:sp>
      <p:pic>
        <p:nvPicPr>
          <p:cNvPr id="26628" name="Picture 2"/>
          <p:cNvPicPr>
            <a:picLocks noChangeAspect="1" noChangeArrowheads="1"/>
          </p:cNvPicPr>
          <p:nvPr/>
        </p:nvPicPr>
        <p:blipFill>
          <a:blip r:embed="rId3" cstate="print"/>
          <a:srcRect/>
          <a:stretch>
            <a:fillRect/>
          </a:stretch>
        </p:blipFill>
        <p:spPr bwMode="auto">
          <a:xfrm>
            <a:off x="4190442" y="1014437"/>
            <a:ext cx="2245491" cy="512763"/>
          </a:xfrm>
          <a:prstGeom prst="rect">
            <a:avLst/>
          </a:prstGeom>
          <a:noFill/>
          <a:ln w="9525">
            <a:noFill/>
            <a:miter lim="800000"/>
            <a:headEnd/>
            <a:tailEnd/>
          </a:ln>
          <a:effectLst/>
        </p:spPr>
      </p:pic>
      <p:sp>
        <p:nvSpPr>
          <p:cNvPr id="2" name="矩形 1"/>
          <p:cNvSpPr>
            <a:spLocks noChangeArrowheads="1"/>
          </p:cNvSpPr>
          <p:nvPr/>
        </p:nvSpPr>
        <p:spPr bwMode="auto">
          <a:xfrm>
            <a:off x="1238055" y="2762246"/>
            <a:ext cx="2236510"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dirty="0">
                <a:solidFill>
                  <a:srgbClr val="000000"/>
                </a:solidFill>
                <a:latin typeface="微软雅黑" panose="020B0503020204020204" pitchFamily="34" charset="-122"/>
                <a:ea typeface="微软雅黑" panose="020B0503020204020204" pitchFamily="34" charset="-122"/>
              </a:rPr>
              <a:t>欧洲的西部</a:t>
            </a:r>
          </a:p>
        </p:txBody>
      </p:sp>
      <p:sp>
        <p:nvSpPr>
          <p:cNvPr id="4" name="矩形 3"/>
          <p:cNvSpPr>
            <a:spLocks noChangeArrowheads="1"/>
          </p:cNvSpPr>
          <p:nvPr/>
        </p:nvSpPr>
        <p:spPr bwMode="auto">
          <a:xfrm>
            <a:off x="3913193" y="3154386"/>
            <a:ext cx="2236510"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亚洲的日本</a:t>
            </a:r>
          </a:p>
        </p:txBody>
      </p:sp>
      <p:sp>
        <p:nvSpPr>
          <p:cNvPr id="7" name="矩形 6"/>
          <p:cNvSpPr>
            <a:spLocks noChangeArrowheads="1"/>
          </p:cNvSpPr>
          <p:nvPr/>
        </p:nvSpPr>
        <p:spPr bwMode="auto">
          <a:xfrm>
            <a:off x="6127362" y="4156100"/>
            <a:ext cx="1415772"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大洋洲</a:t>
            </a:r>
          </a:p>
        </p:txBody>
      </p:sp>
      <p:sp>
        <p:nvSpPr>
          <p:cNvPr id="10" name="椭圆 9"/>
          <p:cNvSpPr/>
          <p:nvPr/>
        </p:nvSpPr>
        <p:spPr>
          <a:xfrm rot="2184436">
            <a:off x="2253943" y="1519262"/>
            <a:ext cx="1352375" cy="133032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18" name="椭圆 17"/>
          <p:cNvSpPr/>
          <p:nvPr/>
        </p:nvSpPr>
        <p:spPr>
          <a:xfrm rot="439363">
            <a:off x="6505774" y="1735162"/>
            <a:ext cx="2601044" cy="15573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19" name="椭圆 18"/>
          <p:cNvSpPr/>
          <p:nvPr/>
        </p:nvSpPr>
        <p:spPr>
          <a:xfrm rot="2184436">
            <a:off x="5409483" y="2546373"/>
            <a:ext cx="332273" cy="7239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20" name="椭圆 19"/>
          <p:cNvSpPr/>
          <p:nvPr/>
        </p:nvSpPr>
        <p:spPr>
          <a:xfrm rot="6082554">
            <a:off x="5309475" y="3183179"/>
            <a:ext cx="938212" cy="252908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26637" name="矩形 2"/>
          <p:cNvSpPr>
            <a:spLocks noChangeArrowheads="1"/>
          </p:cNvSpPr>
          <p:nvPr/>
        </p:nvSpPr>
        <p:spPr bwMode="auto">
          <a:xfrm>
            <a:off x="4393603" y="952508"/>
            <a:ext cx="1826141" cy="584775"/>
          </a:xfrm>
          <a:prstGeom prst="rect">
            <a:avLst/>
          </a:prstGeom>
          <a:noFill/>
          <a:ln w="9525">
            <a:noFill/>
            <a:miter lim="800000"/>
          </a:ln>
        </p:spPr>
        <p:txBody>
          <a:bodyPr wrap="none">
            <a:spAutoFit/>
          </a:bodyPr>
          <a:lstStyle/>
          <a:p>
            <a:pPr eaLnBrk="1" hangingPunct="1"/>
            <a:r>
              <a:rPr lang="zh-CN" altLang="en-US" sz="3200" b="1">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发达国家</a:t>
            </a:r>
            <a:endParaRPr lang="zh-CN" altLang="en-US" sz="3200" b="1">
              <a:solidFill>
                <a:srgbClr val="009900"/>
              </a:solidFill>
              <a:latin typeface="微软雅黑" panose="020B0503020204020204" pitchFamily="34" charset="-122"/>
              <a:ea typeface="微软雅黑" panose="020B0503020204020204" pitchFamily="34" charset="-122"/>
            </a:endParaRPr>
          </a:p>
        </p:txBody>
      </p:sp>
      <p:sp>
        <p:nvSpPr>
          <p:cNvPr id="21" name="矩形 20"/>
          <p:cNvSpPr>
            <a:spLocks noChangeArrowheads="1"/>
          </p:cNvSpPr>
          <p:nvPr/>
        </p:nvSpPr>
        <p:spPr bwMode="auto">
          <a:xfrm>
            <a:off x="6679322" y="1047758"/>
            <a:ext cx="4288353" cy="584775"/>
          </a:xfrm>
          <a:prstGeom prst="rect">
            <a:avLst/>
          </a:prstGeom>
          <a:noFill/>
          <a:ln w="9525">
            <a:noFill/>
            <a:miter lim="800000"/>
          </a:ln>
        </p:spPr>
        <p:txBody>
          <a:bodyPr wrap="none">
            <a:spAutoFit/>
          </a:bodyPr>
          <a:lstStyle/>
          <a:p>
            <a:pPr eaLnBrk="1" hangingPunct="1"/>
            <a:r>
              <a:rPr lang="zh-CN" altLang="en-US" sz="3200" b="1" dirty="0">
                <a:latin typeface="微软雅黑" panose="020B0503020204020204" pitchFamily="34" charset="-122"/>
                <a:ea typeface="微软雅黑" panose="020B0503020204020204" pitchFamily="34" charset="-122"/>
              </a:rPr>
              <a:t>大部分在北半球的北部</a:t>
            </a:r>
          </a:p>
        </p:txBody>
      </p:sp>
      <p:sp>
        <p:nvSpPr>
          <p:cNvPr id="8" name="矩形 7"/>
          <p:cNvSpPr>
            <a:spLocks noChangeArrowheads="1"/>
          </p:cNvSpPr>
          <p:nvPr/>
        </p:nvSpPr>
        <p:spPr bwMode="auto">
          <a:xfrm>
            <a:off x="9229568" y="2441600"/>
            <a:ext cx="1415772"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北美洲</a:t>
            </a:r>
          </a:p>
        </p:txBody>
      </p:sp>
      <p:sp>
        <p:nvSpPr>
          <p:cNvPr id="5" name="矩形 4"/>
          <p:cNvSpPr/>
          <p:nvPr/>
        </p:nvSpPr>
        <p:spPr>
          <a:xfrm>
            <a:off x="4446525" y="5776937"/>
            <a:ext cx="1189412" cy="363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sp>
        <p:nvSpPr>
          <p:cNvPr id="26643" name="TextBox 22"/>
          <p:cNvSpPr txBox="1">
            <a:spLocks noChangeArrowheads="1"/>
          </p:cNvSpPr>
          <p:nvPr/>
        </p:nvSpPr>
        <p:spPr bwMode="auto">
          <a:xfrm>
            <a:off x="391942" y="2273006"/>
            <a:ext cx="698409" cy="2061210"/>
          </a:xfrm>
          <a:prstGeom prst="rect">
            <a:avLst/>
          </a:prstGeom>
          <a:noFill/>
          <a:ln w="28575">
            <a:solidFill>
              <a:srgbClr val="FF0000"/>
            </a:solidFill>
            <a:prstDash val="lgDashDotDot"/>
            <a:miter lim="800000"/>
          </a:ln>
        </p:spPr>
        <p:txBody>
          <a:bodyPr>
            <a:spAutoFit/>
          </a:bodyPr>
          <a:lstStyle/>
          <a:p>
            <a:pPr eaLnBrk="1" hangingPunct="1"/>
            <a:r>
              <a:rPr lang="zh-CN" altLang="en-US" sz="3200" b="1">
                <a:latin typeface="微软雅黑" panose="020B0503020204020204" pitchFamily="34" charset="-122"/>
                <a:ea typeface="微软雅黑" panose="020B0503020204020204" pitchFamily="34" charset="-122"/>
              </a:rPr>
              <a:t>读</a:t>
            </a:r>
            <a:endParaRPr lang="en-US" altLang="zh-CN" sz="3200" b="1">
              <a:latin typeface="微软雅黑" panose="020B0503020204020204" pitchFamily="34" charset="-122"/>
              <a:ea typeface="微软雅黑" panose="020B0503020204020204" pitchFamily="34" charset="-122"/>
            </a:endParaRPr>
          </a:p>
          <a:p>
            <a:pPr eaLnBrk="1" hangingPunct="1"/>
            <a:r>
              <a:rPr lang="zh-CN" altLang="en-US" sz="3200" b="1">
                <a:latin typeface="微软雅黑" panose="020B0503020204020204" pitchFamily="34" charset="-122"/>
                <a:ea typeface="微软雅黑" panose="020B0503020204020204" pitchFamily="34" charset="-122"/>
              </a:rPr>
              <a:t>图</a:t>
            </a:r>
            <a:endParaRPr lang="en-US" altLang="zh-CN" sz="3200" b="1">
              <a:latin typeface="微软雅黑" panose="020B0503020204020204" pitchFamily="34" charset="-122"/>
              <a:ea typeface="微软雅黑" panose="020B0503020204020204" pitchFamily="34" charset="-122"/>
            </a:endParaRPr>
          </a:p>
          <a:p>
            <a:pPr eaLnBrk="1" hangingPunct="1"/>
            <a:r>
              <a:rPr lang="zh-CN" altLang="en-US" sz="3200" b="1">
                <a:latin typeface="微软雅黑" panose="020B0503020204020204" pitchFamily="34" charset="-122"/>
                <a:ea typeface="微软雅黑" panose="020B0503020204020204" pitchFamily="34" charset="-122"/>
              </a:rPr>
              <a:t>分</a:t>
            </a:r>
            <a:endParaRPr lang="en-US" altLang="zh-CN" sz="3200" b="1">
              <a:latin typeface="微软雅黑" panose="020B0503020204020204" pitchFamily="34" charset="-122"/>
              <a:ea typeface="微软雅黑" panose="020B0503020204020204" pitchFamily="34" charset="-122"/>
            </a:endParaRPr>
          </a:p>
          <a:p>
            <a:pPr eaLnBrk="1" hangingPunct="1"/>
            <a:r>
              <a:rPr lang="zh-CN" altLang="en-US" sz="3200" b="1">
                <a:latin typeface="微软雅黑" panose="020B0503020204020204" pitchFamily="34" charset="-122"/>
                <a:ea typeface="微软雅黑" panose="020B0503020204020204" pitchFamily="34" charset="-122"/>
              </a:rPr>
              <a:t>析</a:t>
            </a:r>
          </a:p>
        </p:txBody>
      </p:sp>
      <p:sp>
        <p:nvSpPr>
          <p:cNvPr id="17" name="矩形 1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arn(inVertical)">
                                      <p:cBhvr>
                                        <p:cTn id="45" dur="500"/>
                                        <p:tgtEl>
                                          <p:spTgt spid="25"/>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arn(inVertical)">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 grpId="0"/>
      <p:bldP spid="4" grpId="0"/>
      <p:bldP spid="7" grpId="0"/>
      <p:bldP spid="10" grpId="0" bldLvl="0" animBg="1"/>
      <p:bldP spid="18" grpId="0" bldLvl="0" animBg="1"/>
      <p:bldP spid="19" grpId="0" bldLvl="0" animBg="1"/>
      <p:bldP spid="20" grpId="0" bldLvl="0" animBg="1"/>
      <p:bldP spid="21" grpId="0"/>
      <p:bldP spid="8" grpId="0"/>
      <p:bldP spid="5" grpId="0" bldLvl="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p:cNvPicPr>
            <a:picLocks noChangeAspect="1" noChangeArrowheads="1"/>
          </p:cNvPicPr>
          <p:nvPr/>
        </p:nvPicPr>
        <p:blipFill>
          <a:blip r:embed="rId2" cstate="print"/>
          <a:srcRect/>
          <a:stretch>
            <a:fillRect/>
          </a:stretch>
        </p:blipFill>
        <p:spPr bwMode="auto">
          <a:xfrm>
            <a:off x="1125922" y="1422401"/>
            <a:ext cx="10148096" cy="4822825"/>
          </a:xfrm>
          <a:prstGeom prst="rect">
            <a:avLst/>
          </a:prstGeom>
          <a:noFill/>
          <a:ln w="9525">
            <a:noFill/>
            <a:miter lim="800000"/>
            <a:headEnd/>
            <a:tailEnd/>
          </a:ln>
        </p:spPr>
      </p:pic>
      <p:sp>
        <p:nvSpPr>
          <p:cNvPr id="23" name="AutoShape 20"/>
          <p:cNvSpPr>
            <a:spLocks noChangeArrowheads="1"/>
          </p:cNvSpPr>
          <p:nvPr/>
        </p:nvSpPr>
        <p:spPr bwMode="gray">
          <a:xfrm>
            <a:off x="6429599" y="949325"/>
            <a:ext cx="4347067" cy="457200"/>
          </a:xfrm>
          <a:prstGeom prst="roundRect">
            <a:avLst>
              <a:gd name="adj" fmla="val 16667"/>
            </a:avLst>
          </a:prstGeom>
          <a:gradFill rotWithShape="1">
            <a:gsLst>
              <a:gs pos="0">
                <a:srgbClr val="E68402">
                  <a:gamma/>
                  <a:tint val="21176"/>
                  <a:invGamma/>
                </a:srgbClr>
              </a:gs>
              <a:gs pos="100000">
                <a:srgbClr val="E68402"/>
              </a:gs>
            </a:gsLst>
            <a:lin ang="0" scaled="1"/>
          </a:gradFill>
          <a:ln w="12700" algn="ctr">
            <a:solidFill>
              <a:srgbClr val="FFFFFF"/>
            </a:solidFill>
            <a:round/>
          </a:ln>
          <a:effectLst>
            <a:outerShdw dist="99190" dir="2388334" algn="ctr" rotWithShape="0">
              <a:srgbClr val="333333">
                <a:alpha val="50000"/>
              </a:srgbClr>
            </a:outerShdw>
          </a:effectLst>
        </p:spPr>
        <p:txBody>
          <a:bodyPr wrap="none" anchor="ctr"/>
          <a:lstStyle/>
          <a:p>
            <a:pPr algn="ctr">
              <a:defRPr/>
            </a:pPr>
            <a:endParaRPr lang="zh-CN" altLang="en-US" sz="100" kern="0">
              <a:solidFill>
                <a:srgbClr val="000000"/>
              </a:solidFill>
              <a:ea typeface="宋体" panose="02010600030101010101" pitchFamily="2" charset="-122"/>
            </a:endParaRPr>
          </a:p>
        </p:txBody>
      </p:sp>
      <p:pic>
        <p:nvPicPr>
          <p:cNvPr id="27652" name="Picture 2"/>
          <p:cNvPicPr>
            <a:picLocks noChangeAspect="1" noChangeArrowheads="1"/>
          </p:cNvPicPr>
          <p:nvPr/>
        </p:nvPicPr>
        <p:blipFill>
          <a:blip r:embed="rId3" cstate="print"/>
          <a:srcRect/>
          <a:stretch>
            <a:fillRect/>
          </a:stretch>
        </p:blipFill>
        <p:spPr bwMode="auto">
          <a:xfrm>
            <a:off x="3906858" y="935038"/>
            <a:ext cx="2245492" cy="512763"/>
          </a:xfrm>
          <a:prstGeom prst="rect">
            <a:avLst/>
          </a:prstGeom>
          <a:noFill/>
          <a:ln w="9525">
            <a:noFill/>
            <a:miter lim="800000"/>
            <a:headEnd/>
            <a:tailEnd/>
          </a:ln>
          <a:effectLst/>
        </p:spPr>
      </p:pic>
      <p:sp>
        <p:nvSpPr>
          <p:cNvPr id="2" name="矩形 1"/>
          <p:cNvSpPr>
            <a:spLocks noChangeArrowheads="1"/>
          </p:cNvSpPr>
          <p:nvPr/>
        </p:nvSpPr>
        <p:spPr bwMode="auto">
          <a:xfrm>
            <a:off x="2154487" y="3400425"/>
            <a:ext cx="1005403"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非洲</a:t>
            </a:r>
          </a:p>
        </p:txBody>
      </p:sp>
      <p:sp>
        <p:nvSpPr>
          <p:cNvPr id="4" name="矩形 3"/>
          <p:cNvSpPr>
            <a:spLocks noChangeArrowheads="1"/>
          </p:cNvSpPr>
          <p:nvPr/>
        </p:nvSpPr>
        <p:spPr bwMode="auto">
          <a:xfrm>
            <a:off x="4548125" y="1989138"/>
            <a:ext cx="1005403"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亚洲</a:t>
            </a:r>
          </a:p>
        </p:txBody>
      </p:sp>
      <p:sp>
        <p:nvSpPr>
          <p:cNvPr id="10" name="椭圆 9"/>
          <p:cNvSpPr/>
          <p:nvPr/>
        </p:nvSpPr>
        <p:spPr>
          <a:xfrm rot="354187">
            <a:off x="1519570" y="2714625"/>
            <a:ext cx="2177767" cy="186848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18" name="椭圆 17"/>
          <p:cNvSpPr/>
          <p:nvPr/>
        </p:nvSpPr>
        <p:spPr>
          <a:xfrm rot="1025265">
            <a:off x="9267678" y="3270252"/>
            <a:ext cx="1439146" cy="225742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19" name="椭圆 18"/>
          <p:cNvSpPr/>
          <p:nvPr/>
        </p:nvSpPr>
        <p:spPr>
          <a:xfrm rot="2184436">
            <a:off x="3915323" y="1654175"/>
            <a:ext cx="1889938" cy="20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27658" name="矩形 2"/>
          <p:cNvSpPr>
            <a:spLocks noChangeArrowheads="1"/>
          </p:cNvSpPr>
          <p:nvPr/>
        </p:nvSpPr>
        <p:spPr bwMode="auto">
          <a:xfrm>
            <a:off x="3934373" y="960438"/>
            <a:ext cx="2236510" cy="584775"/>
          </a:xfrm>
          <a:prstGeom prst="rect">
            <a:avLst/>
          </a:prstGeom>
          <a:noFill/>
          <a:ln w="9525">
            <a:noFill/>
            <a:miter lim="800000"/>
          </a:ln>
        </p:spPr>
        <p:txBody>
          <a:bodyPr wrap="none">
            <a:spAutoFit/>
          </a:bodyPr>
          <a:lstStyle/>
          <a:p>
            <a:pPr eaLnBrk="1" hangingPunct="1"/>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发展中国家</a:t>
            </a:r>
            <a:endParaRPr lang="zh-CN" altLang="en-US" sz="3200" b="1">
              <a:latin typeface="微软雅黑" panose="020B0503020204020204" pitchFamily="34" charset="-122"/>
              <a:ea typeface="微软雅黑" panose="020B0503020204020204" pitchFamily="34" charset="-122"/>
            </a:endParaRPr>
          </a:p>
        </p:txBody>
      </p:sp>
      <p:sp>
        <p:nvSpPr>
          <p:cNvPr id="21" name="矩形 20"/>
          <p:cNvSpPr>
            <a:spLocks noChangeArrowheads="1"/>
          </p:cNvSpPr>
          <p:nvPr/>
        </p:nvSpPr>
        <p:spPr bwMode="auto">
          <a:xfrm>
            <a:off x="6427480" y="971552"/>
            <a:ext cx="4288353" cy="584775"/>
          </a:xfrm>
          <a:prstGeom prst="rect">
            <a:avLst/>
          </a:prstGeom>
          <a:noFill/>
          <a:ln w="9525">
            <a:noFill/>
            <a:miter lim="800000"/>
          </a:ln>
        </p:spPr>
        <p:txBody>
          <a:bodyPr wrap="none">
            <a:spAutoFit/>
          </a:bodyPr>
          <a:lstStyle/>
          <a:p>
            <a:pPr eaLnBrk="1" hangingPunct="1"/>
            <a:r>
              <a:rPr lang="zh-CN" altLang="en-US" sz="3200" b="1">
                <a:latin typeface="微软雅黑" panose="020B0503020204020204" pitchFamily="34" charset="-122"/>
                <a:ea typeface="微软雅黑" panose="020B0503020204020204" pitchFamily="34" charset="-122"/>
              </a:rPr>
              <a:t>南半球和北半球的南部</a:t>
            </a:r>
          </a:p>
        </p:txBody>
      </p:sp>
      <p:sp>
        <p:nvSpPr>
          <p:cNvPr id="16" name="矩形 15"/>
          <p:cNvSpPr>
            <a:spLocks noChangeArrowheads="1"/>
          </p:cNvSpPr>
          <p:nvPr/>
        </p:nvSpPr>
        <p:spPr bwMode="auto">
          <a:xfrm>
            <a:off x="7864511" y="4191002"/>
            <a:ext cx="1415772"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南美洲</a:t>
            </a:r>
          </a:p>
        </p:txBody>
      </p:sp>
      <p:sp>
        <p:nvSpPr>
          <p:cNvPr id="17" name="矩形 16"/>
          <p:cNvSpPr/>
          <p:nvPr/>
        </p:nvSpPr>
        <p:spPr>
          <a:xfrm>
            <a:off x="6230657" y="5881689"/>
            <a:ext cx="1633854" cy="363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sp>
        <p:nvSpPr>
          <p:cNvPr id="13" name="矩形 12"/>
          <p:cNvSpPr>
            <a:spLocks noChangeArrowheads="1"/>
          </p:cNvSpPr>
          <p:nvPr/>
        </p:nvSpPr>
        <p:spPr bwMode="auto">
          <a:xfrm>
            <a:off x="4427492" y="2635252"/>
            <a:ext cx="1415772"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FF0000"/>
                </a:solidFill>
                <a:latin typeface="微软雅黑" panose="020B0503020204020204" pitchFamily="34" charset="-122"/>
                <a:ea typeface="微软雅黑" panose="020B0503020204020204" pitchFamily="34" charset="-122"/>
              </a:rPr>
              <a:t>中国：</a:t>
            </a:r>
          </a:p>
        </p:txBody>
      </p:sp>
      <p:sp>
        <p:nvSpPr>
          <p:cNvPr id="14" name="矩形 13"/>
          <p:cNvSpPr>
            <a:spLocks noChangeArrowheads="1"/>
          </p:cNvSpPr>
          <p:nvPr/>
        </p:nvSpPr>
        <p:spPr bwMode="auto">
          <a:xfrm>
            <a:off x="5714257" y="2635252"/>
            <a:ext cx="3467616"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FF0000"/>
                </a:solidFill>
                <a:latin typeface="微软雅黑" panose="020B0503020204020204" pitchFamily="34" charset="-122"/>
                <a:ea typeface="微软雅黑" panose="020B0503020204020204" pitchFamily="34" charset="-122"/>
              </a:rPr>
              <a:t>最大的发展中国家</a:t>
            </a:r>
          </a:p>
        </p:txBody>
      </p:sp>
      <p:sp>
        <p:nvSpPr>
          <p:cNvPr id="27666" name="TextBox 24"/>
          <p:cNvSpPr txBox="1">
            <a:spLocks noChangeArrowheads="1"/>
          </p:cNvSpPr>
          <p:nvPr/>
        </p:nvSpPr>
        <p:spPr bwMode="auto">
          <a:xfrm>
            <a:off x="499470" y="1595439"/>
            <a:ext cx="698409" cy="2061210"/>
          </a:xfrm>
          <a:prstGeom prst="rect">
            <a:avLst/>
          </a:prstGeom>
          <a:noFill/>
          <a:ln w="28575">
            <a:solidFill>
              <a:srgbClr val="FF0000"/>
            </a:solidFill>
            <a:prstDash val="lgDashDotDot"/>
            <a:miter lim="800000"/>
          </a:ln>
        </p:spPr>
        <p:txBody>
          <a:bodyPr>
            <a:spAutoFit/>
          </a:bodyPr>
          <a:lstStyle/>
          <a:p>
            <a:pPr eaLnBrk="1" hangingPunct="1"/>
            <a:r>
              <a:rPr lang="zh-CN" altLang="en-US" sz="3200" b="1">
                <a:latin typeface="微软雅黑" panose="020B0503020204020204" pitchFamily="34" charset="-122"/>
                <a:ea typeface="微软雅黑" panose="020B0503020204020204" pitchFamily="34" charset="-122"/>
              </a:rPr>
              <a:t>读</a:t>
            </a:r>
            <a:endParaRPr lang="en-US" altLang="zh-CN" sz="3200" b="1">
              <a:latin typeface="微软雅黑" panose="020B0503020204020204" pitchFamily="34" charset="-122"/>
              <a:ea typeface="微软雅黑" panose="020B0503020204020204" pitchFamily="34" charset="-122"/>
            </a:endParaRPr>
          </a:p>
          <a:p>
            <a:pPr eaLnBrk="1" hangingPunct="1"/>
            <a:r>
              <a:rPr lang="zh-CN" altLang="en-US" sz="3200" b="1">
                <a:latin typeface="微软雅黑" panose="020B0503020204020204" pitchFamily="34" charset="-122"/>
                <a:ea typeface="微软雅黑" panose="020B0503020204020204" pitchFamily="34" charset="-122"/>
              </a:rPr>
              <a:t>图</a:t>
            </a:r>
            <a:endParaRPr lang="en-US" altLang="zh-CN" sz="3200" b="1">
              <a:latin typeface="微软雅黑" panose="020B0503020204020204" pitchFamily="34" charset="-122"/>
              <a:ea typeface="微软雅黑" panose="020B0503020204020204" pitchFamily="34" charset="-122"/>
            </a:endParaRPr>
          </a:p>
          <a:p>
            <a:pPr eaLnBrk="1" hangingPunct="1"/>
            <a:r>
              <a:rPr lang="zh-CN" altLang="en-US" sz="3200" b="1">
                <a:latin typeface="微软雅黑" panose="020B0503020204020204" pitchFamily="34" charset="-122"/>
                <a:ea typeface="微软雅黑" panose="020B0503020204020204" pitchFamily="34" charset="-122"/>
              </a:rPr>
              <a:t>分</a:t>
            </a:r>
            <a:endParaRPr lang="en-US" altLang="zh-CN" sz="3200" b="1">
              <a:latin typeface="微软雅黑" panose="020B0503020204020204" pitchFamily="34" charset="-122"/>
              <a:ea typeface="微软雅黑" panose="020B0503020204020204" pitchFamily="34" charset="-122"/>
            </a:endParaRPr>
          </a:p>
          <a:p>
            <a:pPr eaLnBrk="1" hangingPunct="1"/>
            <a:r>
              <a:rPr lang="zh-CN" altLang="en-US" sz="3200" b="1">
                <a:latin typeface="微软雅黑" panose="020B0503020204020204" pitchFamily="34" charset="-122"/>
                <a:ea typeface="微软雅黑" panose="020B0503020204020204" pitchFamily="34" charset="-122"/>
              </a:rPr>
              <a:t>析</a:t>
            </a:r>
          </a:p>
        </p:txBody>
      </p:sp>
      <p:sp>
        <p:nvSpPr>
          <p:cNvPr id="20" name="矩形 19"/>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circle(in)">
                                      <p:cBhvr>
                                        <p:cTn id="52" dur="2000"/>
                                        <p:tgtEl>
                                          <p:spTgt spid="23"/>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circle(in)">
                                      <p:cBhvr>
                                        <p:cTn id="5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 grpId="0"/>
      <p:bldP spid="4" grpId="0"/>
      <p:bldP spid="10" grpId="0" bldLvl="0" animBg="1"/>
      <p:bldP spid="18" grpId="0" bldLvl="0" animBg="1"/>
      <p:bldP spid="19" grpId="0" bldLvl="0" animBg="1"/>
      <p:bldP spid="21" grpId="0"/>
      <p:bldP spid="16" grpId="0"/>
      <p:bldP spid="17" grpId="0" bldLvl="0" animBg="1"/>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地图上的比例尺"/>
          <p:cNvPicPr>
            <a:picLocks noChangeAspect="1"/>
          </p:cNvPicPr>
          <p:nvPr/>
        </p:nvPicPr>
        <p:blipFill>
          <a:blip r:embed="rId2" cstate="print"/>
          <a:stretch>
            <a:fillRect/>
          </a:stretch>
        </p:blipFill>
        <p:spPr>
          <a:xfrm>
            <a:off x="3053952" y="2466975"/>
            <a:ext cx="6139651" cy="3600450"/>
          </a:xfrm>
          <a:prstGeom prst="rect">
            <a:avLst/>
          </a:prstGeom>
          <a:noFill/>
          <a:ln w="9525">
            <a:noFill/>
          </a:ln>
        </p:spPr>
      </p:pic>
      <p:sp>
        <p:nvSpPr>
          <p:cNvPr id="286724" name="Text Box 4"/>
          <p:cNvSpPr txBox="1"/>
          <p:nvPr/>
        </p:nvSpPr>
        <p:spPr>
          <a:xfrm>
            <a:off x="3701568" y="2970213"/>
            <a:ext cx="877163" cy="369332"/>
          </a:xfrm>
          <a:prstGeom prst="rect">
            <a:avLst/>
          </a:prstGeom>
          <a:noFill/>
          <a:ln w="9525">
            <a:noFill/>
          </a:ln>
        </p:spPr>
        <p:txBody>
          <a:bodyPr wrap="none">
            <a:spAutoFit/>
          </a:bodyPr>
          <a:lstStyle/>
          <a:p>
            <a:r>
              <a:rPr lang="zh-CN" altLang="en-US" dirty="0">
                <a:solidFill>
                  <a:srgbClr val="FF0000"/>
                </a:solidFill>
                <a:latin typeface="Times New Roman" panose="02020603050405020304" pitchFamily="18" charset="0"/>
                <a:ea typeface="隶书" panose="02010509060101010101" charset="-122"/>
              </a:rPr>
              <a:t>比例尺</a:t>
            </a:r>
          </a:p>
        </p:txBody>
      </p:sp>
      <p:sp>
        <p:nvSpPr>
          <p:cNvPr id="286725" name="Text Box 5"/>
          <p:cNvSpPr txBox="1"/>
          <p:nvPr/>
        </p:nvSpPr>
        <p:spPr>
          <a:xfrm>
            <a:off x="7123773" y="2970213"/>
            <a:ext cx="877163" cy="369332"/>
          </a:xfrm>
          <a:prstGeom prst="rect">
            <a:avLst/>
          </a:prstGeom>
          <a:noFill/>
          <a:ln w="9525">
            <a:noFill/>
          </a:ln>
        </p:spPr>
        <p:txBody>
          <a:bodyPr wrap="none">
            <a:spAutoFit/>
          </a:bodyPr>
          <a:lstStyle/>
          <a:p>
            <a:r>
              <a:rPr lang="zh-CN" altLang="en-US" dirty="0">
                <a:solidFill>
                  <a:srgbClr val="FF0000"/>
                </a:solidFill>
                <a:latin typeface="Times New Roman" panose="02020603050405020304" pitchFamily="18" charset="0"/>
                <a:ea typeface="隶书" panose="02010509060101010101" charset="-122"/>
              </a:rPr>
              <a:t>比例尺</a:t>
            </a:r>
          </a:p>
        </p:txBody>
      </p:sp>
      <p:sp>
        <p:nvSpPr>
          <p:cNvPr id="286726" name="Rectangle 6"/>
          <p:cNvSpPr/>
          <p:nvPr/>
        </p:nvSpPr>
        <p:spPr>
          <a:xfrm>
            <a:off x="6509491" y="6111359"/>
            <a:ext cx="1545616" cy="369332"/>
          </a:xfrm>
          <a:prstGeom prst="rect">
            <a:avLst/>
          </a:prstGeom>
          <a:noFill/>
          <a:ln w="9525">
            <a:noFill/>
          </a:ln>
        </p:spPr>
        <p:txBody>
          <a:bodyPr wrap="none" anchor="ctr">
            <a:spAutoFit/>
          </a:bodyPr>
          <a:lstStyle/>
          <a:p>
            <a:pPr eaLnBrk="0" hangingPunct="0"/>
            <a:r>
              <a:rPr lang="zh-CN" altLang="en-US" dirty="0">
                <a:solidFill>
                  <a:srgbClr val="FF0000"/>
                </a:solidFill>
                <a:latin typeface="隶书" panose="02010509060101010101" charset="-122"/>
                <a:ea typeface="隶书" panose="02010509060101010101" charset="-122"/>
              </a:rPr>
              <a:t>范围   、内容</a:t>
            </a:r>
          </a:p>
        </p:txBody>
      </p:sp>
      <p:sp>
        <p:nvSpPr>
          <p:cNvPr id="286727" name="Rectangle 7"/>
          <p:cNvSpPr/>
          <p:nvPr/>
        </p:nvSpPr>
        <p:spPr>
          <a:xfrm>
            <a:off x="3053953" y="6111359"/>
            <a:ext cx="1821332" cy="369332"/>
          </a:xfrm>
          <a:prstGeom prst="rect">
            <a:avLst/>
          </a:prstGeom>
          <a:noFill/>
          <a:ln w="9525">
            <a:noFill/>
          </a:ln>
        </p:spPr>
        <p:txBody>
          <a:bodyPr wrap="none" anchor="ctr">
            <a:spAutoFit/>
          </a:bodyPr>
          <a:lstStyle/>
          <a:p>
            <a:pPr eaLnBrk="0" hangingPunct="0"/>
            <a:r>
              <a:rPr lang="zh-CN" altLang="en-US" dirty="0">
                <a:solidFill>
                  <a:srgbClr val="FF0000"/>
                </a:solidFill>
                <a:latin typeface="隶书" panose="02010509060101010101" charset="-122"/>
                <a:ea typeface="隶书" panose="02010509060101010101" charset="-122"/>
              </a:rPr>
              <a:t>范围   、内容    </a:t>
            </a:r>
          </a:p>
        </p:txBody>
      </p:sp>
      <p:sp>
        <p:nvSpPr>
          <p:cNvPr id="286728" name="Text Box 8"/>
          <p:cNvSpPr txBox="1"/>
          <p:nvPr/>
        </p:nvSpPr>
        <p:spPr>
          <a:xfrm>
            <a:off x="2711097" y="908050"/>
            <a:ext cx="7055519" cy="1045210"/>
          </a:xfrm>
          <a:prstGeom prst="rect">
            <a:avLst/>
          </a:prstGeom>
          <a:noFill/>
          <a:ln w="9525">
            <a:noFill/>
          </a:ln>
        </p:spPr>
        <p:txBody>
          <a:bodyPr>
            <a:spAutoFit/>
          </a:bodyPr>
          <a:lstStyle/>
          <a:p>
            <a:pPr>
              <a:lnSpc>
                <a:spcPct val="115000"/>
              </a:lnSpc>
            </a:pPr>
            <a:r>
              <a:rPr lang="zh-CN" altLang="en-US" b="0" dirty="0">
                <a:solidFill>
                  <a:srgbClr val="FF0000"/>
                </a:solidFill>
                <a:latin typeface="微软雅黑" panose="020B0503020204020204" pitchFamily="34" charset="-122"/>
                <a:ea typeface="微软雅黑" panose="020B0503020204020204" pitchFamily="34" charset="-122"/>
              </a:rPr>
              <a:t>比例尺的大小与表示范围、内容祥略程度的关系：</a:t>
            </a:r>
          </a:p>
          <a:p>
            <a:pPr>
              <a:lnSpc>
                <a:spcPct val="115000"/>
              </a:lnSpc>
            </a:pPr>
            <a:r>
              <a:rPr lang="zh-CN" altLang="en-US" dirty="0">
                <a:solidFill>
                  <a:srgbClr val="000000"/>
                </a:solidFill>
                <a:latin typeface="微软雅黑" panose="020B0503020204020204" pitchFamily="34" charset="-122"/>
                <a:ea typeface="微软雅黑" panose="020B0503020204020204" pitchFamily="34" charset="-122"/>
              </a:rPr>
              <a:t>  在图幅相同的情况下，比例尺越大，表示的范围越小，内容越祥细；比例尺越小，则反之。</a:t>
            </a:r>
          </a:p>
        </p:txBody>
      </p:sp>
      <p:sp>
        <p:nvSpPr>
          <p:cNvPr id="286729" name="Rectangle 9"/>
          <p:cNvSpPr/>
          <p:nvPr/>
        </p:nvSpPr>
        <p:spPr>
          <a:xfrm>
            <a:off x="5960287" y="3186113"/>
            <a:ext cx="415498" cy="369332"/>
          </a:xfrm>
          <a:prstGeom prst="rect">
            <a:avLst/>
          </a:prstGeom>
          <a:noFill/>
          <a:ln w="9525">
            <a:noFill/>
          </a:ln>
        </p:spPr>
        <p:txBody>
          <a:bodyPr wrap="none">
            <a:spAutoFit/>
          </a:bodyPr>
          <a:lstStyle/>
          <a:p>
            <a:r>
              <a:rPr lang="zh-CN" altLang="en-US" dirty="0">
                <a:solidFill>
                  <a:srgbClr val="3333FF"/>
                </a:solidFill>
                <a:latin typeface="Times New Roman" panose="02020603050405020304" pitchFamily="18" charset="0"/>
                <a:ea typeface="微软雅黑" panose="020B0503020204020204" pitchFamily="34" charset="-122"/>
              </a:rPr>
              <a:t>小</a:t>
            </a:r>
          </a:p>
        </p:txBody>
      </p:sp>
      <p:sp>
        <p:nvSpPr>
          <p:cNvPr id="286730" name="Rectangle 10"/>
          <p:cNvSpPr/>
          <p:nvPr/>
        </p:nvSpPr>
        <p:spPr>
          <a:xfrm>
            <a:off x="5960287" y="2873375"/>
            <a:ext cx="415498" cy="369332"/>
          </a:xfrm>
          <a:prstGeom prst="rect">
            <a:avLst/>
          </a:prstGeom>
          <a:noFill/>
          <a:ln w="9525">
            <a:noFill/>
          </a:ln>
        </p:spPr>
        <p:txBody>
          <a:bodyPr wrap="none">
            <a:spAutoFit/>
          </a:bodyPr>
          <a:lstStyle/>
          <a:p>
            <a:r>
              <a:rPr lang="zh-CN" altLang="en-US" dirty="0">
                <a:solidFill>
                  <a:srgbClr val="3333FF"/>
                </a:solidFill>
                <a:latin typeface="Times New Roman" panose="02020603050405020304" pitchFamily="18" charset="0"/>
                <a:ea typeface="微软雅黑" panose="020B0503020204020204" pitchFamily="34" charset="-122"/>
              </a:rPr>
              <a:t>大</a:t>
            </a:r>
          </a:p>
        </p:txBody>
      </p:sp>
      <p:sp>
        <p:nvSpPr>
          <p:cNvPr id="286731" name="Rectangle 11"/>
          <p:cNvSpPr/>
          <p:nvPr/>
        </p:nvSpPr>
        <p:spPr>
          <a:xfrm>
            <a:off x="5960287" y="4467225"/>
            <a:ext cx="415498" cy="369332"/>
          </a:xfrm>
          <a:prstGeom prst="rect">
            <a:avLst/>
          </a:prstGeom>
          <a:noFill/>
          <a:ln w="9525">
            <a:noFill/>
          </a:ln>
        </p:spPr>
        <p:txBody>
          <a:bodyPr wrap="none">
            <a:spAutoFit/>
          </a:bodyPr>
          <a:lstStyle/>
          <a:p>
            <a:r>
              <a:rPr lang="zh-CN" altLang="en-US" dirty="0">
                <a:solidFill>
                  <a:srgbClr val="3333FF"/>
                </a:solidFill>
                <a:latin typeface="Times New Roman" panose="02020603050405020304" pitchFamily="18" charset="0"/>
                <a:ea typeface="微软雅黑" panose="020B0503020204020204" pitchFamily="34" charset="-122"/>
              </a:rPr>
              <a:t>小</a:t>
            </a:r>
          </a:p>
        </p:txBody>
      </p:sp>
      <p:sp>
        <p:nvSpPr>
          <p:cNvPr id="286732" name="Rectangle 12"/>
          <p:cNvSpPr/>
          <p:nvPr/>
        </p:nvSpPr>
        <p:spPr>
          <a:xfrm>
            <a:off x="5960287" y="4168775"/>
            <a:ext cx="415498" cy="369332"/>
          </a:xfrm>
          <a:prstGeom prst="rect">
            <a:avLst/>
          </a:prstGeom>
          <a:noFill/>
          <a:ln w="9525">
            <a:noFill/>
          </a:ln>
        </p:spPr>
        <p:txBody>
          <a:bodyPr wrap="none">
            <a:spAutoFit/>
          </a:bodyPr>
          <a:lstStyle/>
          <a:p>
            <a:r>
              <a:rPr lang="zh-CN" altLang="en-US" dirty="0">
                <a:solidFill>
                  <a:srgbClr val="3333FF"/>
                </a:solidFill>
                <a:latin typeface="Times New Roman" panose="02020603050405020304" pitchFamily="18" charset="0"/>
                <a:ea typeface="微软雅黑" panose="020B0503020204020204" pitchFamily="34" charset="-122"/>
              </a:rPr>
              <a:t>大</a:t>
            </a:r>
          </a:p>
        </p:txBody>
      </p:sp>
      <p:sp>
        <p:nvSpPr>
          <p:cNvPr id="286733" name="Rectangle 13"/>
          <p:cNvSpPr/>
          <p:nvPr/>
        </p:nvSpPr>
        <p:spPr>
          <a:xfrm>
            <a:off x="5807907" y="5321300"/>
            <a:ext cx="646331" cy="369332"/>
          </a:xfrm>
          <a:prstGeom prst="rect">
            <a:avLst/>
          </a:prstGeom>
          <a:noFill/>
          <a:ln w="9525">
            <a:noFill/>
          </a:ln>
        </p:spPr>
        <p:txBody>
          <a:bodyPr wrap="none">
            <a:spAutoFit/>
          </a:bodyPr>
          <a:lstStyle/>
          <a:p>
            <a:r>
              <a:rPr lang="zh-CN" altLang="en-US" dirty="0">
                <a:solidFill>
                  <a:srgbClr val="FF0000"/>
                </a:solidFill>
                <a:latin typeface="隶书" panose="02010509060101010101" charset="-122"/>
                <a:ea typeface="隶书" panose="02010509060101010101" charset="-122"/>
              </a:rPr>
              <a:t>详细</a:t>
            </a:r>
          </a:p>
        </p:txBody>
      </p:sp>
      <p:sp>
        <p:nvSpPr>
          <p:cNvPr id="286734" name="Rectangle 14"/>
          <p:cNvSpPr/>
          <p:nvPr/>
        </p:nvSpPr>
        <p:spPr>
          <a:xfrm>
            <a:off x="5807907" y="5686425"/>
            <a:ext cx="646331" cy="369332"/>
          </a:xfrm>
          <a:prstGeom prst="rect">
            <a:avLst/>
          </a:prstGeom>
          <a:noFill/>
          <a:ln w="9525">
            <a:noFill/>
          </a:ln>
        </p:spPr>
        <p:txBody>
          <a:bodyPr wrap="none">
            <a:spAutoFit/>
          </a:bodyPr>
          <a:lstStyle/>
          <a:p>
            <a:r>
              <a:rPr lang="zh-CN" altLang="en-US" dirty="0">
                <a:solidFill>
                  <a:srgbClr val="FF0000"/>
                </a:solidFill>
                <a:latin typeface="隶书" panose="02010509060101010101" charset="-122"/>
                <a:ea typeface="隶书" panose="02010509060101010101" charset="-122"/>
              </a:rPr>
              <a:t>简单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24"/>
                                        </p:tgtEl>
                                        <p:attrNameLst>
                                          <p:attrName>style.visibility</p:attrName>
                                        </p:attrNameLst>
                                      </p:cBhvr>
                                      <p:to>
                                        <p:strVal val="visible"/>
                                      </p:to>
                                    </p:set>
                                    <p:anim calcmode="lin" valueType="num">
                                      <p:cBhvr additive="base">
                                        <p:cTn id="7" dur="500" fill="hold"/>
                                        <p:tgtEl>
                                          <p:spTgt spid="286724"/>
                                        </p:tgtEl>
                                        <p:attrNameLst>
                                          <p:attrName>ppt_x</p:attrName>
                                        </p:attrNameLst>
                                      </p:cBhvr>
                                      <p:tavLst>
                                        <p:tav tm="0">
                                          <p:val>
                                            <p:strVal val="0-#ppt_w/2"/>
                                          </p:val>
                                        </p:tav>
                                        <p:tav tm="100000">
                                          <p:val>
                                            <p:strVal val="#ppt_x"/>
                                          </p:val>
                                        </p:tav>
                                      </p:tavLst>
                                    </p:anim>
                                    <p:anim calcmode="lin" valueType="num">
                                      <p:cBhvr additive="base">
                                        <p:cTn id="8" dur="500" fill="hold"/>
                                        <p:tgtEl>
                                          <p:spTgt spid="2867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86725"/>
                                        </p:tgtEl>
                                        <p:attrNameLst>
                                          <p:attrName>style.visibility</p:attrName>
                                        </p:attrNameLst>
                                      </p:cBhvr>
                                      <p:to>
                                        <p:strVal val="visible"/>
                                      </p:to>
                                    </p:set>
                                    <p:anim calcmode="lin" valueType="num">
                                      <p:cBhvr additive="base">
                                        <p:cTn id="11" dur="500" fill="hold"/>
                                        <p:tgtEl>
                                          <p:spTgt spid="286725"/>
                                        </p:tgtEl>
                                        <p:attrNameLst>
                                          <p:attrName>ppt_x</p:attrName>
                                        </p:attrNameLst>
                                      </p:cBhvr>
                                      <p:tavLst>
                                        <p:tav tm="0">
                                          <p:val>
                                            <p:strVal val="1+#ppt_w/2"/>
                                          </p:val>
                                        </p:tav>
                                        <p:tav tm="100000">
                                          <p:val>
                                            <p:strVal val="#ppt_x"/>
                                          </p:val>
                                        </p:tav>
                                      </p:tavLst>
                                    </p:anim>
                                    <p:anim calcmode="lin" valueType="num">
                                      <p:cBhvr additive="base">
                                        <p:cTn id="12" dur="500" fill="hold"/>
                                        <p:tgtEl>
                                          <p:spTgt spid="28672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7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8.33333E-7 -4.81481E-6 L 0.23142 0.01436 " pathEditMode="relative" rAng="0" ptsTypes="AA">
                                      <p:cBhvr>
                                        <p:cTn id="22" dur="2000" fill="hold"/>
                                        <p:tgtEl>
                                          <p:spTgt spid="286730"/>
                                        </p:tgtEl>
                                        <p:attrNameLst>
                                          <p:attrName>ppt_x</p:attrName>
                                          <p:attrName>ppt_y</p:attrName>
                                        </p:attrNameLst>
                                      </p:cBhvr>
                                      <p:rCtr x="11600" y="700"/>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1" nodeType="clickEffect">
                                  <p:stCondLst>
                                    <p:cond delay="0"/>
                                  </p:stCondLst>
                                  <p:childTnLst>
                                    <p:animMotion origin="layout" path="M 8.33333E-7 3.33333E-6 L -0.14462 -0.03148 " pathEditMode="relative" rAng="0" ptsTypes="AA">
                                      <p:cBhvr>
                                        <p:cTn id="26" dur="2000" fill="hold"/>
                                        <p:tgtEl>
                                          <p:spTgt spid="286729"/>
                                        </p:tgtEl>
                                        <p:attrNameLst>
                                          <p:attrName>ppt_x</p:attrName>
                                          <p:attrName>ppt_y</p:attrName>
                                        </p:attrNameLst>
                                      </p:cBhvr>
                                      <p:rCtr x="-7200" y="-1600"/>
                                    </p:animMotion>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6726"/>
                                        </p:tgtEl>
                                        <p:attrNameLst>
                                          <p:attrName>style.visibility</p:attrName>
                                        </p:attrNameLst>
                                      </p:cBhvr>
                                      <p:to>
                                        <p:strVal val="visible"/>
                                      </p:to>
                                    </p:set>
                                    <p:anim calcmode="lin" valueType="num">
                                      <p:cBhvr additive="base">
                                        <p:cTn id="31" dur="500" fill="hold"/>
                                        <p:tgtEl>
                                          <p:spTgt spid="286726"/>
                                        </p:tgtEl>
                                        <p:attrNameLst>
                                          <p:attrName>ppt_x</p:attrName>
                                        </p:attrNameLst>
                                      </p:cBhvr>
                                      <p:tavLst>
                                        <p:tav tm="0">
                                          <p:val>
                                            <p:strVal val="#ppt_x"/>
                                          </p:val>
                                        </p:tav>
                                        <p:tav tm="100000">
                                          <p:val>
                                            <p:strVal val="#ppt_x"/>
                                          </p:val>
                                        </p:tav>
                                      </p:tavLst>
                                    </p:anim>
                                    <p:anim calcmode="lin" valueType="num">
                                      <p:cBhvr additive="base">
                                        <p:cTn id="32" dur="500" fill="hold"/>
                                        <p:tgtEl>
                                          <p:spTgt spid="2867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6727"/>
                                        </p:tgtEl>
                                        <p:attrNameLst>
                                          <p:attrName>style.visibility</p:attrName>
                                        </p:attrNameLst>
                                      </p:cBhvr>
                                      <p:to>
                                        <p:strVal val="visible"/>
                                      </p:to>
                                    </p:set>
                                    <p:anim calcmode="lin" valueType="num">
                                      <p:cBhvr additive="base">
                                        <p:cTn id="35" dur="500" fill="hold"/>
                                        <p:tgtEl>
                                          <p:spTgt spid="286727"/>
                                        </p:tgtEl>
                                        <p:attrNameLst>
                                          <p:attrName>ppt_x</p:attrName>
                                        </p:attrNameLst>
                                      </p:cBhvr>
                                      <p:tavLst>
                                        <p:tav tm="0">
                                          <p:val>
                                            <p:strVal val="#ppt_x"/>
                                          </p:val>
                                        </p:tav>
                                        <p:tav tm="100000">
                                          <p:val>
                                            <p:strVal val="#ppt_x"/>
                                          </p:val>
                                        </p:tav>
                                      </p:tavLst>
                                    </p:anim>
                                    <p:anim calcmode="lin" valueType="num">
                                      <p:cBhvr additive="base">
                                        <p:cTn id="36" dur="500" fill="hold"/>
                                        <p:tgtEl>
                                          <p:spTgt spid="28672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6732"/>
                                        </p:tgtEl>
                                        <p:attrNameLst>
                                          <p:attrName>style.visibility</p:attrName>
                                        </p:attrNameLst>
                                      </p:cBhvr>
                                      <p:to>
                                        <p:strVal val="visible"/>
                                      </p:to>
                                    </p:set>
                                    <p:animEffect transition="in" filter="fade">
                                      <p:cBhvr>
                                        <p:cTn id="41" dur="2000"/>
                                        <p:tgtEl>
                                          <p:spTgt spid="2867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6731"/>
                                        </p:tgtEl>
                                        <p:attrNameLst>
                                          <p:attrName>style.visibility</p:attrName>
                                        </p:attrNameLst>
                                      </p:cBhvr>
                                      <p:to>
                                        <p:strVal val="visible"/>
                                      </p:to>
                                    </p:set>
                                    <p:animEffect transition="in" filter="fade">
                                      <p:cBhvr>
                                        <p:cTn id="44" dur="2000"/>
                                        <p:tgtEl>
                                          <p:spTgt spid="2867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6734"/>
                                        </p:tgtEl>
                                        <p:attrNameLst>
                                          <p:attrName>style.visibility</p:attrName>
                                        </p:attrNameLst>
                                      </p:cBhvr>
                                      <p:to>
                                        <p:strVal val="visible"/>
                                      </p:to>
                                    </p:set>
                                    <p:animEffect transition="in" filter="fade">
                                      <p:cBhvr>
                                        <p:cTn id="47" dur="2000"/>
                                        <p:tgtEl>
                                          <p:spTgt spid="28673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6733"/>
                                        </p:tgtEl>
                                        <p:attrNameLst>
                                          <p:attrName>style.visibility</p:attrName>
                                        </p:attrNameLst>
                                      </p:cBhvr>
                                      <p:to>
                                        <p:strVal val="visible"/>
                                      </p:to>
                                    </p:set>
                                    <p:animEffect transition="in" filter="fade">
                                      <p:cBhvr>
                                        <p:cTn id="50" dur="2000"/>
                                        <p:tgtEl>
                                          <p:spTgt spid="286733"/>
                                        </p:tgtEl>
                                      </p:cBhvr>
                                    </p:animEffec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1" nodeType="clickEffect">
                                  <p:stCondLst>
                                    <p:cond delay="0"/>
                                  </p:stCondLst>
                                  <p:childTnLst>
                                    <p:animMotion origin="layout" path="M 8.33333E-7 -3.7037E-6 L -0.24549 0.27871 " pathEditMode="relative" rAng="0" ptsTypes="AA">
                                      <p:cBhvr>
                                        <p:cTn id="54" dur="2000" fill="hold"/>
                                        <p:tgtEl>
                                          <p:spTgt spid="286732"/>
                                        </p:tgtEl>
                                        <p:attrNameLst>
                                          <p:attrName>ppt_x</p:attrName>
                                          <p:attrName>ppt_y</p:attrName>
                                        </p:attrNameLst>
                                      </p:cBhvr>
                                      <p:rCtr x="-12300" y="13900"/>
                                    </p:animMotion>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1" nodeType="clickEffect">
                                  <p:stCondLst>
                                    <p:cond delay="0"/>
                                  </p:stCondLst>
                                  <p:childTnLst>
                                    <p:animMotion origin="layout" path="M 8.33333E-7 -2.22222E-6 L 0.13455 0.2338 " pathEditMode="relative" rAng="0" ptsTypes="AA">
                                      <p:cBhvr>
                                        <p:cTn id="58" dur="2000" fill="hold"/>
                                        <p:tgtEl>
                                          <p:spTgt spid="286731"/>
                                        </p:tgtEl>
                                        <p:attrNameLst>
                                          <p:attrName>ppt_x</p:attrName>
                                          <p:attrName>ppt_y</p:attrName>
                                        </p:attrNameLst>
                                      </p:cBhvr>
                                      <p:rCtr x="6700" y="11700"/>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8.33333E-7 0 L -0.0776 0.05509 " pathEditMode="relative" rAng="0" ptsTypes="AA">
                                      <p:cBhvr>
                                        <p:cTn id="62" dur="2000" fill="hold"/>
                                        <p:tgtEl>
                                          <p:spTgt spid="286734"/>
                                        </p:tgtEl>
                                        <p:attrNameLst>
                                          <p:attrName>ppt_x</p:attrName>
                                          <p:attrName>ppt_y</p:attrName>
                                        </p:attrNameLst>
                                      </p:cBhvr>
                                      <p:rCtr x="-3900" y="2800"/>
                                    </p:animMotion>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grpId="1" nodeType="clickEffect">
                                  <p:stCondLst>
                                    <p:cond delay="0"/>
                                  </p:stCondLst>
                                  <p:childTnLst>
                                    <p:animMotion origin="layout" path="M 8.33333E-7 7.40741E-7 L 0.30052 0.11157 " pathEditMode="relative" rAng="0" ptsTypes="AA">
                                      <p:cBhvr>
                                        <p:cTn id="66" dur="2000" fill="hold"/>
                                        <p:tgtEl>
                                          <p:spTgt spid="286733"/>
                                        </p:tgtEl>
                                        <p:attrNameLst>
                                          <p:attrName>ppt_x</p:attrName>
                                          <p:attrName>ppt_y</p:attrName>
                                        </p:attrNameLst>
                                      </p:cBhvr>
                                      <p:rCtr x="15000" y="5600"/>
                                    </p:animMotion>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86728">
                                            <p:txEl>
                                              <p:pRg st="1" end="1"/>
                                            </p:txEl>
                                          </p:spTgt>
                                        </p:tgtEl>
                                        <p:attrNameLst>
                                          <p:attrName>style.visibility</p:attrName>
                                        </p:attrNameLst>
                                      </p:cBhvr>
                                      <p:to>
                                        <p:strVal val="visible"/>
                                      </p:to>
                                    </p:set>
                                    <p:anim calcmode="lin" valueType="num">
                                      <p:cBhvr additive="base">
                                        <p:cTn id="71" dur="500" fill="hold"/>
                                        <p:tgtEl>
                                          <p:spTgt spid="286728">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8672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4" grpId="0"/>
      <p:bldP spid="286725" grpId="0"/>
      <p:bldP spid="286726" grpId="0"/>
      <p:bldP spid="286727" grpId="0"/>
      <p:bldP spid="286729" grpId="0"/>
      <p:bldP spid="286729" grpId="1"/>
      <p:bldP spid="286730" grpId="0"/>
      <p:bldP spid="286730" grpId="1"/>
      <p:bldP spid="286731" grpId="0"/>
      <p:bldP spid="286731" grpId="1"/>
      <p:bldP spid="286732" grpId="0"/>
      <p:bldP spid="286732" grpId="1"/>
      <p:bldP spid="286733" grpId="0"/>
      <p:bldP spid="286733" grpId="1"/>
      <p:bldP spid="286734" grpId="0"/>
      <p:bldP spid="286734" grpId="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2"/>
          <p:cNvPicPr>
            <a:picLocks noChangeAspect="1" noChangeArrowheads="1"/>
          </p:cNvPicPr>
          <p:nvPr/>
        </p:nvPicPr>
        <p:blipFill>
          <a:blip r:embed="rId2" cstate="print"/>
          <a:srcRect/>
          <a:stretch>
            <a:fillRect/>
          </a:stretch>
        </p:blipFill>
        <p:spPr bwMode="auto">
          <a:xfrm>
            <a:off x="9098367" y="1111252"/>
            <a:ext cx="1908984" cy="728663"/>
          </a:xfrm>
          <a:prstGeom prst="rect">
            <a:avLst/>
          </a:prstGeom>
          <a:noFill/>
          <a:ln w="9525">
            <a:noFill/>
            <a:miter lim="800000"/>
            <a:headEnd/>
            <a:tailEnd/>
          </a:ln>
          <a:effectLst/>
        </p:spPr>
      </p:pic>
      <p:pic>
        <p:nvPicPr>
          <p:cNvPr id="15362" name="Picture 2"/>
          <p:cNvPicPr>
            <a:picLocks noChangeAspect="1" noChangeArrowheads="1"/>
          </p:cNvPicPr>
          <p:nvPr/>
        </p:nvPicPr>
        <p:blipFill>
          <a:blip r:embed="rId2" cstate="print"/>
          <a:srcRect/>
          <a:stretch>
            <a:fillRect/>
          </a:stretch>
        </p:blipFill>
        <p:spPr bwMode="auto">
          <a:xfrm>
            <a:off x="380911" y="3524252"/>
            <a:ext cx="2244719" cy="1543911"/>
          </a:xfrm>
          <a:prstGeom prst="rect">
            <a:avLst/>
          </a:prstGeom>
          <a:noFill/>
          <a:ln w="9525">
            <a:noFill/>
            <a:miter lim="800000"/>
            <a:headEnd/>
            <a:tailEnd/>
          </a:ln>
          <a:effectLst/>
        </p:spPr>
      </p:pic>
      <p:grpSp>
        <p:nvGrpSpPr>
          <p:cNvPr id="2" name="Group 76"/>
          <p:cNvGrpSpPr/>
          <p:nvPr/>
        </p:nvGrpSpPr>
        <p:grpSpPr bwMode="auto">
          <a:xfrm>
            <a:off x="4700505" y="1427165"/>
            <a:ext cx="3528024" cy="1120775"/>
            <a:chOff x="432" y="1872"/>
            <a:chExt cx="1200" cy="1248"/>
          </a:xfrm>
        </p:grpSpPr>
        <p:sp>
          <p:nvSpPr>
            <p:cNvPr id="49" name="Oval 77"/>
            <p:cNvSpPr>
              <a:spLocks noChangeArrowheads="1"/>
            </p:cNvSpPr>
            <p:nvPr/>
          </p:nvSpPr>
          <p:spPr bwMode="gray">
            <a:xfrm>
              <a:off x="432" y="1872"/>
              <a:ext cx="1200" cy="1248"/>
            </a:xfrm>
            <a:prstGeom prst="ellipse">
              <a:avLst/>
            </a:prstGeom>
            <a:gradFill rotWithShape="1">
              <a:gsLst>
                <a:gs pos="0">
                  <a:srgbClr val="B2B2B2"/>
                </a:gs>
                <a:gs pos="100000">
                  <a:srgbClr val="B2B2B2">
                    <a:gamma/>
                    <a:tint val="0"/>
                    <a:invGamma/>
                  </a:srgbClr>
                </a:gs>
              </a:gsLst>
              <a:lin ang="5400000" scaled="1"/>
            </a:gradFill>
            <a:ln>
              <a:noFill/>
            </a:ln>
            <a:effectLst/>
            <a:extLst>
              <a:ext uri="{91240B29-F687-4F45-9708-019B960494DF}">
                <a14:hiddenLine xmlns:a14="http://schemas.microsoft.com/office/drawing/2010/main" w="19050">
                  <a:solidFill>
                    <a:srgbClr val="F8F8F8">
                      <a:alpha val="70000"/>
                    </a:srgbClr>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50" name="Oval 78"/>
            <p:cNvSpPr>
              <a:spLocks noChangeArrowheads="1"/>
            </p:cNvSpPr>
            <p:nvPr/>
          </p:nvSpPr>
          <p:spPr bwMode="gray">
            <a:xfrm>
              <a:off x="482" y="1929"/>
              <a:ext cx="1097" cy="1140"/>
            </a:xfrm>
            <a:prstGeom prst="ellipse">
              <a:avLst/>
            </a:prstGeom>
            <a:gradFill rotWithShape="1">
              <a:gsLst>
                <a:gs pos="0">
                  <a:srgbClr val="DDDDDD"/>
                </a:gs>
                <a:gs pos="50000">
                  <a:srgbClr val="DDDDDD">
                    <a:gamma/>
                    <a:tint val="26667"/>
                    <a:invGamma/>
                  </a:srgbClr>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zh-CN" altLang="en-US" sz="100" kern="0">
                <a:solidFill>
                  <a:srgbClr val="000000"/>
                </a:solidFill>
              </a:endParaRPr>
            </a:p>
          </p:txBody>
        </p:sp>
        <p:pic>
          <p:nvPicPr>
            <p:cNvPr id="28712" name="Picture 79" descr="circuler_1"/>
            <p:cNvPicPr>
              <a:picLocks noChangeAspect="1" noChangeArrowheads="1"/>
            </p:cNvPicPr>
            <p:nvPr/>
          </p:nvPicPr>
          <p:blipFill>
            <a:blip r:embed="rId3" cstate="print"/>
            <a:srcRect/>
            <a:stretch>
              <a:fillRect/>
            </a:stretch>
          </p:blipFill>
          <p:spPr bwMode="gray">
            <a:xfrm>
              <a:off x="522" y="1970"/>
              <a:ext cx="1024" cy="1049"/>
            </a:xfrm>
            <a:prstGeom prst="rect">
              <a:avLst/>
            </a:prstGeom>
            <a:noFill/>
            <a:ln w="9525">
              <a:noFill/>
              <a:miter lim="800000"/>
              <a:headEnd/>
              <a:tailEnd/>
            </a:ln>
          </p:spPr>
        </p:pic>
        <p:sp>
          <p:nvSpPr>
            <p:cNvPr id="52" name="Oval 80"/>
            <p:cNvSpPr>
              <a:spLocks noChangeArrowheads="1"/>
            </p:cNvSpPr>
            <p:nvPr/>
          </p:nvSpPr>
          <p:spPr bwMode="gray">
            <a:xfrm>
              <a:off x="522" y="1970"/>
              <a:ext cx="1017" cy="1052"/>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53" name="Freeform 81"/>
            <p:cNvSpPr/>
            <p:nvPr/>
          </p:nvSpPr>
          <p:spPr bwMode="gray">
            <a:xfrm>
              <a:off x="627" y="1990"/>
              <a:ext cx="799" cy="366"/>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99FFCC">
                    <a:alpha val="17999"/>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pPr eaLnBrk="1" hangingPunct="1">
                <a:defRPr/>
              </a:pPr>
              <a:endParaRPr lang="zh-CN" altLang="en-US" sz="100" kern="0">
                <a:solidFill>
                  <a:srgbClr val="000000"/>
                </a:solidFill>
              </a:endParaRPr>
            </a:p>
          </p:txBody>
        </p:sp>
        <p:grpSp>
          <p:nvGrpSpPr>
            <p:cNvPr id="7" name="Group 82"/>
            <p:cNvGrpSpPr/>
            <p:nvPr/>
          </p:nvGrpSpPr>
          <p:grpSpPr bwMode="auto">
            <a:xfrm rot="-1297425" flipH="1" flipV="1">
              <a:off x="600" y="2791"/>
              <a:ext cx="888" cy="223"/>
              <a:chOff x="2532" y="1051"/>
              <a:chExt cx="893" cy="246"/>
            </a:xfrm>
          </p:grpSpPr>
          <p:grpSp>
            <p:nvGrpSpPr>
              <p:cNvPr id="8" name="Group 83"/>
              <p:cNvGrpSpPr/>
              <p:nvPr/>
            </p:nvGrpSpPr>
            <p:grpSpPr bwMode="auto">
              <a:xfrm>
                <a:off x="2532" y="1051"/>
                <a:ext cx="743" cy="185"/>
                <a:chOff x="1565" y="2568"/>
                <a:chExt cx="1118" cy="279"/>
              </a:xfrm>
            </p:grpSpPr>
            <p:sp>
              <p:nvSpPr>
                <p:cNvPr id="61" name="AutoShape 84"/>
                <p:cNvSpPr>
                  <a:spLocks noChangeArrowheads="1"/>
                </p:cNvSpPr>
                <p:nvPr/>
              </p:nvSpPr>
              <p:spPr bwMode="white">
                <a:xfrm rot="5263130">
                  <a:off x="1861" y="2284"/>
                  <a:ext cx="226" cy="817"/>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62" name="AutoShape 85"/>
                <p:cNvSpPr>
                  <a:spLocks noChangeArrowheads="1"/>
                </p:cNvSpPr>
                <p:nvPr/>
              </p:nvSpPr>
              <p:spPr bwMode="white">
                <a:xfrm rot="6078281">
                  <a:off x="1997" y="2284"/>
                  <a:ext cx="226" cy="817"/>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63" name="AutoShape 86"/>
                <p:cNvSpPr>
                  <a:spLocks noChangeArrowheads="1"/>
                </p:cNvSpPr>
                <p:nvPr/>
              </p:nvSpPr>
              <p:spPr bwMode="white">
                <a:xfrm rot="6373927">
                  <a:off x="2073" y="2303"/>
                  <a:ext cx="226"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64" name="AutoShape 87"/>
                <p:cNvSpPr>
                  <a:spLocks noChangeArrowheads="1"/>
                </p:cNvSpPr>
                <p:nvPr/>
              </p:nvSpPr>
              <p:spPr bwMode="white">
                <a:xfrm rot="6906312">
                  <a:off x="2162" y="2336"/>
                  <a:ext cx="226" cy="818"/>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grpSp>
          <p:grpSp>
            <p:nvGrpSpPr>
              <p:cNvPr id="10" name="Group 88"/>
              <p:cNvGrpSpPr/>
              <p:nvPr/>
            </p:nvGrpSpPr>
            <p:grpSpPr bwMode="auto">
              <a:xfrm rot="1353540">
                <a:off x="2682" y="1111"/>
                <a:ext cx="743" cy="186"/>
                <a:chOff x="1565" y="2568"/>
                <a:chExt cx="1118" cy="279"/>
              </a:xfrm>
            </p:grpSpPr>
            <p:sp>
              <p:nvSpPr>
                <p:cNvPr id="57" name="AutoShape 89"/>
                <p:cNvSpPr>
                  <a:spLocks noChangeArrowheads="1"/>
                </p:cNvSpPr>
                <p:nvPr/>
              </p:nvSpPr>
              <p:spPr bwMode="white">
                <a:xfrm rot="5263130">
                  <a:off x="1865" y="2276"/>
                  <a:ext cx="222" cy="817"/>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58" name="AutoShape 90"/>
                <p:cNvSpPr>
                  <a:spLocks noChangeArrowheads="1"/>
                </p:cNvSpPr>
                <p:nvPr/>
              </p:nvSpPr>
              <p:spPr bwMode="white">
                <a:xfrm rot="6078281">
                  <a:off x="2001" y="2276"/>
                  <a:ext cx="222" cy="817"/>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59" name="AutoShape 91"/>
                <p:cNvSpPr>
                  <a:spLocks noChangeArrowheads="1"/>
                </p:cNvSpPr>
                <p:nvPr/>
              </p:nvSpPr>
              <p:spPr bwMode="white">
                <a:xfrm rot="6373927">
                  <a:off x="2075" y="2296"/>
                  <a:ext cx="228"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60" name="AutoShape 92"/>
                <p:cNvSpPr>
                  <a:spLocks noChangeArrowheads="1"/>
                </p:cNvSpPr>
                <p:nvPr/>
              </p:nvSpPr>
              <p:spPr bwMode="white">
                <a:xfrm rot="6906312">
                  <a:off x="2164" y="2331"/>
                  <a:ext cx="225" cy="818"/>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grpSp>
        </p:grpSp>
      </p:grpSp>
      <p:grpSp>
        <p:nvGrpSpPr>
          <p:cNvPr id="12" name="Group 76"/>
          <p:cNvGrpSpPr/>
          <p:nvPr/>
        </p:nvGrpSpPr>
        <p:grpSpPr bwMode="auto">
          <a:xfrm>
            <a:off x="4459237" y="4111626"/>
            <a:ext cx="3528024" cy="1120775"/>
            <a:chOff x="432" y="1872"/>
            <a:chExt cx="1200" cy="1248"/>
          </a:xfrm>
        </p:grpSpPr>
        <p:sp>
          <p:nvSpPr>
            <p:cNvPr id="13" name="Oval 77"/>
            <p:cNvSpPr>
              <a:spLocks noChangeArrowheads="1"/>
            </p:cNvSpPr>
            <p:nvPr/>
          </p:nvSpPr>
          <p:spPr bwMode="gray">
            <a:xfrm>
              <a:off x="432" y="1872"/>
              <a:ext cx="1200" cy="1248"/>
            </a:xfrm>
            <a:prstGeom prst="ellipse">
              <a:avLst/>
            </a:prstGeom>
            <a:gradFill rotWithShape="1">
              <a:gsLst>
                <a:gs pos="0">
                  <a:srgbClr val="B2B2B2"/>
                </a:gs>
                <a:gs pos="100000">
                  <a:srgbClr val="B2B2B2">
                    <a:gamma/>
                    <a:tint val="0"/>
                    <a:invGamma/>
                  </a:srgbClr>
                </a:gs>
              </a:gsLst>
              <a:lin ang="5400000" scaled="1"/>
            </a:gradFill>
            <a:ln>
              <a:noFill/>
            </a:ln>
            <a:effectLst/>
            <a:extLst>
              <a:ext uri="{91240B29-F687-4F45-9708-019B960494DF}">
                <a14:hiddenLine xmlns:a14="http://schemas.microsoft.com/office/drawing/2010/main" w="19050">
                  <a:solidFill>
                    <a:srgbClr val="F8F8F8">
                      <a:alpha val="70000"/>
                    </a:srgbClr>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14" name="Oval 78"/>
            <p:cNvSpPr>
              <a:spLocks noChangeArrowheads="1"/>
            </p:cNvSpPr>
            <p:nvPr/>
          </p:nvSpPr>
          <p:spPr bwMode="gray">
            <a:xfrm>
              <a:off x="482" y="1929"/>
              <a:ext cx="1097" cy="1140"/>
            </a:xfrm>
            <a:prstGeom prst="ellipse">
              <a:avLst/>
            </a:prstGeom>
            <a:gradFill rotWithShape="1">
              <a:gsLst>
                <a:gs pos="0">
                  <a:srgbClr val="DDDDDD"/>
                </a:gs>
                <a:gs pos="50000">
                  <a:srgbClr val="DDDDDD">
                    <a:gamma/>
                    <a:tint val="26667"/>
                    <a:invGamma/>
                  </a:srgbClr>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zh-CN" altLang="en-US" sz="100" kern="0">
                <a:solidFill>
                  <a:srgbClr val="000000"/>
                </a:solidFill>
              </a:endParaRPr>
            </a:p>
          </p:txBody>
        </p:sp>
        <p:pic>
          <p:nvPicPr>
            <p:cNvPr id="28694" name="Picture 79" descr="circuler_1"/>
            <p:cNvPicPr>
              <a:picLocks noChangeAspect="1" noChangeArrowheads="1"/>
            </p:cNvPicPr>
            <p:nvPr/>
          </p:nvPicPr>
          <p:blipFill>
            <a:blip r:embed="rId3" cstate="print"/>
            <a:srcRect/>
            <a:stretch>
              <a:fillRect/>
            </a:stretch>
          </p:blipFill>
          <p:spPr bwMode="gray">
            <a:xfrm>
              <a:off x="522" y="1970"/>
              <a:ext cx="1024" cy="1049"/>
            </a:xfrm>
            <a:prstGeom prst="rect">
              <a:avLst/>
            </a:prstGeom>
            <a:noFill/>
            <a:ln w="9525">
              <a:noFill/>
              <a:miter lim="800000"/>
              <a:headEnd/>
              <a:tailEnd/>
            </a:ln>
          </p:spPr>
        </p:pic>
        <p:sp>
          <p:nvSpPr>
            <p:cNvPr id="16" name="Oval 80"/>
            <p:cNvSpPr>
              <a:spLocks noChangeArrowheads="1"/>
            </p:cNvSpPr>
            <p:nvPr/>
          </p:nvSpPr>
          <p:spPr bwMode="gray">
            <a:xfrm>
              <a:off x="522" y="1970"/>
              <a:ext cx="1017" cy="1052"/>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17" name="Freeform 81"/>
            <p:cNvSpPr/>
            <p:nvPr/>
          </p:nvSpPr>
          <p:spPr bwMode="gray">
            <a:xfrm>
              <a:off x="627" y="1990"/>
              <a:ext cx="799" cy="366"/>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99FFCC">
                    <a:alpha val="17999"/>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pPr eaLnBrk="1" hangingPunct="1">
                <a:defRPr/>
              </a:pPr>
              <a:endParaRPr lang="zh-CN" altLang="en-US" sz="100" kern="0">
                <a:solidFill>
                  <a:srgbClr val="000000"/>
                </a:solidFill>
              </a:endParaRPr>
            </a:p>
          </p:txBody>
        </p:sp>
        <p:grpSp>
          <p:nvGrpSpPr>
            <p:cNvPr id="15" name="Group 82"/>
            <p:cNvGrpSpPr/>
            <p:nvPr/>
          </p:nvGrpSpPr>
          <p:grpSpPr bwMode="auto">
            <a:xfrm rot="-1297425" flipH="1" flipV="1">
              <a:off x="600" y="2791"/>
              <a:ext cx="888" cy="223"/>
              <a:chOff x="2532" y="1051"/>
              <a:chExt cx="893" cy="246"/>
            </a:xfrm>
          </p:grpSpPr>
          <p:grpSp>
            <p:nvGrpSpPr>
              <p:cNvPr id="18" name="Group 83"/>
              <p:cNvGrpSpPr/>
              <p:nvPr/>
            </p:nvGrpSpPr>
            <p:grpSpPr bwMode="auto">
              <a:xfrm>
                <a:off x="2532" y="1051"/>
                <a:ext cx="743" cy="185"/>
                <a:chOff x="1565" y="2568"/>
                <a:chExt cx="1118" cy="279"/>
              </a:xfrm>
            </p:grpSpPr>
            <p:sp>
              <p:nvSpPr>
                <p:cNvPr id="25" name="AutoShape 84"/>
                <p:cNvSpPr>
                  <a:spLocks noChangeArrowheads="1"/>
                </p:cNvSpPr>
                <p:nvPr/>
              </p:nvSpPr>
              <p:spPr bwMode="white">
                <a:xfrm rot="5263130">
                  <a:off x="1861" y="2284"/>
                  <a:ext cx="226" cy="817"/>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26" name="AutoShape 85"/>
                <p:cNvSpPr>
                  <a:spLocks noChangeArrowheads="1"/>
                </p:cNvSpPr>
                <p:nvPr/>
              </p:nvSpPr>
              <p:spPr bwMode="white">
                <a:xfrm rot="6078281">
                  <a:off x="1997" y="2284"/>
                  <a:ext cx="226" cy="817"/>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27" name="AutoShape 86"/>
                <p:cNvSpPr>
                  <a:spLocks noChangeArrowheads="1"/>
                </p:cNvSpPr>
                <p:nvPr/>
              </p:nvSpPr>
              <p:spPr bwMode="white">
                <a:xfrm rot="6373927">
                  <a:off x="2073" y="2303"/>
                  <a:ext cx="226"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28" name="AutoShape 87"/>
                <p:cNvSpPr>
                  <a:spLocks noChangeArrowheads="1"/>
                </p:cNvSpPr>
                <p:nvPr/>
              </p:nvSpPr>
              <p:spPr bwMode="white">
                <a:xfrm rot="6906312">
                  <a:off x="2162" y="2336"/>
                  <a:ext cx="226" cy="818"/>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grpSp>
          <p:grpSp>
            <p:nvGrpSpPr>
              <p:cNvPr id="19" name="Group 88"/>
              <p:cNvGrpSpPr/>
              <p:nvPr/>
            </p:nvGrpSpPr>
            <p:grpSpPr bwMode="auto">
              <a:xfrm rot="1353540">
                <a:off x="2682" y="1111"/>
                <a:ext cx="743" cy="186"/>
                <a:chOff x="1565" y="2568"/>
                <a:chExt cx="1118" cy="279"/>
              </a:xfrm>
            </p:grpSpPr>
            <p:sp>
              <p:nvSpPr>
                <p:cNvPr id="21" name="AutoShape 89"/>
                <p:cNvSpPr>
                  <a:spLocks noChangeArrowheads="1"/>
                </p:cNvSpPr>
                <p:nvPr/>
              </p:nvSpPr>
              <p:spPr bwMode="white">
                <a:xfrm rot="5263130">
                  <a:off x="1865" y="2276"/>
                  <a:ext cx="222" cy="817"/>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22" name="AutoShape 90"/>
                <p:cNvSpPr>
                  <a:spLocks noChangeArrowheads="1"/>
                </p:cNvSpPr>
                <p:nvPr/>
              </p:nvSpPr>
              <p:spPr bwMode="white">
                <a:xfrm rot="6078281">
                  <a:off x="2001" y="2276"/>
                  <a:ext cx="222" cy="817"/>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23" name="AutoShape 91"/>
                <p:cNvSpPr>
                  <a:spLocks noChangeArrowheads="1"/>
                </p:cNvSpPr>
                <p:nvPr/>
              </p:nvSpPr>
              <p:spPr bwMode="white">
                <a:xfrm rot="6373927">
                  <a:off x="2075" y="2296"/>
                  <a:ext cx="228"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sp>
              <p:nvSpPr>
                <p:cNvPr id="24" name="AutoShape 92"/>
                <p:cNvSpPr>
                  <a:spLocks noChangeArrowheads="1"/>
                </p:cNvSpPr>
                <p:nvPr/>
              </p:nvSpPr>
              <p:spPr bwMode="white">
                <a:xfrm rot="6906312">
                  <a:off x="2164" y="2331"/>
                  <a:ext cx="225" cy="818"/>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sz="100" kern="0">
                    <a:solidFill>
                      <a:srgbClr val="000000"/>
                    </a:solidFill>
                  </a:endParaRPr>
                </a:p>
              </p:txBody>
            </p:sp>
          </p:grpSp>
        </p:grpSp>
      </p:grpSp>
      <p:sp>
        <p:nvSpPr>
          <p:cNvPr id="11" name="AutoShape 6"/>
          <p:cNvSpPr>
            <a:spLocks noChangeArrowheads="1"/>
          </p:cNvSpPr>
          <p:nvPr/>
        </p:nvSpPr>
        <p:spPr bwMode="auto">
          <a:xfrm>
            <a:off x="2294169" y="2678114"/>
            <a:ext cx="8795722" cy="623887"/>
          </a:xfrm>
          <a:prstGeom prst="roundRect">
            <a:avLst>
              <a:gd name="adj" fmla="val 6204"/>
            </a:avLst>
          </a:prstGeom>
          <a:gradFill rotWithShape="1">
            <a:gsLst>
              <a:gs pos="0">
                <a:srgbClr val="E3F1FF"/>
              </a:gs>
              <a:gs pos="100000">
                <a:srgbClr val="6DB6FF"/>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lnSpc>
                <a:spcPct val="150000"/>
              </a:lnSpc>
              <a:defRPr/>
            </a:pPr>
            <a:endParaRPr lang="en-US" sz="100" kern="0">
              <a:solidFill>
                <a:srgbClr val="333399"/>
              </a:solidFill>
            </a:endParaRPr>
          </a:p>
        </p:txBody>
      </p:sp>
      <p:sp>
        <p:nvSpPr>
          <p:cNvPr id="9" name="AutoShape 6"/>
          <p:cNvSpPr>
            <a:spLocks noChangeArrowheads="1"/>
          </p:cNvSpPr>
          <p:nvPr/>
        </p:nvSpPr>
        <p:spPr bwMode="auto">
          <a:xfrm>
            <a:off x="2114277" y="5353051"/>
            <a:ext cx="8797838" cy="623888"/>
          </a:xfrm>
          <a:prstGeom prst="roundRect">
            <a:avLst>
              <a:gd name="adj" fmla="val 6204"/>
            </a:avLst>
          </a:prstGeom>
          <a:gradFill rotWithShape="1">
            <a:gsLst>
              <a:gs pos="0">
                <a:srgbClr val="E3F1FF"/>
              </a:gs>
              <a:gs pos="100000">
                <a:srgbClr val="6DB6FF"/>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lnSpc>
                <a:spcPct val="150000"/>
              </a:lnSpc>
              <a:defRPr/>
            </a:pPr>
            <a:endParaRPr lang="en-US" sz="100" kern="0">
              <a:solidFill>
                <a:srgbClr val="333399"/>
              </a:solidFill>
            </a:endParaRPr>
          </a:p>
        </p:txBody>
      </p:sp>
      <p:sp>
        <p:nvSpPr>
          <p:cNvPr id="28680" name="TextBox 60"/>
          <p:cNvSpPr txBox="1">
            <a:spLocks noChangeArrowheads="1"/>
          </p:cNvSpPr>
          <p:nvPr/>
        </p:nvSpPr>
        <p:spPr bwMode="auto">
          <a:xfrm>
            <a:off x="3134377" y="652465"/>
            <a:ext cx="5519460" cy="58477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3200" b="1">
                <a:solidFill>
                  <a:srgbClr val="0000FF"/>
                </a:solidFill>
                <a:latin typeface="微软雅黑" panose="020B0503020204020204" pitchFamily="34" charset="-122"/>
                <a:ea typeface="微软雅黑" panose="020B0503020204020204" pitchFamily="34" charset="-122"/>
              </a:rPr>
              <a:t>“南北对话“与”南南合作“</a:t>
            </a:r>
          </a:p>
        </p:txBody>
      </p:sp>
      <p:sp>
        <p:nvSpPr>
          <p:cNvPr id="3" name="矩形 2"/>
          <p:cNvSpPr>
            <a:spLocks noChangeArrowheads="1"/>
          </p:cNvSpPr>
          <p:nvPr/>
        </p:nvSpPr>
        <p:spPr bwMode="auto">
          <a:xfrm>
            <a:off x="2484645" y="2773364"/>
            <a:ext cx="8392041"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发展中国家和发达国家之间的政治、经济商谈</a:t>
            </a:r>
          </a:p>
        </p:txBody>
      </p:sp>
      <p:sp>
        <p:nvSpPr>
          <p:cNvPr id="4" name="矩形 3"/>
          <p:cNvSpPr>
            <a:spLocks noChangeArrowheads="1"/>
          </p:cNvSpPr>
          <p:nvPr/>
        </p:nvSpPr>
        <p:spPr bwMode="auto">
          <a:xfrm>
            <a:off x="3443371" y="5472114"/>
            <a:ext cx="5109091"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发展中国家之间的互助合作</a:t>
            </a:r>
          </a:p>
        </p:txBody>
      </p:sp>
      <p:sp>
        <p:nvSpPr>
          <p:cNvPr id="5" name="矩形 4"/>
          <p:cNvSpPr>
            <a:spLocks noChangeArrowheads="1"/>
          </p:cNvSpPr>
          <p:nvPr/>
        </p:nvSpPr>
        <p:spPr bwMode="auto">
          <a:xfrm>
            <a:off x="5159761" y="1757363"/>
            <a:ext cx="2646878"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“南北对话”</a:t>
            </a:r>
          </a:p>
        </p:txBody>
      </p:sp>
      <p:sp>
        <p:nvSpPr>
          <p:cNvPr id="6" name="矩形 5"/>
          <p:cNvSpPr>
            <a:spLocks noChangeArrowheads="1"/>
          </p:cNvSpPr>
          <p:nvPr/>
        </p:nvSpPr>
        <p:spPr bwMode="auto">
          <a:xfrm>
            <a:off x="4907912" y="4464052"/>
            <a:ext cx="2646878"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a:solidFill>
                  <a:srgbClr val="000000"/>
                </a:solidFill>
                <a:latin typeface="微软雅黑" panose="020B0503020204020204" pitchFamily="34" charset="-122"/>
                <a:ea typeface="微软雅黑" panose="020B0503020204020204" pitchFamily="34" charset="-122"/>
              </a:rPr>
              <a:t>“南南合作”</a:t>
            </a:r>
          </a:p>
        </p:txBody>
      </p:sp>
      <p:sp>
        <p:nvSpPr>
          <p:cNvPr id="65" name="TextBox 60"/>
          <p:cNvSpPr txBox="1">
            <a:spLocks noChangeArrowheads="1"/>
          </p:cNvSpPr>
          <p:nvPr/>
        </p:nvSpPr>
        <p:spPr bwMode="auto">
          <a:xfrm>
            <a:off x="937563" y="3803649"/>
            <a:ext cx="1415772" cy="1323439"/>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3200" b="1" dirty="0">
                <a:solidFill>
                  <a:srgbClr val="FF0000"/>
                </a:solidFill>
                <a:latin typeface="微软雅黑" panose="020B0503020204020204" pitchFamily="34" charset="-122"/>
                <a:ea typeface="微软雅黑" panose="020B0503020204020204" pitchFamily="34" charset="-122"/>
              </a:rPr>
              <a:t>发展中</a:t>
            </a:r>
            <a:endParaRPr lang="en-US" altLang="zh-CN" sz="3200" b="1" dirty="0">
              <a:solidFill>
                <a:srgbClr val="FF0000"/>
              </a:solidFill>
              <a:latin typeface="微软雅黑" panose="020B0503020204020204" pitchFamily="34" charset="-122"/>
              <a:ea typeface="微软雅黑" panose="020B0503020204020204" pitchFamily="34" charset="-122"/>
            </a:endParaRPr>
          </a:p>
          <a:p>
            <a:pPr eaLnBrk="1" hangingPunct="1">
              <a:spcBef>
                <a:spcPct val="50000"/>
              </a:spcBef>
              <a:buFont typeface="Arial" panose="020B0604020202020204" pitchFamily="34" charset="0"/>
              <a:buNone/>
            </a:pPr>
            <a:r>
              <a:rPr lang="zh-CN" altLang="en-US" sz="3200" b="1" dirty="0">
                <a:solidFill>
                  <a:srgbClr val="FF0000"/>
                </a:solidFill>
                <a:latin typeface="微软雅黑" panose="020B0503020204020204" pitchFamily="34" charset="-122"/>
                <a:ea typeface="微软雅黑" panose="020B0503020204020204" pitchFamily="34" charset="-122"/>
              </a:rPr>
              <a:t>国家</a:t>
            </a:r>
          </a:p>
        </p:txBody>
      </p:sp>
      <p:sp>
        <p:nvSpPr>
          <p:cNvPr id="66" name="TextBox 60"/>
          <p:cNvSpPr txBox="1">
            <a:spLocks noChangeArrowheads="1"/>
          </p:cNvSpPr>
          <p:nvPr/>
        </p:nvSpPr>
        <p:spPr bwMode="auto">
          <a:xfrm>
            <a:off x="9001012" y="1309689"/>
            <a:ext cx="1826141" cy="58477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3200" b="1">
                <a:solidFill>
                  <a:srgbClr val="FF0000"/>
                </a:solidFill>
                <a:latin typeface="微软雅黑" panose="020B0503020204020204" pitchFamily="34" charset="-122"/>
                <a:ea typeface="微软雅黑" panose="020B0503020204020204" pitchFamily="34" charset="-122"/>
              </a:rPr>
              <a:t>发达国家</a:t>
            </a:r>
          </a:p>
        </p:txBody>
      </p:sp>
      <p:cxnSp>
        <p:nvCxnSpPr>
          <p:cNvPr id="67" name="直接箭头连接符 66"/>
          <p:cNvCxnSpPr/>
          <p:nvPr/>
        </p:nvCxnSpPr>
        <p:spPr>
          <a:xfrm flipH="1">
            <a:off x="2622211" y="2155826"/>
            <a:ext cx="3187285" cy="16478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flipV="1">
            <a:off x="2622210" y="4498976"/>
            <a:ext cx="2895223" cy="3381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6336476" y="1355726"/>
            <a:ext cx="2689934" cy="4365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randombar(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barn(inVertical)">
                                      <p:cBhvr>
                                        <p:cTn id="35" dur="500"/>
                                        <p:tgtEl>
                                          <p:spTgt spid="67"/>
                                        </p:tgtEl>
                                      </p:cBhvr>
                                    </p:animEffect>
                                  </p:childTnLst>
                                </p:cTn>
                              </p:par>
                              <p:par>
                                <p:cTn id="36" presetID="16" presetClass="entr" presetSubtype="21" fill="hold"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barn(inVertical)">
                                      <p:cBhvr>
                                        <p:cTn id="38" dur="500"/>
                                        <p:tgtEl>
                                          <p:spTgt spid="69"/>
                                        </p:tgtEl>
                                      </p:cBhvr>
                                    </p:animEffect>
                                  </p:childTnLst>
                                </p:cTn>
                              </p:par>
                              <p:par>
                                <p:cTn id="39" presetID="16" presetClass="entr" presetSubtype="21" fill="hold" nodeType="withEffect">
                                  <p:stCondLst>
                                    <p:cond delay="0"/>
                                  </p:stCondLst>
                                  <p:childTnLst>
                                    <p:set>
                                      <p:cBhvr>
                                        <p:cTn id="40" dur="1" fill="hold">
                                          <p:stCondLst>
                                            <p:cond delay="0"/>
                                          </p:stCondLst>
                                        </p:cTn>
                                        <p:tgtEl>
                                          <p:spTgt spid="15362"/>
                                        </p:tgtEl>
                                        <p:attrNameLst>
                                          <p:attrName>style.visibility</p:attrName>
                                        </p:attrNameLst>
                                      </p:cBhvr>
                                      <p:to>
                                        <p:strVal val="visible"/>
                                      </p:to>
                                    </p:set>
                                    <p:animEffect transition="in" filter="barn(inVertical)">
                                      <p:cBhvr>
                                        <p:cTn id="41" dur="500"/>
                                        <p:tgtEl>
                                          <p:spTgt spid="1536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barn(inVertical)">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wipe(down)">
                                      <p:cBhvr>
                                        <p:cTn id="49" dur="500"/>
                                        <p:tgtEl>
                                          <p:spTgt spid="7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down)">
                                      <p:cBhvr>
                                        <p:cTn id="52" dur="500"/>
                                        <p:tgtEl>
                                          <p:spTgt spid="66"/>
                                        </p:tgtEl>
                                      </p:cBhvr>
                                    </p:animEffect>
                                  </p:childTnLst>
                                </p:cTn>
                              </p:par>
                              <p:par>
                                <p:cTn id="53" presetID="22" presetClass="entr" presetSubtype="4"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down)">
                                      <p:cBhvr>
                                        <p:cTn id="5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9" grpId="0" bldLvl="0" animBg="1"/>
      <p:bldP spid="3" grpId="0"/>
      <p:bldP spid="4" grpId="0"/>
      <p:bldP spid="5" grpId="0"/>
      <p:bldP spid="6" grpId="0"/>
      <p:bldP spid="65" grpId="0"/>
      <p:bldP spid="66"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 name="Text Box 10"/>
          <p:cNvSpPr txBox="1">
            <a:spLocks noChangeArrowheads="1"/>
          </p:cNvSpPr>
          <p:nvPr/>
        </p:nvSpPr>
        <p:spPr bwMode="auto">
          <a:xfrm>
            <a:off x="3803749" y="1619865"/>
            <a:ext cx="5390447" cy="666115"/>
          </a:xfrm>
          <a:prstGeom prst="rect">
            <a:avLst/>
          </a:prstGeom>
          <a:noFill/>
          <a:ln w="9525">
            <a:noFill/>
            <a:miter lim="800000"/>
          </a:ln>
          <a:effectLst>
            <a:outerShdw dist="35921" dir="2700000" algn="ctr" rotWithShape="0">
              <a:schemeClr val="bg2"/>
            </a:outerShdw>
          </a:effectLst>
        </p:spPr>
        <p:txBody>
          <a:bodyPr wrap="square">
            <a:spAutoFit/>
          </a:bodyPr>
          <a:lstStyle/>
          <a:p>
            <a:r>
              <a:rPr lang="zh-CN" altLang="en-US" sz="3735" dirty="0">
                <a:solidFill>
                  <a:srgbClr val="262673"/>
                </a:solidFill>
                <a:ea typeface="微软雅黑" panose="020B0503020204020204" pitchFamily="34" charset="-122"/>
              </a:rPr>
              <a:t>发展中国家与发达国家</a:t>
            </a:r>
            <a:endParaRPr lang="en-US" altLang="zh-CN" sz="3735" dirty="0">
              <a:solidFill>
                <a:srgbClr val="262673"/>
              </a:solidFill>
              <a:ea typeface="微软雅黑" panose="020B0503020204020204" pitchFamily="34" charset="-122"/>
            </a:endParaRPr>
          </a:p>
        </p:txBody>
      </p:sp>
      <p:pic>
        <p:nvPicPr>
          <p:cNvPr id="52235" name="Picture 11" descr="plan"/>
          <p:cNvPicPr>
            <a:picLocks noChangeAspect="1" noChangeArrowheads="1"/>
          </p:cNvPicPr>
          <p:nvPr/>
        </p:nvPicPr>
        <p:blipFill>
          <a:blip r:embed="rId2" cstate="print"/>
          <a:srcRect/>
          <a:stretch>
            <a:fillRect/>
          </a:stretch>
        </p:blipFill>
        <p:spPr bwMode="auto">
          <a:xfrm>
            <a:off x="6298380" y="2309814"/>
            <a:ext cx="5282512" cy="2924175"/>
          </a:xfrm>
          <a:prstGeom prst="rect">
            <a:avLst/>
          </a:prstGeom>
          <a:noFill/>
        </p:spPr>
      </p:pic>
      <p:pic>
        <p:nvPicPr>
          <p:cNvPr id="52237" name="Picture 4" descr="E:\李燃\教师教学用书\2012人教教师用书项目\ppt\地理\dl.png"/>
          <p:cNvPicPr>
            <a:picLocks noChangeAspect="1" noChangeArrowheads="1"/>
          </p:cNvPicPr>
          <p:nvPr/>
        </p:nvPicPr>
        <p:blipFill>
          <a:blip r:embed="rId3" cstate="print"/>
          <a:srcRect/>
          <a:stretch>
            <a:fillRect/>
          </a:stretch>
        </p:blipFill>
        <p:spPr bwMode="auto">
          <a:xfrm>
            <a:off x="11089890" y="204788"/>
            <a:ext cx="897350" cy="557212"/>
          </a:xfrm>
          <a:prstGeom prst="rect">
            <a:avLst/>
          </a:prstGeom>
          <a:noFill/>
          <a:ln w="9525">
            <a:noFill/>
            <a:miter lim="800000"/>
            <a:headEnd/>
            <a:tailEnd/>
          </a:ln>
        </p:spPr>
      </p:pic>
      <p:pic>
        <p:nvPicPr>
          <p:cNvPr id="52239" name="Picture 15" descr="2011032909151796"/>
          <p:cNvPicPr>
            <a:picLocks noChangeAspect="1" noChangeArrowheads="1"/>
          </p:cNvPicPr>
          <p:nvPr/>
        </p:nvPicPr>
        <p:blipFill>
          <a:blip r:embed="rId4" cstate="print"/>
          <a:srcRect/>
          <a:stretch>
            <a:fillRect/>
          </a:stretch>
        </p:blipFill>
        <p:spPr bwMode="auto">
          <a:xfrm>
            <a:off x="406347" y="2286000"/>
            <a:ext cx="5282512" cy="2971800"/>
          </a:xfrm>
          <a:prstGeom prst="rect">
            <a:avLst/>
          </a:prstGeom>
          <a:noFill/>
        </p:spPr>
      </p:pic>
      <p:sp>
        <p:nvSpPr>
          <p:cNvPr id="6" name="矩形 5"/>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52239"/>
                                        </p:tgtEl>
                                        <p:attrNameLst>
                                          <p:attrName>style.visibility</p:attrName>
                                        </p:attrNameLst>
                                      </p:cBhvr>
                                      <p:to>
                                        <p:strVal val="visible"/>
                                      </p:to>
                                    </p:set>
                                    <p:animEffect transition="in" filter="box(in)">
                                      <p:cBhvr>
                                        <p:cTn id="7" dur="500"/>
                                        <p:tgtEl>
                                          <p:spTgt spid="52239"/>
                                        </p:tgtEl>
                                      </p:cBhvr>
                                    </p:animEffect>
                                  </p:childTnLst>
                                </p:cTn>
                              </p:par>
                              <p:par>
                                <p:cTn id="8" presetID="4" presetClass="entr" presetSubtype="16" fill="hold" nodeType="withEffect">
                                  <p:stCondLst>
                                    <p:cond delay="0"/>
                                  </p:stCondLst>
                                  <p:childTnLst>
                                    <p:set>
                                      <p:cBhvr>
                                        <p:cTn id="9" dur="1" fill="hold">
                                          <p:stCondLst>
                                            <p:cond delay="0"/>
                                          </p:stCondLst>
                                        </p:cTn>
                                        <p:tgtEl>
                                          <p:spTgt spid="52235"/>
                                        </p:tgtEl>
                                        <p:attrNameLst>
                                          <p:attrName>style.visibility</p:attrName>
                                        </p:attrNameLst>
                                      </p:cBhvr>
                                      <p:to>
                                        <p:strVal val="visible"/>
                                      </p:to>
                                    </p:set>
                                    <p:animEffect transition="in" filter="box(in)">
                                      <p:cBhvr>
                                        <p:cTn id="10" dur="500"/>
                                        <p:tgtEl>
                                          <p:spTgt spid="52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5" descr="水果市场"/>
          <p:cNvPicPr>
            <a:picLocks noChangeAspect="1" noChangeArrowheads="1"/>
          </p:cNvPicPr>
          <p:nvPr/>
        </p:nvPicPr>
        <p:blipFill>
          <a:blip r:embed="rId2" cstate="print"/>
          <a:srcRect/>
          <a:stretch>
            <a:fillRect/>
          </a:stretch>
        </p:blipFill>
        <p:spPr bwMode="auto">
          <a:xfrm>
            <a:off x="711107" y="2209800"/>
            <a:ext cx="4672992" cy="3028951"/>
          </a:xfrm>
          <a:prstGeom prst="rect">
            <a:avLst/>
          </a:prstGeom>
          <a:noFill/>
        </p:spPr>
      </p:pic>
      <p:pic>
        <p:nvPicPr>
          <p:cNvPr id="53255" name="Picture 4" descr="E:\李燃\教师教学用书\2012人教教师用书项目\ppt\地理\dl.png"/>
          <p:cNvPicPr>
            <a:picLocks noChangeAspect="1" noChangeArrowheads="1"/>
          </p:cNvPicPr>
          <p:nvPr/>
        </p:nvPicPr>
        <p:blipFill>
          <a:blip r:embed="rId3" cstate="print"/>
          <a:srcRect/>
          <a:stretch>
            <a:fillRect/>
          </a:stretch>
        </p:blipFill>
        <p:spPr bwMode="auto">
          <a:xfrm>
            <a:off x="11089890" y="204788"/>
            <a:ext cx="897350" cy="557212"/>
          </a:xfrm>
          <a:prstGeom prst="rect">
            <a:avLst/>
          </a:prstGeom>
          <a:noFill/>
          <a:ln w="9525">
            <a:noFill/>
            <a:miter lim="800000"/>
            <a:headEnd/>
            <a:tailEnd/>
          </a:ln>
        </p:spPr>
      </p:pic>
      <p:pic>
        <p:nvPicPr>
          <p:cNvPr id="53256" name="Picture 8"/>
          <p:cNvPicPr>
            <a:picLocks noChangeAspect="1" noChangeArrowheads="1"/>
          </p:cNvPicPr>
          <p:nvPr/>
        </p:nvPicPr>
        <p:blipFill>
          <a:blip r:embed="rId4" cstate="print"/>
          <a:srcRect/>
          <a:stretch>
            <a:fillRect/>
          </a:stretch>
        </p:blipFill>
        <p:spPr bwMode="auto">
          <a:xfrm>
            <a:off x="5485686" y="2209801"/>
            <a:ext cx="6196793" cy="2954339"/>
          </a:xfrm>
          <a:prstGeom prst="rect">
            <a:avLst/>
          </a:prstGeom>
          <a:noFill/>
        </p:spPr>
      </p:pic>
      <p:sp>
        <p:nvSpPr>
          <p:cNvPr id="6" name="Text Box 10"/>
          <p:cNvSpPr txBox="1">
            <a:spLocks noChangeArrowheads="1"/>
          </p:cNvSpPr>
          <p:nvPr/>
        </p:nvSpPr>
        <p:spPr bwMode="auto">
          <a:xfrm>
            <a:off x="3399942" y="1149330"/>
            <a:ext cx="5390447" cy="666115"/>
          </a:xfrm>
          <a:prstGeom prst="rect">
            <a:avLst/>
          </a:prstGeom>
          <a:noFill/>
          <a:ln w="9525">
            <a:noFill/>
            <a:miter lim="800000"/>
          </a:ln>
          <a:effectLst>
            <a:outerShdw dist="35921" dir="2700000" algn="ctr" rotWithShape="0">
              <a:schemeClr val="bg2"/>
            </a:outerShdw>
          </a:effectLst>
        </p:spPr>
        <p:txBody>
          <a:bodyPr wrap="square">
            <a:spAutoFit/>
          </a:bodyPr>
          <a:lstStyle/>
          <a:p>
            <a:r>
              <a:rPr lang="zh-CN" altLang="en-US" sz="3735" dirty="0">
                <a:solidFill>
                  <a:srgbClr val="262673"/>
                </a:solidFill>
                <a:ea typeface="微软雅黑" panose="020B0503020204020204" pitchFamily="34" charset="-122"/>
              </a:rPr>
              <a:t>发展中国家与发达国家</a:t>
            </a:r>
            <a:endParaRPr lang="en-US" altLang="zh-CN" sz="3735" dirty="0">
              <a:solidFill>
                <a:srgbClr val="262673"/>
              </a:solidFill>
              <a:ea typeface="微软雅黑" panose="020B0503020204020204" pitchFamily="34" charset="-122"/>
            </a:endParaRPr>
          </a:p>
        </p:txBody>
      </p:sp>
      <p:sp>
        <p:nvSpPr>
          <p:cNvPr id="7" name="矩形 6"/>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box(in)">
                                      <p:cBhvr>
                                        <p:cTn id="7" dur="500"/>
                                        <p:tgtEl>
                                          <p:spTgt spid="53253"/>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53256"/>
                                        </p:tgtEl>
                                        <p:attrNameLst>
                                          <p:attrName>style.visibility</p:attrName>
                                        </p:attrNameLst>
                                      </p:cBhvr>
                                      <p:to>
                                        <p:strVal val="visible"/>
                                      </p:to>
                                    </p:set>
                                    <p:animEffect transition="in" filter="box(in)">
                                      <p:cBhvr>
                                        <p:cTn id="11" dur="500"/>
                                        <p:tgtEl>
                                          <p:spTgt spid="53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p:cNvSpPr txBox="1">
            <a:spLocks noChangeArrowheads="1"/>
          </p:cNvSpPr>
          <p:nvPr/>
        </p:nvSpPr>
        <p:spPr bwMode="auto">
          <a:xfrm>
            <a:off x="3707265" y="1433173"/>
            <a:ext cx="5519460" cy="58477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rPr>
              <a:t>发展中国家已经跻身世界前列</a:t>
            </a:r>
          </a:p>
        </p:txBody>
      </p:sp>
      <p:sp>
        <p:nvSpPr>
          <p:cNvPr id="2" name="矩形 1"/>
          <p:cNvSpPr>
            <a:spLocks noChangeArrowheads="1"/>
          </p:cNvSpPr>
          <p:nvPr/>
        </p:nvSpPr>
        <p:spPr bwMode="auto">
          <a:xfrm>
            <a:off x="5384088" y="2456797"/>
            <a:ext cx="3057247"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dirty="0">
                <a:solidFill>
                  <a:srgbClr val="000000"/>
                </a:solidFill>
                <a:latin typeface="微软雅黑" panose="020B0503020204020204" pitchFamily="34" charset="-122"/>
                <a:ea typeface="微软雅黑" panose="020B0503020204020204" pitchFamily="34" charset="-122"/>
              </a:rPr>
              <a:t>印度的软件产业</a:t>
            </a:r>
          </a:p>
        </p:txBody>
      </p:sp>
      <p:sp>
        <p:nvSpPr>
          <p:cNvPr id="10" name="矩形 9"/>
          <p:cNvSpPr>
            <a:spLocks noChangeArrowheads="1"/>
          </p:cNvSpPr>
          <p:nvPr/>
        </p:nvSpPr>
        <p:spPr bwMode="auto">
          <a:xfrm>
            <a:off x="3352350" y="4385945"/>
            <a:ext cx="4288353"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en-US" sz="3200" b="1" dirty="0">
                <a:solidFill>
                  <a:srgbClr val="000000"/>
                </a:solidFill>
                <a:latin typeface="微软雅黑" panose="020B0503020204020204" pitchFamily="34" charset="-122"/>
                <a:ea typeface="微软雅黑" panose="020B0503020204020204" pitchFamily="34" charset="-122"/>
              </a:rPr>
              <a:t>中国的航天业、核工业</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748" y="2088708"/>
            <a:ext cx="3719039" cy="1691783"/>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1624" y="2017044"/>
            <a:ext cx="3670623" cy="183555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1875" y="3995268"/>
            <a:ext cx="4890430" cy="257698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0" name="Picture 6" descr="D:\教学材料\韩芳的材料文档\地理\七上\图片\七年级上光碟图库\第五章 发展与合作\5.8 航天员杨利伟走出“神舟五号”返回舱.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411" y="3995282"/>
            <a:ext cx="2716523" cy="269888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14950072817&amp;di=f496c2e63709a63188ded72c011fe786&amp;imgtype=0&amp;src=http%3A%2F%2Fimgtravel.gmw.cn%2Fattachement%2Fjpg%2Fsite2%2F20161107%2Feca86bd9e396198a92fb34.jpg"/>
          <p:cNvPicPr>
            <a:picLocks noChangeAspect="1" noChangeArrowheads="1"/>
          </p:cNvPicPr>
          <p:nvPr/>
        </p:nvPicPr>
        <p:blipFill>
          <a:blip r:embed="rId2" cstate="print"/>
          <a:srcRect/>
          <a:stretch>
            <a:fillRect/>
          </a:stretch>
        </p:blipFill>
        <p:spPr bwMode="auto">
          <a:xfrm>
            <a:off x="1801895" y="1015365"/>
            <a:ext cx="9817092" cy="5126355"/>
          </a:xfrm>
          <a:prstGeom prst="rect">
            <a:avLst/>
          </a:prstGeom>
          <a:noFill/>
        </p:spPr>
      </p:pic>
      <p:sp>
        <p:nvSpPr>
          <p:cNvPr id="5" name="TextBox 4"/>
          <p:cNvSpPr txBox="1"/>
          <p:nvPr/>
        </p:nvSpPr>
        <p:spPr>
          <a:xfrm>
            <a:off x="968490" y="2237723"/>
            <a:ext cx="840999" cy="4000528"/>
          </a:xfrm>
          <a:prstGeom prst="rect">
            <a:avLst/>
          </a:prstGeom>
          <a:noFill/>
        </p:spPr>
        <p:txBody>
          <a:bodyPr vert="eaVert" wrap="square" rtlCol="0">
            <a:spAutoFit/>
          </a:bodyPr>
          <a:lstStyle/>
          <a:p>
            <a:r>
              <a:rPr lang="zh-CN" altLang="en-US" sz="4265" dirty="0">
                <a:solidFill>
                  <a:srgbClr val="FF0000"/>
                </a:solidFill>
              </a:rPr>
              <a:t>中国天眼</a:t>
            </a:r>
          </a:p>
        </p:txBody>
      </p:sp>
      <p:sp>
        <p:nvSpPr>
          <p:cNvPr id="4" name="矩形 3"/>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596823" y="1388746"/>
            <a:ext cx="10446295" cy="4298315"/>
          </a:xfrm>
          <a:prstGeom prst="rect">
            <a:avLst/>
          </a:prstGeom>
          <a:noFill/>
          <a:ln w="9525">
            <a:noFill/>
            <a:miter lim="800000"/>
            <a:headEnd/>
            <a:tailEnd/>
          </a:ln>
          <a:effectLst/>
        </p:spPr>
      </p:pic>
      <p:sp>
        <p:nvSpPr>
          <p:cNvPr id="3" name="云形标注 2"/>
          <p:cNvSpPr/>
          <p:nvPr/>
        </p:nvSpPr>
        <p:spPr>
          <a:xfrm>
            <a:off x="7363771" y="1631315"/>
            <a:ext cx="4369501" cy="2000250"/>
          </a:xfrm>
          <a:prstGeom prst="cloudCallout">
            <a:avLst>
              <a:gd name="adj1" fmla="val -128514"/>
              <a:gd name="adj2" fmla="val -388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sp>
        <p:nvSpPr>
          <p:cNvPr id="31748" name="TextBox 60"/>
          <p:cNvSpPr txBox="1">
            <a:spLocks noChangeArrowheads="1"/>
          </p:cNvSpPr>
          <p:nvPr/>
        </p:nvSpPr>
        <p:spPr bwMode="auto">
          <a:xfrm>
            <a:off x="3714032" y="1047457"/>
            <a:ext cx="6342295" cy="521970"/>
          </a:xfrm>
          <a:prstGeom prst="rect">
            <a:avLst/>
          </a:prstGeom>
          <a:noFill/>
          <a:ln w="9525">
            <a:noFill/>
            <a:miter lim="800000"/>
          </a:ln>
        </p:spPr>
        <p:txBody>
          <a:bodyPr wrap="square">
            <a:spAutoFit/>
          </a:bodyPr>
          <a:lstStyle/>
          <a:p>
            <a:pPr eaLnBrk="1" hangingPunct="1">
              <a:spcBef>
                <a:spcPct val="50000"/>
              </a:spcBef>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rPr>
              <a:t>活动：不同国家的发展差异</a:t>
            </a:r>
          </a:p>
        </p:txBody>
      </p:sp>
      <p:sp>
        <p:nvSpPr>
          <p:cNvPr id="2" name="矩形 1"/>
          <p:cNvSpPr>
            <a:spLocks noChangeArrowheads="1"/>
          </p:cNvSpPr>
          <p:nvPr/>
        </p:nvSpPr>
        <p:spPr bwMode="auto">
          <a:xfrm>
            <a:off x="190434" y="5257562"/>
            <a:ext cx="11763814" cy="1383665"/>
          </a:xfrm>
          <a:prstGeom prst="rect">
            <a:avLst/>
          </a:prstGeom>
          <a:noFill/>
          <a:ln w="9525">
            <a:noFill/>
            <a:miter lim="800000"/>
          </a:ln>
        </p:spPr>
        <p:txBody>
          <a:bodyPr wrap="square">
            <a:spAutoFit/>
          </a:bodyPr>
          <a:lstStyle/>
          <a:p>
            <a:pPr eaLnBrk="1" hangingPunct="1">
              <a:lnSpc>
                <a:spcPct val="150000"/>
              </a:lnSpc>
              <a:buFont typeface="Arial" panose="020B0604020202020204" pitchFamily="34" charset="0"/>
              <a:buNone/>
            </a:pPr>
            <a:r>
              <a:rPr lang="zh-CN" altLang="en-US" sz="2800" b="1" dirty="0">
                <a:solidFill>
                  <a:srgbClr val="000000"/>
                </a:solidFill>
                <a:latin typeface="微软雅黑" panose="020B0503020204020204" pitchFamily="34" charset="-122"/>
                <a:ea typeface="微软雅黑" panose="020B0503020204020204" pitchFamily="34" charset="-122"/>
              </a:rPr>
              <a:t>看看哪些国家发展水平较高，哪些国家发展水平较低。并说出它们所在的大洲。</a:t>
            </a:r>
          </a:p>
        </p:txBody>
      </p:sp>
      <p:cxnSp>
        <p:nvCxnSpPr>
          <p:cNvPr id="5" name="直接连接符 4"/>
          <p:cNvCxnSpPr/>
          <p:nvPr/>
        </p:nvCxnSpPr>
        <p:spPr>
          <a:xfrm flipV="1">
            <a:off x="1238055" y="4667260"/>
            <a:ext cx="4285722"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999968" y="4656453"/>
            <a:ext cx="4351353" cy="108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11"/>
          <p:cNvSpPr>
            <a:spLocks noChangeArrowheads="1"/>
          </p:cNvSpPr>
          <p:nvPr/>
        </p:nvSpPr>
        <p:spPr bwMode="auto">
          <a:xfrm>
            <a:off x="1333294" y="2571745"/>
            <a:ext cx="805371" cy="583565"/>
          </a:xfrm>
          <a:prstGeom prst="rect">
            <a:avLst/>
          </a:prstGeom>
          <a:noFill/>
          <a:ln w="9525">
            <a:noFill/>
            <a:miter lim="800000"/>
          </a:ln>
        </p:spPr>
        <p:txBody>
          <a:bodyPr wrap="square">
            <a:spAutoFit/>
          </a:bodyPr>
          <a:lstStyle/>
          <a:p>
            <a:pPr eaLnBrk="1" hangingPunct="1">
              <a:spcBef>
                <a:spcPct val="50000"/>
              </a:spcBef>
              <a:buFont typeface="Arial" panose="020B0604020202020204" pitchFamily="34" charset="0"/>
              <a:buNone/>
            </a:pPr>
            <a:r>
              <a:rPr lang="zh-CN" altLang="zh-CN" sz="3200" b="1" dirty="0">
                <a:latin typeface="微软雅黑" panose="020B0503020204020204" pitchFamily="34" charset="-122"/>
                <a:ea typeface="微软雅黑" panose="020B0503020204020204" pitchFamily="34" charset="-122"/>
              </a:rPr>
              <a:t>欧</a:t>
            </a:r>
            <a:endParaRPr lang="zh-CN" altLang="en-US" sz="3200" b="1" dirty="0">
              <a:latin typeface="微软雅黑" panose="020B0503020204020204" pitchFamily="34" charset="-122"/>
              <a:ea typeface="微软雅黑" panose="020B0503020204020204" pitchFamily="34" charset="-122"/>
            </a:endParaRPr>
          </a:p>
        </p:txBody>
      </p:sp>
      <p:sp>
        <p:nvSpPr>
          <p:cNvPr id="14" name="矩形 13"/>
          <p:cNvSpPr>
            <a:spLocks noChangeArrowheads="1"/>
          </p:cNvSpPr>
          <p:nvPr/>
        </p:nvSpPr>
        <p:spPr bwMode="auto">
          <a:xfrm>
            <a:off x="2095200" y="3047998"/>
            <a:ext cx="1843369" cy="583565"/>
          </a:xfrm>
          <a:prstGeom prst="rect">
            <a:avLst/>
          </a:prstGeom>
          <a:noFill/>
          <a:ln w="9525">
            <a:noFill/>
            <a:miter lim="800000"/>
          </a:ln>
        </p:spPr>
        <p:txBody>
          <a:bodyPr wrap="square">
            <a:spAutoFit/>
          </a:bodyPr>
          <a:lstStyle/>
          <a:p>
            <a:pPr algn="ctr" eaLnBrk="1" hangingPunct="1">
              <a:spcBef>
                <a:spcPct val="50000"/>
              </a:spcBef>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rPr>
              <a:t>大</a:t>
            </a:r>
            <a:r>
              <a:rPr lang="zh-CN" altLang="zh-CN" sz="3200" b="1" dirty="0">
                <a:latin typeface="微软雅黑" panose="020B0503020204020204" pitchFamily="34" charset="-122"/>
                <a:ea typeface="微软雅黑" panose="020B0503020204020204" pitchFamily="34" charset="-122"/>
              </a:rPr>
              <a:t>洋</a:t>
            </a:r>
            <a:r>
              <a:rPr lang="zh-CN" altLang="en-US" sz="3200" b="1" dirty="0">
                <a:latin typeface="微软雅黑" panose="020B0503020204020204" pitchFamily="34" charset="-122"/>
                <a:ea typeface="微软雅黑" panose="020B0503020204020204" pitchFamily="34" charset="-122"/>
              </a:rPr>
              <a:t>洲</a:t>
            </a:r>
          </a:p>
        </p:txBody>
      </p:sp>
      <p:sp>
        <p:nvSpPr>
          <p:cNvPr id="16" name="矩形 15"/>
          <p:cNvSpPr>
            <a:spLocks noChangeArrowheads="1"/>
          </p:cNvSpPr>
          <p:nvPr/>
        </p:nvSpPr>
        <p:spPr bwMode="auto">
          <a:xfrm>
            <a:off x="3714250" y="2190742"/>
            <a:ext cx="1308727" cy="583565"/>
          </a:xfrm>
          <a:prstGeom prst="rect">
            <a:avLst/>
          </a:prstGeom>
          <a:noFill/>
          <a:ln w="9525">
            <a:noFill/>
            <a:miter lim="800000"/>
          </a:ln>
        </p:spPr>
        <p:txBody>
          <a:bodyPr wrap="square">
            <a:spAutoFit/>
          </a:bodyPr>
          <a:lstStyle/>
          <a:p>
            <a:pPr eaLnBrk="1" hangingPunct="1">
              <a:spcBef>
                <a:spcPct val="50000"/>
              </a:spcBef>
              <a:buFont typeface="Arial" panose="020B0604020202020204" pitchFamily="34" charset="0"/>
              <a:buNone/>
            </a:pPr>
            <a:r>
              <a:rPr lang="zh-CN" altLang="zh-CN" sz="3200" b="1" dirty="0">
                <a:latin typeface="微软雅黑" panose="020B0503020204020204" pitchFamily="34" charset="-122"/>
                <a:ea typeface="微软雅黑" panose="020B0503020204020204" pitchFamily="34" charset="-122"/>
              </a:rPr>
              <a:t>北美</a:t>
            </a:r>
            <a:endParaRPr lang="zh-CN" altLang="en-US" sz="3200" b="1" dirty="0">
              <a:latin typeface="微软雅黑" panose="020B0503020204020204" pitchFamily="34" charset="-122"/>
              <a:ea typeface="微软雅黑" panose="020B0503020204020204" pitchFamily="34" charset="-122"/>
            </a:endParaRPr>
          </a:p>
        </p:txBody>
      </p:sp>
      <p:sp>
        <p:nvSpPr>
          <p:cNvPr id="17" name="矩形 16"/>
          <p:cNvSpPr>
            <a:spLocks noChangeArrowheads="1"/>
          </p:cNvSpPr>
          <p:nvPr/>
        </p:nvSpPr>
        <p:spPr bwMode="auto">
          <a:xfrm>
            <a:off x="5047586" y="2762246"/>
            <a:ext cx="805371" cy="583565"/>
          </a:xfrm>
          <a:prstGeom prst="rect">
            <a:avLst/>
          </a:prstGeom>
          <a:noFill/>
          <a:ln w="9525">
            <a:noFill/>
            <a:miter lim="800000"/>
          </a:ln>
        </p:spPr>
        <p:txBody>
          <a:bodyPr wrap="square">
            <a:spAutoFit/>
          </a:bodyPr>
          <a:lstStyle/>
          <a:p>
            <a:pPr eaLnBrk="1" hangingPunct="1">
              <a:spcBef>
                <a:spcPct val="50000"/>
              </a:spcBef>
              <a:buFont typeface="Arial" panose="020B0604020202020204" pitchFamily="34" charset="0"/>
              <a:buNone/>
            </a:pPr>
            <a:r>
              <a:rPr lang="zh-CN" altLang="zh-CN" sz="3200" b="1" dirty="0">
                <a:latin typeface="微软雅黑" panose="020B0503020204020204" pitchFamily="34" charset="-122"/>
                <a:ea typeface="微软雅黑" panose="020B0503020204020204" pitchFamily="34" charset="-122"/>
              </a:rPr>
              <a:t>亚</a:t>
            </a:r>
            <a:endParaRPr lang="zh-CN" altLang="en-US" sz="3200" b="1" dirty="0">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7142827" y="3238499"/>
            <a:ext cx="5530108" cy="583565"/>
          </a:xfrm>
          <a:prstGeom prst="rect">
            <a:avLst/>
          </a:prstGeom>
          <a:noFill/>
          <a:ln w="9525">
            <a:noFill/>
            <a:miter lim="800000"/>
          </a:ln>
        </p:spPr>
        <p:txBody>
          <a:bodyPr wrap="square">
            <a:spAutoFit/>
          </a:bodyPr>
          <a:lstStyle/>
          <a:p>
            <a:pPr eaLnBrk="1" hangingPunct="1">
              <a:spcBef>
                <a:spcPct val="50000"/>
              </a:spcBef>
              <a:buFont typeface="Arial" panose="020B0604020202020204" pitchFamily="34" charset="0"/>
              <a:buNone/>
            </a:pPr>
            <a:r>
              <a:rPr lang="zh-CN" altLang="zh-CN" sz="3200" b="1" dirty="0">
                <a:latin typeface="微软雅黑" panose="020B0503020204020204" pitchFamily="34" charset="-122"/>
                <a:ea typeface="微软雅黑" panose="020B0503020204020204" pitchFamily="34" charset="-122"/>
              </a:rPr>
              <a:t>非</a:t>
            </a:r>
            <a:r>
              <a:rPr lang="en-US"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洲</a:t>
            </a:r>
          </a:p>
        </p:txBody>
      </p:sp>
      <p:sp>
        <p:nvSpPr>
          <p:cNvPr id="19" name="TextBox 60"/>
          <p:cNvSpPr txBox="1">
            <a:spLocks noChangeArrowheads="1"/>
          </p:cNvSpPr>
          <p:nvPr/>
        </p:nvSpPr>
        <p:spPr bwMode="auto">
          <a:xfrm>
            <a:off x="7584723" y="1724660"/>
            <a:ext cx="3926964" cy="1198880"/>
          </a:xfrm>
          <a:prstGeom prst="rect">
            <a:avLst/>
          </a:prstGeom>
          <a:noFill/>
          <a:ln w="9525">
            <a:noFill/>
            <a:miter lim="800000"/>
          </a:ln>
        </p:spPr>
        <p:txBody>
          <a:bodyPr wrap="square">
            <a:spAutoFit/>
          </a:bodyPr>
          <a:lstStyle/>
          <a:p>
            <a:pPr eaLnBrk="1" hangingPunct="1">
              <a:lnSpc>
                <a:spcPct val="150000"/>
              </a:lnSpc>
              <a:spcBef>
                <a:spcPct val="5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人类发展指数最高为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，指数越高，表示水平越高</a:t>
            </a:r>
          </a:p>
        </p:txBody>
      </p:sp>
      <p:sp>
        <p:nvSpPr>
          <p:cNvPr id="20" name="矩形 19"/>
          <p:cNvSpPr/>
          <p:nvPr/>
        </p:nvSpPr>
        <p:spPr>
          <a:xfrm>
            <a:off x="631068" y="1438895"/>
            <a:ext cx="1464310" cy="2855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sp>
        <p:nvSpPr>
          <p:cNvPr id="4" name="椭圆 3"/>
          <p:cNvSpPr/>
          <p:nvPr/>
        </p:nvSpPr>
        <p:spPr>
          <a:xfrm>
            <a:off x="1999961" y="2571745"/>
            <a:ext cx="2019918" cy="2594169"/>
          </a:xfrm>
          <a:prstGeom prst="ellipse">
            <a:avLst/>
          </a:prstGeom>
          <a:noFill/>
          <a:ln w="381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sp>
        <p:nvSpPr>
          <p:cNvPr id="21" name="椭圆 20"/>
          <p:cNvSpPr/>
          <p:nvPr/>
        </p:nvSpPr>
        <p:spPr>
          <a:xfrm>
            <a:off x="5923355" y="3012428"/>
            <a:ext cx="5029022" cy="2635309"/>
          </a:xfrm>
          <a:prstGeom prst="ellipse">
            <a:avLst/>
          </a:prstGeom>
          <a:noFill/>
          <a:ln w="381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sp>
        <p:nvSpPr>
          <p:cNvPr id="7" name="矩形 6"/>
          <p:cNvSpPr>
            <a:spLocks noChangeArrowheads="1"/>
          </p:cNvSpPr>
          <p:nvPr/>
        </p:nvSpPr>
        <p:spPr bwMode="auto">
          <a:xfrm>
            <a:off x="2761868" y="4000505"/>
            <a:ext cx="1308727" cy="583565"/>
          </a:xfrm>
          <a:prstGeom prst="rect">
            <a:avLst/>
          </a:prstGeom>
          <a:noFill/>
          <a:ln w="9525">
            <a:noFill/>
            <a:miter lim="800000"/>
          </a:ln>
        </p:spPr>
        <p:txBody>
          <a:bodyPr wrap="squar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较高</a:t>
            </a:r>
            <a:endParaRPr lang="zh-CN" altLang="en-US" sz="100" dirty="0">
              <a:solidFill>
                <a:srgbClr val="FF0000"/>
              </a:solidFill>
            </a:endParaRPr>
          </a:p>
        </p:txBody>
      </p:sp>
      <p:sp>
        <p:nvSpPr>
          <p:cNvPr id="8" name="矩形 7"/>
          <p:cNvSpPr>
            <a:spLocks noChangeArrowheads="1"/>
          </p:cNvSpPr>
          <p:nvPr/>
        </p:nvSpPr>
        <p:spPr bwMode="auto">
          <a:xfrm>
            <a:off x="8026884" y="4418696"/>
            <a:ext cx="1308727" cy="583565"/>
          </a:xfrm>
          <a:prstGeom prst="rect">
            <a:avLst/>
          </a:prstGeom>
          <a:noFill/>
          <a:ln w="9525">
            <a:noFill/>
            <a:miter lim="800000"/>
          </a:ln>
        </p:spPr>
        <p:txBody>
          <a:bodyPr wrap="square">
            <a:spAutoFit/>
          </a:bodyPr>
          <a:lstStyle/>
          <a:p>
            <a:pPr eaLnBrk="1" hangingPunct="1"/>
            <a:r>
              <a:rPr lang="zh-CN" altLang="en-US" sz="3200" b="1">
                <a:solidFill>
                  <a:srgbClr val="FF0000"/>
                </a:solidFill>
                <a:latin typeface="微软雅黑" panose="020B0503020204020204" pitchFamily="34" charset="-122"/>
                <a:ea typeface="微软雅黑" panose="020B0503020204020204" pitchFamily="34" charset="-122"/>
              </a:rPr>
              <a:t>较低</a:t>
            </a:r>
            <a:endParaRPr lang="zh-CN" altLang="en-US" sz="100">
              <a:solidFill>
                <a:srgbClr val="FF0000"/>
              </a:solidFill>
            </a:endParaRPr>
          </a:p>
        </p:txBody>
      </p:sp>
      <p:sp>
        <p:nvSpPr>
          <p:cNvPr id="22" name="矩形 21"/>
          <p:cNvSpPr/>
          <p:nvPr/>
        </p:nvSpPr>
        <p:spPr>
          <a:xfrm>
            <a:off x="190434" y="847402"/>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2000"/>
                                        <p:tgtEl>
                                          <p:spTgt spid="8"/>
                                        </p:tgtEl>
                                      </p:cBhvr>
                                    </p:animEffect>
                                  </p:childTnLst>
                                </p:cTn>
                              </p:par>
                              <p:par>
                                <p:cTn id="34" presetID="21" presetClass="entr" presetSubtype="1"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heel(1)">
                                      <p:cBhvr>
                                        <p:cTn id="36" dur="20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arn(inVertical)">
                                      <p:cBhvr>
                                        <p:cTn id="46" dur="500"/>
                                        <p:tgtEl>
                                          <p:spTgt spid="4"/>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circle(in)">
                                      <p:cBhvr>
                                        <p:cTn id="64" dur="2000"/>
                                        <p:tgtEl>
                                          <p:spTgt spid="21"/>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circle(in)">
                                      <p:cBhvr>
                                        <p:cTn id="6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P spid="12" grpId="0"/>
      <p:bldP spid="14" grpId="0"/>
      <p:bldP spid="16" grpId="0"/>
      <p:bldP spid="17" grpId="0"/>
      <p:bldP spid="18" grpId="0"/>
      <p:bldP spid="19" grpId="0"/>
      <p:bldP spid="20" grpId="0" bldLvl="0" animBg="1"/>
      <p:bldP spid="4" grpId="0" bldLvl="0" animBg="1"/>
      <p:bldP spid="21" grpId="0" bldLvl="0" animBg="1"/>
      <p:bldP spid="7" grpId="0"/>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Picture 5" descr="埃塞俄比亚的市场"/>
          <p:cNvPicPr>
            <a:picLocks noChangeAspect="1" noChangeArrowheads="1"/>
          </p:cNvPicPr>
          <p:nvPr/>
        </p:nvPicPr>
        <p:blipFill>
          <a:blip r:embed="rId2" cstate="print"/>
          <a:srcRect/>
          <a:stretch>
            <a:fillRect/>
          </a:stretch>
        </p:blipFill>
        <p:spPr bwMode="auto">
          <a:xfrm>
            <a:off x="5744097" y="2000250"/>
            <a:ext cx="5928858" cy="3086100"/>
          </a:xfrm>
          <a:prstGeom prst="rect">
            <a:avLst/>
          </a:prstGeom>
          <a:noFill/>
          <a:ln w="9525">
            <a:noFill/>
            <a:miter lim="800000"/>
            <a:headEnd/>
            <a:tailEnd/>
          </a:ln>
        </p:spPr>
      </p:pic>
      <p:sp>
        <p:nvSpPr>
          <p:cNvPr id="22536" name="Rectangle 8"/>
          <p:cNvSpPr>
            <a:spLocks noChangeArrowheads="1"/>
          </p:cNvSpPr>
          <p:nvPr/>
        </p:nvSpPr>
        <p:spPr bwMode="auto">
          <a:xfrm>
            <a:off x="7517422" y="4267200"/>
            <a:ext cx="4368231" cy="106680"/>
          </a:xfrm>
          <a:prstGeom prst="rect">
            <a:avLst/>
          </a:prstGeom>
          <a:noFill/>
          <a:ln w="9525">
            <a:noFill/>
            <a:miter lim="800000"/>
          </a:ln>
          <a:effectLst/>
        </p:spPr>
        <p:txBody>
          <a:bodyPr>
            <a:spAutoFit/>
          </a:bodyPr>
          <a:lstStyle/>
          <a:p>
            <a:r>
              <a:rPr kumimoji="1" lang="zh-CN" altLang="en-US" sz="100"/>
              <a:t>非洲的市场</a:t>
            </a:r>
          </a:p>
        </p:txBody>
      </p:sp>
      <p:pic>
        <p:nvPicPr>
          <p:cNvPr id="22533" name="Picture 4" descr="埃塞俄比亚的农村"/>
          <p:cNvPicPr>
            <a:picLocks noChangeAspect="1" noChangeArrowheads="1"/>
          </p:cNvPicPr>
          <p:nvPr/>
        </p:nvPicPr>
        <p:blipFill>
          <a:blip r:embed="rId3" cstate="print"/>
          <a:srcRect/>
          <a:stretch>
            <a:fillRect/>
          </a:stretch>
        </p:blipFill>
        <p:spPr bwMode="auto">
          <a:xfrm>
            <a:off x="275554" y="3618230"/>
            <a:ext cx="5282512" cy="3175000"/>
          </a:xfrm>
          <a:prstGeom prst="rect">
            <a:avLst/>
          </a:prstGeom>
          <a:noFill/>
          <a:ln w="9525">
            <a:noFill/>
            <a:miter lim="800000"/>
            <a:headEnd/>
            <a:tailEnd/>
          </a:ln>
        </p:spPr>
      </p:pic>
      <p:sp>
        <p:nvSpPr>
          <p:cNvPr id="22537" name="Rectangle 9"/>
          <p:cNvSpPr>
            <a:spLocks noChangeArrowheads="1"/>
          </p:cNvSpPr>
          <p:nvPr/>
        </p:nvSpPr>
        <p:spPr bwMode="auto">
          <a:xfrm>
            <a:off x="1015868" y="5257800"/>
            <a:ext cx="4258179" cy="106680"/>
          </a:xfrm>
          <a:prstGeom prst="rect">
            <a:avLst/>
          </a:prstGeom>
          <a:noFill/>
          <a:ln w="9525">
            <a:noFill/>
            <a:miter lim="800000"/>
          </a:ln>
          <a:effectLst/>
        </p:spPr>
        <p:txBody>
          <a:bodyPr>
            <a:spAutoFit/>
          </a:bodyPr>
          <a:lstStyle/>
          <a:p>
            <a:r>
              <a:rPr lang="zh-CN" altLang="en-US" sz="100"/>
              <a:t>非洲的农村</a:t>
            </a:r>
          </a:p>
        </p:txBody>
      </p:sp>
      <p:sp>
        <p:nvSpPr>
          <p:cNvPr id="16" name="矩形 15"/>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
        <p:nvSpPr>
          <p:cNvPr id="2" name="文本框 1"/>
          <p:cNvSpPr txBox="1"/>
          <p:nvPr/>
        </p:nvSpPr>
        <p:spPr>
          <a:xfrm>
            <a:off x="2916810" y="1250951"/>
            <a:ext cx="7879080" cy="707886"/>
          </a:xfrm>
          <a:prstGeom prst="rect">
            <a:avLst/>
          </a:prstGeom>
          <a:noFill/>
        </p:spPr>
        <p:txBody>
          <a:bodyPr wrap="none" rtlCol="0" anchor="t">
            <a:spAutoFit/>
          </a:bodyPr>
          <a:lstStyle/>
          <a:p>
            <a:r>
              <a:rPr lang="zh-CN" altLang="en-US" sz="4000" dirty="0">
                <a:solidFill>
                  <a:srgbClr val="262673"/>
                </a:solidFill>
                <a:latin typeface="微软雅黑" panose="020B0503020204020204" pitchFamily="34" charset="-122"/>
                <a:ea typeface="微软雅黑" panose="020B0503020204020204" pitchFamily="34" charset="-122"/>
                <a:sym typeface="+mn-ea"/>
              </a:rPr>
              <a:t>三、发展中国家和发达国家的差异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box(in)">
                                      <p:cBhvr>
                                        <p:cTn id="7" dur="500"/>
                                        <p:tgtEl>
                                          <p:spTgt spid="22533"/>
                                        </p:tgtEl>
                                      </p:cBhvr>
                                    </p:animEffect>
                                  </p:childTnLst>
                                </p:cTn>
                              </p:par>
                              <p:par>
                                <p:cTn id="8" presetID="4" presetClass="entr" presetSubtype="16" fill="hold" nodeType="withEffect">
                                  <p:stCondLst>
                                    <p:cond delay="0"/>
                                  </p:stCondLst>
                                  <p:childTnLst>
                                    <p:set>
                                      <p:cBhvr>
                                        <p:cTn id="9" dur="1" fill="hold">
                                          <p:stCondLst>
                                            <p:cond delay="0"/>
                                          </p:stCondLst>
                                        </p:cTn>
                                        <p:tgtEl>
                                          <p:spTgt spid="22534"/>
                                        </p:tgtEl>
                                        <p:attrNameLst>
                                          <p:attrName>style.visibility</p:attrName>
                                        </p:attrNameLst>
                                      </p:cBhvr>
                                      <p:to>
                                        <p:strVal val="visible"/>
                                      </p:to>
                                    </p:set>
                                    <p:animEffect transition="in" filter="box(in)">
                                      <p:cBhvr>
                                        <p:cTn id="10" dur="500"/>
                                        <p:tgtEl>
                                          <p:spTgt spid="2253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2537"/>
                                        </p:tgtEl>
                                        <p:attrNameLst>
                                          <p:attrName>style.visibility</p:attrName>
                                        </p:attrNameLst>
                                      </p:cBhvr>
                                      <p:to>
                                        <p:strVal val="visible"/>
                                      </p:to>
                                    </p:set>
                                    <p:animEffect transition="in" filter="wipe(left)">
                                      <p:cBhvr>
                                        <p:cTn id="15" dur="500"/>
                                        <p:tgtEl>
                                          <p:spTgt spid="22537"/>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2536"/>
                                        </p:tgtEl>
                                        <p:attrNameLst>
                                          <p:attrName>style.visibility</p:attrName>
                                        </p:attrNameLst>
                                      </p:cBhvr>
                                      <p:to>
                                        <p:strVal val="visible"/>
                                      </p:to>
                                    </p:set>
                                    <p:animEffect transition="in" filter="wipe(left)">
                                      <p:cBhvr>
                                        <p:cTn id="19" dur="500"/>
                                        <p:tgtEl>
                                          <p:spTgt spid="22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bldLvl="0" animBg="1"/>
      <p:bldP spid="22537" grpId="0" bldLvl="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5"/>
          <p:cNvPicPr>
            <a:picLocks noChangeAspect="1" noChangeArrowheads="1"/>
          </p:cNvPicPr>
          <p:nvPr/>
        </p:nvPicPr>
        <p:blipFill>
          <a:blip r:embed="rId2" cstate="print"/>
          <a:srcRect/>
          <a:stretch>
            <a:fillRect/>
          </a:stretch>
        </p:blipFill>
        <p:spPr bwMode="auto">
          <a:xfrm>
            <a:off x="5401242" y="763590"/>
            <a:ext cx="5688859" cy="2890837"/>
          </a:xfrm>
          <a:prstGeom prst="rect">
            <a:avLst/>
          </a:prstGeom>
          <a:noFill/>
          <a:ln w="12700" cap="sq">
            <a:noFill/>
            <a:miter lim="800000"/>
            <a:headEnd type="none" w="sm" len="sm"/>
            <a:tailEnd type="none" w="sm" len="sm"/>
          </a:ln>
        </p:spPr>
      </p:pic>
      <p:sp>
        <p:nvSpPr>
          <p:cNvPr id="23560" name="Rectangle 8"/>
          <p:cNvSpPr>
            <a:spLocks noChangeArrowheads="1"/>
          </p:cNvSpPr>
          <p:nvPr/>
        </p:nvSpPr>
        <p:spPr bwMode="auto">
          <a:xfrm>
            <a:off x="8838050" y="3654425"/>
            <a:ext cx="2658399" cy="521970"/>
          </a:xfrm>
          <a:prstGeom prst="rect">
            <a:avLst/>
          </a:prstGeom>
          <a:noFill/>
          <a:ln w="9525">
            <a:noFill/>
            <a:miter lim="800000"/>
          </a:ln>
          <a:effectLst/>
        </p:spPr>
        <p:txBody>
          <a:bodyPr wrap="square">
            <a:spAutoFit/>
          </a:bodyPr>
          <a:lstStyle/>
          <a:p>
            <a:r>
              <a:rPr kumimoji="1" lang="zh-CN" altLang="en-US" sz="2800" dirty="0">
                <a:solidFill>
                  <a:schemeClr val="tx1"/>
                </a:solidFill>
                <a:uFillTx/>
                <a:latin typeface="微软雅黑" panose="020B0503020204020204" pitchFamily="34" charset="-122"/>
                <a:ea typeface="微软雅黑" panose="020B0503020204020204" pitchFamily="34" charset="-122"/>
              </a:rPr>
              <a:t>原始的种植业</a:t>
            </a:r>
          </a:p>
        </p:txBody>
      </p:sp>
      <p:pic>
        <p:nvPicPr>
          <p:cNvPr id="23557" name="Picture 4" descr="埃塞俄比亚的咖啡生产"/>
          <p:cNvPicPr>
            <a:picLocks noChangeAspect="1" noChangeArrowheads="1"/>
          </p:cNvPicPr>
          <p:nvPr/>
        </p:nvPicPr>
        <p:blipFill>
          <a:blip r:embed="rId3" cstate="print"/>
          <a:srcRect/>
          <a:stretch>
            <a:fillRect/>
          </a:stretch>
        </p:blipFill>
        <p:spPr bwMode="auto">
          <a:xfrm>
            <a:off x="406347" y="3654426"/>
            <a:ext cx="8330116" cy="2746375"/>
          </a:xfrm>
          <a:prstGeom prst="rect">
            <a:avLst/>
          </a:prstGeom>
          <a:noFill/>
          <a:ln w="9525">
            <a:noFill/>
            <a:miter lim="800000"/>
            <a:headEnd/>
            <a:tailEnd/>
          </a:ln>
        </p:spPr>
      </p:pic>
      <p:sp>
        <p:nvSpPr>
          <p:cNvPr id="23561" name="Rectangle 9"/>
          <p:cNvSpPr>
            <a:spLocks noChangeArrowheads="1"/>
          </p:cNvSpPr>
          <p:nvPr/>
        </p:nvSpPr>
        <p:spPr bwMode="auto">
          <a:xfrm>
            <a:off x="8838049" y="5257800"/>
            <a:ext cx="2438083" cy="106680"/>
          </a:xfrm>
          <a:prstGeom prst="rect">
            <a:avLst/>
          </a:prstGeom>
          <a:noFill/>
          <a:ln w="9525">
            <a:noFill/>
            <a:miter lim="800000"/>
          </a:ln>
          <a:effectLst/>
        </p:spPr>
        <p:txBody>
          <a:bodyPr>
            <a:spAutoFit/>
          </a:bodyPr>
          <a:lstStyle/>
          <a:p>
            <a:r>
              <a:rPr lang="zh-CN" altLang="en-US" sz="100"/>
              <a:t>咖啡生产</a:t>
            </a:r>
          </a:p>
        </p:txBody>
      </p:sp>
      <p:pic>
        <p:nvPicPr>
          <p:cNvPr id="23562" name="Picture 4" descr="E:\李燃\教师教学用书\2012人教教师用书项目\ppt\地理\dl.png"/>
          <p:cNvPicPr>
            <a:picLocks noChangeAspect="1" noChangeArrowheads="1"/>
          </p:cNvPicPr>
          <p:nvPr/>
        </p:nvPicPr>
        <p:blipFill>
          <a:blip r:embed="rId4" cstate="print"/>
          <a:srcRect/>
          <a:stretch>
            <a:fillRect/>
          </a:stretch>
        </p:blipFill>
        <p:spPr bwMode="auto">
          <a:xfrm>
            <a:off x="11089890" y="204788"/>
            <a:ext cx="897350" cy="557212"/>
          </a:xfrm>
          <a:prstGeom prst="rect">
            <a:avLst/>
          </a:prstGeom>
          <a:noFill/>
          <a:ln w="9525">
            <a:noFill/>
            <a:miter lim="800000"/>
            <a:headEnd/>
            <a:tailEnd/>
          </a:ln>
        </p:spPr>
      </p:pic>
      <p:sp>
        <p:nvSpPr>
          <p:cNvPr id="16" name="矩形 15"/>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box(in)">
                                      <p:cBhvr>
                                        <p:cTn id="7" dur="500"/>
                                        <p:tgtEl>
                                          <p:spTgt spid="23558"/>
                                        </p:tgtEl>
                                      </p:cBhvr>
                                    </p:animEffect>
                                  </p:childTnLst>
                                </p:cTn>
                              </p:par>
                              <p:par>
                                <p:cTn id="8" presetID="4" presetClass="entr" presetSubtype="16" fill="hold" nodeType="withEffect">
                                  <p:stCondLst>
                                    <p:cond delay="0"/>
                                  </p:stCondLst>
                                  <p:childTnLst>
                                    <p:set>
                                      <p:cBhvr>
                                        <p:cTn id="9" dur="1" fill="hold">
                                          <p:stCondLst>
                                            <p:cond delay="0"/>
                                          </p:stCondLst>
                                        </p:cTn>
                                        <p:tgtEl>
                                          <p:spTgt spid="23557"/>
                                        </p:tgtEl>
                                        <p:attrNameLst>
                                          <p:attrName>style.visibility</p:attrName>
                                        </p:attrNameLst>
                                      </p:cBhvr>
                                      <p:to>
                                        <p:strVal val="visible"/>
                                      </p:to>
                                    </p:set>
                                    <p:animEffect transition="in" filter="box(in)">
                                      <p:cBhvr>
                                        <p:cTn id="10" dur="500"/>
                                        <p:tgtEl>
                                          <p:spTgt spid="2355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560"/>
                                        </p:tgtEl>
                                        <p:attrNameLst>
                                          <p:attrName>style.visibility</p:attrName>
                                        </p:attrNameLst>
                                      </p:cBhvr>
                                      <p:to>
                                        <p:strVal val="visible"/>
                                      </p:to>
                                    </p:set>
                                    <p:animEffect transition="in" filter="wipe(left)">
                                      <p:cBhvr>
                                        <p:cTn id="15" dur="500"/>
                                        <p:tgtEl>
                                          <p:spTgt spid="2356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3561"/>
                                        </p:tgtEl>
                                        <p:attrNameLst>
                                          <p:attrName>style.visibility</p:attrName>
                                        </p:attrNameLst>
                                      </p:cBhvr>
                                      <p:to>
                                        <p:strVal val="visible"/>
                                      </p:to>
                                    </p:set>
                                    <p:animEffect transition="in" filter="wipe(left)">
                                      <p:cBhvr>
                                        <p:cTn id="19"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bldLvl="0" animBg="1"/>
      <p:bldP spid="23561" grpId="0" bldLvl="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2" name="Picture 4" descr="E:\李燃\教师教学用书\2012人教教师用书项目\ppt\地理\dl.png"/>
          <p:cNvPicPr>
            <a:picLocks noChangeAspect="1" noChangeArrowheads="1"/>
          </p:cNvPicPr>
          <p:nvPr/>
        </p:nvPicPr>
        <p:blipFill>
          <a:blip r:embed="rId2" cstate="print"/>
          <a:srcRect/>
          <a:stretch>
            <a:fillRect/>
          </a:stretch>
        </p:blipFill>
        <p:spPr bwMode="auto">
          <a:xfrm>
            <a:off x="11089890" y="204788"/>
            <a:ext cx="897350" cy="557212"/>
          </a:xfrm>
          <a:prstGeom prst="rect">
            <a:avLst/>
          </a:prstGeom>
          <a:noFill/>
          <a:ln w="9525">
            <a:noFill/>
            <a:miter lim="800000"/>
            <a:headEnd/>
            <a:tailEnd/>
          </a:ln>
        </p:spPr>
      </p:pic>
      <p:sp>
        <p:nvSpPr>
          <p:cNvPr id="30739" name="Text Box 19"/>
          <p:cNvSpPr txBox="1">
            <a:spLocks noChangeArrowheads="1"/>
          </p:cNvSpPr>
          <p:nvPr/>
        </p:nvSpPr>
        <p:spPr bwMode="auto">
          <a:xfrm>
            <a:off x="5079339" y="5943600"/>
            <a:ext cx="237459" cy="106680"/>
          </a:xfrm>
          <a:prstGeom prst="rect">
            <a:avLst/>
          </a:prstGeom>
          <a:noFill/>
          <a:ln w="9525">
            <a:noFill/>
            <a:miter lim="800000"/>
          </a:ln>
          <a:effectLst/>
        </p:spPr>
        <p:txBody>
          <a:bodyPr wrap="none">
            <a:spAutoFit/>
          </a:bodyPr>
          <a:lstStyle/>
          <a:p>
            <a:r>
              <a:rPr lang="zh-CN" altLang="en-US" sz="100"/>
              <a:t>美国纽约 </a:t>
            </a:r>
          </a:p>
        </p:txBody>
      </p:sp>
      <p:pic>
        <p:nvPicPr>
          <p:cNvPr id="30740" name="Picture 20"/>
          <p:cNvPicPr>
            <a:picLocks noChangeAspect="1" noChangeArrowheads="1"/>
          </p:cNvPicPr>
          <p:nvPr/>
        </p:nvPicPr>
        <p:blipFill>
          <a:blip r:embed="rId3" cstate="print"/>
          <a:srcRect/>
          <a:stretch>
            <a:fillRect/>
          </a:stretch>
        </p:blipFill>
        <p:spPr bwMode="auto">
          <a:xfrm>
            <a:off x="660314" y="1511301"/>
            <a:ext cx="10869785" cy="4908551"/>
          </a:xfrm>
          <a:prstGeom prst="rect">
            <a:avLst/>
          </a:prstGeom>
          <a:noFill/>
        </p:spPr>
      </p:pic>
      <p:sp>
        <p:nvSpPr>
          <p:cNvPr id="16" name="矩形 15"/>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0740"/>
                                        </p:tgtEl>
                                        <p:attrNameLst>
                                          <p:attrName>style.visibility</p:attrName>
                                        </p:attrNameLst>
                                      </p:cBhvr>
                                      <p:to>
                                        <p:strVal val="visible"/>
                                      </p:to>
                                    </p:set>
                                    <p:animEffect transition="in" filter="box(in)">
                                      <p:cBhvr>
                                        <p:cTn id="7" dur="500"/>
                                        <p:tgtEl>
                                          <p:spTgt spid="307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39"/>
                                        </p:tgtEl>
                                        <p:attrNameLst>
                                          <p:attrName>style.visibility</p:attrName>
                                        </p:attrNameLst>
                                      </p:cBhvr>
                                      <p:to>
                                        <p:strVal val="visible"/>
                                      </p:to>
                                    </p:set>
                                    <p:animEffect transition="in" filter="wipe(left)">
                                      <p:cBhvr>
                                        <p:cTn id="11" dur="500"/>
                                        <p:tgtEl>
                                          <p:spTgt spid="30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9" grpId="0" bldLvl="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bwMode="auto">
          <a:xfrm>
            <a:off x="533331" y="2655571"/>
            <a:ext cx="8272973" cy="4132263"/>
            <a:chOff x="348" y="1818"/>
            <a:chExt cx="3909" cy="2603"/>
          </a:xfrm>
        </p:grpSpPr>
        <p:pic>
          <p:nvPicPr>
            <p:cNvPr id="36870" name="Picture 6" descr="美国农业的机械化收割"/>
            <p:cNvPicPr>
              <a:picLocks noChangeAspect="1" noChangeArrowheads="1"/>
            </p:cNvPicPr>
            <p:nvPr/>
          </p:nvPicPr>
          <p:blipFill>
            <a:blip r:embed="rId2" cstate="print"/>
            <a:srcRect/>
            <a:stretch>
              <a:fillRect/>
            </a:stretch>
          </p:blipFill>
          <p:spPr bwMode="auto">
            <a:xfrm>
              <a:off x="348" y="1818"/>
              <a:ext cx="2092" cy="2256"/>
            </a:xfrm>
            <a:prstGeom prst="rect">
              <a:avLst/>
            </a:prstGeom>
            <a:noFill/>
            <a:ln w="9525">
              <a:noFill/>
              <a:miter lim="800000"/>
              <a:headEnd/>
              <a:tailEnd/>
            </a:ln>
          </p:spPr>
        </p:pic>
        <p:sp>
          <p:nvSpPr>
            <p:cNvPr id="36874" name="Rectangle 10"/>
            <p:cNvSpPr>
              <a:spLocks noChangeArrowheads="1"/>
            </p:cNvSpPr>
            <p:nvPr/>
          </p:nvSpPr>
          <p:spPr bwMode="auto">
            <a:xfrm>
              <a:off x="1473" y="4131"/>
              <a:ext cx="2784" cy="290"/>
            </a:xfrm>
            <a:prstGeom prst="rect">
              <a:avLst/>
            </a:prstGeom>
            <a:noFill/>
            <a:ln w="9525">
              <a:noFill/>
              <a:miter lim="800000"/>
            </a:ln>
            <a:effectLst/>
          </p:spPr>
          <p:txBody>
            <a:bodyPr>
              <a:spAutoFit/>
            </a:bodyPr>
            <a:lstStyle/>
            <a:p>
              <a:r>
                <a:rPr kumimoji="1" lang="zh-CN" altLang="en-US" sz="2400">
                  <a:solidFill>
                    <a:schemeClr val="tx1"/>
                  </a:solidFill>
                  <a:uFillTx/>
                  <a:latin typeface="微软雅黑" panose="020B0503020204020204" pitchFamily="34" charset="-122"/>
                  <a:ea typeface="微软雅黑" panose="020B0503020204020204" pitchFamily="34" charset="-122"/>
                </a:rPr>
                <a:t>美国农业的机械化收割</a:t>
              </a:r>
            </a:p>
          </p:txBody>
        </p:sp>
      </p:grpSp>
      <p:pic>
        <p:nvPicPr>
          <p:cNvPr id="36875" name="Picture 4" descr="E:\李燃\教师教学用书\2012人教教师用书项目\ppt\地理\dl.png"/>
          <p:cNvPicPr>
            <a:picLocks noChangeAspect="1" noChangeArrowheads="1"/>
          </p:cNvPicPr>
          <p:nvPr/>
        </p:nvPicPr>
        <p:blipFill>
          <a:blip r:embed="rId3" cstate="print"/>
          <a:srcRect/>
          <a:stretch>
            <a:fillRect/>
          </a:stretch>
        </p:blipFill>
        <p:spPr bwMode="auto">
          <a:xfrm>
            <a:off x="11089890" y="204788"/>
            <a:ext cx="897350" cy="557212"/>
          </a:xfrm>
          <a:prstGeom prst="rect">
            <a:avLst/>
          </a:prstGeom>
          <a:noFill/>
          <a:ln w="9525">
            <a:noFill/>
            <a:miter lim="800000"/>
            <a:headEnd/>
            <a:tailEnd/>
          </a:ln>
        </p:spPr>
      </p:pic>
      <p:grpSp>
        <p:nvGrpSpPr>
          <p:cNvPr id="3" name="Group 18"/>
          <p:cNvGrpSpPr/>
          <p:nvPr/>
        </p:nvGrpSpPr>
        <p:grpSpPr bwMode="auto">
          <a:xfrm>
            <a:off x="5450766" y="2655571"/>
            <a:ext cx="6349173" cy="3581399"/>
            <a:chOff x="2568" y="864"/>
            <a:chExt cx="3000" cy="2256"/>
          </a:xfrm>
        </p:grpSpPr>
        <p:pic>
          <p:nvPicPr>
            <p:cNvPr id="36880" name="Picture 16" descr="20110317094841Z"/>
            <p:cNvPicPr>
              <a:picLocks noChangeAspect="1" noChangeArrowheads="1"/>
            </p:cNvPicPr>
            <p:nvPr/>
          </p:nvPicPr>
          <p:blipFill>
            <a:blip r:embed="rId4" cstate="print"/>
            <a:srcRect/>
            <a:stretch>
              <a:fillRect/>
            </a:stretch>
          </p:blipFill>
          <p:spPr bwMode="auto">
            <a:xfrm>
              <a:off x="2568" y="864"/>
              <a:ext cx="3000" cy="2160"/>
            </a:xfrm>
            <a:prstGeom prst="rect">
              <a:avLst/>
            </a:prstGeom>
            <a:noFill/>
          </p:spPr>
        </p:pic>
        <p:sp>
          <p:nvSpPr>
            <p:cNvPr id="36881" name="Text Box 17"/>
            <p:cNvSpPr txBox="1">
              <a:spLocks noChangeArrowheads="1"/>
            </p:cNvSpPr>
            <p:nvPr/>
          </p:nvSpPr>
          <p:spPr bwMode="auto">
            <a:xfrm>
              <a:off x="3168" y="3052"/>
              <a:ext cx="136" cy="68"/>
            </a:xfrm>
            <a:prstGeom prst="rect">
              <a:avLst/>
            </a:prstGeom>
            <a:noFill/>
            <a:ln w="9525">
              <a:noFill/>
              <a:miter lim="800000"/>
            </a:ln>
            <a:effectLst/>
          </p:spPr>
          <p:txBody>
            <a:bodyPr wrap="none">
              <a:spAutoFit/>
            </a:bodyPr>
            <a:lstStyle/>
            <a:p>
              <a:r>
                <a:rPr lang="zh-CN" altLang="en-US" sz="100"/>
                <a:t>日本的汽车生产线</a:t>
              </a:r>
            </a:p>
          </p:txBody>
        </p:sp>
      </p:grpSp>
      <p:sp>
        <p:nvSpPr>
          <p:cNvPr id="16" name="矩形 15"/>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p:nvPr/>
        </p:nvGrpSpPr>
        <p:grpSpPr>
          <a:xfrm>
            <a:off x="2453956" y="2165351"/>
            <a:ext cx="3887282" cy="3044825"/>
            <a:chOff x="586" y="1364"/>
            <a:chExt cx="2449" cy="1918"/>
          </a:xfrm>
        </p:grpSpPr>
        <p:pic>
          <p:nvPicPr>
            <p:cNvPr id="19470" name="Picture 21" descr="学校平面图(空白）"/>
            <p:cNvPicPr>
              <a:picLocks noChangeAspect="1"/>
            </p:cNvPicPr>
            <p:nvPr/>
          </p:nvPicPr>
          <p:blipFill>
            <a:blip r:embed="rId2" cstate="print"/>
            <a:stretch>
              <a:fillRect/>
            </a:stretch>
          </p:blipFill>
          <p:spPr>
            <a:xfrm>
              <a:off x="586" y="1364"/>
              <a:ext cx="2449" cy="1918"/>
            </a:xfrm>
            <a:prstGeom prst="rect">
              <a:avLst/>
            </a:prstGeom>
            <a:noFill/>
            <a:ln w="9525">
              <a:noFill/>
            </a:ln>
          </p:spPr>
        </p:pic>
        <p:sp>
          <p:nvSpPr>
            <p:cNvPr id="19471" name="Text Box 29"/>
            <p:cNvSpPr txBox="1"/>
            <p:nvPr/>
          </p:nvSpPr>
          <p:spPr>
            <a:xfrm>
              <a:off x="1468" y="2888"/>
              <a:ext cx="273" cy="380"/>
            </a:xfrm>
            <a:prstGeom prst="rect">
              <a:avLst/>
            </a:prstGeom>
            <a:solidFill>
              <a:schemeClr val="bg1"/>
            </a:solidFill>
            <a:ln w="9525" cap="flat" cmpd="sng">
              <a:solidFill>
                <a:schemeClr val="tx1"/>
              </a:solidFill>
              <a:prstDash val="solid"/>
              <a:miter/>
              <a:headEnd type="none" w="med" len="med"/>
              <a:tailEnd type="none" w="med" len="med"/>
            </a:ln>
          </p:spPr>
          <p:txBody>
            <a:bodyPr lIns="0" tIns="0" rIns="0" bIns="0">
              <a:spAutoFit/>
            </a:bodyPr>
            <a:lstStyle/>
            <a:p>
              <a:pPr algn="ctr">
                <a:spcBef>
                  <a:spcPct val="50000"/>
                </a:spcBef>
              </a:pPr>
              <a:r>
                <a:rPr lang="zh-CN" altLang="en-US" sz="1400" dirty="0">
                  <a:latin typeface="Arial" panose="020B0604020202020204" pitchFamily="34" charset="0"/>
                  <a:ea typeface="微软雅黑" panose="020B0503020204020204" pitchFamily="34" charset="-122"/>
                </a:rPr>
                <a:t>北</a:t>
              </a:r>
            </a:p>
            <a:p>
              <a:pPr algn="ctr">
                <a:lnSpc>
                  <a:spcPct val="90000"/>
                </a:lnSpc>
              </a:pPr>
              <a:r>
                <a:rPr lang="zh-CN" altLang="en-US" sz="2800" dirty="0">
                  <a:latin typeface="Arial" panose="020B0604020202020204" pitchFamily="34" charset="0"/>
                  <a:ea typeface="微软雅黑" panose="020B0503020204020204" pitchFamily="34" charset="-122"/>
                </a:rPr>
                <a:t>↑</a:t>
              </a:r>
            </a:p>
          </p:txBody>
        </p:sp>
        <p:sp>
          <p:nvSpPr>
            <p:cNvPr id="19472" name="Text Box 31"/>
            <p:cNvSpPr txBox="1"/>
            <p:nvPr/>
          </p:nvSpPr>
          <p:spPr>
            <a:xfrm>
              <a:off x="591" y="3035"/>
              <a:ext cx="771" cy="232"/>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algn="ctr">
                <a:spcBef>
                  <a:spcPct val="50000"/>
                </a:spcBef>
              </a:pPr>
              <a:r>
                <a:rPr lang="en-US" altLang="zh-CN" sz="1800" b="0" dirty="0">
                  <a:latin typeface="Arial" panose="020B0604020202020204" pitchFamily="34" charset="0"/>
                  <a:ea typeface="微软雅黑" panose="020B0503020204020204" pitchFamily="34" charset="-122"/>
                </a:rPr>
                <a:t>1:10 000</a:t>
              </a:r>
            </a:p>
          </p:txBody>
        </p:sp>
      </p:grpSp>
      <p:sp>
        <p:nvSpPr>
          <p:cNvPr id="19459" name="Rectangle 17"/>
          <p:cNvSpPr/>
          <p:nvPr/>
        </p:nvSpPr>
        <p:spPr>
          <a:xfrm>
            <a:off x="2323798" y="1108234"/>
            <a:ext cx="4347597" cy="521970"/>
          </a:xfrm>
          <a:prstGeom prst="rect">
            <a:avLst/>
          </a:prstGeom>
          <a:noFill/>
          <a:ln w="9525">
            <a:noFill/>
          </a:ln>
        </p:spPr>
        <p:txBody>
          <a:bodyPr anchor="ctr">
            <a:spAutoFit/>
          </a:bodyPr>
          <a:lstStyle/>
          <a:p>
            <a:r>
              <a:rPr lang="zh-CN" altLang="en-US" sz="2800" dirty="0">
                <a:solidFill>
                  <a:schemeClr val="tx2"/>
                </a:solidFill>
                <a:latin typeface="微软雅黑" panose="020B0503020204020204" pitchFamily="34" charset="-122"/>
                <a:ea typeface="微软雅黑" panose="020B0503020204020204" pitchFamily="34" charset="-122"/>
              </a:rPr>
              <a:t>地图的要素：</a:t>
            </a:r>
            <a:r>
              <a:rPr lang="zh-CN" altLang="en-US" sz="2800" b="0" dirty="0">
                <a:solidFill>
                  <a:srgbClr val="FF0000"/>
                </a:solidFill>
                <a:latin typeface="微软雅黑" panose="020B0503020204020204" pitchFamily="34" charset="-122"/>
                <a:ea typeface="微软雅黑" panose="020B0503020204020204" pitchFamily="34" charset="-122"/>
              </a:rPr>
              <a:t>图例和注记</a:t>
            </a:r>
          </a:p>
        </p:txBody>
      </p:sp>
      <p:sp>
        <p:nvSpPr>
          <p:cNvPr id="287762" name="Text Box 18"/>
          <p:cNvSpPr txBox="1"/>
          <p:nvPr/>
        </p:nvSpPr>
        <p:spPr>
          <a:xfrm>
            <a:off x="7009488" y="1773555"/>
            <a:ext cx="3811409" cy="2400657"/>
          </a:xfrm>
          <a:prstGeom prst="rect">
            <a:avLst/>
          </a:prstGeom>
          <a:noFill/>
          <a:ln w="9525">
            <a:noFill/>
          </a:ln>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图例：表示各种地理事物</a:t>
            </a:r>
            <a:r>
              <a:rPr lang="zh-CN" altLang="en-US" sz="2000" dirty="0">
                <a:solidFill>
                  <a:srgbClr val="FF0000"/>
                </a:solidFill>
                <a:latin typeface="微软雅黑" panose="020B0503020204020204" pitchFamily="34" charset="-122"/>
                <a:ea typeface="微软雅黑" panose="020B0503020204020204" pitchFamily="34" charset="-122"/>
              </a:rPr>
              <a:t>符号</a:t>
            </a:r>
            <a:r>
              <a:rPr lang="zh-CN" altLang="en-US" sz="2000" dirty="0">
                <a:latin typeface="微软雅黑" panose="020B0503020204020204" pitchFamily="34" charset="-122"/>
                <a:ea typeface="微软雅黑" panose="020B0503020204020204" pitchFamily="34" charset="-122"/>
              </a:rPr>
              <a:t>。</a:t>
            </a:r>
          </a:p>
          <a:p>
            <a:pPr>
              <a:lnSpc>
                <a:spcPct val="150000"/>
              </a:lnSpc>
            </a:pP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注记：地图上的</a:t>
            </a:r>
            <a:r>
              <a:rPr lang="zh-CN" altLang="en-US" sz="2000" dirty="0">
                <a:solidFill>
                  <a:srgbClr val="FF0000"/>
                </a:solidFill>
                <a:latin typeface="微软雅黑" panose="020B0503020204020204" pitchFamily="34" charset="-122"/>
                <a:ea typeface="微软雅黑" panose="020B0503020204020204" pitchFamily="34" charset="-122"/>
              </a:rPr>
              <a:t>文字</a:t>
            </a:r>
            <a:r>
              <a:rPr lang="zh-CN" altLang="en-US" sz="2000" dirty="0">
                <a:latin typeface="微软雅黑" panose="020B0503020204020204" pitchFamily="34" charset="-122"/>
                <a:ea typeface="微软雅黑" panose="020B0503020204020204" pitchFamily="34" charset="-122"/>
              </a:rPr>
              <a:t>说明，如山脉、河流、国家、城市等的名称，以及标明山高、海深的数字等。 </a:t>
            </a:r>
          </a:p>
        </p:txBody>
      </p:sp>
      <p:sp>
        <p:nvSpPr>
          <p:cNvPr id="287766" name="Text Box 22"/>
          <p:cNvSpPr txBox="1"/>
          <p:nvPr/>
        </p:nvSpPr>
        <p:spPr>
          <a:xfrm>
            <a:off x="2425385" y="2106614"/>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图书馆</a:t>
            </a:r>
          </a:p>
        </p:txBody>
      </p:sp>
      <p:sp>
        <p:nvSpPr>
          <p:cNvPr id="287767" name="Text Box 23"/>
          <p:cNvSpPr txBox="1"/>
          <p:nvPr/>
        </p:nvSpPr>
        <p:spPr>
          <a:xfrm>
            <a:off x="2423798" y="2592389"/>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287768" name="Text Box 24"/>
          <p:cNvSpPr txBox="1"/>
          <p:nvPr/>
        </p:nvSpPr>
        <p:spPr>
          <a:xfrm>
            <a:off x="3936488" y="2438401"/>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教学楼</a:t>
            </a:r>
          </a:p>
        </p:txBody>
      </p:sp>
      <p:sp>
        <p:nvSpPr>
          <p:cNvPr id="287769" name="Text Box 25"/>
          <p:cNvSpPr txBox="1"/>
          <p:nvPr/>
        </p:nvSpPr>
        <p:spPr>
          <a:xfrm>
            <a:off x="5449179" y="2122489"/>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宿舍楼</a:t>
            </a:r>
          </a:p>
        </p:txBody>
      </p:sp>
      <p:sp>
        <p:nvSpPr>
          <p:cNvPr id="287770" name="Text Box 26"/>
          <p:cNvSpPr txBox="1"/>
          <p:nvPr/>
        </p:nvSpPr>
        <p:spPr>
          <a:xfrm>
            <a:off x="5434893" y="2597151"/>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综合楼</a:t>
            </a:r>
          </a:p>
        </p:txBody>
      </p:sp>
      <p:sp>
        <p:nvSpPr>
          <p:cNvPr id="287771" name="Text Box 27"/>
          <p:cNvSpPr txBox="1"/>
          <p:nvPr/>
        </p:nvSpPr>
        <p:spPr>
          <a:xfrm>
            <a:off x="5276164" y="3503614"/>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体育场</a:t>
            </a:r>
          </a:p>
        </p:txBody>
      </p:sp>
      <p:sp>
        <p:nvSpPr>
          <p:cNvPr id="287772" name="Text Box 28"/>
          <p:cNvSpPr txBox="1"/>
          <p:nvPr/>
        </p:nvSpPr>
        <p:spPr>
          <a:xfrm>
            <a:off x="2611099" y="3863976"/>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池塘</a:t>
            </a:r>
          </a:p>
        </p:txBody>
      </p:sp>
      <p:pic>
        <p:nvPicPr>
          <p:cNvPr id="19468" name="Picture 30" descr="图例"/>
          <p:cNvPicPr>
            <a:picLocks noChangeAspect="1"/>
          </p:cNvPicPr>
          <p:nvPr/>
        </p:nvPicPr>
        <p:blipFill>
          <a:blip r:embed="rId3" cstate="print"/>
          <a:stretch>
            <a:fillRect/>
          </a:stretch>
        </p:blipFill>
        <p:spPr>
          <a:xfrm>
            <a:off x="4295216" y="4391026"/>
            <a:ext cx="2015863" cy="811213"/>
          </a:xfrm>
          <a:prstGeom prst="rect">
            <a:avLst/>
          </a:prstGeom>
          <a:noFill/>
          <a:ln w="9525">
            <a:noFill/>
          </a:ln>
        </p:spPr>
      </p:pic>
      <p:sp>
        <p:nvSpPr>
          <p:cNvPr id="287777" name="Text Box 33"/>
          <p:cNvSpPr txBox="1"/>
          <p:nvPr/>
        </p:nvSpPr>
        <p:spPr>
          <a:xfrm>
            <a:off x="3965059" y="3632201"/>
            <a:ext cx="936503" cy="337185"/>
          </a:xfrm>
          <a:prstGeom prst="rect">
            <a:avLst/>
          </a:prstGeom>
          <a:noFill/>
          <a:ln w="9525">
            <a:noFill/>
          </a:ln>
        </p:spPr>
        <p:txBody>
          <a:bodyPr>
            <a:spAutoFit/>
          </a:bodyPr>
          <a:lstStyle/>
          <a:p>
            <a:pPr algn="ctr">
              <a:spcBef>
                <a:spcPct val="50000"/>
              </a:spcBef>
            </a:pPr>
            <a:r>
              <a:rPr lang="zh-CN" altLang="en-US" sz="1600" dirty="0">
                <a:latin typeface="Arial" panose="020B0604020202020204" pitchFamily="34" charset="0"/>
                <a:ea typeface="微软雅黑" panose="020B0503020204020204" pitchFamily="34" charset="-122"/>
              </a:rPr>
              <a:t>花坛</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87777"/>
                                        </p:tgtEl>
                                        <p:attrNameLst>
                                          <p:attrName>r</p:attrName>
                                        </p:attrNameLst>
                                      </p:cBhvr>
                                    </p:animRot>
                                  </p:childTnLst>
                                </p:cTn>
                              </p:par>
                              <p:par>
                                <p:cTn id="7" presetID="8" presetClass="emph" presetSubtype="0" fill="hold" grpId="0" nodeType="withEffect">
                                  <p:stCondLst>
                                    <p:cond delay="0"/>
                                  </p:stCondLst>
                                  <p:childTnLst>
                                    <p:animRot by="21600000">
                                      <p:cBhvr>
                                        <p:cTn id="8" dur="1000" fill="hold"/>
                                        <p:tgtEl>
                                          <p:spTgt spid="287772"/>
                                        </p:tgtEl>
                                        <p:attrNameLst>
                                          <p:attrName>r</p:attrName>
                                        </p:attrNameLst>
                                      </p:cBhvr>
                                    </p:animRot>
                                  </p:childTnLst>
                                </p:cTn>
                              </p:par>
                              <p:par>
                                <p:cTn id="9" presetID="8" presetClass="emph" presetSubtype="0" fill="hold" grpId="0" nodeType="withEffect">
                                  <p:stCondLst>
                                    <p:cond delay="0"/>
                                  </p:stCondLst>
                                  <p:childTnLst>
                                    <p:animRot by="21600000">
                                      <p:cBhvr>
                                        <p:cTn id="10" dur="1000" fill="hold"/>
                                        <p:tgtEl>
                                          <p:spTgt spid="287766"/>
                                        </p:tgtEl>
                                        <p:attrNameLst>
                                          <p:attrName>r</p:attrName>
                                        </p:attrNameLst>
                                      </p:cBhvr>
                                    </p:animRot>
                                  </p:childTnLst>
                                </p:cTn>
                              </p:par>
                              <p:par>
                                <p:cTn id="11" presetID="8" presetClass="emph" presetSubtype="0" fill="hold" grpId="0" nodeType="withEffect">
                                  <p:stCondLst>
                                    <p:cond delay="0"/>
                                  </p:stCondLst>
                                  <p:childTnLst>
                                    <p:animRot by="21600000">
                                      <p:cBhvr>
                                        <p:cTn id="12" dur="1000" fill="hold"/>
                                        <p:tgtEl>
                                          <p:spTgt spid="287767"/>
                                        </p:tgtEl>
                                        <p:attrNameLst>
                                          <p:attrName>r</p:attrName>
                                        </p:attrNameLst>
                                      </p:cBhvr>
                                    </p:animRot>
                                  </p:childTnLst>
                                </p:cTn>
                              </p:par>
                              <p:par>
                                <p:cTn id="13" presetID="8" presetClass="emph" presetSubtype="0" fill="hold" grpId="0" nodeType="withEffect">
                                  <p:stCondLst>
                                    <p:cond delay="0"/>
                                  </p:stCondLst>
                                  <p:childTnLst>
                                    <p:animRot by="21600000">
                                      <p:cBhvr>
                                        <p:cTn id="14" dur="1000" fill="hold"/>
                                        <p:tgtEl>
                                          <p:spTgt spid="287768"/>
                                        </p:tgtEl>
                                        <p:attrNameLst>
                                          <p:attrName>r</p:attrName>
                                        </p:attrNameLst>
                                      </p:cBhvr>
                                    </p:animRot>
                                  </p:childTnLst>
                                </p:cTn>
                              </p:par>
                              <p:par>
                                <p:cTn id="15" presetID="8" presetClass="emph" presetSubtype="0" fill="hold" grpId="0" nodeType="withEffect">
                                  <p:stCondLst>
                                    <p:cond delay="0"/>
                                  </p:stCondLst>
                                  <p:childTnLst>
                                    <p:animRot by="21600000">
                                      <p:cBhvr>
                                        <p:cTn id="16" dur="1000" fill="hold"/>
                                        <p:tgtEl>
                                          <p:spTgt spid="287770"/>
                                        </p:tgtEl>
                                        <p:attrNameLst>
                                          <p:attrName>r</p:attrName>
                                        </p:attrNameLst>
                                      </p:cBhvr>
                                    </p:animRot>
                                  </p:childTnLst>
                                </p:cTn>
                              </p:par>
                              <p:par>
                                <p:cTn id="17" presetID="8" presetClass="emph" presetSubtype="0" fill="hold" grpId="0" nodeType="withEffect">
                                  <p:stCondLst>
                                    <p:cond delay="0"/>
                                  </p:stCondLst>
                                  <p:childTnLst>
                                    <p:animRot by="21600000">
                                      <p:cBhvr>
                                        <p:cTn id="18" dur="1000" fill="hold"/>
                                        <p:tgtEl>
                                          <p:spTgt spid="287769"/>
                                        </p:tgtEl>
                                        <p:attrNameLst>
                                          <p:attrName>r</p:attrName>
                                        </p:attrNameLst>
                                      </p:cBhvr>
                                    </p:animRot>
                                  </p:childTnLst>
                                </p:cTn>
                              </p:par>
                              <p:par>
                                <p:cTn id="19" presetID="8" presetClass="emph" presetSubtype="0" fill="hold" grpId="0" nodeType="withEffect">
                                  <p:stCondLst>
                                    <p:cond delay="0"/>
                                  </p:stCondLst>
                                  <p:childTnLst>
                                    <p:animRot by="21600000">
                                      <p:cBhvr>
                                        <p:cTn id="20" dur="1000" fill="hold"/>
                                        <p:tgtEl>
                                          <p:spTgt spid="287771"/>
                                        </p:tgtEl>
                                        <p:attrNameLst>
                                          <p:attrName>r</p:attrName>
                                        </p:attrNameLst>
                                      </p:cBhvr>
                                    </p:animRot>
                                  </p:childTnLst>
                                </p:cTn>
                              </p:par>
                              <p:par>
                                <p:cTn id="21" presetID="8" presetClass="emph" presetSubtype="0" fill="hold" nodeType="withEffect">
                                  <p:stCondLst>
                                    <p:cond delay="0"/>
                                  </p:stCondLst>
                                  <p:childTnLst>
                                    <p:animRot by="21600000">
                                      <p:cBhvr>
                                        <p:cTn id="22" dur="1000" fill="hold"/>
                                        <p:tgtEl>
                                          <p:spTgt spid="19468"/>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87762">
                                            <p:txEl>
                                              <p:pRg st="0" end="0"/>
                                            </p:txEl>
                                          </p:spTgt>
                                        </p:tgtEl>
                                        <p:attrNameLst>
                                          <p:attrName>style.visibility</p:attrName>
                                        </p:attrNameLst>
                                      </p:cBhvr>
                                      <p:to>
                                        <p:strVal val="visible"/>
                                      </p:to>
                                    </p:set>
                                    <p:animEffect transition="in" filter="dissolve">
                                      <p:cBhvr>
                                        <p:cTn id="27" dur="500"/>
                                        <p:tgtEl>
                                          <p:spTgt spid="28776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87762">
                                            <p:txEl>
                                              <p:pRg st="2" end="2"/>
                                            </p:txEl>
                                          </p:spTgt>
                                        </p:tgtEl>
                                        <p:attrNameLst>
                                          <p:attrName>style.visibility</p:attrName>
                                        </p:attrNameLst>
                                      </p:cBhvr>
                                      <p:to>
                                        <p:strVal val="visible"/>
                                      </p:to>
                                    </p:set>
                                    <p:animEffect transition="in" filter="dissolve">
                                      <p:cBhvr>
                                        <p:cTn id="32" dur="500"/>
                                        <p:tgtEl>
                                          <p:spTgt spid="2877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66" grpId="0"/>
      <p:bldP spid="287767" grpId="0"/>
      <p:bldP spid="287768" grpId="0"/>
      <p:bldP spid="287769" grpId="0"/>
      <p:bldP spid="287770" grpId="0"/>
      <p:bldP spid="287771" grpId="0"/>
      <p:bldP spid="287772" grpId="0"/>
      <p:bldP spid="287777"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5" descr="1_DSC_8572"/>
          <p:cNvPicPr>
            <a:picLocks noChangeAspect="1" noChangeArrowheads="1"/>
          </p:cNvPicPr>
          <p:nvPr/>
        </p:nvPicPr>
        <p:blipFill>
          <a:blip r:embed="rId2" cstate="print"/>
          <a:srcRect/>
          <a:stretch>
            <a:fillRect/>
          </a:stretch>
        </p:blipFill>
        <p:spPr bwMode="auto">
          <a:xfrm>
            <a:off x="818408" y="1848485"/>
            <a:ext cx="5180926" cy="2603500"/>
          </a:xfrm>
          <a:prstGeom prst="rect">
            <a:avLst/>
          </a:prstGeom>
          <a:noFill/>
        </p:spPr>
      </p:pic>
      <p:sp>
        <p:nvSpPr>
          <p:cNvPr id="66566" name="Text Box 6"/>
          <p:cNvSpPr txBox="1">
            <a:spLocks noChangeArrowheads="1"/>
          </p:cNvSpPr>
          <p:nvPr/>
        </p:nvSpPr>
        <p:spPr bwMode="auto">
          <a:xfrm>
            <a:off x="1583061" y="3367088"/>
            <a:ext cx="261610" cy="107722"/>
          </a:xfrm>
          <a:prstGeom prst="rect">
            <a:avLst/>
          </a:prstGeom>
          <a:noFill/>
          <a:ln w="9525">
            <a:noFill/>
            <a:miter lim="800000"/>
          </a:ln>
          <a:effectLst/>
        </p:spPr>
        <p:txBody>
          <a:bodyPr wrap="none">
            <a:spAutoFit/>
          </a:bodyPr>
          <a:lstStyle/>
          <a:p>
            <a:r>
              <a:rPr lang="zh-CN" altLang="en-US" sz="100"/>
              <a:t>瑞士的葡萄园</a:t>
            </a:r>
          </a:p>
        </p:txBody>
      </p:sp>
      <p:pic>
        <p:nvPicPr>
          <p:cNvPr id="66567" name="Picture 7"/>
          <p:cNvPicPr>
            <a:picLocks noChangeAspect="1" noChangeArrowheads="1"/>
          </p:cNvPicPr>
          <p:nvPr/>
        </p:nvPicPr>
        <p:blipFill>
          <a:blip r:embed="rId3" cstate="print"/>
          <a:srcRect/>
          <a:stretch>
            <a:fillRect/>
          </a:stretch>
        </p:blipFill>
        <p:spPr bwMode="auto">
          <a:xfrm>
            <a:off x="6671077" y="1649730"/>
            <a:ext cx="4977752" cy="2605088"/>
          </a:xfrm>
          <a:prstGeom prst="rect">
            <a:avLst/>
          </a:prstGeom>
          <a:noFill/>
        </p:spPr>
      </p:pic>
      <p:sp>
        <p:nvSpPr>
          <p:cNvPr id="66568" name="Text Box 8"/>
          <p:cNvSpPr txBox="1">
            <a:spLocks noChangeArrowheads="1"/>
          </p:cNvSpPr>
          <p:nvPr/>
        </p:nvSpPr>
        <p:spPr bwMode="auto">
          <a:xfrm>
            <a:off x="7415834" y="3429000"/>
            <a:ext cx="235962" cy="107722"/>
          </a:xfrm>
          <a:prstGeom prst="rect">
            <a:avLst/>
          </a:prstGeom>
          <a:noFill/>
          <a:ln w="9525">
            <a:noFill/>
            <a:miter lim="800000"/>
          </a:ln>
          <a:effectLst/>
        </p:spPr>
        <p:txBody>
          <a:bodyPr wrap="none">
            <a:spAutoFit/>
          </a:bodyPr>
          <a:lstStyle/>
          <a:p>
            <a:r>
              <a:rPr lang="zh-CN" altLang="en-US" sz="100"/>
              <a:t>欧洲小镇</a:t>
            </a:r>
          </a:p>
        </p:txBody>
      </p:sp>
      <p:pic>
        <p:nvPicPr>
          <p:cNvPr id="66570" name="Picture 10" descr="20060808_2"/>
          <p:cNvPicPr>
            <a:picLocks noChangeAspect="1" noChangeArrowheads="1"/>
          </p:cNvPicPr>
          <p:nvPr/>
        </p:nvPicPr>
        <p:blipFill>
          <a:blip r:embed="rId4" cstate="print"/>
          <a:srcRect/>
          <a:stretch>
            <a:fillRect/>
          </a:stretch>
        </p:blipFill>
        <p:spPr bwMode="auto">
          <a:xfrm>
            <a:off x="2844430" y="4114801"/>
            <a:ext cx="5282512" cy="2584451"/>
          </a:xfrm>
          <a:prstGeom prst="rect">
            <a:avLst/>
          </a:prstGeom>
          <a:noFill/>
        </p:spPr>
      </p:pic>
      <p:sp>
        <p:nvSpPr>
          <p:cNvPr id="66571" name="Text Box 11"/>
          <p:cNvSpPr txBox="1">
            <a:spLocks noChangeArrowheads="1"/>
          </p:cNvSpPr>
          <p:nvPr/>
        </p:nvSpPr>
        <p:spPr bwMode="auto">
          <a:xfrm>
            <a:off x="8321650" y="5410200"/>
            <a:ext cx="2548135" cy="106680"/>
          </a:xfrm>
          <a:prstGeom prst="rect">
            <a:avLst/>
          </a:prstGeom>
          <a:noFill/>
          <a:ln w="9525">
            <a:noFill/>
            <a:miter lim="800000"/>
          </a:ln>
          <a:effectLst/>
        </p:spPr>
        <p:txBody>
          <a:bodyPr>
            <a:spAutoFit/>
          </a:bodyPr>
          <a:lstStyle/>
          <a:p>
            <a:r>
              <a:rPr lang="zh-CN" altLang="en-US" sz="100"/>
              <a:t>英国乡村</a:t>
            </a:r>
          </a:p>
        </p:txBody>
      </p:sp>
      <p:pic>
        <p:nvPicPr>
          <p:cNvPr id="66572" name="Picture 4" descr="E:\李燃\教师教学用书\2012人教教师用书项目\ppt\地理\dl.png"/>
          <p:cNvPicPr>
            <a:picLocks noChangeAspect="1" noChangeArrowheads="1"/>
          </p:cNvPicPr>
          <p:nvPr/>
        </p:nvPicPr>
        <p:blipFill>
          <a:blip r:embed="rId5" cstate="print"/>
          <a:srcRect/>
          <a:stretch>
            <a:fillRect/>
          </a:stretch>
        </p:blipFill>
        <p:spPr bwMode="auto">
          <a:xfrm>
            <a:off x="11089890" y="204788"/>
            <a:ext cx="897350" cy="557212"/>
          </a:xfrm>
          <a:prstGeom prst="rect">
            <a:avLst/>
          </a:prstGeom>
          <a:noFill/>
          <a:ln w="9525">
            <a:noFill/>
            <a:miter lim="800000"/>
            <a:headEnd/>
            <a:tailEnd/>
          </a:ln>
        </p:spPr>
      </p:pic>
      <p:sp>
        <p:nvSpPr>
          <p:cNvPr id="16" name="矩形 15"/>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66565"/>
                                        </p:tgtEl>
                                        <p:attrNameLst>
                                          <p:attrName>style.visibility</p:attrName>
                                        </p:attrNameLst>
                                      </p:cBhvr>
                                      <p:to>
                                        <p:strVal val="visible"/>
                                      </p:to>
                                    </p:set>
                                    <p:animEffect transition="in" filter="box(in)">
                                      <p:cBhvr>
                                        <p:cTn id="7" dur="500"/>
                                        <p:tgtEl>
                                          <p:spTgt spid="66565"/>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66567"/>
                                        </p:tgtEl>
                                        <p:attrNameLst>
                                          <p:attrName>style.visibility</p:attrName>
                                        </p:attrNameLst>
                                      </p:cBhvr>
                                      <p:to>
                                        <p:strVal val="visible"/>
                                      </p:to>
                                    </p:set>
                                    <p:animEffect transition="in" filter="box(in)">
                                      <p:cBhvr>
                                        <p:cTn id="11" dur="500"/>
                                        <p:tgtEl>
                                          <p:spTgt spid="66567"/>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66570"/>
                                        </p:tgtEl>
                                        <p:attrNameLst>
                                          <p:attrName>style.visibility</p:attrName>
                                        </p:attrNameLst>
                                      </p:cBhvr>
                                      <p:to>
                                        <p:strVal val="visible"/>
                                      </p:to>
                                    </p:set>
                                    <p:animEffect transition="in" filter="box(in)">
                                      <p:cBhvr>
                                        <p:cTn id="15" dur="500"/>
                                        <p:tgtEl>
                                          <p:spTgt spid="665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566"/>
                                        </p:tgtEl>
                                        <p:attrNameLst>
                                          <p:attrName>style.visibility</p:attrName>
                                        </p:attrNameLst>
                                      </p:cBhvr>
                                      <p:to>
                                        <p:strVal val="visible"/>
                                      </p:to>
                                    </p:set>
                                    <p:animEffect transition="in" filter="wipe(left)">
                                      <p:cBhvr>
                                        <p:cTn id="20" dur="500"/>
                                        <p:tgtEl>
                                          <p:spTgt spid="6656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6568"/>
                                        </p:tgtEl>
                                        <p:attrNameLst>
                                          <p:attrName>style.visibility</p:attrName>
                                        </p:attrNameLst>
                                      </p:cBhvr>
                                      <p:to>
                                        <p:strVal val="visible"/>
                                      </p:to>
                                    </p:set>
                                    <p:animEffect transition="in" filter="wipe(left)">
                                      <p:cBhvr>
                                        <p:cTn id="23" dur="500"/>
                                        <p:tgtEl>
                                          <p:spTgt spid="6656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6571"/>
                                        </p:tgtEl>
                                        <p:attrNameLst>
                                          <p:attrName>style.visibility</p:attrName>
                                        </p:attrNameLst>
                                      </p:cBhvr>
                                      <p:to>
                                        <p:strVal val="visible"/>
                                      </p:to>
                                    </p:set>
                                    <p:animEffect transition="in" filter="wipe(left)">
                                      <p:cBhvr>
                                        <p:cTn id="26" dur="500"/>
                                        <p:tgtEl>
                                          <p:spTgt spid="66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bldLvl="0" animBg="1"/>
      <p:bldP spid="66568" grpId="0" bldLvl="0" animBg="1"/>
      <p:bldP spid="66571" grpId="0" bldLvl="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E:\李燃\教师教学用书\2012人教教师用书项目\ppt\地理\dl.png"/>
          <p:cNvPicPr>
            <a:picLocks noChangeAspect="1" noChangeArrowheads="1"/>
          </p:cNvPicPr>
          <p:nvPr/>
        </p:nvPicPr>
        <p:blipFill>
          <a:blip r:embed="rId2" cstate="print"/>
          <a:srcRect/>
          <a:stretch>
            <a:fillRect/>
          </a:stretch>
        </p:blipFill>
        <p:spPr bwMode="auto">
          <a:xfrm>
            <a:off x="10666644" y="476229"/>
            <a:ext cx="897350" cy="557212"/>
          </a:xfrm>
          <a:prstGeom prst="rect">
            <a:avLst/>
          </a:prstGeom>
          <a:noFill/>
          <a:ln w="9525">
            <a:noFill/>
            <a:miter lim="800000"/>
            <a:headEnd/>
            <a:tailEnd/>
          </a:ln>
        </p:spPr>
      </p:pic>
      <p:sp>
        <p:nvSpPr>
          <p:cNvPr id="65539" name="Text Box 3"/>
          <p:cNvSpPr txBox="1">
            <a:spLocks noChangeArrowheads="1"/>
          </p:cNvSpPr>
          <p:nvPr/>
        </p:nvSpPr>
        <p:spPr bwMode="auto">
          <a:xfrm>
            <a:off x="2958618" y="1608125"/>
            <a:ext cx="1826141" cy="584775"/>
          </a:xfrm>
          <a:prstGeom prst="rect">
            <a:avLst/>
          </a:prstGeom>
          <a:noFill/>
          <a:ln w="9525">
            <a:noFill/>
            <a:miter lim="800000"/>
          </a:ln>
          <a:effectLst/>
        </p:spPr>
        <p:txBody>
          <a:bodyPr wrap="none">
            <a:spAutoFit/>
          </a:bodyPr>
          <a:lstStyle/>
          <a:p>
            <a:r>
              <a:rPr lang="zh-CN" altLang="en-US" sz="3200">
                <a:latin typeface="微软雅黑" panose="020B0503020204020204" pitchFamily="34" charset="-122"/>
                <a:ea typeface="微软雅黑" panose="020B0503020204020204" pitchFamily="34" charset="-122"/>
              </a:rPr>
              <a:t>发达国家</a:t>
            </a:r>
          </a:p>
        </p:txBody>
      </p:sp>
      <p:sp>
        <p:nvSpPr>
          <p:cNvPr id="65540" name="Text Box 4"/>
          <p:cNvSpPr txBox="1">
            <a:spLocks noChangeArrowheads="1"/>
          </p:cNvSpPr>
          <p:nvPr/>
        </p:nvSpPr>
        <p:spPr bwMode="auto">
          <a:xfrm>
            <a:off x="351577" y="1729728"/>
            <a:ext cx="677108" cy="2554545"/>
          </a:xfrm>
          <a:prstGeom prst="rect">
            <a:avLst/>
          </a:prstGeom>
          <a:noFill/>
          <a:ln w="9525">
            <a:noFill/>
            <a:miter lim="800000"/>
          </a:ln>
          <a:effectLst/>
        </p:spPr>
        <p:txBody>
          <a:bodyPr vert="eaVert" wrap="none">
            <a:spAutoFit/>
          </a:bodyPr>
          <a:lstStyle/>
          <a:p>
            <a:r>
              <a:rPr lang="zh-CN" altLang="en-US" sz="3200">
                <a:solidFill>
                  <a:schemeClr val="hlink"/>
                </a:solidFill>
                <a:latin typeface="微软雅黑" panose="020B0503020204020204" pitchFamily="34" charset="-122"/>
                <a:ea typeface="微软雅黑" panose="020B0503020204020204" pitchFamily="34" charset="-122"/>
              </a:rPr>
              <a:t>发展水平差异</a:t>
            </a:r>
          </a:p>
        </p:txBody>
      </p:sp>
      <p:sp>
        <p:nvSpPr>
          <p:cNvPr id="65541" name="AutoShape 5"/>
          <p:cNvSpPr>
            <a:spLocks noChangeArrowheads="1"/>
          </p:cNvSpPr>
          <p:nvPr/>
        </p:nvSpPr>
        <p:spPr bwMode="auto">
          <a:xfrm>
            <a:off x="1028530" y="3004182"/>
            <a:ext cx="1015868" cy="304800"/>
          </a:xfrm>
          <a:prstGeom prst="rightArrow">
            <a:avLst>
              <a:gd name="adj1" fmla="val 50000"/>
              <a:gd name="adj2" fmla="val 62500"/>
            </a:avLst>
          </a:prstGeom>
          <a:solidFill>
            <a:schemeClr val="accent1"/>
          </a:solidFill>
          <a:ln w="9525">
            <a:solidFill>
              <a:schemeClr val="tx1"/>
            </a:solidFill>
            <a:miter lim="800000"/>
          </a:ln>
          <a:effectLst/>
        </p:spPr>
        <p:txBody>
          <a:bodyPr wrap="none" anchor="ctr"/>
          <a:lstStyle/>
          <a:p>
            <a:endParaRPr lang="zh-CN" altLang="en-US" sz="3200"/>
          </a:p>
        </p:txBody>
      </p:sp>
      <p:sp>
        <p:nvSpPr>
          <p:cNvPr id="65542" name="AutoShape 6"/>
          <p:cNvSpPr/>
          <p:nvPr/>
        </p:nvSpPr>
        <p:spPr bwMode="auto">
          <a:xfrm>
            <a:off x="2044337" y="1836724"/>
            <a:ext cx="622292" cy="2640033"/>
          </a:xfrm>
          <a:prstGeom prst="leftBrace">
            <a:avLst>
              <a:gd name="adj1" fmla="val 36111"/>
              <a:gd name="adj2" fmla="val 50000"/>
            </a:avLst>
          </a:prstGeom>
          <a:noFill/>
          <a:ln w="9525">
            <a:solidFill>
              <a:schemeClr val="tx1"/>
            </a:solidFill>
            <a:round/>
          </a:ln>
          <a:effectLst/>
        </p:spPr>
        <p:txBody>
          <a:bodyPr wrap="none" anchor="ctr"/>
          <a:lstStyle/>
          <a:p>
            <a:endParaRPr lang="zh-CN" altLang="en-US" sz="3200"/>
          </a:p>
        </p:txBody>
      </p:sp>
      <p:sp>
        <p:nvSpPr>
          <p:cNvPr id="65543" name="Text Box 7"/>
          <p:cNvSpPr txBox="1">
            <a:spLocks noChangeArrowheads="1"/>
          </p:cNvSpPr>
          <p:nvPr/>
        </p:nvSpPr>
        <p:spPr bwMode="auto">
          <a:xfrm>
            <a:off x="2857031" y="3132125"/>
            <a:ext cx="2236510" cy="584775"/>
          </a:xfrm>
          <a:prstGeom prst="rect">
            <a:avLst/>
          </a:prstGeom>
          <a:noFill/>
          <a:ln w="9525">
            <a:noFill/>
            <a:miter lim="800000"/>
          </a:ln>
          <a:effectLst/>
        </p:spPr>
        <p:txBody>
          <a:bodyPr wrap="none">
            <a:spAutoFit/>
          </a:bodyPr>
          <a:lstStyle/>
          <a:p>
            <a:r>
              <a:rPr lang="zh-CN" altLang="en-US" sz="3200">
                <a:latin typeface="微软雅黑" panose="020B0503020204020204" pitchFamily="34" charset="-122"/>
                <a:ea typeface="微软雅黑" panose="020B0503020204020204" pitchFamily="34" charset="-122"/>
              </a:rPr>
              <a:t>发展中国家</a:t>
            </a:r>
          </a:p>
        </p:txBody>
      </p:sp>
      <p:sp>
        <p:nvSpPr>
          <p:cNvPr id="65548" name="Text Box 12"/>
          <p:cNvSpPr txBox="1">
            <a:spLocks noChangeArrowheads="1"/>
          </p:cNvSpPr>
          <p:nvPr/>
        </p:nvSpPr>
        <p:spPr bwMode="auto">
          <a:xfrm>
            <a:off x="5396700" y="1608125"/>
            <a:ext cx="4063471" cy="583565"/>
          </a:xfrm>
          <a:prstGeom prst="rect">
            <a:avLst/>
          </a:prstGeom>
          <a:noFill/>
          <a:ln w="9525">
            <a:noFill/>
            <a:miter lim="800000"/>
          </a:ln>
          <a:effectLst/>
        </p:spPr>
        <p:txBody>
          <a:bodyPr>
            <a:spAutoFit/>
          </a:bodyPr>
          <a:lstStyle/>
          <a:p>
            <a:endParaRPr lang="zh-CN" altLang="en-US" sz="3200"/>
          </a:p>
        </p:txBody>
      </p:sp>
      <p:sp>
        <p:nvSpPr>
          <p:cNvPr id="65549" name="Text Box 13"/>
          <p:cNvSpPr txBox="1">
            <a:spLocks noChangeArrowheads="1"/>
          </p:cNvSpPr>
          <p:nvPr/>
        </p:nvSpPr>
        <p:spPr bwMode="auto">
          <a:xfrm>
            <a:off x="2857031" y="2217726"/>
            <a:ext cx="7981672" cy="1077218"/>
          </a:xfrm>
          <a:prstGeom prst="rect">
            <a:avLst/>
          </a:prstGeom>
          <a:noFill/>
          <a:ln w="9525">
            <a:noFill/>
            <a:miter lim="800000"/>
          </a:ln>
          <a:effectLst/>
        </p:spPr>
        <p:txBody>
          <a:bodyPr wrap="none">
            <a:spAutoFit/>
          </a:bodyPr>
          <a:lstStyle/>
          <a:p>
            <a:r>
              <a:rPr lang="zh-CN" altLang="en-US" sz="3200">
                <a:solidFill>
                  <a:schemeClr val="hlink"/>
                </a:solidFill>
                <a:latin typeface="微软雅黑" panose="020B0503020204020204" pitchFamily="34" charset="-122"/>
                <a:ea typeface="微软雅黑" panose="020B0503020204020204" pitchFamily="34" charset="-122"/>
              </a:rPr>
              <a:t>美国、日本、英国、法国、德国、加拿大、</a:t>
            </a:r>
          </a:p>
          <a:p>
            <a:r>
              <a:rPr lang="zh-CN" altLang="en-US" sz="3200">
                <a:solidFill>
                  <a:schemeClr val="hlink"/>
                </a:solidFill>
                <a:latin typeface="微软雅黑" panose="020B0503020204020204" pitchFamily="34" charset="-122"/>
                <a:ea typeface="微软雅黑" panose="020B0503020204020204" pitchFamily="34" charset="-122"/>
              </a:rPr>
              <a:t>意大利、瑞典、澳大利亚、新西兰… …</a:t>
            </a:r>
            <a:endParaRPr lang="en-US" altLang="zh-CN" sz="3200" dirty="0">
              <a:solidFill>
                <a:schemeClr val="hlink"/>
              </a:solidFill>
            </a:endParaRPr>
          </a:p>
        </p:txBody>
      </p:sp>
      <p:sp>
        <p:nvSpPr>
          <p:cNvPr id="65550" name="Text Box 14"/>
          <p:cNvSpPr txBox="1">
            <a:spLocks noChangeArrowheads="1"/>
          </p:cNvSpPr>
          <p:nvPr/>
        </p:nvSpPr>
        <p:spPr bwMode="auto">
          <a:xfrm>
            <a:off x="2958619" y="3741726"/>
            <a:ext cx="8770350" cy="1077218"/>
          </a:xfrm>
          <a:prstGeom prst="rect">
            <a:avLst/>
          </a:prstGeom>
          <a:noFill/>
          <a:ln w="9525">
            <a:noFill/>
            <a:miter lim="800000"/>
          </a:ln>
          <a:effectLst/>
        </p:spPr>
        <p:txBody>
          <a:bodyPr wrap="none">
            <a:spAutoFit/>
          </a:bodyPr>
          <a:lstStyle/>
          <a:p>
            <a:pPr algn="l">
              <a:buNone/>
            </a:pPr>
            <a:r>
              <a:rPr lang="zh-CN" altLang="en-US" sz="3200">
                <a:solidFill>
                  <a:schemeClr val="hlink"/>
                </a:solidFill>
                <a:latin typeface="微软雅黑" panose="020B0503020204020204" pitchFamily="34" charset="-122"/>
                <a:ea typeface="微软雅黑" panose="020B0503020204020204" pitchFamily="34" charset="-122"/>
              </a:rPr>
              <a:t>中国、印度、巴西、埃塞俄比亚、墨西哥、</a:t>
            </a:r>
          </a:p>
          <a:p>
            <a:pPr algn="l">
              <a:buNone/>
            </a:pPr>
            <a:r>
              <a:rPr lang="zh-CN" altLang="en-US" sz="3200">
                <a:solidFill>
                  <a:schemeClr val="hlink"/>
                </a:solidFill>
                <a:latin typeface="微软雅黑" panose="020B0503020204020204" pitchFamily="34" charset="-122"/>
                <a:ea typeface="微软雅黑" panose="020B0503020204020204" pitchFamily="34" charset="-122"/>
              </a:rPr>
              <a:t>埃及、南非、土耳其、泰国、智利、阿根廷… …</a:t>
            </a:r>
            <a:endParaRPr lang="en-US" altLang="zh-CN" sz="3200">
              <a:solidFill>
                <a:schemeClr val="hlink"/>
              </a:solidFill>
            </a:endParaRPr>
          </a:p>
        </p:txBody>
      </p:sp>
      <p:sp>
        <p:nvSpPr>
          <p:cNvPr id="16" name="矩形 15"/>
          <p:cNvSpPr/>
          <p:nvPr/>
        </p:nvSpPr>
        <p:spPr>
          <a:xfrm>
            <a:off x="413014" y="1051560"/>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animEffect transition="in" filter="blinds(horizontal)">
                                      <p:cBhvr>
                                        <p:cTn id="7" dur="500"/>
                                        <p:tgtEl>
                                          <p:spTgt spid="655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543"/>
                                        </p:tgtEl>
                                        <p:attrNameLst>
                                          <p:attrName>style.visibility</p:attrName>
                                        </p:attrNameLst>
                                      </p:cBhvr>
                                      <p:to>
                                        <p:strVal val="visible"/>
                                      </p:to>
                                    </p:set>
                                    <p:animEffect transition="in" filter="blinds(horizontal)">
                                      <p:cBhvr>
                                        <p:cTn id="12" dur="500"/>
                                        <p:tgtEl>
                                          <p:spTgt spid="655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549"/>
                                        </p:tgtEl>
                                        <p:attrNameLst>
                                          <p:attrName>style.visibility</p:attrName>
                                        </p:attrNameLst>
                                      </p:cBhvr>
                                      <p:to>
                                        <p:strVal val="visible"/>
                                      </p:to>
                                    </p:set>
                                    <p:animEffect transition="in" filter="blinds(horizontal)">
                                      <p:cBhvr>
                                        <p:cTn id="17" dur="500"/>
                                        <p:tgtEl>
                                          <p:spTgt spid="655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550"/>
                                        </p:tgtEl>
                                        <p:attrNameLst>
                                          <p:attrName>style.visibility</p:attrName>
                                        </p:attrNameLst>
                                      </p:cBhvr>
                                      <p:to>
                                        <p:strVal val="visible"/>
                                      </p:to>
                                    </p:set>
                                    <p:animEffect transition="in" filter="blinds(horizontal)">
                                      <p:cBhvr>
                                        <p:cTn id="22" dur="500"/>
                                        <p:tgtEl>
                                          <p:spTgt spid="65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ldLvl="0" animBg="1"/>
      <p:bldP spid="65543" grpId="0" bldLvl="0" animBg="1"/>
      <p:bldP spid="65549" grpId="0" bldLvl="0" animBg="1"/>
      <p:bldP spid="65550" grpId="0" bldLvl="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图片 5"/>
          <p:cNvPicPr>
            <a:picLocks noChangeAspect="1" noChangeArrowheads="1"/>
          </p:cNvPicPr>
          <p:nvPr/>
        </p:nvPicPr>
        <p:blipFill>
          <a:blip r:embed="rId3" cstate="print"/>
          <a:srcRect/>
          <a:stretch>
            <a:fillRect/>
          </a:stretch>
        </p:blipFill>
        <p:spPr bwMode="auto">
          <a:xfrm>
            <a:off x="550264" y="2389189"/>
            <a:ext cx="7295201" cy="2989263"/>
          </a:xfrm>
          <a:prstGeom prst="rect">
            <a:avLst/>
          </a:prstGeom>
          <a:noFill/>
          <a:ln w="9525">
            <a:noFill/>
            <a:miter lim="800000"/>
            <a:headEnd/>
            <a:tailEnd/>
          </a:ln>
        </p:spPr>
      </p:pic>
      <p:sp>
        <p:nvSpPr>
          <p:cNvPr id="7" name="矩形 6"/>
          <p:cNvSpPr>
            <a:spLocks noChangeArrowheads="1"/>
          </p:cNvSpPr>
          <p:nvPr/>
        </p:nvSpPr>
        <p:spPr bwMode="auto">
          <a:xfrm>
            <a:off x="1172480" y="5278438"/>
            <a:ext cx="2827484" cy="1200329"/>
          </a:xfrm>
          <a:prstGeom prst="rect">
            <a:avLst/>
          </a:prstGeom>
          <a:noFill/>
          <a:ln w="9525">
            <a:noFill/>
            <a:miter lim="800000"/>
          </a:ln>
        </p:spPr>
        <p:txBody>
          <a:bodyPr wrap="square">
            <a:spAutoFit/>
          </a:bodyPr>
          <a:lstStyle/>
          <a:p>
            <a:pPr eaLnBrk="1" hangingPunct="1">
              <a:lnSpc>
                <a:spcPct val="150000"/>
              </a:lnSpc>
              <a:buFont typeface="Arial" panose="020B0604020202020204" pitchFamily="34" charset="0"/>
              <a:buNone/>
            </a:pPr>
            <a:r>
              <a:rPr lang="zh-CN" altLang="en-US" sz="2400" b="1" dirty="0">
                <a:solidFill>
                  <a:srgbClr val="000000"/>
                </a:solidFill>
                <a:latin typeface="微软雅黑" panose="020B0503020204020204" pitchFamily="34" charset="-122"/>
                <a:ea typeface="微软雅黑" panose="020B0503020204020204" pitchFamily="34" charset="-122"/>
              </a:rPr>
              <a:t>北美洲的美国、加拿大</a:t>
            </a:r>
          </a:p>
        </p:txBody>
      </p:sp>
      <p:sp>
        <p:nvSpPr>
          <p:cNvPr id="22533" name="矩形 1"/>
          <p:cNvSpPr>
            <a:spLocks noChangeArrowheads="1"/>
          </p:cNvSpPr>
          <p:nvPr/>
        </p:nvSpPr>
        <p:spPr bwMode="auto">
          <a:xfrm>
            <a:off x="143914" y="1849438"/>
            <a:ext cx="6528502" cy="461665"/>
          </a:xfrm>
          <a:prstGeom prst="rect">
            <a:avLst/>
          </a:prstGeom>
          <a:noFill/>
          <a:ln w="9525">
            <a:noFill/>
            <a:miter lim="800000"/>
          </a:ln>
        </p:spPr>
        <p:txBody>
          <a:bodyPr wrap="none">
            <a:spAutoFit/>
          </a:bodyPr>
          <a:lstStyle/>
          <a:p>
            <a:pPr eaLnBrk="1" hangingPunct="1"/>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）找出灯光最亮的地区，说说它们的分布？</a:t>
            </a:r>
          </a:p>
        </p:txBody>
      </p:sp>
      <p:sp>
        <p:nvSpPr>
          <p:cNvPr id="3" name="椭圆 2"/>
          <p:cNvSpPr/>
          <p:nvPr/>
        </p:nvSpPr>
        <p:spPr>
          <a:xfrm>
            <a:off x="1682532" y="2924176"/>
            <a:ext cx="1083592" cy="4905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10" name="椭圆 9"/>
          <p:cNvSpPr/>
          <p:nvPr/>
        </p:nvSpPr>
        <p:spPr>
          <a:xfrm>
            <a:off x="3991514" y="2678114"/>
            <a:ext cx="789414" cy="53816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11" name="椭圆 10"/>
          <p:cNvSpPr/>
          <p:nvPr/>
        </p:nvSpPr>
        <p:spPr>
          <a:xfrm>
            <a:off x="6683564" y="2933701"/>
            <a:ext cx="541796" cy="40481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4385162" y="5399089"/>
            <a:ext cx="1415588" cy="461665"/>
          </a:xfrm>
          <a:prstGeom prst="rect">
            <a:avLst/>
          </a:prstGeom>
          <a:noFill/>
          <a:ln w="9525">
            <a:noFill/>
            <a:miter lim="800000"/>
          </a:ln>
        </p:spPr>
        <p:txBody>
          <a:bodyPr wrap="none">
            <a:spAutoFit/>
          </a:body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rPr>
              <a:t>欧洲西部</a:t>
            </a:r>
          </a:p>
        </p:txBody>
      </p:sp>
      <p:sp>
        <p:nvSpPr>
          <p:cNvPr id="8" name="矩形 7"/>
          <p:cNvSpPr>
            <a:spLocks noChangeArrowheads="1"/>
          </p:cNvSpPr>
          <p:nvPr/>
        </p:nvSpPr>
        <p:spPr bwMode="auto">
          <a:xfrm>
            <a:off x="7005255" y="5378452"/>
            <a:ext cx="800115" cy="461665"/>
          </a:xfrm>
          <a:prstGeom prst="rect">
            <a:avLst/>
          </a:prstGeom>
          <a:noFill/>
          <a:ln w="9525">
            <a:noFill/>
            <a:miter lim="800000"/>
          </a:ln>
        </p:spPr>
        <p:txBody>
          <a:bodyPr wrap="none">
            <a:spAutoFit/>
          </a:body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rPr>
              <a:t>日本</a:t>
            </a:r>
          </a:p>
        </p:txBody>
      </p:sp>
      <p:cxnSp>
        <p:nvCxnSpPr>
          <p:cNvPr id="12" name="直接箭头连接符 11"/>
          <p:cNvCxnSpPr/>
          <p:nvPr/>
        </p:nvCxnSpPr>
        <p:spPr>
          <a:xfrm flipH="1" flipV="1">
            <a:off x="2548136" y="3384552"/>
            <a:ext cx="19049" cy="21129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4385164" y="3203577"/>
            <a:ext cx="562960" cy="2174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6954462" y="3286126"/>
            <a:ext cx="584124" cy="21129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542" name="Text Box 11"/>
          <p:cNvSpPr txBox="1">
            <a:spLocks noChangeArrowheads="1"/>
          </p:cNvSpPr>
          <p:nvPr/>
        </p:nvSpPr>
        <p:spPr bwMode="auto">
          <a:xfrm>
            <a:off x="1811104" y="1167776"/>
            <a:ext cx="7570317" cy="46166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活动：感受世界发展水平的地域差异与地理环境的关系</a:t>
            </a:r>
          </a:p>
        </p:txBody>
      </p:sp>
      <p:sp>
        <p:nvSpPr>
          <p:cNvPr id="17" name="矩形 16"/>
          <p:cNvSpPr>
            <a:spLocks noChangeArrowheads="1"/>
          </p:cNvSpPr>
          <p:nvPr/>
        </p:nvSpPr>
        <p:spPr bwMode="auto">
          <a:xfrm>
            <a:off x="8529058" y="1849439"/>
            <a:ext cx="3551305" cy="3172460"/>
          </a:xfrm>
          <a:prstGeom prst="rect">
            <a:avLst/>
          </a:prstGeom>
          <a:noFill/>
          <a:ln w="9525">
            <a:noFill/>
            <a:miter lim="800000"/>
          </a:ln>
        </p:spPr>
        <p:txBody>
          <a:bodyPr>
            <a:spAutoFit/>
          </a:bodyPr>
          <a:lstStyle/>
          <a:p>
            <a:pPr eaLnBrk="1" hangingPunct="1">
              <a:lnSpc>
                <a:spcPct val="150000"/>
              </a:lnSpc>
            </a:pPr>
            <a:r>
              <a:rPr lang="zh-CN" altLang="en-US" sz="2665" b="1" dirty="0">
                <a:solidFill>
                  <a:srgbClr val="009900"/>
                </a:solidFill>
                <a:latin typeface="微软雅黑" panose="020B0503020204020204" pitchFamily="34" charset="-122"/>
                <a:ea typeface="微软雅黑" panose="020B0503020204020204" pitchFamily="34" charset="-122"/>
              </a:rPr>
              <a:t>注意：灯光的亮暗反映了所在地区城市发展水平的高低。灯光最亮的地区，城市发展水平最高。</a:t>
            </a:r>
          </a:p>
        </p:txBody>
      </p:sp>
      <p:sp>
        <p:nvSpPr>
          <p:cNvPr id="9" name="矩形标注 8"/>
          <p:cNvSpPr/>
          <p:nvPr/>
        </p:nvSpPr>
        <p:spPr>
          <a:xfrm>
            <a:off x="8529055" y="1849440"/>
            <a:ext cx="3470923" cy="3484575"/>
          </a:xfrm>
          <a:prstGeom prst="wedgeRectCallout">
            <a:avLst>
              <a:gd name="adj1" fmla="val -77955"/>
              <a:gd name="adj2" fmla="val -16522"/>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sp>
        <p:nvSpPr>
          <p:cNvPr id="16" name="矩形 15"/>
          <p:cNvSpPr/>
          <p:nvPr/>
        </p:nvSpPr>
        <p:spPr>
          <a:xfrm>
            <a:off x="81515" y="754320"/>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ldLvl="0" animBg="1"/>
      <p:bldP spid="10" grpId="0" bldLvl="0" animBg="1"/>
      <p:bldP spid="11" grpId="0" bldLvl="0" animBg="1"/>
      <p:bldP spid="4" grpId="0"/>
      <p:bldP spid="8" grpId="0"/>
      <p:bldP spid="17" grpId="0"/>
      <p:bldP spid="9" grpId="0" bldLvl="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526982" y="1363665"/>
            <a:ext cx="9803124" cy="461665"/>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）沿海和内陆相比，哪类地区经济发展水平较高？</a:t>
            </a:r>
          </a:p>
        </p:txBody>
      </p:sp>
      <p:pic>
        <p:nvPicPr>
          <p:cNvPr id="23555" name="图片 5"/>
          <p:cNvPicPr>
            <a:picLocks noChangeAspect="1" noChangeArrowheads="1"/>
          </p:cNvPicPr>
          <p:nvPr/>
        </p:nvPicPr>
        <p:blipFill>
          <a:blip r:embed="rId2" cstate="print"/>
          <a:srcRect/>
          <a:stretch>
            <a:fillRect/>
          </a:stretch>
        </p:blipFill>
        <p:spPr bwMode="auto">
          <a:xfrm>
            <a:off x="3724849" y="2084389"/>
            <a:ext cx="5138598" cy="3562351"/>
          </a:xfrm>
          <a:prstGeom prst="rect">
            <a:avLst/>
          </a:prstGeom>
          <a:noFill/>
          <a:ln w="9525">
            <a:noFill/>
            <a:miter lim="800000"/>
            <a:headEnd/>
            <a:tailEnd/>
          </a:ln>
        </p:spPr>
      </p:pic>
      <p:sp>
        <p:nvSpPr>
          <p:cNvPr id="7" name="矩形 6"/>
          <p:cNvSpPr>
            <a:spLocks noChangeArrowheads="1"/>
          </p:cNvSpPr>
          <p:nvPr/>
        </p:nvSpPr>
        <p:spPr bwMode="auto">
          <a:xfrm>
            <a:off x="8863446" y="3268665"/>
            <a:ext cx="1415588" cy="461665"/>
          </a:xfrm>
          <a:prstGeom prst="rect">
            <a:avLst/>
          </a:prstGeom>
          <a:noFill/>
          <a:ln w="9525">
            <a:noFill/>
            <a:miter lim="800000"/>
          </a:ln>
        </p:spPr>
        <p:txBody>
          <a:bodyPr wrap="none">
            <a:spAutoFit/>
          </a:bodyPr>
          <a:lstStyle/>
          <a:p>
            <a:pPr eaLnBrk="1" hangingPunct="1">
              <a:buFont typeface="Arial" panose="020B0604020202020204" pitchFamily="34" charset="0"/>
              <a:buNone/>
            </a:pPr>
            <a:r>
              <a:rPr lang="zh-CN" altLang="zh-CN" sz="2400" b="1" dirty="0">
                <a:solidFill>
                  <a:srgbClr val="000000"/>
                </a:solidFill>
                <a:latin typeface="微软雅黑" panose="020B0503020204020204" pitchFamily="34" charset="-122"/>
                <a:ea typeface="微软雅黑" panose="020B0503020204020204" pitchFamily="34" charset="-122"/>
              </a:rPr>
              <a:t>沿海地区</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2146022" y="1814514"/>
            <a:ext cx="3578818" cy="1552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350249" y="1814514"/>
            <a:ext cx="1375654" cy="1552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724840" y="3168652"/>
            <a:ext cx="789413" cy="53816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2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bldLvl="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p:nvPr/>
        </p:nvGrpSpPr>
        <p:grpSpPr bwMode="auto">
          <a:xfrm>
            <a:off x="1066662" y="4592638"/>
            <a:ext cx="1587293" cy="817563"/>
            <a:chOff x="528" y="1392"/>
            <a:chExt cx="1158" cy="2085"/>
          </a:xfrm>
        </p:grpSpPr>
        <p:sp>
          <p:nvSpPr>
            <p:cNvPr id="24591" name="AutoShape 5"/>
            <p:cNvSpPr>
              <a:spLocks noChangeArrowheads="1"/>
            </p:cNvSpPr>
            <p:nvPr/>
          </p:nvSpPr>
          <p:spPr bwMode="gray">
            <a:xfrm>
              <a:off x="528" y="1392"/>
              <a:ext cx="1158" cy="2085"/>
            </a:xfrm>
            <a:prstGeom prst="roundRect">
              <a:avLst>
                <a:gd name="adj" fmla="val 16667"/>
              </a:avLst>
            </a:prstGeom>
            <a:solidFill>
              <a:schemeClr val="accent1"/>
            </a:solidFill>
            <a:ln w="38100">
              <a:solidFill>
                <a:schemeClr val="bg1"/>
              </a:solidFill>
              <a:round/>
            </a:ln>
            <a:effectLst>
              <a:outerShdw dist="107763" dir="2700000" algn="ctr" rotWithShape="0">
                <a:srgbClr val="808080">
                  <a:alpha val="50000"/>
                </a:srgbClr>
              </a:outerShdw>
            </a:effectLst>
          </p:spPr>
          <p:txBody>
            <a:bodyPr wrap="none" anchor="ctr"/>
            <a:lstStyle/>
            <a:p>
              <a:pPr eaLnBrk="1" hangingPunct="1"/>
              <a:endParaRPr lang="zh-CN" altLang="en-US" sz="100">
                <a:solidFill>
                  <a:srgbClr val="000000"/>
                </a:solidFill>
              </a:endParaRPr>
            </a:p>
          </p:txBody>
        </p:sp>
        <p:sp>
          <p:nvSpPr>
            <p:cNvPr id="24592" name="AutoShape 6"/>
            <p:cNvSpPr>
              <a:spLocks noChangeArrowheads="1"/>
            </p:cNvSpPr>
            <p:nvPr/>
          </p:nvSpPr>
          <p:spPr bwMode="gray">
            <a:xfrm>
              <a:off x="576" y="1416"/>
              <a:ext cx="1063" cy="288"/>
            </a:xfrm>
            <a:prstGeom prst="roundRect">
              <a:avLst>
                <a:gd name="adj" fmla="val 50000"/>
              </a:avLst>
            </a:prstGeom>
            <a:gradFill rotWithShape="1">
              <a:gsLst>
                <a:gs pos="0">
                  <a:schemeClr val="bg1"/>
                </a:gs>
                <a:gs pos="100000">
                  <a:schemeClr val="accent1"/>
                </a:gs>
              </a:gsLst>
              <a:lin ang="5400000" scaled="1"/>
            </a:gradFill>
            <a:ln w="9525">
              <a:noFill/>
              <a:round/>
            </a:ln>
            <a:effectLst/>
          </p:spPr>
          <p:txBody>
            <a:bodyPr wrap="none" anchor="ctr"/>
            <a:lstStyle/>
            <a:p>
              <a:pPr eaLnBrk="1" hangingPunct="1"/>
              <a:endParaRPr lang="zh-CN" altLang="en-US" sz="100">
                <a:solidFill>
                  <a:srgbClr val="000000"/>
                </a:solidFill>
              </a:endParaRPr>
            </a:p>
          </p:txBody>
        </p:sp>
      </p:grpSp>
      <p:pic>
        <p:nvPicPr>
          <p:cNvPr id="24579" name="Picture 2"/>
          <p:cNvPicPr>
            <a:picLocks noChangeAspect="1" noChangeArrowheads="1"/>
          </p:cNvPicPr>
          <p:nvPr/>
        </p:nvPicPr>
        <p:blipFill>
          <a:blip r:embed="rId2" cstate="print"/>
          <a:srcRect/>
          <a:stretch>
            <a:fillRect/>
          </a:stretch>
        </p:blipFill>
        <p:spPr bwMode="auto">
          <a:xfrm>
            <a:off x="1174599" y="2520950"/>
            <a:ext cx="1739674" cy="933451"/>
          </a:xfrm>
          <a:prstGeom prst="rect">
            <a:avLst/>
          </a:prstGeom>
          <a:noFill/>
          <a:ln w="9525">
            <a:noFill/>
            <a:miter lim="800000"/>
            <a:headEnd/>
            <a:tailEnd/>
          </a:ln>
          <a:effectLst/>
        </p:spPr>
      </p:pic>
      <p:sp>
        <p:nvSpPr>
          <p:cNvPr id="24580" name="Text Box 2"/>
          <p:cNvSpPr txBox="1">
            <a:spLocks noChangeArrowheads="1"/>
          </p:cNvSpPr>
          <p:nvPr/>
        </p:nvSpPr>
        <p:spPr bwMode="auto">
          <a:xfrm>
            <a:off x="706877" y="1047750"/>
            <a:ext cx="10368201" cy="1200329"/>
          </a:xfrm>
          <a:prstGeom prst="rect">
            <a:avLst/>
          </a:prstGeom>
          <a:noFill/>
          <a:ln w="9525">
            <a:noFill/>
            <a:miter lim="800000"/>
          </a:ln>
        </p:spPr>
        <p:txBody>
          <a:bodyPr>
            <a:spAutoFit/>
          </a:bodyPr>
          <a:lstStyle/>
          <a:p>
            <a:pPr eaLnBrk="1" hangingPunct="1">
              <a:lnSpc>
                <a:spcPct val="150000"/>
              </a:lnSpc>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）结合相关的地图（如世界地形图、世界气候图）你还能从哪些方面看出世界发展水平的地域差异？</a:t>
            </a:r>
          </a:p>
        </p:txBody>
      </p:sp>
      <p:sp>
        <p:nvSpPr>
          <p:cNvPr id="24581" name="Text Box 2"/>
          <p:cNvSpPr txBox="1">
            <a:spLocks noChangeArrowheads="1"/>
          </p:cNvSpPr>
          <p:nvPr/>
        </p:nvSpPr>
        <p:spPr bwMode="auto">
          <a:xfrm>
            <a:off x="1346026" y="2714626"/>
            <a:ext cx="1631739" cy="583565"/>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sz="3200" b="1">
                <a:latin typeface="微软雅黑" panose="020B0503020204020204" pitchFamily="34" charset="-122"/>
                <a:ea typeface="微软雅黑" panose="020B0503020204020204" pitchFamily="34" charset="-122"/>
              </a:rPr>
              <a:t>地形：</a:t>
            </a:r>
          </a:p>
        </p:txBody>
      </p:sp>
      <p:sp>
        <p:nvSpPr>
          <p:cNvPr id="4" name="Text Box 2"/>
          <p:cNvSpPr txBox="1">
            <a:spLocks noChangeArrowheads="1"/>
          </p:cNvSpPr>
          <p:nvPr/>
        </p:nvSpPr>
        <p:spPr bwMode="auto">
          <a:xfrm>
            <a:off x="3312154" y="2465389"/>
            <a:ext cx="6776685" cy="461665"/>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平原、盆地发展水平高</a:t>
            </a:r>
          </a:p>
        </p:txBody>
      </p:sp>
      <p:sp>
        <p:nvSpPr>
          <p:cNvPr id="5" name="Text Box 2"/>
          <p:cNvSpPr txBox="1">
            <a:spLocks noChangeArrowheads="1"/>
          </p:cNvSpPr>
          <p:nvPr/>
        </p:nvSpPr>
        <p:spPr bwMode="auto">
          <a:xfrm>
            <a:off x="3312154" y="3282952"/>
            <a:ext cx="6776685" cy="461665"/>
          </a:xfrm>
          <a:prstGeom prst="rect">
            <a:avLst/>
          </a:prstGeom>
          <a:noFill/>
          <a:ln w="9525">
            <a:noFill/>
            <a:miter lim="800000"/>
          </a:ln>
        </p:spPr>
        <p:txBody>
          <a:bodyPr>
            <a:spAutoFit/>
          </a:bodyPr>
          <a:lstStyle/>
          <a:p>
            <a:pPr eaLnBrk="1" hangingPunct="1"/>
            <a:r>
              <a:rPr lang="zh-CN" altLang="en-US" sz="2400" b="1" dirty="0">
                <a:latin typeface="微软雅黑" panose="020B0503020204020204" pitchFamily="34" charset="-122"/>
                <a:ea typeface="微软雅黑" panose="020B0503020204020204" pitchFamily="34" charset="-122"/>
              </a:rPr>
              <a:t>高原、山地、丘陵发展水平低</a:t>
            </a:r>
          </a:p>
        </p:txBody>
      </p:sp>
      <p:sp>
        <p:nvSpPr>
          <p:cNvPr id="24584" name="Text Box 2"/>
          <p:cNvSpPr txBox="1">
            <a:spLocks noChangeArrowheads="1"/>
          </p:cNvSpPr>
          <p:nvPr/>
        </p:nvSpPr>
        <p:spPr bwMode="auto">
          <a:xfrm>
            <a:off x="1282534" y="4819652"/>
            <a:ext cx="1631739" cy="583565"/>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sz="3200" b="1">
                <a:latin typeface="微软雅黑" panose="020B0503020204020204" pitchFamily="34" charset="-122"/>
                <a:ea typeface="微软雅黑" panose="020B0503020204020204" pitchFamily="34" charset="-122"/>
              </a:rPr>
              <a:t>气候：</a:t>
            </a:r>
          </a:p>
        </p:txBody>
      </p:sp>
      <p:sp>
        <p:nvSpPr>
          <p:cNvPr id="7" name="Text Box 2"/>
          <p:cNvSpPr txBox="1">
            <a:spLocks noChangeArrowheads="1"/>
          </p:cNvSpPr>
          <p:nvPr/>
        </p:nvSpPr>
        <p:spPr bwMode="auto">
          <a:xfrm>
            <a:off x="3312154" y="4362452"/>
            <a:ext cx="6776685" cy="461665"/>
          </a:xfrm>
          <a:prstGeom prst="rect">
            <a:avLst/>
          </a:prstGeom>
          <a:noFill/>
          <a:ln w="9525">
            <a:noFill/>
            <a:miter lim="800000"/>
          </a:ln>
        </p:spPr>
        <p:txBody>
          <a:bodyPr>
            <a:spAutoFit/>
          </a:bodyPr>
          <a:lstStyle/>
          <a:p>
            <a:pPr eaLnBrk="1" hangingPunct="1"/>
            <a:r>
              <a:rPr lang="zh-CN" altLang="en-US" sz="2400" b="1" dirty="0">
                <a:latin typeface="微软雅黑" panose="020B0503020204020204" pitchFamily="34" charset="-122"/>
                <a:ea typeface="微软雅黑" panose="020B0503020204020204" pitchFamily="34" charset="-122"/>
              </a:rPr>
              <a:t>温暖湿润地区发展水平高</a:t>
            </a:r>
          </a:p>
        </p:txBody>
      </p:sp>
      <p:sp>
        <p:nvSpPr>
          <p:cNvPr id="8" name="Text Box 2"/>
          <p:cNvSpPr txBox="1">
            <a:spLocks noChangeArrowheads="1"/>
          </p:cNvSpPr>
          <p:nvPr/>
        </p:nvSpPr>
        <p:spPr bwMode="auto">
          <a:xfrm>
            <a:off x="3312154" y="5137152"/>
            <a:ext cx="6776685" cy="461665"/>
          </a:xfrm>
          <a:prstGeom prst="rect">
            <a:avLst/>
          </a:prstGeom>
          <a:noFill/>
          <a:ln w="9525">
            <a:noFill/>
            <a:miter lim="800000"/>
          </a:ln>
        </p:spPr>
        <p:txBody>
          <a:bodyPr>
            <a:spAutoFit/>
          </a:bodyPr>
          <a:lstStyle/>
          <a:p>
            <a:pPr eaLnBrk="1" hangingPunct="1"/>
            <a:r>
              <a:rPr lang="zh-CN" altLang="en-US" sz="2400" b="1" dirty="0">
                <a:latin typeface="微软雅黑" panose="020B0503020204020204" pitchFamily="34" charset="-122"/>
                <a:ea typeface="微软雅黑" panose="020B0503020204020204" pitchFamily="34" charset="-122"/>
              </a:rPr>
              <a:t>炎热干燥、过于湿热、寒冷的地区发展水平低</a:t>
            </a:r>
          </a:p>
        </p:txBody>
      </p:sp>
      <p:sp>
        <p:nvSpPr>
          <p:cNvPr id="2" name="左中括号 1"/>
          <p:cNvSpPr/>
          <p:nvPr/>
        </p:nvSpPr>
        <p:spPr>
          <a:xfrm>
            <a:off x="3098397" y="2465389"/>
            <a:ext cx="213756" cy="1279525"/>
          </a:xfrm>
          <a:prstGeom prst="leftBracket">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sz="100"/>
          </a:p>
        </p:txBody>
      </p:sp>
      <p:sp>
        <p:nvSpPr>
          <p:cNvPr id="22" name="左中括号 21"/>
          <p:cNvSpPr/>
          <p:nvPr/>
        </p:nvSpPr>
        <p:spPr>
          <a:xfrm>
            <a:off x="3005276" y="4425952"/>
            <a:ext cx="211639" cy="1279525"/>
          </a:xfrm>
          <a:prstGeom prst="leftBracket">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sz="1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Box 60"/>
          <p:cNvSpPr txBox="1">
            <a:spLocks noChangeArrowheads="1"/>
          </p:cNvSpPr>
          <p:nvPr/>
        </p:nvSpPr>
        <p:spPr bwMode="auto">
          <a:xfrm>
            <a:off x="3569931" y="1656397"/>
            <a:ext cx="5519460" cy="58477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rPr>
              <a:t>当今世界国际合作的主要模式</a:t>
            </a:r>
          </a:p>
        </p:txBody>
      </p:sp>
      <p:grpSp>
        <p:nvGrpSpPr>
          <p:cNvPr id="2" name="组合 17"/>
          <p:cNvGrpSpPr/>
          <p:nvPr/>
        </p:nvGrpSpPr>
        <p:grpSpPr bwMode="auto">
          <a:xfrm>
            <a:off x="2302634" y="2579689"/>
            <a:ext cx="1151317" cy="2751137"/>
            <a:chOff x="1727198" y="2580435"/>
            <a:chExt cx="864096" cy="2751140"/>
          </a:xfrm>
        </p:grpSpPr>
        <p:sp>
          <p:nvSpPr>
            <p:cNvPr id="36880" name="TextBox 60"/>
            <p:cNvSpPr txBox="1">
              <a:spLocks noChangeArrowheads="1"/>
            </p:cNvSpPr>
            <p:nvPr/>
          </p:nvSpPr>
          <p:spPr bwMode="auto">
            <a:xfrm>
              <a:off x="1962585" y="2894177"/>
              <a:ext cx="391702" cy="2348232"/>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2665" b="1" dirty="0">
                  <a:latin typeface="微软雅黑" panose="020B0503020204020204" pitchFamily="34" charset="-122"/>
                  <a:ea typeface="微软雅黑" panose="020B0503020204020204" pitchFamily="34" charset="-122"/>
                </a:rPr>
                <a:t>发</a:t>
              </a:r>
              <a:endParaRPr lang="en-US" altLang="zh-CN" sz="2665" b="1" dirty="0">
                <a:latin typeface="微软雅黑" panose="020B0503020204020204" pitchFamily="34" charset="-122"/>
                <a:ea typeface="微软雅黑" panose="020B0503020204020204" pitchFamily="34" charset="-122"/>
              </a:endParaRPr>
            </a:p>
            <a:p>
              <a:pPr eaLnBrk="1" hangingPunct="1">
                <a:spcBef>
                  <a:spcPct val="50000"/>
                </a:spcBef>
                <a:buFont typeface="Arial" panose="020B0604020202020204" pitchFamily="34" charset="0"/>
                <a:buNone/>
              </a:pPr>
              <a:r>
                <a:rPr lang="zh-CN" altLang="en-US" sz="2665" b="1" dirty="0">
                  <a:latin typeface="微软雅黑" panose="020B0503020204020204" pitchFamily="34" charset="-122"/>
                  <a:ea typeface="微软雅黑" panose="020B0503020204020204" pitchFamily="34" charset="-122"/>
                </a:rPr>
                <a:t>达</a:t>
              </a:r>
              <a:endParaRPr lang="en-US" altLang="zh-CN" sz="2665" b="1" dirty="0">
                <a:latin typeface="微软雅黑" panose="020B0503020204020204" pitchFamily="34" charset="-122"/>
                <a:ea typeface="微软雅黑" panose="020B0503020204020204" pitchFamily="34" charset="-122"/>
              </a:endParaRPr>
            </a:p>
            <a:p>
              <a:pPr eaLnBrk="1" hangingPunct="1">
                <a:spcBef>
                  <a:spcPct val="50000"/>
                </a:spcBef>
                <a:buFont typeface="Arial" panose="020B0604020202020204" pitchFamily="34" charset="0"/>
                <a:buNone/>
              </a:pPr>
              <a:r>
                <a:rPr lang="zh-CN" altLang="en-US" sz="2665" b="1" dirty="0">
                  <a:latin typeface="微软雅黑" panose="020B0503020204020204" pitchFamily="34" charset="-122"/>
                  <a:ea typeface="微软雅黑" panose="020B0503020204020204" pitchFamily="34" charset="-122"/>
                </a:rPr>
                <a:t>国</a:t>
              </a:r>
              <a:endParaRPr lang="en-US" altLang="zh-CN" sz="2665" b="1" dirty="0">
                <a:latin typeface="微软雅黑" panose="020B0503020204020204" pitchFamily="34" charset="-122"/>
                <a:ea typeface="微软雅黑" panose="020B0503020204020204" pitchFamily="34" charset="-122"/>
              </a:endParaRPr>
            </a:p>
            <a:p>
              <a:pPr eaLnBrk="1" hangingPunct="1">
                <a:spcBef>
                  <a:spcPct val="50000"/>
                </a:spcBef>
                <a:buFont typeface="Arial" panose="020B0604020202020204" pitchFamily="34" charset="0"/>
                <a:buNone/>
              </a:pPr>
              <a:r>
                <a:rPr lang="zh-CN" altLang="en-US" sz="2665" b="1" dirty="0">
                  <a:latin typeface="微软雅黑" panose="020B0503020204020204" pitchFamily="34" charset="-122"/>
                  <a:ea typeface="微软雅黑" panose="020B0503020204020204" pitchFamily="34" charset="-122"/>
                </a:rPr>
                <a:t>家</a:t>
              </a:r>
            </a:p>
          </p:txBody>
        </p:sp>
        <p:sp>
          <p:nvSpPr>
            <p:cNvPr id="4" name="矩形 3"/>
            <p:cNvSpPr/>
            <p:nvPr/>
          </p:nvSpPr>
          <p:spPr>
            <a:xfrm>
              <a:off x="1727198" y="2580435"/>
              <a:ext cx="864096" cy="275114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grpSp>
      <p:grpSp>
        <p:nvGrpSpPr>
          <p:cNvPr id="3" name="组合 19"/>
          <p:cNvGrpSpPr/>
          <p:nvPr/>
        </p:nvGrpSpPr>
        <p:grpSpPr bwMode="auto">
          <a:xfrm>
            <a:off x="9119530" y="2611120"/>
            <a:ext cx="1151317" cy="2780030"/>
            <a:chOff x="6839766" y="2611690"/>
            <a:chExt cx="864096" cy="2779224"/>
          </a:xfrm>
        </p:grpSpPr>
        <p:sp>
          <p:nvSpPr>
            <p:cNvPr id="36878" name="TextBox 60"/>
            <p:cNvSpPr txBox="1">
              <a:spLocks noChangeArrowheads="1"/>
            </p:cNvSpPr>
            <p:nvPr/>
          </p:nvSpPr>
          <p:spPr bwMode="auto">
            <a:xfrm>
              <a:off x="7184769" y="2715165"/>
              <a:ext cx="410287" cy="2675749"/>
            </a:xfrm>
            <a:prstGeom prst="rect">
              <a:avLst/>
            </a:prstGeom>
            <a:noFill/>
            <a:ln w="9525">
              <a:noFill/>
              <a:miter lim="800000"/>
            </a:ln>
          </p:spPr>
          <p:txBody>
            <a:bodyPr wrap="square">
              <a:spAutoFit/>
            </a:bodyPr>
            <a:lstStyle/>
            <a:p>
              <a:pPr eaLnBrk="1" hangingPunct="1">
                <a:spcBef>
                  <a:spcPct val="50000"/>
                </a:spcBef>
                <a:buFont typeface="Arial" panose="020B0604020202020204" pitchFamily="34" charset="0"/>
                <a:buNone/>
              </a:pPr>
              <a:r>
                <a:rPr lang="zh-CN" altLang="en-US" sz="2400" b="1" dirty="0">
                  <a:solidFill>
                    <a:schemeClr val="tx1"/>
                  </a:solidFill>
                  <a:uFillTx/>
                  <a:latin typeface="微软雅黑" panose="020B0503020204020204" pitchFamily="34" charset="-122"/>
                  <a:ea typeface="微软雅黑" panose="020B0503020204020204" pitchFamily="34" charset="-122"/>
                </a:rPr>
                <a:t>发</a:t>
              </a:r>
            </a:p>
            <a:p>
              <a:pPr eaLnBrk="1" hangingPunct="1">
                <a:spcBef>
                  <a:spcPct val="50000"/>
                </a:spcBef>
                <a:buFont typeface="Arial" panose="020B0604020202020204" pitchFamily="34" charset="0"/>
                <a:buNone/>
              </a:pPr>
              <a:r>
                <a:rPr lang="zh-CN" altLang="en-US" sz="2400" b="1" dirty="0">
                  <a:solidFill>
                    <a:schemeClr val="tx1"/>
                  </a:solidFill>
                  <a:uFillTx/>
                  <a:latin typeface="微软雅黑" panose="020B0503020204020204" pitchFamily="34" charset="-122"/>
                  <a:ea typeface="微软雅黑" panose="020B0503020204020204" pitchFamily="34" charset="-122"/>
                </a:rPr>
                <a:t>展</a:t>
              </a:r>
            </a:p>
            <a:p>
              <a:pPr eaLnBrk="1" hangingPunct="1">
                <a:spcBef>
                  <a:spcPct val="50000"/>
                </a:spcBef>
                <a:buFont typeface="Arial" panose="020B0604020202020204" pitchFamily="34" charset="0"/>
                <a:buNone/>
              </a:pPr>
              <a:r>
                <a:rPr lang="zh-CN" altLang="en-US" sz="2400" b="1" dirty="0">
                  <a:solidFill>
                    <a:schemeClr val="tx1"/>
                  </a:solidFill>
                  <a:uFillTx/>
                  <a:latin typeface="微软雅黑" panose="020B0503020204020204" pitchFamily="34" charset="-122"/>
                  <a:ea typeface="微软雅黑" panose="020B0503020204020204" pitchFamily="34" charset="-122"/>
                </a:rPr>
                <a:t>中</a:t>
              </a:r>
            </a:p>
            <a:p>
              <a:pPr eaLnBrk="1" hangingPunct="1">
                <a:spcBef>
                  <a:spcPct val="50000"/>
                </a:spcBef>
                <a:buFont typeface="Arial" panose="020B0604020202020204" pitchFamily="34" charset="0"/>
                <a:buNone/>
              </a:pPr>
              <a:r>
                <a:rPr lang="zh-CN" altLang="en-US" sz="2400" b="1" dirty="0">
                  <a:solidFill>
                    <a:schemeClr val="tx1"/>
                  </a:solidFill>
                  <a:uFillTx/>
                  <a:latin typeface="微软雅黑" panose="020B0503020204020204" pitchFamily="34" charset="-122"/>
                  <a:ea typeface="微软雅黑" panose="020B0503020204020204" pitchFamily="34" charset="-122"/>
                </a:rPr>
                <a:t>国</a:t>
              </a:r>
            </a:p>
            <a:p>
              <a:pPr eaLnBrk="1" hangingPunct="1">
                <a:spcBef>
                  <a:spcPct val="50000"/>
                </a:spcBef>
                <a:buFont typeface="Arial" panose="020B0604020202020204" pitchFamily="34" charset="0"/>
                <a:buNone/>
              </a:pPr>
              <a:r>
                <a:rPr lang="zh-CN" altLang="en-US" sz="2400" b="1" dirty="0">
                  <a:solidFill>
                    <a:schemeClr val="tx1"/>
                  </a:solidFill>
                  <a:uFillTx/>
                  <a:latin typeface="微软雅黑" panose="020B0503020204020204" pitchFamily="34" charset="-122"/>
                  <a:ea typeface="微软雅黑" panose="020B0503020204020204" pitchFamily="34" charset="-122"/>
                </a:rPr>
                <a:t>家</a:t>
              </a:r>
            </a:p>
          </p:txBody>
        </p:sp>
        <p:sp>
          <p:nvSpPr>
            <p:cNvPr id="15" name="矩形 14"/>
            <p:cNvSpPr/>
            <p:nvPr/>
          </p:nvSpPr>
          <p:spPr>
            <a:xfrm>
              <a:off x="6839766" y="2611690"/>
              <a:ext cx="864096" cy="2718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grpSp>
      <p:grpSp>
        <p:nvGrpSpPr>
          <p:cNvPr id="6" name="组合 18"/>
          <p:cNvGrpSpPr/>
          <p:nvPr/>
        </p:nvGrpSpPr>
        <p:grpSpPr bwMode="auto">
          <a:xfrm>
            <a:off x="3485698" y="2239961"/>
            <a:ext cx="5633834" cy="2159000"/>
            <a:chOff x="2615215" y="2239442"/>
            <a:chExt cx="4224551" cy="2160239"/>
          </a:xfrm>
        </p:grpSpPr>
        <p:sp>
          <p:nvSpPr>
            <p:cNvPr id="36876" name="TextBox 12"/>
            <p:cNvSpPr>
              <a:spLocks noChangeArrowheads="1"/>
            </p:cNvSpPr>
            <p:nvPr/>
          </p:nvSpPr>
          <p:spPr bwMode="auto">
            <a:xfrm>
              <a:off x="2643766" y="2571415"/>
              <a:ext cx="4001384" cy="1324099"/>
            </a:xfrm>
            <a:prstGeom prst="rect">
              <a:avLst/>
            </a:prstGeom>
            <a:noFill/>
            <a:ln w="9525">
              <a:noFill/>
              <a:miter lim="800000"/>
            </a:ln>
          </p:spPr>
          <p:txBody>
            <a:bodyPr>
              <a:spAutoFit/>
            </a:bodyPr>
            <a:lstStyle/>
            <a:p>
              <a:pPr eaLnBrk="1" hangingPunct="1">
                <a:lnSpc>
                  <a:spcPct val="150000"/>
                </a:lnSpc>
                <a:spcBef>
                  <a:spcPct val="50000"/>
                </a:spcBef>
                <a:buFont typeface="Arial" panose="020B0604020202020204" pitchFamily="34" charset="0"/>
                <a:buNone/>
              </a:pPr>
              <a:r>
                <a:rPr lang="zh-CN" altLang="en-US" sz="2665" b="1" dirty="0">
                  <a:latin typeface="微软雅黑" panose="020B0503020204020204" pitchFamily="34" charset="-122"/>
                  <a:ea typeface="微软雅黑" panose="020B0503020204020204" pitchFamily="34" charset="-122"/>
                  <a:sym typeface="微软雅黑" panose="020B0503020204020204" pitchFamily="34" charset="-122"/>
                </a:rPr>
                <a:t>资金、设备、先进的生产技术和管理经验、工业制品</a:t>
              </a:r>
            </a:p>
          </p:txBody>
        </p:sp>
        <p:sp>
          <p:nvSpPr>
            <p:cNvPr id="5" name="下箭头 4"/>
            <p:cNvSpPr/>
            <p:nvPr/>
          </p:nvSpPr>
          <p:spPr>
            <a:xfrm rot="16200000">
              <a:off x="3647371" y="1207286"/>
              <a:ext cx="2160239" cy="4224551"/>
            </a:xfrm>
            <a:prstGeom prst="down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grpSp>
      <p:grpSp>
        <p:nvGrpSpPr>
          <p:cNvPr id="7" name="组合 20"/>
          <p:cNvGrpSpPr/>
          <p:nvPr/>
        </p:nvGrpSpPr>
        <p:grpSpPr bwMode="auto">
          <a:xfrm>
            <a:off x="3525910" y="4252915"/>
            <a:ext cx="5106852" cy="1530351"/>
            <a:chOff x="2645492" y="4252639"/>
            <a:chExt cx="3830074" cy="1530391"/>
          </a:xfrm>
        </p:grpSpPr>
        <p:sp>
          <p:nvSpPr>
            <p:cNvPr id="36874" name="TextBox 12"/>
            <p:cNvSpPr>
              <a:spLocks noChangeArrowheads="1"/>
            </p:cNvSpPr>
            <p:nvPr/>
          </p:nvSpPr>
          <p:spPr bwMode="auto">
            <a:xfrm>
              <a:off x="2845543" y="4785289"/>
              <a:ext cx="2425660" cy="501663"/>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2665" b="1" dirty="0">
                  <a:latin typeface="微软雅黑" panose="020B0503020204020204" pitchFamily="34" charset="-122"/>
                  <a:ea typeface="微软雅黑" panose="020B0503020204020204" pitchFamily="34" charset="-122"/>
                  <a:sym typeface="微软雅黑" panose="020B0503020204020204" pitchFamily="34" charset="-122"/>
                </a:rPr>
                <a:t>原料、燃料、劳动力</a:t>
              </a:r>
            </a:p>
          </p:txBody>
        </p:sp>
        <p:sp>
          <p:nvSpPr>
            <p:cNvPr id="17" name="下箭头 16"/>
            <p:cNvSpPr/>
            <p:nvPr/>
          </p:nvSpPr>
          <p:spPr>
            <a:xfrm rot="5400000">
              <a:off x="3795333" y="3102797"/>
              <a:ext cx="1530391" cy="3830074"/>
            </a:xfrm>
            <a:prstGeom prst="down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0"/>
            </a:p>
          </p:txBody>
        </p:sp>
      </p:grpSp>
      <p:sp>
        <p:nvSpPr>
          <p:cNvPr id="9" name="矩形 8"/>
          <p:cNvSpPr/>
          <p:nvPr/>
        </p:nvSpPr>
        <p:spPr>
          <a:xfrm>
            <a:off x="350792" y="1005766"/>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拓展延伸</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框 1"/>
          <p:cNvSpPr>
            <a:spLocks noChangeArrowheads="1"/>
          </p:cNvSpPr>
          <p:nvPr/>
        </p:nvSpPr>
        <p:spPr bwMode="auto">
          <a:xfrm>
            <a:off x="814812" y="1268414"/>
            <a:ext cx="8470432" cy="2306955"/>
          </a:xfrm>
          <a:prstGeom prst="rect">
            <a:avLst/>
          </a:prstGeom>
          <a:noFill/>
          <a:ln w="9525">
            <a:noFill/>
            <a:miter lim="800000"/>
          </a:ln>
        </p:spPr>
        <p:txBody>
          <a:bodyPr wrap="none">
            <a:spAutoFit/>
          </a:bodyPr>
          <a:lstStyle/>
          <a:p>
            <a:pPr indent="-228600" eaLnBrk="1" hangingPunct="1">
              <a:lnSpc>
                <a:spcPct val="150000"/>
              </a:lnSpc>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划分发达国家和发展中国家的依据是（    ） </a:t>
            </a:r>
          </a:p>
          <a:p>
            <a:pPr indent="-228600" eaLnBrk="1" hangingPunct="1">
              <a:lnSpc>
                <a:spcPct val="150000"/>
              </a:lnSpc>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人口多少              </a:t>
            </a: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开发历史早晚</a:t>
            </a:r>
            <a:endPar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indent="-228600" eaLnBrk="1" hangingPunct="1">
              <a:lnSpc>
                <a:spcPct val="150000"/>
              </a:lnSpc>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经济发展水平       </a:t>
            </a: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军事力量强弱</a:t>
            </a:r>
          </a:p>
        </p:txBody>
      </p:sp>
      <p:sp>
        <p:nvSpPr>
          <p:cNvPr id="40963" name="内容占位符 2"/>
          <p:cNvSpPr>
            <a:spLocks noGrp="1"/>
          </p:cNvSpPr>
          <p:nvPr>
            <p:ph idx="1"/>
          </p:nvPr>
        </p:nvSpPr>
        <p:spPr>
          <a:xfrm>
            <a:off x="912165" y="3154365"/>
            <a:ext cx="9310004" cy="3046095"/>
          </a:xfrm>
        </p:spPr>
        <p:txBody>
          <a:bodyPr>
            <a:spAutoFit/>
          </a:bodyPr>
          <a:lstStyle/>
          <a:p>
            <a:pPr marL="0">
              <a:lnSpc>
                <a:spcPct val="15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2.</a:t>
            </a:r>
            <a:r>
              <a:rPr lang="zh-CN" altLang="en-US" sz="3200" b="1">
                <a:solidFill>
                  <a:srgbClr val="000000"/>
                </a:solidFill>
                <a:latin typeface="微软雅黑" panose="020B0503020204020204" pitchFamily="34" charset="-122"/>
                <a:ea typeface="微软雅黑" panose="020B0503020204020204" pitchFamily="34" charset="-122"/>
              </a:rPr>
              <a:t>比较右面两幅图，反映了这两个国家在（    ）方面的差异</a:t>
            </a:r>
            <a:endParaRPr lang="en-US" altLang="zh-CN" sz="3200" b="1">
              <a:solidFill>
                <a:srgbClr val="000000"/>
              </a:solidFill>
              <a:latin typeface="微软雅黑" panose="020B0503020204020204" pitchFamily="34" charset="-122"/>
              <a:ea typeface="微软雅黑" panose="020B0503020204020204" pitchFamily="34" charset="-122"/>
            </a:endParaRPr>
          </a:p>
          <a:p>
            <a:pPr marL="0">
              <a:lnSpc>
                <a:spcPct val="15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A.</a:t>
            </a:r>
            <a:r>
              <a:rPr lang="zh-CN" altLang="en-US" sz="3200" b="1">
                <a:solidFill>
                  <a:srgbClr val="000000"/>
                </a:solidFill>
                <a:latin typeface="微软雅黑" panose="020B0503020204020204" pitchFamily="34" charset="-122"/>
                <a:ea typeface="微软雅黑" panose="020B0503020204020204" pitchFamily="34" charset="-122"/>
              </a:rPr>
              <a:t>生活水平   </a:t>
            </a:r>
            <a:r>
              <a:rPr lang="en-US" altLang="zh-CN" sz="3200" b="1">
                <a:solidFill>
                  <a:srgbClr val="000000"/>
                </a:solidFill>
                <a:latin typeface="微软雅黑" panose="020B0503020204020204" pitchFamily="34" charset="-122"/>
                <a:ea typeface="微软雅黑" panose="020B0503020204020204" pitchFamily="34" charset="-122"/>
              </a:rPr>
              <a:t>B.</a:t>
            </a:r>
            <a:r>
              <a:rPr lang="zh-CN" altLang="en-US" sz="3200" b="1">
                <a:solidFill>
                  <a:srgbClr val="000000"/>
                </a:solidFill>
                <a:latin typeface="微软雅黑" panose="020B0503020204020204" pitchFamily="34" charset="-122"/>
                <a:ea typeface="微软雅黑" panose="020B0503020204020204" pitchFamily="34" charset="-122"/>
              </a:rPr>
              <a:t>医疗水平</a:t>
            </a:r>
            <a:endParaRPr lang="en-US" altLang="zh-CN" sz="3200" b="1">
              <a:solidFill>
                <a:srgbClr val="000000"/>
              </a:solidFill>
              <a:latin typeface="微软雅黑" panose="020B0503020204020204" pitchFamily="34" charset="-122"/>
              <a:ea typeface="微软雅黑" panose="020B0503020204020204" pitchFamily="34" charset="-122"/>
            </a:endParaRPr>
          </a:p>
          <a:p>
            <a:pPr marL="0">
              <a:lnSpc>
                <a:spcPct val="15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C.</a:t>
            </a:r>
            <a:r>
              <a:rPr lang="zh-CN" altLang="en-US" sz="3200" b="1">
                <a:solidFill>
                  <a:srgbClr val="000000"/>
                </a:solidFill>
                <a:latin typeface="微软雅黑" panose="020B0503020204020204" pitchFamily="34" charset="-122"/>
                <a:ea typeface="微软雅黑" panose="020B0503020204020204" pitchFamily="34" charset="-122"/>
              </a:rPr>
              <a:t>教育水平   </a:t>
            </a:r>
            <a:r>
              <a:rPr lang="en-US" altLang="zh-CN" sz="3200" b="1">
                <a:solidFill>
                  <a:srgbClr val="000000"/>
                </a:solidFill>
                <a:latin typeface="微软雅黑" panose="020B0503020204020204" pitchFamily="34" charset="-122"/>
                <a:ea typeface="微软雅黑" panose="020B0503020204020204" pitchFamily="34" charset="-122"/>
              </a:rPr>
              <a:t>D.</a:t>
            </a:r>
            <a:r>
              <a:rPr lang="zh-CN" altLang="en-US" sz="3200" b="1">
                <a:solidFill>
                  <a:srgbClr val="000000"/>
                </a:solidFill>
                <a:latin typeface="微软雅黑" panose="020B0503020204020204" pitchFamily="34" charset="-122"/>
                <a:ea typeface="微软雅黑" panose="020B0503020204020204" pitchFamily="34" charset="-122"/>
              </a:rPr>
              <a:t>经济发展水平</a:t>
            </a:r>
          </a:p>
        </p:txBody>
      </p:sp>
      <p:sp>
        <p:nvSpPr>
          <p:cNvPr id="8" name="内容占位符 2"/>
          <p:cNvSpPr txBox="1"/>
          <p:nvPr/>
        </p:nvSpPr>
        <p:spPr bwMode="auto">
          <a:xfrm>
            <a:off x="8634876" y="3144840"/>
            <a:ext cx="460950" cy="829945"/>
          </a:xfrm>
          <a:prstGeom prst="rect">
            <a:avLst/>
          </a:prstGeom>
          <a:noFill/>
          <a:ln w="9525">
            <a:noFill/>
            <a:miter lim="800000"/>
          </a:ln>
        </p:spPr>
        <p:txBody>
          <a:bodyPr wrap="none">
            <a:spAutoFit/>
          </a:bodyPr>
          <a:lstStyle/>
          <a:p>
            <a:pPr indent="-228600" eaLnBrk="1" hangingPunct="1">
              <a:lnSpc>
                <a:spcPct val="150000"/>
              </a:lnSpc>
              <a:buFont typeface="Arial" panose="020B0604020202020204" pitchFamily="34" charset="0"/>
              <a:buNone/>
            </a:pPr>
            <a:r>
              <a:rPr lang="en-US" altLang="zh-CN" sz="3200" b="1">
                <a:solidFill>
                  <a:srgbClr val="FF0000"/>
                </a:solidFill>
                <a:latin typeface="微软雅黑" panose="020B0503020204020204" pitchFamily="34" charset="-122"/>
                <a:ea typeface="微软雅黑" panose="020B0503020204020204" pitchFamily="34" charset="-122"/>
              </a:rPr>
              <a:t>B</a:t>
            </a:r>
            <a:endParaRPr lang="zh-CN" altLang="en-US" sz="3200" b="1">
              <a:solidFill>
                <a:srgbClr val="FF0000"/>
              </a:solidFill>
              <a:latin typeface="微软雅黑" panose="020B0503020204020204" pitchFamily="34" charset="-122"/>
              <a:ea typeface="微软雅黑" panose="020B0503020204020204" pitchFamily="34" charset="-122"/>
            </a:endParaRPr>
          </a:p>
        </p:txBody>
      </p:sp>
      <p:pic>
        <p:nvPicPr>
          <p:cNvPr id="40965" name="Picture 3"/>
          <p:cNvPicPr>
            <a:picLocks noChangeAspect="1" noChangeArrowheads="1"/>
          </p:cNvPicPr>
          <p:nvPr/>
        </p:nvPicPr>
        <p:blipFill>
          <a:blip r:embed="rId2" cstate="print"/>
          <a:srcRect/>
          <a:stretch>
            <a:fillRect/>
          </a:stretch>
        </p:blipFill>
        <p:spPr bwMode="auto">
          <a:xfrm>
            <a:off x="6385153" y="4005264"/>
            <a:ext cx="5553410" cy="1606551"/>
          </a:xfrm>
          <a:prstGeom prst="rect">
            <a:avLst/>
          </a:prstGeom>
          <a:noFill/>
          <a:ln w="9525">
            <a:noFill/>
            <a:miter lim="800000"/>
            <a:headEnd/>
            <a:tailEnd/>
          </a:ln>
          <a:effectLst/>
        </p:spPr>
      </p:pic>
      <p:sp>
        <p:nvSpPr>
          <p:cNvPr id="9" name="内容占位符 2"/>
          <p:cNvSpPr txBox="1"/>
          <p:nvPr/>
        </p:nvSpPr>
        <p:spPr bwMode="auto">
          <a:xfrm>
            <a:off x="8148108" y="1328740"/>
            <a:ext cx="456506" cy="829945"/>
          </a:xfrm>
          <a:prstGeom prst="rect">
            <a:avLst/>
          </a:prstGeom>
          <a:noFill/>
          <a:ln w="9525">
            <a:noFill/>
            <a:miter lim="800000"/>
          </a:ln>
        </p:spPr>
        <p:txBody>
          <a:bodyPr wrap="none">
            <a:spAutoFit/>
          </a:bodyPr>
          <a:lstStyle/>
          <a:p>
            <a:pPr indent="-228600" eaLnBrk="1" hangingPunct="1">
              <a:lnSpc>
                <a:spcPct val="150000"/>
              </a:lnSpc>
              <a:buFont typeface="Arial" panose="020B0604020202020204" pitchFamily="34" charset="0"/>
              <a:buNone/>
            </a:pPr>
            <a:r>
              <a:rPr lang="en-US" altLang="zh-CN" sz="3200" b="1">
                <a:solidFill>
                  <a:srgbClr val="FF0000"/>
                </a:solidFill>
                <a:latin typeface="微软雅黑" panose="020B0503020204020204" pitchFamily="34" charset="-122"/>
                <a:ea typeface="微软雅黑" panose="020B0503020204020204" pitchFamily="34" charset="-122"/>
              </a:rPr>
              <a:t>C</a:t>
            </a:r>
            <a:endParaRPr lang="zh-CN" altLang="en-US" sz="3200" b="1">
              <a:solidFill>
                <a:srgbClr val="FF0000"/>
              </a:solidFill>
              <a:latin typeface="微软雅黑" panose="020B0503020204020204" pitchFamily="34" charset="-122"/>
              <a:ea typeface="微软雅黑" panose="020B0503020204020204" pitchFamily="34" charset="-122"/>
            </a:endParaRPr>
          </a:p>
        </p:txBody>
      </p:sp>
      <p:sp>
        <p:nvSpPr>
          <p:cNvPr id="17" name="矩形 16"/>
          <p:cNvSpPr/>
          <p:nvPr/>
        </p:nvSpPr>
        <p:spPr>
          <a:xfrm>
            <a:off x="186349" y="850826"/>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p:cNvSpPr>
            <a:spLocks noGrp="1"/>
          </p:cNvSpPr>
          <p:nvPr>
            <p:ph idx="1"/>
          </p:nvPr>
        </p:nvSpPr>
        <p:spPr>
          <a:xfrm>
            <a:off x="1396785" y="2833687"/>
            <a:ext cx="8939636" cy="3784600"/>
          </a:xfrm>
        </p:spPr>
        <p:txBody>
          <a:bodyPr>
            <a:spAutoFit/>
          </a:bodyPr>
          <a:lstStyle/>
          <a:p>
            <a:pPr marL="0">
              <a:lnSpc>
                <a:spcPct val="150000"/>
              </a:lnSpc>
              <a:spcBef>
                <a:spcPct val="0"/>
              </a:spcBef>
              <a:buFont typeface="Arial" panose="020B0604020202020204" pitchFamily="34" charset="0"/>
              <a:buNone/>
            </a:pPr>
            <a:r>
              <a:rPr lang="en-US" altLang="zh-CN" sz="3200" b="1" dirty="0">
                <a:solidFill>
                  <a:srgbClr val="000000"/>
                </a:solidFill>
                <a:latin typeface="微软雅黑" panose="020B0503020204020204" pitchFamily="34" charset="-122"/>
                <a:ea typeface="微软雅黑" panose="020B0503020204020204" pitchFamily="34" charset="-122"/>
              </a:rPr>
              <a:t>4.</a:t>
            </a:r>
            <a:r>
              <a:rPr lang="zh-CN" altLang="en-US" sz="3200" b="1" dirty="0">
                <a:solidFill>
                  <a:srgbClr val="000000"/>
                </a:solidFill>
                <a:latin typeface="微软雅黑" panose="020B0503020204020204" pitchFamily="34" charset="-122"/>
                <a:ea typeface="微软雅黑" panose="020B0503020204020204" pitchFamily="34" charset="-122"/>
              </a:rPr>
              <a:t>“南南合作”是指 </a:t>
            </a:r>
            <a:r>
              <a:rPr lang="en-US" altLang="zh-CN" sz="3200" b="1" dirty="0">
                <a:solidFill>
                  <a:srgbClr val="000000"/>
                </a:solidFill>
                <a:latin typeface="微软雅黑" panose="020B0503020204020204" pitchFamily="34" charset="-122"/>
                <a:ea typeface="微软雅黑" panose="020B0503020204020204" pitchFamily="34" charset="-122"/>
              </a:rPr>
              <a:t>(      ) </a:t>
            </a:r>
          </a:p>
          <a:p>
            <a:pPr marL="0">
              <a:lnSpc>
                <a:spcPct val="150000"/>
              </a:lnSpc>
              <a:spcBef>
                <a:spcPct val="0"/>
              </a:spcBef>
              <a:buFont typeface="Arial" panose="020B0604020202020204" pitchFamily="34" charset="0"/>
              <a:buNone/>
            </a:pPr>
            <a:r>
              <a:rPr lang="en-US" altLang="zh-CN" sz="3200" b="1" dirty="0">
                <a:solidFill>
                  <a:srgbClr val="000000"/>
                </a:solidFill>
                <a:latin typeface="微软雅黑" panose="020B0503020204020204" pitchFamily="34" charset="-122"/>
                <a:ea typeface="微软雅黑" panose="020B0503020204020204" pitchFamily="34" charset="-122"/>
              </a:rPr>
              <a:t>A.</a:t>
            </a:r>
            <a:r>
              <a:rPr lang="zh-CN" altLang="en-US" sz="3200" b="1" dirty="0">
                <a:solidFill>
                  <a:srgbClr val="000000"/>
                </a:solidFill>
                <a:latin typeface="微软雅黑" panose="020B0503020204020204" pitchFamily="34" charset="-122"/>
                <a:ea typeface="微软雅黑" panose="020B0503020204020204" pitchFamily="34" charset="-122"/>
              </a:rPr>
              <a:t>发达国家之间的互助合作</a:t>
            </a:r>
            <a:endParaRPr lang="en-US" altLang="zh-CN" sz="3200" b="1" dirty="0">
              <a:solidFill>
                <a:srgbClr val="000000"/>
              </a:solidFill>
              <a:latin typeface="微软雅黑" panose="020B0503020204020204" pitchFamily="34" charset="-122"/>
              <a:ea typeface="微软雅黑" panose="020B0503020204020204" pitchFamily="34" charset="-122"/>
            </a:endParaRPr>
          </a:p>
          <a:p>
            <a:pPr marL="0">
              <a:lnSpc>
                <a:spcPct val="150000"/>
              </a:lnSpc>
              <a:spcBef>
                <a:spcPct val="0"/>
              </a:spcBef>
              <a:buFont typeface="Arial" panose="020B0604020202020204" pitchFamily="34" charset="0"/>
              <a:buNone/>
            </a:pPr>
            <a:r>
              <a:rPr lang="en-US" altLang="zh-CN" sz="3200" b="1" dirty="0">
                <a:solidFill>
                  <a:srgbClr val="000000"/>
                </a:solidFill>
                <a:latin typeface="微软雅黑" panose="020B0503020204020204" pitchFamily="34" charset="-122"/>
                <a:ea typeface="微软雅黑" panose="020B0503020204020204" pitchFamily="34" charset="-122"/>
              </a:rPr>
              <a:t>B.</a:t>
            </a:r>
            <a:r>
              <a:rPr lang="zh-CN" altLang="en-US" sz="3200" b="1" dirty="0">
                <a:solidFill>
                  <a:srgbClr val="000000"/>
                </a:solidFill>
                <a:latin typeface="微软雅黑" panose="020B0503020204020204" pitchFamily="34" charset="-122"/>
                <a:ea typeface="微软雅黑" panose="020B0503020204020204" pitchFamily="34" charset="-122"/>
              </a:rPr>
              <a:t>发展中国家之间的互助合作</a:t>
            </a:r>
            <a:endParaRPr lang="en-US" altLang="zh-CN" sz="3200" b="1" dirty="0">
              <a:solidFill>
                <a:srgbClr val="000000"/>
              </a:solidFill>
              <a:latin typeface="微软雅黑" panose="020B0503020204020204" pitchFamily="34" charset="-122"/>
              <a:ea typeface="微软雅黑" panose="020B0503020204020204" pitchFamily="34" charset="-122"/>
            </a:endParaRPr>
          </a:p>
          <a:p>
            <a:pPr marL="0">
              <a:lnSpc>
                <a:spcPct val="150000"/>
              </a:lnSpc>
              <a:spcBef>
                <a:spcPct val="0"/>
              </a:spcBef>
              <a:buFont typeface="Arial" panose="020B0604020202020204" pitchFamily="34" charset="0"/>
              <a:buNone/>
            </a:pPr>
            <a:r>
              <a:rPr lang="en-US" altLang="zh-CN" sz="3200" b="1" dirty="0">
                <a:solidFill>
                  <a:srgbClr val="000000"/>
                </a:solidFill>
                <a:latin typeface="微软雅黑" panose="020B0503020204020204" pitchFamily="34" charset="-122"/>
                <a:ea typeface="微软雅黑" panose="020B0503020204020204" pitchFamily="34" charset="-122"/>
              </a:rPr>
              <a:t>C.</a:t>
            </a:r>
            <a:r>
              <a:rPr lang="zh-CN" altLang="en-US" sz="3200" b="1" dirty="0">
                <a:solidFill>
                  <a:srgbClr val="000000"/>
                </a:solidFill>
                <a:latin typeface="微软雅黑" panose="020B0503020204020204" pitchFamily="34" charset="-122"/>
                <a:ea typeface="微软雅黑" panose="020B0503020204020204" pitchFamily="34" charset="-122"/>
              </a:rPr>
              <a:t>发达国家同发展中国家之间的互助合作</a:t>
            </a:r>
            <a:endParaRPr lang="en-US" altLang="zh-CN" sz="3200" b="1" dirty="0">
              <a:solidFill>
                <a:srgbClr val="000000"/>
              </a:solidFill>
              <a:latin typeface="微软雅黑" panose="020B0503020204020204" pitchFamily="34" charset="-122"/>
              <a:ea typeface="微软雅黑" panose="020B0503020204020204" pitchFamily="34" charset="-122"/>
            </a:endParaRPr>
          </a:p>
          <a:p>
            <a:pPr marL="0">
              <a:lnSpc>
                <a:spcPct val="150000"/>
              </a:lnSpc>
              <a:spcBef>
                <a:spcPct val="0"/>
              </a:spcBef>
              <a:buFont typeface="Arial" panose="020B0604020202020204" pitchFamily="34" charset="0"/>
              <a:buNone/>
            </a:pPr>
            <a:r>
              <a:rPr lang="en-US" altLang="zh-CN" sz="3200" b="1" dirty="0">
                <a:solidFill>
                  <a:srgbClr val="000000"/>
                </a:solidFill>
                <a:latin typeface="微软雅黑" panose="020B0503020204020204" pitchFamily="34" charset="-122"/>
                <a:ea typeface="微软雅黑" panose="020B0503020204020204" pitchFamily="34" charset="-122"/>
              </a:rPr>
              <a:t>D.</a:t>
            </a:r>
            <a:r>
              <a:rPr lang="zh-CN" altLang="en-US" sz="3200" b="1" dirty="0">
                <a:solidFill>
                  <a:srgbClr val="000000"/>
                </a:solidFill>
                <a:latin typeface="微软雅黑" panose="020B0503020204020204" pitchFamily="34" charset="-122"/>
                <a:ea typeface="微软雅黑" panose="020B0503020204020204" pitchFamily="34" charset="-122"/>
              </a:rPr>
              <a:t>南半球各国家之间的互助合作</a:t>
            </a:r>
          </a:p>
        </p:txBody>
      </p:sp>
      <p:sp>
        <p:nvSpPr>
          <p:cNvPr id="8" name="内容占位符 2"/>
          <p:cNvSpPr txBox="1"/>
          <p:nvPr/>
        </p:nvSpPr>
        <p:spPr bwMode="auto">
          <a:xfrm>
            <a:off x="5462374" y="2874964"/>
            <a:ext cx="460950" cy="829945"/>
          </a:xfrm>
          <a:prstGeom prst="rect">
            <a:avLst/>
          </a:prstGeom>
          <a:noFill/>
          <a:ln w="9525">
            <a:noFill/>
            <a:miter lim="800000"/>
          </a:ln>
        </p:spPr>
        <p:txBody>
          <a:bodyPr wrap="none">
            <a:spAutoFit/>
          </a:bodyPr>
          <a:lstStyle/>
          <a:p>
            <a:pPr indent="-228600" eaLnBrk="1" hangingPunct="1">
              <a:lnSpc>
                <a:spcPct val="150000"/>
              </a:lnSpc>
              <a:buFont typeface="Arial" panose="020B0604020202020204" pitchFamily="34" charset="0"/>
              <a:buNone/>
            </a:pPr>
            <a:r>
              <a:rPr lang="en-US" altLang="zh-CN" sz="3200" b="1">
                <a:solidFill>
                  <a:srgbClr val="FF0000"/>
                </a:solidFill>
                <a:latin typeface="微软雅黑" panose="020B0503020204020204" pitchFamily="34" charset="-122"/>
                <a:ea typeface="微软雅黑" panose="020B0503020204020204" pitchFamily="34" charset="-122"/>
              </a:rPr>
              <a:t>B</a:t>
            </a:r>
            <a:endParaRPr lang="zh-CN" altLang="en-US" sz="3200" b="1">
              <a:solidFill>
                <a:srgbClr val="FF0000"/>
              </a:solidFill>
              <a:latin typeface="微软雅黑" panose="020B0503020204020204" pitchFamily="34" charset="-122"/>
              <a:ea typeface="微软雅黑" panose="020B0503020204020204" pitchFamily="34" charset="-122"/>
            </a:endParaRPr>
          </a:p>
        </p:txBody>
      </p:sp>
      <p:sp>
        <p:nvSpPr>
          <p:cNvPr id="41988" name="文本框 1"/>
          <p:cNvSpPr>
            <a:spLocks noChangeArrowheads="1"/>
          </p:cNvSpPr>
          <p:nvPr/>
        </p:nvSpPr>
        <p:spPr bwMode="auto">
          <a:xfrm>
            <a:off x="1333293" y="850902"/>
            <a:ext cx="8775159" cy="2308324"/>
          </a:xfrm>
          <a:prstGeom prst="rect">
            <a:avLst/>
          </a:prstGeom>
          <a:noFill/>
          <a:ln w="9525">
            <a:noFill/>
            <a:miter lim="800000"/>
          </a:ln>
        </p:spPr>
        <p:txBody>
          <a:bodyPr wrap="none">
            <a:spAutoFit/>
          </a:bodyPr>
          <a:lstStyle/>
          <a:p>
            <a:pPr eaLnBrk="1" hangingPunct="1">
              <a:lnSpc>
                <a:spcPct val="150000"/>
              </a:lnSpc>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下列国家中，均是发达国家的是（　）</a:t>
            </a:r>
          </a:p>
          <a:p>
            <a:pPr eaLnBrk="1" hangingPunct="1">
              <a:lnSpc>
                <a:spcPct val="150000"/>
              </a:lnSpc>
            </a:pP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．中国　韩国　新加坡	</a:t>
            </a: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．美国　印度　泰国</a:t>
            </a:r>
            <a:endPar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pP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．印度　日本　巴西	</a:t>
            </a:r>
            <a:r>
              <a:rPr lang="en-US" altLang="zh-CN"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a:t>
            </a:r>
            <a:r>
              <a:rPr lang="zh-CN" altLang="en-US" sz="3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．美国　日本</a:t>
            </a:r>
          </a:p>
        </p:txBody>
      </p:sp>
      <p:sp>
        <p:nvSpPr>
          <p:cNvPr id="7" name="内容占位符 2"/>
          <p:cNvSpPr txBox="1"/>
          <p:nvPr/>
        </p:nvSpPr>
        <p:spPr bwMode="auto">
          <a:xfrm>
            <a:off x="7836965" y="892177"/>
            <a:ext cx="510076" cy="830997"/>
          </a:xfrm>
          <a:prstGeom prst="rect">
            <a:avLst/>
          </a:prstGeom>
          <a:noFill/>
          <a:ln w="9525">
            <a:noFill/>
            <a:miter lim="800000"/>
          </a:ln>
        </p:spPr>
        <p:txBody>
          <a:bodyPr wrap="none">
            <a:spAutoFit/>
          </a:bodyPr>
          <a:lstStyle/>
          <a:p>
            <a:pPr indent="-228600" eaLnBrk="1" hangingPunct="1">
              <a:lnSpc>
                <a:spcPct val="150000"/>
              </a:lnSpc>
              <a:buFont typeface="Arial" panose="020B0604020202020204" pitchFamily="34" charset="0"/>
              <a:buNone/>
            </a:pPr>
            <a:r>
              <a:rPr lang="en-US" altLang="zh-CN" sz="3200" b="1">
                <a:solidFill>
                  <a:srgbClr val="FF0000"/>
                </a:solidFill>
                <a:latin typeface="微软雅黑" panose="020B0503020204020204" pitchFamily="34" charset="-122"/>
                <a:ea typeface="微软雅黑" panose="020B0503020204020204" pitchFamily="34" charset="-122"/>
              </a:rPr>
              <a:t>D</a:t>
            </a:r>
            <a:endParaRPr lang="zh-CN" altLang="en-US" sz="3200" b="1">
              <a:solidFill>
                <a:srgbClr val="FF0000"/>
              </a:solidFill>
              <a:latin typeface="微软雅黑" panose="020B0503020204020204" pitchFamily="34" charset="-122"/>
              <a:ea typeface="微软雅黑" panose="020B0503020204020204" pitchFamily="34" charset="-122"/>
            </a:endParaRPr>
          </a:p>
        </p:txBody>
      </p:sp>
      <p:sp>
        <p:nvSpPr>
          <p:cNvPr id="17" name="矩形 16"/>
          <p:cNvSpPr/>
          <p:nvPr/>
        </p:nvSpPr>
        <p:spPr>
          <a:xfrm>
            <a:off x="186349" y="850826"/>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p:cNvSpPr>
            <a:spLocks noChangeArrowheads="1"/>
          </p:cNvSpPr>
          <p:nvPr/>
        </p:nvSpPr>
        <p:spPr bwMode="auto">
          <a:xfrm>
            <a:off x="186666" y="2863850"/>
            <a:ext cx="2270888" cy="1014730"/>
          </a:xfrm>
          <a:prstGeom prst="rect">
            <a:avLst/>
          </a:prstGeom>
          <a:noFill/>
          <a:ln w="9525">
            <a:noFill/>
            <a:miter lim="800000"/>
          </a:ln>
        </p:spPr>
        <p:txBody>
          <a:bodyPr>
            <a:spAutoFit/>
          </a:bodyPr>
          <a:lstStyle/>
          <a:p>
            <a:pPr algn="ctr" eaLnBrk="1" hangingPunct="1">
              <a:spcBef>
                <a:spcPct val="5000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发展中</a:t>
            </a:r>
          </a:p>
          <a:p>
            <a:pPr algn="ctr" eaLnBrk="1" hangingPunct="1">
              <a:spcBef>
                <a:spcPct val="5000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国家出口</a:t>
            </a:r>
            <a:endParaRPr lang="zh-CN" altLang="en-US" sz="3200" b="1">
              <a:latin typeface="微软雅黑" panose="020B0503020204020204" pitchFamily="34" charset="-122"/>
              <a:ea typeface="微软雅黑" panose="020B0503020204020204" pitchFamily="34" charset="-122"/>
            </a:endParaRPr>
          </a:p>
        </p:txBody>
      </p:sp>
      <p:sp>
        <p:nvSpPr>
          <p:cNvPr id="38915" name="矩形 3"/>
          <p:cNvSpPr>
            <a:spLocks noChangeArrowheads="1"/>
          </p:cNvSpPr>
          <p:nvPr/>
        </p:nvSpPr>
        <p:spPr bwMode="auto">
          <a:xfrm>
            <a:off x="451215" y="5074603"/>
            <a:ext cx="1741789" cy="1383665"/>
          </a:xfrm>
          <a:prstGeom prst="rect">
            <a:avLst/>
          </a:prstGeom>
          <a:noFill/>
          <a:ln w="9525">
            <a:noFill/>
            <a:miter lim="800000"/>
          </a:ln>
        </p:spPr>
        <p:txBody>
          <a:bodyPr>
            <a:spAutoFit/>
          </a:bodyPr>
          <a:lstStyle/>
          <a:p>
            <a:pPr algn="ctr" eaLnBrk="1" hangingPunct="1">
              <a:lnSpc>
                <a:spcPct val="150000"/>
              </a:lnSpc>
              <a:spcBef>
                <a:spcPct val="5000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发达国家</a:t>
            </a:r>
          </a:p>
          <a:p>
            <a:pPr algn="ctr" eaLnBrk="1" hangingPunct="1">
              <a:lnSpc>
                <a:spcPct val="150000"/>
              </a:lnSpc>
              <a:spcBef>
                <a:spcPct val="5000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出口</a:t>
            </a:r>
            <a:endParaRPr lang="zh-CN" altLang="en-US" sz="3200" b="1">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9525879" y="3198497"/>
            <a:ext cx="1723549" cy="46166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赚到的钱少</a:t>
            </a:r>
          </a:p>
        </p:txBody>
      </p:sp>
      <p:sp>
        <p:nvSpPr>
          <p:cNvPr id="8" name="矩形 7"/>
          <p:cNvSpPr>
            <a:spLocks noChangeArrowheads="1"/>
          </p:cNvSpPr>
          <p:nvPr/>
        </p:nvSpPr>
        <p:spPr bwMode="auto">
          <a:xfrm>
            <a:off x="9712121" y="5535614"/>
            <a:ext cx="1723549" cy="46166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赚到的钱多</a:t>
            </a:r>
            <a:endParaRPr lang="zh-CN" altLang="en-US" sz="3200" b="1">
              <a:latin typeface="微软雅黑" panose="020B0503020204020204" pitchFamily="34" charset="-122"/>
              <a:ea typeface="微软雅黑" panose="020B0503020204020204" pitchFamily="34" charset="-122"/>
            </a:endParaRPr>
          </a:p>
        </p:txBody>
      </p:sp>
      <p:pic>
        <p:nvPicPr>
          <p:cNvPr id="6148" name="Picture 4"/>
          <p:cNvPicPr>
            <a:picLocks noChangeAspect="1" noChangeArrowheads="1"/>
          </p:cNvPicPr>
          <p:nvPr/>
        </p:nvPicPr>
        <p:blipFill>
          <a:blip r:embed="rId2" cstate="print"/>
          <a:srcRect/>
          <a:stretch>
            <a:fillRect/>
          </a:stretch>
        </p:blipFill>
        <p:spPr bwMode="auto">
          <a:xfrm>
            <a:off x="2229239" y="4799647"/>
            <a:ext cx="3961884" cy="1933575"/>
          </a:xfrm>
          <a:prstGeom prst="rect">
            <a:avLst/>
          </a:prstGeom>
          <a:noFill/>
          <a:ln w="38100">
            <a:solidFill>
              <a:srgbClr val="FF0000"/>
            </a:solidFill>
            <a:prstDash val="lgDashDotDot"/>
            <a:miter lim="800000"/>
            <a:headEnd/>
            <a:tailEnd/>
          </a:ln>
          <a:effectLst/>
        </p:spPr>
      </p:pic>
      <p:pic>
        <p:nvPicPr>
          <p:cNvPr id="3" name="Picture 2"/>
          <p:cNvPicPr>
            <a:picLocks noChangeAspect="1" noChangeArrowheads="1"/>
          </p:cNvPicPr>
          <p:nvPr/>
        </p:nvPicPr>
        <p:blipFill>
          <a:blip r:embed="rId3" cstate="print"/>
          <a:srcRect/>
          <a:stretch>
            <a:fillRect/>
          </a:stretch>
        </p:blipFill>
        <p:spPr bwMode="auto">
          <a:xfrm>
            <a:off x="6359334" y="2426972"/>
            <a:ext cx="3166121" cy="1844675"/>
          </a:xfrm>
          <a:prstGeom prst="rect">
            <a:avLst/>
          </a:prstGeom>
          <a:noFill/>
          <a:ln w="38100">
            <a:solidFill>
              <a:srgbClr val="FF0000"/>
            </a:solidFill>
            <a:prstDash val="lgDashDotDot"/>
            <a:miter lim="800000"/>
            <a:headEnd/>
            <a:tailEnd/>
          </a:ln>
          <a:effectLst/>
        </p:spPr>
      </p:pic>
      <p:pic>
        <p:nvPicPr>
          <p:cNvPr id="7" name="Picture 3"/>
          <p:cNvPicPr>
            <a:picLocks noChangeAspect="1" noChangeArrowheads="1"/>
          </p:cNvPicPr>
          <p:nvPr/>
        </p:nvPicPr>
        <p:blipFill>
          <a:blip r:embed="rId4" cstate="print"/>
          <a:stretch>
            <a:fillRect/>
          </a:stretch>
        </p:blipFill>
        <p:spPr bwMode="auto">
          <a:xfrm>
            <a:off x="6658168" y="4799015"/>
            <a:ext cx="3053951" cy="2022475"/>
          </a:xfrm>
          <a:prstGeom prst="rect">
            <a:avLst/>
          </a:prstGeom>
          <a:noFill/>
          <a:ln w="38100">
            <a:solidFill>
              <a:srgbClr val="FF0000"/>
            </a:solidFill>
            <a:prstDash val="lgDashDotDot"/>
            <a:miter lim="800000"/>
            <a:headEnd/>
            <a:tailEnd/>
          </a:ln>
          <a:effectLst/>
        </p:spPr>
      </p:pic>
      <p:pic>
        <p:nvPicPr>
          <p:cNvPr id="9" name="Picture 4"/>
          <p:cNvPicPr>
            <a:picLocks noChangeAspect="1" noChangeArrowheads="1"/>
          </p:cNvPicPr>
          <p:nvPr/>
        </p:nvPicPr>
        <p:blipFill>
          <a:blip r:embed="rId5" cstate="print"/>
          <a:srcRect/>
          <a:stretch>
            <a:fillRect/>
          </a:stretch>
        </p:blipFill>
        <p:spPr bwMode="auto">
          <a:xfrm>
            <a:off x="2192794" y="2469833"/>
            <a:ext cx="3365062" cy="1801812"/>
          </a:xfrm>
          <a:prstGeom prst="rect">
            <a:avLst/>
          </a:prstGeom>
          <a:noFill/>
          <a:ln w="38100">
            <a:solidFill>
              <a:srgbClr val="FF0000"/>
            </a:solidFill>
            <a:prstDash val="lgDashDotDot"/>
            <a:miter lim="800000"/>
            <a:headEnd/>
            <a:tailEnd/>
          </a:ln>
          <a:effectLst/>
        </p:spPr>
      </p:pic>
      <p:sp>
        <p:nvSpPr>
          <p:cNvPr id="14" name="矩形 13"/>
          <p:cNvSpPr/>
          <p:nvPr/>
        </p:nvSpPr>
        <p:spPr>
          <a:xfrm>
            <a:off x="4677322" y="1886400"/>
            <a:ext cx="2646878" cy="584775"/>
          </a:xfrm>
          <a:prstGeom prst="rect">
            <a:avLst/>
          </a:prstGeom>
          <a:noFill/>
          <a:ln>
            <a:noFill/>
          </a:ln>
        </p:spPr>
        <p:txBody>
          <a:bodyPr wrap="none">
            <a:spAutoFit/>
          </a:bodyPr>
          <a:lstStyle/>
          <a:p>
            <a:pPr eaLnBrk="1" hangingPunct="1">
              <a:spcBef>
                <a:spcPct val="50000"/>
              </a:spcBef>
              <a:buFont typeface="Arial" panose="020B0604020202020204" pitchFamily="34" charset="0"/>
              <a:buNone/>
              <a:defRPr/>
            </a:pPr>
            <a:r>
              <a:rPr lang="zh-CN" altLang="en-US" sz="3200" b="1" dirty="0">
                <a:ln w="22225">
                  <a:solidFill>
                    <a:schemeClr val="accent2"/>
                  </a:solidFill>
                  <a:prstDash val="solid"/>
                </a:ln>
                <a:solidFill>
                  <a:schemeClr val="accent2">
                    <a:lumMod val="40000"/>
                    <a:lumOff val="60000"/>
                  </a:schemeClr>
                </a:solidFill>
                <a:latin typeface="微软雅黑" panose="020B0503020204020204" pitchFamily="34" charset="-122"/>
                <a:ea typeface="微软雅黑" panose="020B0503020204020204" pitchFamily="34" charset="-122"/>
              </a:rPr>
              <a:t>初级农矿产品</a:t>
            </a:r>
          </a:p>
        </p:txBody>
      </p:sp>
      <p:sp>
        <p:nvSpPr>
          <p:cNvPr id="15" name="矩形 14"/>
          <p:cNvSpPr/>
          <p:nvPr/>
        </p:nvSpPr>
        <p:spPr>
          <a:xfrm>
            <a:off x="5083827" y="4215514"/>
            <a:ext cx="2236510" cy="584775"/>
          </a:xfrm>
          <a:prstGeom prst="rect">
            <a:avLst/>
          </a:prstGeom>
          <a:noFill/>
          <a:ln>
            <a:noFill/>
          </a:ln>
        </p:spPr>
        <p:txBody>
          <a:bodyPr wrap="none">
            <a:spAutoFit/>
          </a:bodyPr>
          <a:lstStyle/>
          <a:p>
            <a:pPr eaLnBrk="1" hangingPunct="1">
              <a:spcBef>
                <a:spcPct val="50000"/>
              </a:spcBef>
              <a:buFont typeface="Arial" panose="020B0604020202020204" pitchFamily="34" charset="0"/>
              <a:buNone/>
              <a:defRPr/>
            </a:pPr>
            <a:r>
              <a:rPr lang="zh-CN" altLang="en-US" sz="3200" b="1" dirty="0">
                <a:ln w="22225">
                  <a:solidFill>
                    <a:schemeClr val="accent2"/>
                  </a:solidFill>
                  <a:prstDash val="solid"/>
                </a:ln>
                <a:solidFill>
                  <a:schemeClr val="accent2">
                    <a:lumMod val="40000"/>
                    <a:lumOff val="60000"/>
                  </a:schemeClr>
                </a:solidFill>
                <a:latin typeface="微软雅黑" panose="020B0503020204020204" pitchFamily="34" charset="-122"/>
                <a:ea typeface="微软雅黑" panose="020B0503020204020204" pitchFamily="34" charset="-122"/>
              </a:rPr>
              <a:t>工业制成品</a:t>
            </a:r>
          </a:p>
        </p:txBody>
      </p:sp>
      <p:sp>
        <p:nvSpPr>
          <p:cNvPr id="38926" name="Text Box 11"/>
          <p:cNvSpPr txBox="1">
            <a:spLocks noChangeArrowheads="1"/>
          </p:cNvSpPr>
          <p:nvPr/>
        </p:nvSpPr>
        <p:spPr bwMode="auto">
          <a:xfrm>
            <a:off x="3538395" y="1410336"/>
            <a:ext cx="6370126" cy="583565"/>
          </a:xfrm>
          <a:prstGeom prst="rect">
            <a:avLst/>
          </a:prstGeom>
          <a:noFill/>
          <a:ln w="9525">
            <a:noFill/>
            <a:miter lim="800000"/>
          </a:ln>
        </p:spPr>
        <p:txBody>
          <a:bodyPr wrap="square">
            <a:spAutoFit/>
          </a:bodyPr>
          <a:lstStyle/>
          <a:p>
            <a:pPr eaLnBrk="1" hangingPunct="1">
              <a:spcBef>
                <a:spcPct val="50000"/>
              </a:spcBef>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5.</a:t>
            </a:r>
            <a:r>
              <a:rPr lang="zh-CN" altLang="en-US" sz="3200" b="1">
                <a:latin typeface="微软雅黑" panose="020B0503020204020204" pitchFamily="34" charset="-122"/>
                <a:ea typeface="微软雅黑" panose="020B0503020204020204" pitchFamily="34" charset="-122"/>
              </a:rPr>
              <a:t>阅读发达国家与发展中国家贸易</a:t>
            </a:r>
          </a:p>
        </p:txBody>
      </p:sp>
      <p:sp>
        <p:nvSpPr>
          <p:cNvPr id="2" name="矩形 1"/>
          <p:cNvSpPr/>
          <p:nvPr/>
        </p:nvSpPr>
        <p:spPr>
          <a:xfrm>
            <a:off x="186349" y="850826"/>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6148"/>
                                        </p:tgtEl>
                                        <p:attrNameLst>
                                          <p:attrName>style.visibility</p:attrName>
                                        </p:attrNameLst>
                                      </p:cBhvr>
                                      <p:to>
                                        <p:strVal val="visible"/>
                                      </p:to>
                                    </p:set>
                                    <p:animEffect transition="in" filter="wheel(1)">
                                      <p:cBhvr>
                                        <p:cTn id="23" dur="2000"/>
                                        <p:tgtEl>
                                          <p:spTgt spid="6148"/>
                                        </p:tgtEl>
                                      </p:cBhvr>
                                    </p:animEffect>
                                  </p:childTnLst>
                                </p:cTn>
                              </p:par>
                              <p:par>
                                <p:cTn id="24" presetID="21" presetClass="entr" presetSubtype="1"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2000"/>
                                        <p:tgtEl>
                                          <p:spTgt spid="7"/>
                                        </p:tgtEl>
                                      </p:cBhvr>
                                    </p:animEffect>
                                  </p:childTnLst>
                                </p:cTn>
                              </p:par>
                              <p:par>
                                <p:cTn id="27" presetID="21" presetClass="entr" presetSubtype="1"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heel(1)">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ircle(in)">
                                      <p:cBhvr>
                                        <p:cTn id="3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教学材料\韩芳的材料文档\地理\七上\图片\七年级上光碟图库\第五章 发展与合作\活动.jpg"/>
          <p:cNvPicPr>
            <a:picLocks noChangeAspect="1" noChangeArrowheads="1"/>
          </p:cNvPicPr>
          <p:nvPr/>
        </p:nvPicPr>
        <p:blipFill>
          <a:blip r:embed="rId2" cstate="print"/>
          <a:srcRect/>
          <a:stretch>
            <a:fillRect/>
          </a:stretch>
        </p:blipFill>
        <p:spPr bwMode="auto">
          <a:xfrm>
            <a:off x="1693537" y="3079751"/>
            <a:ext cx="7856044" cy="3719513"/>
          </a:xfrm>
          <a:prstGeom prst="rect">
            <a:avLst/>
          </a:prstGeom>
          <a:noFill/>
          <a:ln w="9525">
            <a:noFill/>
            <a:miter lim="800000"/>
            <a:headEnd/>
            <a:tailEnd/>
          </a:ln>
        </p:spPr>
      </p:pic>
      <p:sp>
        <p:nvSpPr>
          <p:cNvPr id="52227" name="Text Box 3"/>
          <p:cNvSpPr txBox="1">
            <a:spLocks noChangeArrowheads="1"/>
          </p:cNvSpPr>
          <p:nvPr/>
        </p:nvSpPr>
        <p:spPr bwMode="auto">
          <a:xfrm>
            <a:off x="3536492" y="5684838"/>
            <a:ext cx="457176"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en-US" altLang="zh-CN" sz="3200" b="1">
                <a:solidFill>
                  <a:srgbClr val="FF0000"/>
                </a:solidFill>
                <a:latin typeface="微软雅黑" panose="020B0503020204020204" pitchFamily="34" charset="-122"/>
                <a:ea typeface="微软雅黑" panose="020B0503020204020204" pitchFamily="34" charset="-122"/>
              </a:rPr>
              <a:t>d</a:t>
            </a:r>
          </a:p>
        </p:txBody>
      </p:sp>
      <p:sp>
        <p:nvSpPr>
          <p:cNvPr id="52228" name="Text Box 4"/>
          <p:cNvSpPr txBox="1">
            <a:spLocks noChangeArrowheads="1"/>
          </p:cNvSpPr>
          <p:nvPr/>
        </p:nvSpPr>
        <p:spPr bwMode="auto">
          <a:xfrm>
            <a:off x="6658166" y="4921252"/>
            <a:ext cx="421910"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en-US" altLang="zh-CN" sz="3200" b="1">
                <a:solidFill>
                  <a:srgbClr val="FF0000"/>
                </a:solidFill>
                <a:latin typeface="微软雅黑" panose="020B0503020204020204" pitchFamily="34" charset="-122"/>
                <a:ea typeface="微软雅黑" panose="020B0503020204020204" pitchFamily="34" charset="-122"/>
              </a:rPr>
              <a:t>a</a:t>
            </a:r>
          </a:p>
        </p:txBody>
      </p:sp>
      <p:sp>
        <p:nvSpPr>
          <p:cNvPr id="52229" name="Text Box 5"/>
          <p:cNvSpPr txBox="1">
            <a:spLocks noChangeArrowheads="1"/>
          </p:cNvSpPr>
          <p:nvPr/>
        </p:nvSpPr>
        <p:spPr bwMode="auto">
          <a:xfrm>
            <a:off x="5003150" y="4921252"/>
            <a:ext cx="458780" cy="584775"/>
          </a:xfrm>
          <a:prstGeom prst="rect">
            <a:avLst/>
          </a:prstGeom>
          <a:noFill/>
          <a:ln w="9525">
            <a:noFill/>
            <a:miter lim="800000"/>
          </a:ln>
        </p:spPr>
        <p:txBody>
          <a:bodyPr wrap="none">
            <a:spAutoFit/>
          </a:bodyPr>
          <a:lstStyle/>
          <a:p>
            <a:pPr eaLnBrk="1" hangingPunct="1">
              <a:buFont typeface="Arial" panose="020B0604020202020204" pitchFamily="34" charset="0"/>
              <a:buNone/>
            </a:pPr>
            <a:r>
              <a:rPr lang="en-US" altLang="zh-CN" sz="3200" b="1">
                <a:solidFill>
                  <a:srgbClr val="FF0000"/>
                </a:solidFill>
                <a:latin typeface="微软雅黑" panose="020B0503020204020204" pitchFamily="34" charset="-122"/>
                <a:ea typeface="微软雅黑" panose="020B0503020204020204" pitchFamily="34" charset="-122"/>
              </a:rPr>
              <a:t>b</a:t>
            </a:r>
          </a:p>
        </p:txBody>
      </p:sp>
      <p:sp>
        <p:nvSpPr>
          <p:cNvPr id="52230" name="Text Box 6"/>
          <p:cNvSpPr txBox="1">
            <a:spLocks noChangeArrowheads="1"/>
          </p:cNvSpPr>
          <p:nvPr/>
        </p:nvSpPr>
        <p:spPr bwMode="auto">
          <a:xfrm>
            <a:off x="8438053" y="4921252"/>
            <a:ext cx="393014" cy="583565"/>
          </a:xfrm>
          <a:prstGeom prst="rect">
            <a:avLst/>
          </a:prstGeom>
          <a:noFill/>
          <a:ln w="9525">
            <a:noFill/>
            <a:miter lim="800000"/>
          </a:ln>
        </p:spPr>
        <p:txBody>
          <a:bodyPr wrap="none">
            <a:spAutoFit/>
          </a:bodyPr>
          <a:lstStyle/>
          <a:p>
            <a:pPr eaLnBrk="1" hangingPunct="1">
              <a:buFont typeface="Arial" panose="020B0604020202020204" pitchFamily="34" charset="0"/>
              <a:buNone/>
            </a:pPr>
            <a:r>
              <a:rPr lang="en-US" altLang="zh-CN" sz="3200" b="1">
                <a:solidFill>
                  <a:srgbClr val="FF0000"/>
                </a:solidFill>
                <a:latin typeface="微软雅黑" panose="020B0503020204020204" pitchFamily="34" charset="-122"/>
                <a:ea typeface="微软雅黑" panose="020B0503020204020204" pitchFamily="34" charset="-122"/>
              </a:rPr>
              <a:t>c</a:t>
            </a:r>
          </a:p>
        </p:txBody>
      </p:sp>
      <p:sp>
        <p:nvSpPr>
          <p:cNvPr id="52231" name="Text Box 7"/>
          <p:cNvSpPr txBox="1">
            <a:spLocks noChangeArrowheads="1"/>
          </p:cNvSpPr>
          <p:nvPr/>
        </p:nvSpPr>
        <p:spPr bwMode="auto">
          <a:xfrm>
            <a:off x="8044405" y="5705477"/>
            <a:ext cx="419680" cy="583565"/>
          </a:xfrm>
          <a:prstGeom prst="rect">
            <a:avLst/>
          </a:prstGeom>
          <a:noFill/>
          <a:ln w="9525">
            <a:noFill/>
            <a:miter lim="800000"/>
          </a:ln>
        </p:spPr>
        <p:txBody>
          <a:bodyPr wrap="none">
            <a:spAutoFit/>
          </a:bodyPr>
          <a:lstStyle/>
          <a:p>
            <a:pPr eaLnBrk="1" hangingPunct="1">
              <a:buFont typeface="Arial" panose="020B0604020202020204" pitchFamily="34" charset="0"/>
              <a:buNone/>
            </a:pPr>
            <a:r>
              <a:rPr lang="en-US" altLang="zh-CN" sz="3200" b="1">
                <a:solidFill>
                  <a:srgbClr val="FF0000"/>
                </a:solidFill>
                <a:latin typeface="微软雅黑" panose="020B0503020204020204" pitchFamily="34" charset="-122"/>
                <a:ea typeface="微软雅黑" panose="020B0503020204020204" pitchFamily="34" charset="-122"/>
              </a:rPr>
              <a:t>e</a:t>
            </a:r>
          </a:p>
        </p:txBody>
      </p:sp>
      <p:sp>
        <p:nvSpPr>
          <p:cNvPr id="39944" name="矩形 9"/>
          <p:cNvSpPr>
            <a:spLocks noChangeArrowheads="1"/>
          </p:cNvSpPr>
          <p:nvPr/>
        </p:nvSpPr>
        <p:spPr bwMode="auto">
          <a:xfrm>
            <a:off x="1693326" y="2112964"/>
            <a:ext cx="1681871" cy="46166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a.</a:t>
            </a:r>
            <a:r>
              <a:rPr lang="zh-CN" altLang="en-US" sz="2400" b="1">
                <a:latin typeface="微软雅黑" panose="020B0503020204020204" pitchFamily="34" charset="-122"/>
                <a:ea typeface="微软雅黑" panose="020B0503020204020204" pitchFamily="34" charset="-122"/>
              </a:rPr>
              <a:t>富国更富</a:t>
            </a:r>
          </a:p>
        </p:txBody>
      </p:sp>
      <p:sp>
        <p:nvSpPr>
          <p:cNvPr id="39945" name="矩形 10"/>
          <p:cNvSpPr>
            <a:spLocks noChangeArrowheads="1"/>
          </p:cNvSpPr>
          <p:nvPr/>
        </p:nvSpPr>
        <p:spPr bwMode="auto">
          <a:xfrm>
            <a:off x="158731" y="2573657"/>
            <a:ext cx="3555782" cy="46166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b.出售农、矿等初级产品</a:t>
            </a:r>
          </a:p>
        </p:txBody>
      </p:sp>
      <p:sp>
        <p:nvSpPr>
          <p:cNvPr id="39946" name="矩形 11"/>
          <p:cNvSpPr>
            <a:spLocks noChangeArrowheads="1"/>
          </p:cNvSpPr>
          <p:nvPr/>
        </p:nvSpPr>
        <p:spPr bwMode="auto">
          <a:xfrm>
            <a:off x="5869178" y="2740344"/>
            <a:ext cx="2016899" cy="46166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d.赚到的钱少</a:t>
            </a:r>
            <a:endParaRPr lang="zh-CN" altLang="en-US" sz="3200" b="1">
              <a:latin typeface="微软雅黑" panose="020B0503020204020204" pitchFamily="34" charset="-122"/>
              <a:ea typeface="微软雅黑" panose="020B0503020204020204" pitchFamily="34" charset="-122"/>
            </a:endParaRPr>
          </a:p>
        </p:txBody>
      </p:sp>
      <p:sp>
        <p:nvSpPr>
          <p:cNvPr id="39947" name="矩形 12"/>
          <p:cNvSpPr>
            <a:spLocks noChangeArrowheads="1"/>
          </p:cNvSpPr>
          <p:nvPr/>
        </p:nvSpPr>
        <p:spPr bwMode="auto">
          <a:xfrm>
            <a:off x="5003150" y="2280286"/>
            <a:ext cx="5355953" cy="46166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c.出售轿车、轮船、飞机、高档日用品</a:t>
            </a:r>
            <a:endParaRPr lang="zh-CN" altLang="en-US" sz="3200" b="1">
              <a:latin typeface="微软雅黑" panose="020B0503020204020204" pitchFamily="34" charset="-122"/>
              <a:ea typeface="微软雅黑" panose="020B0503020204020204" pitchFamily="34" charset="-122"/>
            </a:endParaRPr>
          </a:p>
        </p:txBody>
      </p:sp>
      <p:sp>
        <p:nvSpPr>
          <p:cNvPr id="39948" name="矩形 13"/>
          <p:cNvSpPr>
            <a:spLocks noChangeArrowheads="1"/>
          </p:cNvSpPr>
          <p:nvPr/>
        </p:nvSpPr>
        <p:spPr bwMode="auto">
          <a:xfrm>
            <a:off x="8975827" y="2619059"/>
            <a:ext cx="2299027" cy="46166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e.产品的价格高</a:t>
            </a:r>
            <a:endParaRPr lang="zh-CN" altLang="en-US" sz="3200" b="1">
              <a:latin typeface="微软雅黑" panose="020B0503020204020204" pitchFamily="34" charset="-122"/>
              <a:ea typeface="微软雅黑" panose="020B0503020204020204" pitchFamily="34" charset="-122"/>
            </a:endParaRPr>
          </a:p>
        </p:txBody>
      </p:sp>
      <p:sp>
        <p:nvSpPr>
          <p:cNvPr id="39949" name="矩形 14"/>
          <p:cNvSpPr>
            <a:spLocks noChangeArrowheads="1"/>
          </p:cNvSpPr>
          <p:nvPr/>
        </p:nvSpPr>
        <p:spPr bwMode="auto">
          <a:xfrm>
            <a:off x="770790" y="1435101"/>
            <a:ext cx="9676047" cy="523220"/>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2800" b="1">
                <a:solidFill>
                  <a:srgbClr val="FF0000"/>
                </a:solidFill>
                <a:latin typeface="微软雅黑" panose="020B0503020204020204" pitchFamily="34" charset="-122"/>
                <a:ea typeface="微软雅黑" panose="020B0503020204020204" pitchFamily="34" charset="-122"/>
              </a:rPr>
              <a:t>根据刚才的分析，参照给出的选项，把</a:t>
            </a:r>
            <a:r>
              <a:rPr lang="en-US" altLang="zh-CN" sz="2800" b="1">
                <a:solidFill>
                  <a:srgbClr val="FF0000"/>
                </a:solidFill>
                <a:latin typeface="微软雅黑" panose="020B0503020204020204" pitchFamily="34" charset="-122"/>
                <a:ea typeface="微软雅黑" panose="020B0503020204020204" pitchFamily="34" charset="-122"/>
              </a:rPr>
              <a:t>A</a:t>
            </a:r>
            <a:r>
              <a:rPr lang="zh-CN" altLang="en-US" sz="2800" b="1">
                <a:solidFill>
                  <a:srgbClr val="FF0000"/>
                </a:solidFill>
                <a:latin typeface="微软雅黑" panose="020B0503020204020204" pitchFamily="34" charset="-122"/>
                <a:ea typeface="微软雅黑" panose="020B0503020204020204" pitchFamily="34" charset="-122"/>
              </a:rPr>
              <a:t>环和</a:t>
            </a:r>
            <a:r>
              <a:rPr lang="en-US" altLang="zh-CN" sz="2800" b="1">
                <a:solidFill>
                  <a:srgbClr val="FF0000"/>
                </a:solidFill>
                <a:latin typeface="微软雅黑" panose="020B0503020204020204" pitchFamily="34" charset="-122"/>
                <a:ea typeface="微软雅黑" panose="020B0503020204020204" pitchFamily="34" charset="-122"/>
              </a:rPr>
              <a:t>B</a:t>
            </a:r>
            <a:r>
              <a:rPr lang="zh-CN" altLang="en-US" sz="2800" b="1">
                <a:solidFill>
                  <a:srgbClr val="FF0000"/>
                </a:solidFill>
                <a:latin typeface="微软雅黑" panose="020B0503020204020204" pitchFamily="34" charset="-122"/>
                <a:ea typeface="微软雅黑" panose="020B0503020204020204" pitchFamily="34" charset="-122"/>
              </a:rPr>
              <a:t>环补充完整。</a:t>
            </a:r>
          </a:p>
        </p:txBody>
      </p:sp>
      <p:sp>
        <p:nvSpPr>
          <p:cNvPr id="2" name="矩形 1"/>
          <p:cNvSpPr/>
          <p:nvPr/>
        </p:nvSpPr>
        <p:spPr>
          <a:xfrm>
            <a:off x="186349" y="850826"/>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fade">
                                      <p:cBhvr>
                                        <p:cTn id="7" dur="1000"/>
                                        <p:tgtEl>
                                          <p:spTgt spid="52229"/>
                                        </p:tgtEl>
                                      </p:cBhvr>
                                    </p:animEffect>
                                    <p:anim calcmode="lin" valueType="num">
                                      <p:cBhvr>
                                        <p:cTn id="8" dur="1000" fill="hold"/>
                                        <p:tgtEl>
                                          <p:spTgt spid="52229"/>
                                        </p:tgtEl>
                                        <p:attrNameLst>
                                          <p:attrName>ppt_x</p:attrName>
                                        </p:attrNameLst>
                                      </p:cBhvr>
                                      <p:tavLst>
                                        <p:tav tm="0">
                                          <p:val>
                                            <p:strVal val="#ppt_x"/>
                                          </p:val>
                                        </p:tav>
                                        <p:tav tm="100000">
                                          <p:val>
                                            <p:strVal val="#ppt_x"/>
                                          </p:val>
                                        </p:tav>
                                      </p:tavLst>
                                    </p:anim>
                                    <p:anim calcmode="lin" valueType="num">
                                      <p:cBhvr>
                                        <p:cTn id="9" dur="1000" fill="hold"/>
                                        <p:tgtEl>
                                          <p:spTgt spid="522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2227"/>
                                        </p:tgtEl>
                                        <p:attrNameLst>
                                          <p:attrName>style.visibility</p:attrName>
                                        </p:attrNameLst>
                                      </p:cBhvr>
                                      <p:to>
                                        <p:strVal val="visible"/>
                                      </p:to>
                                    </p:set>
                                    <p:animEffect transition="in" filter="circle(in)">
                                      <p:cBhvr>
                                        <p:cTn id="14" dur="2000"/>
                                        <p:tgtEl>
                                          <p:spTgt spid="5222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2230"/>
                                        </p:tgtEl>
                                        <p:attrNameLst>
                                          <p:attrName>style.visibility</p:attrName>
                                        </p:attrNameLst>
                                      </p:cBhvr>
                                      <p:to>
                                        <p:strVal val="visible"/>
                                      </p:to>
                                    </p:set>
                                    <p:animEffect transition="in" filter="randombar(horizontal)">
                                      <p:cBhvr>
                                        <p:cTn id="19" dur="500"/>
                                        <p:tgtEl>
                                          <p:spTgt spid="5223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52231"/>
                                        </p:tgtEl>
                                        <p:attrNameLst>
                                          <p:attrName>style.visibility</p:attrName>
                                        </p:attrNameLst>
                                      </p:cBhvr>
                                      <p:to>
                                        <p:strVal val="visible"/>
                                      </p:to>
                                    </p:set>
                                    <p:animEffect transition="in" filter="randombar(horizontal)">
                                      <p:cBhvr>
                                        <p:cTn id="24" dur="500"/>
                                        <p:tgtEl>
                                          <p:spTgt spid="52231"/>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52228"/>
                                        </p:tgtEl>
                                        <p:attrNameLst>
                                          <p:attrName>style.visibility</p:attrName>
                                        </p:attrNameLst>
                                      </p:cBhvr>
                                      <p:to>
                                        <p:strVal val="visible"/>
                                      </p:to>
                                    </p:set>
                                    <p:animEffect transition="in" filter="randombar(horizontal)">
                                      <p:cBhvr>
                                        <p:cTn id="29"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P spid="52228" grpId="0"/>
      <p:bldP spid="52229" grpId="0"/>
      <p:bldP spid="52230" grpId="0"/>
      <p:bldP spid="5223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7"/>
          <p:cNvSpPr txBox="1"/>
          <p:nvPr/>
        </p:nvSpPr>
        <p:spPr>
          <a:xfrm>
            <a:off x="1843165" y="1484314"/>
            <a:ext cx="615553" cy="2370137"/>
          </a:xfrm>
          <a:prstGeom prst="rect">
            <a:avLst/>
          </a:prstGeom>
          <a:noFill/>
          <a:ln w="9525">
            <a:noFill/>
          </a:ln>
        </p:spPr>
        <p:txBody>
          <a:bodyPr vert="eaVert">
            <a:spAutoFit/>
          </a:bodyPr>
          <a:lstStyle/>
          <a:p>
            <a:pPr>
              <a:spcBef>
                <a:spcPct val="50000"/>
              </a:spcBef>
            </a:pPr>
            <a:r>
              <a:rPr lang="zh-CN" altLang="en-US" sz="2800" dirty="0">
                <a:solidFill>
                  <a:srgbClr val="FF0000"/>
                </a:solidFill>
                <a:latin typeface="微软雅黑" panose="020B0503020204020204" pitchFamily="34" charset="-122"/>
                <a:ea typeface="微软雅黑" panose="020B0503020204020204" pitchFamily="34" charset="-122"/>
              </a:rPr>
              <a:t>常见的图例</a:t>
            </a:r>
          </a:p>
        </p:txBody>
      </p:sp>
      <p:pic>
        <p:nvPicPr>
          <p:cNvPr id="20483" name="Picture 9" descr="1-19 常用图例 [转换] 拷贝"/>
          <p:cNvPicPr>
            <a:picLocks noChangeAspect="1"/>
          </p:cNvPicPr>
          <p:nvPr/>
        </p:nvPicPr>
        <p:blipFill>
          <a:blip r:embed="rId2" cstate="print"/>
          <a:srcRect b="12"/>
          <a:stretch>
            <a:fillRect/>
          </a:stretch>
        </p:blipFill>
        <p:spPr>
          <a:xfrm>
            <a:off x="2566654" y="884239"/>
            <a:ext cx="7704722" cy="5857875"/>
          </a:xfrm>
          <a:prstGeom prst="rect">
            <a:avLst/>
          </a:prstGeom>
          <a:noFill/>
          <a:ln w="9525">
            <a:noFill/>
          </a:ln>
        </p:spPr>
      </p:pic>
      <p:sp>
        <p:nvSpPr>
          <p:cNvPr id="288772" name="Rectangle 4"/>
          <p:cNvSpPr/>
          <p:nvPr/>
        </p:nvSpPr>
        <p:spPr>
          <a:xfrm>
            <a:off x="4079344" y="1081089"/>
            <a:ext cx="936503"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78" name="Rectangle 10"/>
          <p:cNvSpPr/>
          <p:nvPr/>
        </p:nvSpPr>
        <p:spPr>
          <a:xfrm>
            <a:off x="4295216" y="2449514"/>
            <a:ext cx="647616"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79" name="Rectangle 11"/>
          <p:cNvSpPr/>
          <p:nvPr/>
        </p:nvSpPr>
        <p:spPr>
          <a:xfrm>
            <a:off x="4295216" y="4060826"/>
            <a:ext cx="720631"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80" name="Rectangle 12"/>
          <p:cNvSpPr/>
          <p:nvPr/>
        </p:nvSpPr>
        <p:spPr>
          <a:xfrm>
            <a:off x="4223788" y="5572126"/>
            <a:ext cx="792059"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81" name="Rectangle 13"/>
          <p:cNvSpPr/>
          <p:nvPr/>
        </p:nvSpPr>
        <p:spPr>
          <a:xfrm>
            <a:off x="6887267" y="1152526"/>
            <a:ext cx="720631"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82" name="Rectangle 14"/>
          <p:cNvSpPr/>
          <p:nvPr/>
        </p:nvSpPr>
        <p:spPr>
          <a:xfrm>
            <a:off x="6887267" y="2592389"/>
            <a:ext cx="720631" cy="93662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83" name="Rectangle 15"/>
          <p:cNvSpPr/>
          <p:nvPr/>
        </p:nvSpPr>
        <p:spPr>
          <a:xfrm>
            <a:off x="6887267" y="4132264"/>
            <a:ext cx="720631"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84" name="Rectangle 16"/>
          <p:cNvSpPr/>
          <p:nvPr/>
        </p:nvSpPr>
        <p:spPr>
          <a:xfrm>
            <a:off x="6887267" y="5473701"/>
            <a:ext cx="720631"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85" name="Rectangle 17"/>
          <p:cNvSpPr/>
          <p:nvPr/>
        </p:nvSpPr>
        <p:spPr>
          <a:xfrm>
            <a:off x="9479317" y="1225551"/>
            <a:ext cx="720631"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86" name="Rectangle 18"/>
          <p:cNvSpPr/>
          <p:nvPr/>
        </p:nvSpPr>
        <p:spPr>
          <a:xfrm>
            <a:off x="9407889" y="2665414"/>
            <a:ext cx="720631"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87" name="Rectangle 19"/>
          <p:cNvSpPr/>
          <p:nvPr/>
        </p:nvSpPr>
        <p:spPr>
          <a:xfrm>
            <a:off x="9479317" y="4033838"/>
            <a:ext cx="720631" cy="1008062"/>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88788" name="Rectangle 20"/>
          <p:cNvSpPr/>
          <p:nvPr/>
        </p:nvSpPr>
        <p:spPr>
          <a:xfrm>
            <a:off x="9766617" y="5545139"/>
            <a:ext cx="433331" cy="765175"/>
          </a:xfrm>
          <a:prstGeom prst="rect">
            <a:avLst/>
          </a:prstGeom>
          <a:solidFill>
            <a:schemeClr val="bg1"/>
          </a:solidFill>
          <a:ln w="9525">
            <a:noFill/>
          </a:ln>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课堂小结</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000"/>
                                        <p:tgtEl>
                                          <p:spTgt spid="288772"/>
                                        </p:tgtEl>
                                      </p:cBhvr>
                                    </p:animEffect>
                                    <p:set>
                                      <p:cBhvr>
                                        <p:cTn id="7" dur="1" fill="hold">
                                          <p:stCondLst>
                                            <p:cond delay="999"/>
                                          </p:stCondLst>
                                        </p:cTn>
                                        <p:tgtEl>
                                          <p:spTgt spid="28877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1000"/>
                                        <p:tgtEl>
                                          <p:spTgt spid="288778"/>
                                        </p:tgtEl>
                                      </p:cBhvr>
                                    </p:animEffect>
                                    <p:set>
                                      <p:cBhvr>
                                        <p:cTn id="12" dur="1" fill="hold">
                                          <p:stCondLst>
                                            <p:cond delay="999"/>
                                          </p:stCondLst>
                                        </p:cTn>
                                        <p:tgtEl>
                                          <p:spTgt spid="28877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1000"/>
                                        <p:tgtEl>
                                          <p:spTgt spid="288779"/>
                                        </p:tgtEl>
                                      </p:cBhvr>
                                    </p:animEffect>
                                    <p:set>
                                      <p:cBhvr>
                                        <p:cTn id="17" dur="1" fill="hold">
                                          <p:stCondLst>
                                            <p:cond delay="999"/>
                                          </p:stCondLst>
                                        </p:cTn>
                                        <p:tgtEl>
                                          <p:spTgt spid="28877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1000"/>
                                        <p:tgtEl>
                                          <p:spTgt spid="288780"/>
                                        </p:tgtEl>
                                      </p:cBhvr>
                                    </p:animEffect>
                                    <p:set>
                                      <p:cBhvr>
                                        <p:cTn id="22" dur="1" fill="hold">
                                          <p:stCondLst>
                                            <p:cond delay="999"/>
                                          </p:stCondLst>
                                        </p:cTn>
                                        <p:tgtEl>
                                          <p:spTgt spid="28878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0" nodeType="clickEffect">
                                  <p:stCondLst>
                                    <p:cond delay="0"/>
                                  </p:stCondLst>
                                  <p:childTnLst>
                                    <p:animEffect transition="out" filter="wipe(up)">
                                      <p:cBhvr>
                                        <p:cTn id="26" dur="1000"/>
                                        <p:tgtEl>
                                          <p:spTgt spid="288781"/>
                                        </p:tgtEl>
                                      </p:cBhvr>
                                    </p:animEffect>
                                    <p:set>
                                      <p:cBhvr>
                                        <p:cTn id="27" dur="1" fill="hold">
                                          <p:stCondLst>
                                            <p:cond delay="999"/>
                                          </p:stCondLst>
                                        </p:cTn>
                                        <p:tgtEl>
                                          <p:spTgt spid="28878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0" nodeType="clickEffect">
                                  <p:stCondLst>
                                    <p:cond delay="0"/>
                                  </p:stCondLst>
                                  <p:childTnLst>
                                    <p:animEffect transition="out" filter="wipe(up)">
                                      <p:cBhvr>
                                        <p:cTn id="31" dur="1000"/>
                                        <p:tgtEl>
                                          <p:spTgt spid="288782"/>
                                        </p:tgtEl>
                                      </p:cBhvr>
                                    </p:animEffect>
                                    <p:set>
                                      <p:cBhvr>
                                        <p:cTn id="32" dur="1" fill="hold">
                                          <p:stCondLst>
                                            <p:cond delay="999"/>
                                          </p:stCondLst>
                                        </p:cTn>
                                        <p:tgtEl>
                                          <p:spTgt spid="28878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0" nodeType="clickEffect">
                                  <p:stCondLst>
                                    <p:cond delay="0"/>
                                  </p:stCondLst>
                                  <p:childTnLst>
                                    <p:animEffect transition="out" filter="wipe(up)">
                                      <p:cBhvr>
                                        <p:cTn id="36" dur="1000"/>
                                        <p:tgtEl>
                                          <p:spTgt spid="288783"/>
                                        </p:tgtEl>
                                      </p:cBhvr>
                                    </p:animEffect>
                                    <p:set>
                                      <p:cBhvr>
                                        <p:cTn id="37" dur="1" fill="hold">
                                          <p:stCondLst>
                                            <p:cond delay="999"/>
                                          </p:stCondLst>
                                        </p:cTn>
                                        <p:tgtEl>
                                          <p:spTgt spid="28878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0" nodeType="clickEffect">
                                  <p:stCondLst>
                                    <p:cond delay="0"/>
                                  </p:stCondLst>
                                  <p:childTnLst>
                                    <p:animEffect transition="out" filter="wipe(up)">
                                      <p:cBhvr>
                                        <p:cTn id="41" dur="1000"/>
                                        <p:tgtEl>
                                          <p:spTgt spid="288784"/>
                                        </p:tgtEl>
                                      </p:cBhvr>
                                    </p:animEffect>
                                    <p:set>
                                      <p:cBhvr>
                                        <p:cTn id="42" dur="1" fill="hold">
                                          <p:stCondLst>
                                            <p:cond delay="999"/>
                                          </p:stCondLst>
                                        </p:cTn>
                                        <p:tgtEl>
                                          <p:spTgt spid="28878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0" nodeType="clickEffect">
                                  <p:stCondLst>
                                    <p:cond delay="0"/>
                                  </p:stCondLst>
                                  <p:childTnLst>
                                    <p:animEffect transition="out" filter="wipe(up)">
                                      <p:cBhvr>
                                        <p:cTn id="46" dur="1000"/>
                                        <p:tgtEl>
                                          <p:spTgt spid="288785"/>
                                        </p:tgtEl>
                                      </p:cBhvr>
                                    </p:animEffect>
                                    <p:set>
                                      <p:cBhvr>
                                        <p:cTn id="47" dur="1" fill="hold">
                                          <p:stCondLst>
                                            <p:cond delay="999"/>
                                          </p:stCondLst>
                                        </p:cTn>
                                        <p:tgtEl>
                                          <p:spTgt spid="28878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0" nodeType="clickEffect">
                                  <p:stCondLst>
                                    <p:cond delay="0"/>
                                  </p:stCondLst>
                                  <p:childTnLst>
                                    <p:animEffect transition="out" filter="wipe(up)">
                                      <p:cBhvr>
                                        <p:cTn id="51" dur="1000"/>
                                        <p:tgtEl>
                                          <p:spTgt spid="288786"/>
                                        </p:tgtEl>
                                      </p:cBhvr>
                                    </p:animEffect>
                                    <p:set>
                                      <p:cBhvr>
                                        <p:cTn id="52" dur="1" fill="hold">
                                          <p:stCondLst>
                                            <p:cond delay="999"/>
                                          </p:stCondLst>
                                        </p:cTn>
                                        <p:tgtEl>
                                          <p:spTgt spid="28878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0" nodeType="clickEffect">
                                  <p:stCondLst>
                                    <p:cond delay="0"/>
                                  </p:stCondLst>
                                  <p:childTnLst>
                                    <p:animEffect transition="out" filter="wipe(up)">
                                      <p:cBhvr>
                                        <p:cTn id="56" dur="1000"/>
                                        <p:tgtEl>
                                          <p:spTgt spid="288787"/>
                                        </p:tgtEl>
                                      </p:cBhvr>
                                    </p:animEffect>
                                    <p:set>
                                      <p:cBhvr>
                                        <p:cTn id="57" dur="1" fill="hold">
                                          <p:stCondLst>
                                            <p:cond delay="999"/>
                                          </p:stCondLst>
                                        </p:cTn>
                                        <p:tgtEl>
                                          <p:spTgt spid="28878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0" nodeType="clickEffect">
                                  <p:stCondLst>
                                    <p:cond delay="0"/>
                                  </p:stCondLst>
                                  <p:childTnLst>
                                    <p:animEffect transition="out" filter="wipe(up)">
                                      <p:cBhvr>
                                        <p:cTn id="61" dur="1000"/>
                                        <p:tgtEl>
                                          <p:spTgt spid="288788"/>
                                        </p:tgtEl>
                                      </p:cBhvr>
                                    </p:animEffect>
                                    <p:set>
                                      <p:cBhvr>
                                        <p:cTn id="62" dur="1" fill="hold">
                                          <p:stCondLst>
                                            <p:cond delay="999"/>
                                          </p:stCondLst>
                                        </p:cTn>
                                        <p:tgtEl>
                                          <p:spTgt spid="2887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2" grpId="0" bldLvl="0" animBg="1"/>
      <p:bldP spid="288778" grpId="0" bldLvl="0" animBg="1"/>
      <p:bldP spid="288779" grpId="0" bldLvl="0" animBg="1"/>
      <p:bldP spid="288780" grpId="0" bldLvl="0" animBg="1"/>
      <p:bldP spid="288781" grpId="0" bldLvl="0" animBg="1"/>
      <p:bldP spid="288782" grpId="0" bldLvl="0" animBg="1"/>
      <p:bldP spid="288783" grpId="0" bldLvl="0" animBg="1"/>
      <p:bldP spid="288784" grpId="0" bldLvl="0" animBg="1"/>
      <p:bldP spid="288785" grpId="0" bldLvl="0" animBg="1"/>
      <p:bldP spid="288786" grpId="0" bldLvl="0" animBg="1"/>
      <p:bldP spid="288787" grpId="0" bldLvl="0" animBg="1"/>
      <p:bldP spid="288788" grpId="0" bldLvl="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组合 8"/>
          <p:cNvGrpSpPr/>
          <p:nvPr/>
        </p:nvGrpSpPr>
        <p:grpSpPr>
          <a:xfrm>
            <a:off x="3671892" y="288265"/>
            <a:ext cx="8088131" cy="3307650"/>
            <a:chOff x="2629855" y="406621"/>
            <a:chExt cx="8089184" cy="3307206"/>
          </a:xfrm>
        </p:grpSpPr>
        <p:sp>
          <p:nvSpPr>
            <p:cNvPr id="25" name="矩形 24"/>
            <p:cNvSpPr>
              <a:spLocks noChangeArrowheads="1"/>
            </p:cNvSpPr>
            <p:nvPr/>
          </p:nvSpPr>
          <p:spPr bwMode="auto">
            <a:xfrm>
              <a:off x="7054454" y="406621"/>
              <a:ext cx="366458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五</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世界的发展差异</a:t>
              </a:r>
            </a:p>
          </p:txBody>
        </p:sp>
        <p:sp>
          <p:nvSpPr>
            <p:cNvPr id="26" name="TextBox 2"/>
            <p:cNvSpPr txBox="1">
              <a:spLocks noChangeArrowheads="1"/>
            </p:cNvSpPr>
            <p:nvPr/>
          </p:nvSpPr>
          <p:spPr bwMode="auto">
            <a:xfrm>
              <a:off x="2629855" y="2883994"/>
              <a:ext cx="4930775" cy="82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国际经济合作</a:t>
              </a:r>
            </a:p>
          </p:txBody>
        </p:sp>
      </p:grpSp>
      <p:sp>
        <p:nvSpPr>
          <p:cNvPr id="12" name="标题 11"/>
          <p:cNvSpPr>
            <a:spLocks noGrp="1"/>
          </p:cNvSpPr>
          <p:nvPr>
            <p:ph type="ctrTitle" idx="4294967295"/>
          </p:nvPr>
        </p:nvSpPr>
        <p:spPr>
          <a:xfrm>
            <a:off x="1" y="1"/>
            <a:ext cx="1481766" cy="754665"/>
          </a:xfrm>
          <a:prstGeom prst="rect">
            <a:avLst/>
          </a:prstGeom>
        </p:spPr>
        <p:txBody>
          <a:bodyPr>
            <a:normAutofit fontScale="90000"/>
          </a:bodyPr>
          <a:lstStyle/>
          <a:p>
            <a:r>
              <a:rPr lang="zh-CN" altLang="en-US" dirty="0"/>
              <a:t>5</a:t>
            </a:r>
            <a:r>
              <a:rPr lang="en-US" altLang="zh-CN" dirty="0"/>
              <a:t>.2</a:t>
            </a:r>
            <a:endParaRPr lang="zh-CN" altLang="en-US" dirty="0"/>
          </a:p>
        </p:txBody>
      </p:sp>
    </p:spTree>
  </p:cSld>
  <p:clrMapOvr>
    <a:masterClrMapping/>
  </p:clrMapOvr>
  <p:transition spd="med">
    <p:fade/>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8"/>
          <p:cNvSpPr>
            <a:spLocks noChangeArrowheads="1"/>
          </p:cNvSpPr>
          <p:nvPr/>
        </p:nvSpPr>
        <p:spPr bwMode="auto">
          <a:xfrm>
            <a:off x="1582531" y="1170170"/>
            <a:ext cx="883804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你知道下面符号或图标所代表的是什么吗？</a:t>
            </a:r>
          </a:p>
        </p:txBody>
      </p:sp>
      <p:pic>
        <p:nvPicPr>
          <p:cNvPr id="6"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296" y="2100091"/>
            <a:ext cx="9697305" cy="33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92492" y="98888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162245" y="1085581"/>
            <a:ext cx="585605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5000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经济全球化</a:t>
            </a:r>
          </a:p>
        </p:txBody>
      </p:sp>
      <p:sp>
        <p:nvSpPr>
          <p:cNvPr id="6" name="Text Box 5"/>
          <p:cNvSpPr txBox="1">
            <a:spLocks noChangeArrowheads="1"/>
          </p:cNvSpPr>
          <p:nvPr/>
        </p:nvSpPr>
        <p:spPr bwMode="auto">
          <a:xfrm>
            <a:off x="6245467" y="2605839"/>
            <a:ext cx="4876165" cy="178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lnSpc>
                <a:spcPct val="150000"/>
              </a:lnSpc>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a:t>
            </a:r>
            <a:r>
              <a:rPr lang="zh-CN" altLang="en-US" sz="2400" b="0" dirty="0">
                <a:solidFill>
                  <a:srgbClr val="000000"/>
                </a:solidFill>
                <a:latin typeface="微软雅黑" panose="020B0503020204020204" pitchFamily="34" charset="-122"/>
                <a:ea typeface="微软雅黑" panose="020B0503020204020204" pitchFamily="34" charset="-122"/>
              </a:rPr>
              <a:t>随着知识经济和信息时代的来临，经济全球化成为当今世界经济发展的重要特征。</a:t>
            </a:r>
          </a:p>
        </p:txBody>
      </p:sp>
      <p:pic>
        <p:nvPicPr>
          <p:cNvPr id="7" name="Picture 15" descr="地球村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955" y="1892830"/>
            <a:ext cx="4977752" cy="373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7"/>
          <p:cNvSpPr txBox="1">
            <a:spLocks noChangeArrowheads="1"/>
          </p:cNvSpPr>
          <p:nvPr/>
        </p:nvSpPr>
        <p:spPr bwMode="auto">
          <a:xfrm>
            <a:off x="874070" y="2095491"/>
            <a:ext cx="10706822" cy="307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lnSpc>
                <a:spcPct val="200000"/>
              </a:lnSpc>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①</a:t>
            </a:r>
            <a:r>
              <a:rPr lang="zh-CN" altLang="en-US" sz="2400" b="0" dirty="0">
                <a:solidFill>
                  <a:srgbClr val="000000"/>
                </a:solidFill>
                <a:latin typeface="微软雅黑" panose="020B0503020204020204" pitchFamily="34" charset="-122"/>
                <a:ea typeface="微软雅黑" panose="020B0503020204020204" pitchFamily="34" charset="-122"/>
              </a:rPr>
              <a:t>资源、技术、人才、信息等逐渐成为全球共享的财富。</a:t>
            </a:r>
          </a:p>
          <a:p>
            <a:pPr fontAlgn="base">
              <a:lnSpc>
                <a:spcPct val="200000"/>
              </a:lnSpc>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    ②各国各地区的经济联系越来越紧密。</a:t>
            </a:r>
          </a:p>
          <a:p>
            <a:pPr fontAlgn="base">
              <a:lnSpc>
                <a:spcPct val="200000"/>
              </a:lnSpc>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    ③产品生产的分工和协作越来越显著。</a:t>
            </a:r>
          </a:p>
          <a:p>
            <a:pPr fontAlgn="base">
              <a:lnSpc>
                <a:spcPct val="200000"/>
              </a:lnSpc>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    ④各国之间的经济竞争更加激烈。</a:t>
            </a:r>
          </a:p>
        </p:txBody>
      </p:sp>
      <p:sp>
        <p:nvSpPr>
          <p:cNvPr id="11" name="圆角矩形 1"/>
          <p:cNvSpPr>
            <a:spLocks noChangeArrowheads="1"/>
          </p:cNvSpPr>
          <p:nvPr/>
        </p:nvSpPr>
        <p:spPr bwMode="auto">
          <a:xfrm>
            <a:off x="1219041" y="1372026"/>
            <a:ext cx="10361851" cy="516097"/>
          </a:xfrm>
          <a:prstGeom prst="roundRect">
            <a:avLst>
              <a:gd name="adj" fmla="val 33222"/>
            </a:avLst>
          </a:prstGeom>
          <a:solidFill>
            <a:srgbClr val="FFFFFF"/>
          </a:solidFill>
          <a:ln w="28575">
            <a:solidFill>
              <a:srgbClr val="00B0F0"/>
            </a:solidFill>
            <a:prstDash val="sysDot"/>
            <a:round/>
          </a:ln>
        </p:spPr>
        <p:txBody>
          <a:bodyPr lIns="121917" tIns="60958" rIns="121917" bIns="60958"/>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defTabSz="1218565">
              <a:defRPr/>
            </a:pPr>
            <a:endParaRPr lang="zh-CN" altLang="en-US" sz="2400" b="0" kern="0" dirty="0">
              <a:solidFill>
                <a:srgbClr val="000000"/>
              </a:solidFill>
              <a:latin typeface="微软雅黑" panose="020B0503020204020204" pitchFamily="34" charset="-122"/>
              <a:ea typeface="微软雅黑" panose="020B0503020204020204" pitchFamily="34" charset="-122"/>
            </a:endParaRPr>
          </a:p>
        </p:txBody>
      </p:sp>
      <p:sp>
        <p:nvSpPr>
          <p:cNvPr id="12" name="矩形 9"/>
          <p:cNvSpPr>
            <a:spLocks noChangeArrowheads="1"/>
          </p:cNvSpPr>
          <p:nvPr/>
        </p:nvSpPr>
        <p:spPr bwMode="auto">
          <a:xfrm>
            <a:off x="1390471" y="1378377"/>
            <a:ext cx="8361860" cy="56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lnSpc>
                <a:spcPct val="120000"/>
              </a:lnSpc>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  思考：经济全球化的特征？</a:t>
            </a:r>
          </a:p>
        </p:txBody>
      </p:sp>
      <p:pic>
        <p:nvPicPr>
          <p:cNvPr id="1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9495" y="3524253"/>
            <a:ext cx="2641256" cy="182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bwMode="auto">
          <a:xfrm>
            <a:off x="4515546" y="4063711"/>
            <a:ext cx="3553420" cy="1614985"/>
            <a:chOff x="1927" y="3180"/>
            <a:chExt cx="1679" cy="1017"/>
          </a:xfrm>
        </p:grpSpPr>
        <p:pic>
          <p:nvPicPr>
            <p:cNvPr id="10" name="Picture 5" descr="5-8 七年级上册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 y="3180"/>
              <a:ext cx="1679"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2063" y="3906"/>
              <a:ext cx="14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fontAlgn="base">
                <a:spcBef>
                  <a:spcPct val="5000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售价 </a:t>
              </a:r>
              <a:r>
                <a:rPr lang="en-US" altLang="zh-CN" sz="2400" b="0" dirty="0">
                  <a:solidFill>
                    <a:srgbClr val="000000"/>
                  </a:solidFill>
                  <a:latin typeface="微软雅黑" panose="020B0503020204020204" pitchFamily="34" charset="-122"/>
                  <a:ea typeface="微软雅黑" panose="020B0503020204020204" pitchFamily="34" charset="-122"/>
                </a:rPr>
                <a:t>10 000</a:t>
              </a:r>
              <a:r>
                <a:rPr lang="zh-CN" altLang="en-US" sz="2400" b="0" dirty="0">
                  <a:solidFill>
                    <a:srgbClr val="000000"/>
                  </a:solidFill>
                  <a:latin typeface="微软雅黑" panose="020B0503020204020204" pitchFamily="34" charset="-122"/>
                  <a:ea typeface="微软雅黑" panose="020B0503020204020204" pitchFamily="34" charset="-122"/>
                </a:rPr>
                <a:t>美元</a:t>
              </a:r>
            </a:p>
          </p:txBody>
        </p:sp>
      </p:grpSp>
      <p:sp>
        <p:nvSpPr>
          <p:cNvPr id="12" name="AutoShape 9"/>
          <p:cNvSpPr>
            <a:spLocks noChangeArrowheads="1"/>
          </p:cNvSpPr>
          <p:nvPr/>
        </p:nvSpPr>
        <p:spPr bwMode="auto">
          <a:xfrm>
            <a:off x="1017153" y="3941441"/>
            <a:ext cx="2975646" cy="1152881"/>
          </a:xfrm>
          <a:prstGeom prst="wedgeRoundRectCallout">
            <a:avLst>
              <a:gd name="adj1" fmla="val 72690"/>
              <a:gd name="adj2" fmla="val 13222"/>
              <a:gd name="adj3" fmla="val 16667"/>
            </a:avLst>
          </a:prstGeom>
          <a:solidFill>
            <a:srgbClr val="FFFFFF"/>
          </a:solidFill>
          <a:ln w="9525">
            <a:solidFill>
              <a:srgbClr val="FFC000"/>
            </a:solidFill>
            <a:miter lim="800000"/>
          </a:ln>
        </p:spPr>
        <p:txBody>
          <a:bodyPr lIns="0" tIns="0" rIns="0" bIns="0"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3900</a:t>
            </a:r>
            <a:r>
              <a:rPr lang="zh-CN" altLang="en-US" sz="2400" b="0" dirty="0">
                <a:solidFill>
                  <a:srgbClr val="000000"/>
                </a:solidFill>
                <a:latin typeface="微软雅黑" panose="020B0503020204020204" pitchFamily="34" charset="-122"/>
                <a:ea typeface="微软雅黑" panose="020B0503020204020204" pitchFamily="34" charset="-122"/>
              </a:rPr>
              <a:t>美元付给美</a:t>
            </a:r>
          </a:p>
          <a:p>
            <a:pPr fontAlgn="base">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国的汽车生产厂家</a:t>
            </a:r>
          </a:p>
          <a:p>
            <a:pPr fontAlgn="base">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及银行与保险公司。</a:t>
            </a:r>
          </a:p>
        </p:txBody>
      </p:sp>
      <p:sp>
        <p:nvSpPr>
          <p:cNvPr id="13" name="AutoShape 10"/>
          <p:cNvSpPr>
            <a:spLocks noChangeArrowheads="1"/>
          </p:cNvSpPr>
          <p:nvPr/>
        </p:nvSpPr>
        <p:spPr bwMode="auto">
          <a:xfrm>
            <a:off x="1017153" y="2580533"/>
            <a:ext cx="2975646" cy="1152881"/>
          </a:xfrm>
          <a:prstGeom prst="wedgeRoundRectCallout">
            <a:avLst>
              <a:gd name="adj1" fmla="val 91319"/>
              <a:gd name="adj2" fmla="val 104407"/>
              <a:gd name="adj3" fmla="val 16667"/>
            </a:avLst>
          </a:prstGeom>
          <a:solidFill>
            <a:srgbClr val="FFFFFF"/>
          </a:solidFill>
          <a:ln w="9525" algn="ctr">
            <a:solidFill>
              <a:srgbClr val="FFC000"/>
            </a:solidFill>
            <a:miter lim="800000"/>
          </a:ln>
        </p:spPr>
        <p:txBody>
          <a:bodyPr lIns="0" tIns="0" rIns="0" bIns="0"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400</a:t>
            </a:r>
            <a:r>
              <a:rPr lang="zh-CN" altLang="en-US" sz="2400" b="0" dirty="0">
                <a:solidFill>
                  <a:srgbClr val="000000"/>
                </a:solidFill>
                <a:latin typeface="微软雅黑" panose="020B0503020204020204" pitchFamily="34" charset="-122"/>
                <a:ea typeface="微软雅黑" panose="020B0503020204020204" pitchFamily="34" charset="-122"/>
              </a:rPr>
              <a:t>美元用来购买新加坡生产的汽车零部件。</a:t>
            </a:r>
          </a:p>
        </p:txBody>
      </p:sp>
      <p:sp>
        <p:nvSpPr>
          <p:cNvPr id="14" name="AutoShape 11"/>
          <p:cNvSpPr>
            <a:spLocks noChangeArrowheads="1"/>
          </p:cNvSpPr>
          <p:nvPr/>
        </p:nvSpPr>
        <p:spPr bwMode="auto">
          <a:xfrm>
            <a:off x="4054173" y="2580533"/>
            <a:ext cx="2302633" cy="1152881"/>
          </a:xfrm>
          <a:prstGeom prst="wedgeRoundRectCallout">
            <a:avLst>
              <a:gd name="adj1" fmla="val 16551"/>
              <a:gd name="adj2" fmla="val 93639"/>
              <a:gd name="adj3" fmla="val 16667"/>
            </a:avLst>
          </a:prstGeom>
          <a:solidFill>
            <a:srgbClr val="FFFFFF"/>
          </a:solidFill>
          <a:ln w="9525">
            <a:solidFill>
              <a:srgbClr val="FFC000"/>
            </a:solidFill>
            <a:miter lim="800000"/>
          </a:ln>
        </p:spPr>
        <p:txBody>
          <a:bodyPr lIns="0" tIns="0" rIns="0" bIns="0"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700</a:t>
            </a:r>
            <a:r>
              <a:rPr lang="zh-CN" altLang="en-US" sz="2400" b="0" dirty="0">
                <a:solidFill>
                  <a:srgbClr val="000000"/>
                </a:solidFill>
                <a:latin typeface="微软雅黑" panose="020B0503020204020204" pitchFamily="34" charset="-122"/>
                <a:ea typeface="微软雅黑" panose="020B0503020204020204" pitchFamily="34" charset="-122"/>
              </a:rPr>
              <a:t>美元付给德国汽车设计师。</a:t>
            </a:r>
          </a:p>
        </p:txBody>
      </p:sp>
      <p:sp>
        <p:nvSpPr>
          <p:cNvPr id="15" name="AutoShape 12"/>
          <p:cNvSpPr>
            <a:spLocks noChangeArrowheads="1"/>
          </p:cNvSpPr>
          <p:nvPr/>
        </p:nvSpPr>
        <p:spPr bwMode="auto">
          <a:xfrm>
            <a:off x="6418181" y="2580533"/>
            <a:ext cx="2302633" cy="1152881"/>
          </a:xfrm>
          <a:prstGeom prst="wedgeRoundRectCallout">
            <a:avLst>
              <a:gd name="adj1" fmla="val -44981"/>
              <a:gd name="adj2" fmla="val 96093"/>
              <a:gd name="adj3" fmla="val 16667"/>
            </a:avLst>
          </a:prstGeom>
          <a:solidFill>
            <a:srgbClr val="FFFFFF"/>
          </a:solidFill>
          <a:ln w="9525">
            <a:solidFill>
              <a:srgbClr val="FFC000"/>
            </a:solidFill>
            <a:miter lim="800000"/>
          </a:ln>
        </p:spPr>
        <p:txBody>
          <a:bodyPr lIns="0" tIns="0" rIns="0" bIns="0"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1750</a:t>
            </a:r>
            <a:r>
              <a:rPr lang="zh-CN" altLang="en-US" sz="2400" b="0" dirty="0">
                <a:solidFill>
                  <a:srgbClr val="000000"/>
                </a:solidFill>
                <a:latin typeface="微软雅黑" panose="020B0503020204020204" pitchFamily="34" charset="-122"/>
                <a:ea typeface="微软雅黑" panose="020B0503020204020204" pitchFamily="34" charset="-122"/>
              </a:rPr>
              <a:t>美元付给日本汽车零部件厂家。</a:t>
            </a:r>
          </a:p>
        </p:txBody>
      </p:sp>
      <p:sp>
        <p:nvSpPr>
          <p:cNvPr id="16" name="AutoShape 13"/>
          <p:cNvSpPr>
            <a:spLocks noChangeArrowheads="1"/>
          </p:cNvSpPr>
          <p:nvPr/>
        </p:nvSpPr>
        <p:spPr bwMode="auto">
          <a:xfrm>
            <a:off x="8782191" y="2580533"/>
            <a:ext cx="2399988" cy="1152881"/>
          </a:xfrm>
          <a:prstGeom prst="wedgeRoundRectCallout">
            <a:avLst>
              <a:gd name="adj1" fmla="val -102676"/>
              <a:gd name="adj2" fmla="val 110995"/>
              <a:gd name="adj3" fmla="val 16667"/>
            </a:avLst>
          </a:prstGeom>
          <a:solidFill>
            <a:srgbClr val="FFFFFF"/>
          </a:solidFill>
          <a:ln w="9525">
            <a:solidFill>
              <a:srgbClr val="FFC000"/>
            </a:solidFill>
            <a:miter lim="800000"/>
          </a:ln>
        </p:spPr>
        <p:txBody>
          <a:bodyPr lIns="0" tIns="0" rIns="0" bIns="0"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1500</a:t>
            </a:r>
            <a:r>
              <a:rPr lang="zh-CN" altLang="en-US" sz="2400" b="0" dirty="0">
                <a:solidFill>
                  <a:srgbClr val="000000"/>
                </a:solidFill>
                <a:latin typeface="微软雅黑" panose="020B0503020204020204" pitchFamily="34" charset="-122"/>
                <a:ea typeface="微软雅黑" panose="020B0503020204020204" pitchFamily="34" charset="-122"/>
              </a:rPr>
              <a:t>美元付给韩国汽车零部件厂家。</a:t>
            </a:r>
          </a:p>
        </p:txBody>
      </p:sp>
      <p:sp>
        <p:nvSpPr>
          <p:cNvPr id="17" name="AutoShape 14"/>
          <p:cNvSpPr>
            <a:spLocks noChangeArrowheads="1"/>
          </p:cNvSpPr>
          <p:nvPr/>
        </p:nvSpPr>
        <p:spPr bwMode="auto">
          <a:xfrm>
            <a:off x="8591714" y="3927149"/>
            <a:ext cx="2590463" cy="1152881"/>
          </a:xfrm>
          <a:prstGeom prst="wedgeRoundRectCallout">
            <a:avLst>
              <a:gd name="adj1" fmla="val -79495"/>
              <a:gd name="adj2" fmla="val 23917"/>
              <a:gd name="adj3" fmla="val 16667"/>
            </a:avLst>
          </a:prstGeom>
          <a:solidFill>
            <a:srgbClr val="FFFFFF"/>
          </a:solidFill>
          <a:ln w="9525">
            <a:solidFill>
              <a:srgbClr val="FFC000"/>
            </a:solidFill>
            <a:miter lim="800000"/>
          </a:ln>
        </p:spPr>
        <p:txBody>
          <a:bodyPr lIns="0" tIns="0" rIns="0" bIns="0"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1750</a:t>
            </a:r>
            <a:r>
              <a:rPr lang="zh-CN" altLang="en-US" sz="2400" b="0" dirty="0">
                <a:solidFill>
                  <a:srgbClr val="000000"/>
                </a:solidFill>
                <a:latin typeface="微软雅黑" panose="020B0503020204020204" pitchFamily="34" charset="-122"/>
                <a:ea typeface="微软雅黑" panose="020B0503020204020204" pitchFamily="34" charset="-122"/>
              </a:rPr>
              <a:t>美元付给美国的广告商、经销商。</a:t>
            </a:r>
          </a:p>
        </p:txBody>
      </p:sp>
      <p:sp>
        <p:nvSpPr>
          <p:cNvPr id="18" name="Text Box 16"/>
          <p:cNvSpPr txBox="1">
            <a:spLocks noChangeArrowheads="1"/>
          </p:cNvSpPr>
          <p:nvPr/>
        </p:nvSpPr>
        <p:spPr bwMode="auto">
          <a:xfrm>
            <a:off x="3992796" y="2023148"/>
            <a:ext cx="566346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5000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美国某汽车公司生产的轿车</a:t>
            </a:r>
          </a:p>
        </p:txBody>
      </p:sp>
      <p:sp>
        <p:nvSpPr>
          <p:cNvPr id="19" name="Text Box 17"/>
          <p:cNvSpPr txBox="1">
            <a:spLocks noChangeArrowheads="1"/>
          </p:cNvSpPr>
          <p:nvPr/>
        </p:nvSpPr>
        <p:spPr bwMode="auto">
          <a:xfrm>
            <a:off x="1243606" y="1429238"/>
            <a:ext cx="993857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5000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图中所表达的基本含义是什么？这种生产方式有什么好处？</a:t>
            </a:r>
          </a:p>
        </p:txBody>
      </p:sp>
      <p:sp>
        <p:nvSpPr>
          <p:cNvPr id="20" name="矩形 19"/>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bbs.cntv.cn/attachments/simg/201504/05/0b6c902f45eb0fb52641870434d71b39.jpg"/>
          <p:cNvPicPr>
            <a:picLocks noChangeAspect="1"/>
          </p:cNvPicPr>
          <p:nvPr/>
        </p:nvPicPr>
        <p:blipFill>
          <a:blip r:embed="rId2" cstate="print"/>
          <a:srcRect b="85"/>
          <a:stretch>
            <a:fillRect/>
          </a:stretch>
        </p:blipFill>
        <p:spPr bwMode="auto">
          <a:xfrm>
            <a:off x="8406636" y="3558107"/>
            <a:ext cx="3926263" cy="3146655"/>
          </a:xfrm>
          <a:prstGeom prst="rect">
            <a:avLst/>
          </a:prstGeom>
          <a:noFill/>
          <a:ln w="9525">
            <a:noFill/>
            <a:miter lim="800000"/>
            <a:headEnd/>
            <a:tailEnd/>
          </a:ln>
        </p:spPr>
      </p:pic>
      <p:sp>
        <p:nvSpPr>
          <p:cNvPr id="10" name="矩形 1"/>
          <p:cNvSpPr>
            <a:spLocks noChangeArrowheads="1"/>
          </p:cNvSpPr>
          <p:nvPr/>
        </p:nvSpPr>
        <p:spPr bwMode="auto">
          <a:xfrm>
            <a:off x="1387923" y="1135837"/>
            <a:ext cx="9955504"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lnSpc>
                <a:spcPct val="150000"/>
              </a:lnSpc>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图中表述的基本含义是：</a:t>
            </a:r>
            <a:r>
              <a:rPr lang="zh-CN" altLang="en-US" sz="2400" b="0" dirty="0">
                <a:solidFill>
                  <a:srgbClr val="FF0000"/>
                </a:solidFill>
                <a:latin typeface="微软雅黑" panose="020B0503020204020204" pitchFamily="34" charset="-122"/>
                <a:ea typeface="微软雅黑" panose="020B0503020204020204" pitchFamily="34" charset="-122"/>
              </a:rPr>
              <a:t>各国各地区的经济联系越来越紧密，产品生产的分工和协作越来越显著。</a:t>
            </a:r>
          </a:p>
        </p:txBody>
      </p:sp>
      <p:sp>
        <p:nvSpPr>
          <p:cNvPr id="11" name="矩形 10"/>
          <p:cNvSpPr>
            <a:spLocks noChangeArrowheads="1"/>
          </p:cNvSpPr>
          <p:nvPr/>
        </p:nvSpPr>
        <p:spPr bwMode="auto">
          <a:xfrm>
            <a:off x="431315" y="2372883"/>
            <a:ext cx="10893065" cy="178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lnSpc>
                <a:spcPct val="150000"/>
              </a:lnSpc>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这种生产方式的好处是：</a:t>
            </a:r>
            <a:endParaRPr lang="en-US" altLang="zh-CN" sz="2400" b="0" dirty="0">
              <a:solidFill>
                <a:srgbClr val="000000"/>
              </a:solidFill>
              <a:latin typeface="微软雅黑" panose="020B0503020204020204" pitchFamily="34" charset="-122"/>
              <a:ea typeface="微软雅黑" panose="020B0503020204020204" pitchFamily="34" charset="-122"/>
            </a:endParaRPr>
          </a:p>
          <a:p>
            <a:pPr eaLnBrk="0" fontAlgn="base" hangingPunct="0">
              <a:lnSpc>
                <a:spcPct val="150000"/>
              </a:lnSpc>
              <a:spcBef>
                <a:spcPct val="0"/>
              </a:spcBef>
              <a:spcAft>
                <a:spcPct val="0"/>
              </a:spcAft>
            </a:pPr>
            <a:r>
              <a:rPr lang="en-US" altLang="zh-CN" sz="2400" b="0" dirty="0">
                <a:solidFill>
                  <a:srgbClr val="FF0000"/>
                </a:solidFill>
                <a:latin typeface="微软雅黑" panose="020B0503020204020204" pitchFamily="34" charset="-122"/>
                <a:ea typeface="微软雅黑" panose="020B0503020204020204" pitchFamily="34" charset="-122"/>
              </a:rPr>
              <a:t>    </a:t>
            </a:r>
            <a:r>
              <a:rPr lang="zh-CN" altLang="en-US" sz="2400" b="0" dirty="0">
                <a:solidFill>
                  <a:srgbClr val="FF0000"/>
                </a:solidFill>
                <a:latin typeface="微软雅黑" panose="020B0503020204020204" pitchFamily="34" charset="-122"/>
                <a:ea typeface="微软雅黑" panose="020B0503020204020204" pitchFamily="34" charset="-122"/>
              </a:rPr>
              <a:t>对于美国某汽车公司来说，既可以充分利用各地的自然资源和劳动力资源，降低生产成本，又可以提高产品质量；</a:t>
            </a:r>
          </a:p>
        </p:txBody>
      </p:sp>
      <p:sp>
        <p:nvSpPr>
          <p:cNvPr id="12" name="矩形 11"/>
          <p:cNvSpPr>
            <a:spLocks noChangeArrowheads="1"/>
          </p:cNvSpPr>
          <p:nvPr/>
        </p:nvSpPr>
        <p:spPr bwMode="auto">
          <a:xfrm>
            <a:off x="556181" y="4040273"/>
            <a:ext cx="10768198"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lnSpc>
                <a:spcPct val="150000"/>
              </a:lnSpc>
              <a:spcBef>
                <a:spcPct val="0"/>
              </a:spcBef>
              <a:spcAft>
                <a:spcPct val="0"/>
              </a:spcAft>
            </a:pPr>
            <a:r>
              <a:rPr lang="zh-CN" altLang="en-US" sz="2400" b="0" dirty="0">
                <a:solidFill>
                  <a:srgbClr val="FF0000"/>
                </a:solidFill>
                <a:latin typeface="微软雅黑" panose="020B0503020204020204" pitchFamily="34" charset="-122"/>
                <a:ea typeface="微软雅黑" panose="020B0503020204020204" pitchFamily="34" charset="-122"/>
              </a:rPr>
              <a:t>    从全球经济发展来看，使世界各国的经济更加相互依赖，相互融合，带动经济欠发达地区经济的发展，经济全球化趋势越来越明显。</a:t>
            </a:r>
          </a:p>
        </p:txBody>
      </p:sp>
      <p:sp>
        <p:nvSpPr>
          <p:cNvPr id="7" name="矩形 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7"/>
          <p:cNvSpPr txBox="1">
            <a:spLocks noChangeArrowheads="1"/>
          </p:cNvSpPr>
          <p:nvPr/>
        </p:nvSpPr>
        <p:spPr bwMode="auto">
          <a:xfrm>
            <a:off x="677244" y="1454123"/>
            <a:ext cx="10971372" cy="1184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lnSpc>
                <a:spcPct val="150000"/>
              </a:lnSpc>
              <a:spcBef>
                <a:spcPct val="0"/>
              </a:spcBef>
              <a:spcAft>
                <a:spcPct val="0"/>
              </a:spcAft>
            </a:pPr>
            <a:r>
              <a:rPr kumimoji="1" lang="en-US" altLang="zh-CN" sz="2400" b="0" dirty="0">
                <a:solidFill>
                  <a:srgbClr val="3333FF"/>
                </a:solidFill>
                <a:latin typeface="微软雅黑" panose="020B0503020204020204" pitchFamily="34" charset="-122"/>
                <a:ea typeface="微软雅黑" panose="020B0503020204020204" pitchFamily="34" charset="-122"/>
              </a:rPr>
              <a:t>    </a:t>
            </a:r>
            <a:r>
              <a:rPr kumimoji="1" lang="zh-CN" altLang="en-US" sz="2200" b="0" dirty="0">
                <a:solidFill>
                  <a:srgbClr val="000000"/>
                </a:solidFill>
                <a:latin typeface="微软雅黑" panose="020B0503020204020204" pitchFamily="34" charset="-122"/>
                <a:ea typeface="微软雅黑" panose="020B0503020204020204" pitchFamily="34" charset="-122"/>
              </a:rPr>
              <a:t>联合国成立于</a:t>
            </a:r>
            <a:r>
              <a:rPr kumimoji="1" lang="en-US" altLang="zh-CN" sz="2200" b="0" dirty="0">
                <a:solidFill>
                  <a:srgbClr val="000000"/>
                </a:solidFill>
                <a:latin typeface="微软雅黑" panose="020B0503020204020204" pitchFamily="34" charset="-122"/>
                <a:ea typeface="微软雅黑" panose="020B0503020204020204" pitchFamily="34" charset="-122"/>
              </a:rPr>
              <a:t>1945</a:t>
            </a:r>
            <a:r>
              <a:rPr kumimoji="1" lang="zh-CN" altLang="en-US" sz="2200" b="0" dirty="0">
                <a:solidFill>
                  <a:srgbClr val="000000"/>
                </a:solidFill>
                <a:latin typeface="微软雅黑" panose="020B0503020204020204" pitchFamily="34" charset="-122"/>
                <a:ea typeface="微软雅黑" panose="020B0503020204020204" pitchFamily="34" charset="-122"/>
              </a:rPr>
              <a:t>年</a:t>
            </a:r>
            <a:r>
              <a:rPr kumimoji="1" lang="en-US" altLang="zh-CN" sz="2200" b="0" dirty="0">
                <a:solidFill>
                  <a:srgbClr val="000000"/>
                </a:solidFill>
                <a:latin typeface="微软雅黑" panose="020B0503020204020204" pitchFamily="34" charset="-122"/>
                <a:ea typeface="微软雅黑" panose="020B0503020204020204" pitchFamily="34" charset="-122"/>
              </a:rPr>
              <a:t>10</a:t>
            </a:r>
            <a:r>
              <a:rPr kumimoji="1" lang="zh-CN" altLang="en-US" sz="2200" b="0" dirty="0">
                <a:solidFill>
                  <a:srgbClr val="000000"/>
                </a:solidFill>
                <a:latin typeface="微软雅黑" panose="020B0503020204020204" pitchFamily="34" charset="-122"/>
                <a:ea typeface="微软雅黑" panose="020B0503020204020204" pitchFamily="34" charset="-122"/>
              </a:rPr>
              <a:t>月</a:t>
            </a:r>
            <a:r>
              <a:rPr kumimoji="1" lang="en-US" altLang="zh-CN" sz="2200" b="0" dirty="0">
                <a:solidFill>
                  <a:srgbClr val="000000"/>
                </a:solidFill>
                <a:latin typeface="微软雅黑" panose="020B0503020204020204" pitchFamily="34" charset="-122"/>
                <a:ea typeface="微软雅黑" panose="020B0503020204020204" pitchFamily="34" charset="-122"/>
              </a:rPr>
              <a:t>24</a:t>
            </a:r>
            <a:r>
              <a:rPr kumimoji="1" lang="zh-CN" altLang="en-US" sz="2200" b="0" dirty="0">
                <a:solidFill>
                  <a:srgbClr val="000000"/>
                </a:solidFill>
                <a:latin typeface="微软雅黑" panose="020B0503020204020204" pitchFamily="34" charset="-122"/>
                <a:ea typeface="微软雅黑" panose="020B0503020204020204" pitchFamily="34" charset="-122"/>
              </a:rPr>
              <a:t>日。自成立以来，在维护世界和平、促进国际合作和发展方面做了大量工作。</a:t>
            </a:r>
          </a:p>
        </p:txBody>
      </p:sp>
      <p:pic>
        <p:nvPicPr>
          <p:cNvPr id="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3841" y="2571746"/>
            <a:ext cx="4848653" cy="2426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9" name="Picture 13" descr="un50-0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808" y="2571745"/>
            <a:ext cx="4910028" cy="2424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0" name="Text Box 14"/>
          <p:cNvSpPr txBox="1">
            <a:spLocks noChangeArrowheads="1"/>
          </p:cNvSpPr>
          <p:nvPr/>
        </p:nvSpPr>
        <p:spPr bwMode="auto">
          <a:xfrm>
            <a:off x="2416920" y="5355609"/>
            <a:ext cx="25354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fontAlgn="base">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联合国会徽</a:t>
            </a:r>
          </a:p>
        </p:txBody>
      </p:sp>
      <p:sp>
        <p:nvSpPr>
          <p:cNvPr id="11" name="Text Box 15"/>
          <p:cNvSpPr txBox="1">
            <a:spLocks noChangeArrowheads="1"/>
          </p:cNvSpPr>
          <p:nvPr/>
        </p:nvSpPr>
        <p:spPr bwMode="auto">
          <a:xfrm>
            <a:off x="7720597" y="5355609"/>
            <a:ext cx="2071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fontAlgn="base">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联合国旗</a:t>
            </a:r>
          </a:p>
        </p:txBody>
      </p:sp>
      <p:sp>
        <p:nvSpPr>
          <p:cNvPr id="12" name="TextBox 11"/>
          <p:cNvSpPr txBox="1"/>
          <p:nvPr/>
        </p:nvSpPr>
        <p:spPr>
          <a:xfrm>
            <a:off x="3443396" y="902526"/>
            <a:ext cx="4523910" cy="461665"/>
          </a:xfrm>
          <a:prstGeom prst="rect">
            <a:avLst/>
          </a:prstGeom>
          <a:noFill/>
        </p:spPr>
        <p:txBody>
          <a:bodyPr wrap="square" rtlCol="0">
            <a:spAutoFit/>
          </a:bodyPr>
          <a:lstStyle/>
          <a:p>
            <a:r>
              <a:rPr kumimoji="1" lang="zh-CN" altLang="en-US" sz="2400" dirty="0">
                <a:solidFill>
                  <a:srgbClr val="000000"/>
                </a:solidFill>
                <a:latin typeface="微软雅黑" panose="020B0503020204020204" pitchFamily="34" charset="-122"/>
                <a:ea typeface="微软雅黑" panose="020B0503020204020204" pitchFamily="34" charset="-122"/>
              </a:rPr>
              <a:t>国际经济合作中的重要组织</a:t>
            </a: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5-10 11111new 拷贝"/>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4437" y="2244989"/>
            <a:ext cx="9312121" cy="333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8"/>
          <p:cNvSpPr txBox="1">
            <a:spLocks noChangeArrowheads="1"/>
          </p:cNvSpPr>
          <p:nvPr/>
        </p:nvSpPr>
        <p:spPr bwMode="auto">
          <a:xfrm>
            <a:off x="1644439" y="1209618"/>
            <a:ext cx="368040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联合国主要机构图</a:t>
            </a:r>
          </a:p>
        </p:txBody>
      </p:sp>
      <p:sp>
        <p:nvSpPr>
          <p:cNvPr id="15" name="Text Box 11"/>
          <p:cNvSpPr txBox="1">
            <a:spLocks noChangeArrowheads="1"/>
          </p:cNvSpPr>
          <p:nvPr/>
        </p:nvSpPr>
        <p:spPr bwMode="auto">
          <a:xfrm>
            <a:off x="8913037" y="2564174"/>
            <a:ext cx="86166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fontAlgn="base">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大会</a:t>
            </a:r>
          </a:p>
        </p:txBody>
      </p:sp>
      <p:sp>
        <p:nvSpPr>
          <p:cNvPr id="16" name="Text Box 12"/>
          <p:cNvSpPr txBox="1">
            <a:spLocks noChangeArrowheads="1"/>
          </p:cNvSpPr>
          <p:nvPr/>
        </p:nvSpPr>
        <p:spPr bwMode="auto">
          <a:xfrm>
            <a:off x="2325538" y="2564174"/>
            <a:ext cx="178487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fontAlgn="base">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安全理事会</a:t>
            </a:r>
          </a:p>
        </p:txBody>
      </p:sp>
      <p:sp>
        <p:nvSpPr>
          <p:cNvPr id="17" name="Text Box 13"/>
          <p:cNvSpPr txBox="1">
            <a:spLocks noChangeArrowheads="1"/>
          </p:cNvSpPr>
          <p:nvPr/>
        </p:nvSpPr>
        <p:spPr bwMode="auto">
          <a:xfrm>
            <a:off x="8749164" y="3459802"/>
            <a:ext cx="2124856"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fontAlgn="base">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经济及社会理事会</a:t>
            </a:r>
          </a:p>
        </p:txBody>
      </p:sp>
      <p:sp>
        <p:nvSpPr>
          <p:cNvPr id="18" name="Text Box 14"/>
          <p:cNvSpPr txBox="1">
            <a:spLocks noChangeArrowheads="1"/>
          </p:cNvSpPr>
          <p:nvPr/>
        </p:nvSpPr>
        <p:spPr bwMode="auto">
          <a:xfrm>
            <a:off x="8732283" y="4868349"/>
            <a:ext cx="147713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fontAlgn="base">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国际法院</a:t>
            </a:r>
          </a:p>
        </p:txBody>
      </p:sp>
      <p:sp>
        <p:nvSpPr>
          <p:cNvPr id="19" name="Text Box 15"/>
          <p:cNvSpPr txBox="1">
            <a:spLocks noChangeArrowheads="1"/>
          </p:cNvSpPr>
          <p:nvPr/>
        </p:nvSpPr>
        <p:spPr bwMode="auto">
          <a:xfrm>
            <a:off x="1948821" y="3705940"/>
            <a:ext cx="178487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fontAlgn="base">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托管理事会</a:t>
            </a:r>
          </a:p>
        </p:txBody>
      </p:sp>
      <p:sp>
        <p:nvSpPr>
          <p:cNvPr id="20" name="Text Box 16"/>
          <p:cNvSpPr txBox="1">
            <a:spLocks noChangeArrowheads="1"/>
          </p:cNvSpPr>
          <p:nvPr/>
        </p:nvSpPr>
        <p:spPr bwMode="auto">
          <a:xfrm>
            <a:off x="2605763" y="4868349"/>
            <a:ext cx="1169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fontAlgn="base">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秘书处</a:t>
            </a:r>
          </a:p>
        </p:txBody>
      </p:sp>
      <p:sp>
        <p:nvSpPr>
          <p:cNvPr id="21" name="Text Box 12"/>
          <p:cNvSpPr txBox="1">
            <a:spLocks noChangeArrowheads="1"/>
          </p:cNvSpPr>
          <p:nvPr/>
        </p:nvSpPr>
        <p:spPr bwMode="auto">
          <a:xfrm>
            <a:off x="5424312" y="3644009"/>
            <a:ext cx="116939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联合国</a:t>
            </a:r>
          </a:p>
        </p:txBody>
      </p:sp>
      <p:sp>
        <p:nvSpPr>
          <p:cNvPr id="11" name="矩形 10"/>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6"/>
          <p:cNvSpPr txBox="1">
            <a:spLocks noChangeArrowheads="1"/>
          </p:cNvSpPr>
          <p:nvPr/>
        </p:nvSpPr>
        <p:spPr bwMode="auto">
          <a:xfrm>
            <a:off x="609521" y="2744047"/>
            <a:ext cx="10971372" cy="2339098"/>
          </a:xfrm>
          <a:prstGeom prst="rect">
            <a:avLst/>
          </a:prstGeom>
          <a:solidFill>
            <a:srgbClr val="FFFFFF"/>
          </a:solidFill>
          <a:ln w="9525">
            <a:solidFill>
              <a:srgbClr val="FF0000"/>
            </a:solidFill>
            <a:miter lim="800000"/>
          </a:ln>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lnSpc>
                <a:spcPct val="150000"/>
              </a:lnSpc>
              <a:spcBef>
                <a:spcPct val="0"/>
              </a:spcBef>
              <a:spcAft>
                <a:spcPct val="0"/>
              </a:spcAft>
            </a:pPr>
            <a:r>
              <a:rPr kumimoji="1" lang="en-US" altLang="zh-CN" sz="2400" b="0" dirty="0">
                <a:solidFill>
                  <a:srgbClr val="000000"/>
                </a:solidFill>
                <a:latin typeface="微软雅黑" panose="020B0503020204020204" pitchFamily="34" charset="-122"/>
                <a:ea typeface="微软雅黑" panose="020B0503020204020204" pitchFamily="34" charset="-122"/>
              </a:rPr>
              <a:t>    </a:t>
            </a:r>
            <a:r>
              <a:rPr kumimoji="1" lang="zh-CN" altLang="en-US" sz="2400" b="0" dirty="0">
                <a:solidFill>
                  <a:srgbClr val="000000"/>
                </a:solidFill>
                <a:latin typeface="微软雅黑" panose="020B0503020204020204" pitchFamily="34" charset="-122"/>
                <a:ea typeface="微软雅黑" panose="020B0503020204020204" pitchFamily="34" charset="-122"/>
              </a:rPr>
              <a:t>世界贸易组织是一个永久性、全球性的</a:t>
            </a:r>
            <a:endParaRPr kumimoji="1" lang="en-US" altLang="zh-CN" sz="2400" b="0" dirty="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经济贸易组织。</a:t>
            </a:r>
            <a:r>
              <a:rPr kumimoji="1" lang="en-US" altLang="zh-CN" sz="2400" b="0" dirty="0">
                <a:solidFill>
                  <a:srgbClr val="000000"/>
                </a:solidFill>
                <a:latin typeface="微软雅黑" panose="020B0503020204020204" pitchFamily="34" charset="-122"/>
                <a:ea typeface="微软雅黑" panose="020B0503020204020204" pitchFamily="34" charset="-122"/>
              </a:rPr>
              <a:t>1995</a:t>
            </a:r>
            <a:r>
              <a:rPr kumimoji="1" lang="zh-CN" altLang="en-US" sz="2400" b="0" dirty="0">
                <a:solidFill>
                  <a:srgbClr val="000000"/>
                </a:solidFill>
                <a:latin typeface="微软雅黑" panose="020B0503020204020204" pitchFamily="34" charset="-122"/>
                <a:ea typeface="微软雅黑" panose="020B0503020204020204" pitchFamily="34" charset="-122"/>
              </a:rPr>
              <a:t>年</a:t>
            </a:r>
            <a:r>
              <a:rPr kumimoji="1" lang="en-US" altLang="zh-CN" sz="2400" b="0" dirty="0">
                <a:solidFill>
                  <a:srgbClr val="000000"/>
                </a:solidFill>
                <a:latin typeface="微软雅黑" panose="020B0503020204020204" pitchFamily="34" charset="-122"/>
                <a:ea typeface="微软雅黑" panose="020B0503020204020204" pitchFamily="34" charset="-122"/>
              </a:rPr>
              <a:t>1</a:t>
            </a:r>
            <a:r>
              <a:rPr kumimoji="1" lang="zh-CN" altLang="en-US" sz="2400" b="0" dirty="0">
                <a:solidFill>
                  <a:srgbClr val="000000"/>
                </a:solidFill>
                <a:latin typeface="微软雅黑" panose="020B0503020204020204" pitchFamily="34" charset="-122"/>
                <a:ea typeface="微软雅黑" panose="020B0503020204020204" pitchFamily="34" charset="-122"/>
              </a:rPr>
              <a:t>月</a:t>
            </a:r>
            <a:r>
              <a:rPr kumimoji="1" lang="en-US" altLang="zh-CN" sz="2400" b="0" dirty="0">
                <a:solidFill>
                  <a:srgbClr val="000000"/>
                </a:solidFill>
                <a:latin typeface="微软雅黑" panose="020B0503020204020204" pitchFamily="34" charset="-122"/>
                <a:ea typeface="微软雅黑" panose="020B0503020204020204" pitchFamily="34" charset="-122"/>
              </a:rPr>
              <a:t>1</a:t>
            </a:r>
            <a:r>
              <a:rPr kumimoji="1" lang="zh-CN" altLang="en-US" sz="2400" b="0" dirty="0">
                <a:solidFill>
                  <a:srgbClr val="000000"/>
                </a:solidFill>
                <a:latin typeface="微软雅黑" panose="020B0503020204020204" pitchFamily="34" charset="-122"/>
                <a:ea typeface="微软雅黑" panose="020B0503020204020204" pitchFamily="34" charset="-122"/>
              </a:rPr>
              <a:t>日正式开始运作，负责维持世界经济和贸易秩序。到</a:t>
            </a:r>
            <a:r>
              <a:rPr kumimoji="1" lang="en-US" altLang="zh-CN" sz="2400" b="0" dirty="0">
                <a:solidFill>
                  <a:srgbClr val="000000"/>
                </a:solidFill>
                <a:latin typeface="微软雅黑" panose="020B0503020204020204" pitchFamily="34" charset="-122"/>
                <a:ea typeface="微软雅黑" panose="020B0503020204020204" pitchFamily="34" charset="-122"/>
              </a:rPr>
              <a:t>2011</a:t>
            </a:r>
            <a:r>
              <a:rPr kumimoji="1" lang="zh-CN" altLang="en-US" sz="2400" b="0" dirty="0">
                <a:solidFill>
                  <a:srgbClr val="000000"/>
                </a:solidFill>
                <a:latin typeface="微软雅黑" panose="020B0503020204020204" pitchFamily="34" charset="-122"/>
                <a:ea typeface="微软雅黑" panose="020B0503020204020204" pitchFamily="34" charset="-122"/>
              </a:rPr>
              <a:t>年底为止，世贸组织正式成员已经达到</a:t>
            </a:r>
            <a:r>
              <a:rPr kumimoji="1" lang="en-US" altLang="zh-CN" sz="2400" b="0" dirty="0">
                <a:solidFill>
                  <a:srgbClr val="000000"/>
                </a:solidFill>
                <a:latin typeface="微软雅黑" panose="020B0503020204020204" pitchFamily="34" charset="-122"/>
                <a:ea typeface="微软雅黑" panose="020B0503020204020204" pitchFamily="34" charset="-122"/>
              </a:rPr>
              <a:t>156</a:t>
            </a:r>
            <a:r>
              <a:rPr kumimoji="1" lang="zh-CN" altLang="en-US" sz="2400" b="0" dirty="0">
                <a:solidFill>
                  <a:srgbClr val="000000"/>
                </a:solidFill>
                <a:latin typeface="微软雅黑" panose="020B0503020204020204" pitchFamily="34" charset="-122"/>
                <a:ea typeface="微软雅黑" panose="020B0503020204020204" pitchFamily="34" charset="-122"/>
              </a:rPr>
              <a:t>个。总部设在瑞士日内瓦。中国于</a:t>
            </a:r>
            <a:r>
              <a:rPr kumimoji="1" lang="en-US" altLang="zh-CN" sz="2400" b="0" dirty="0">
                <a:solidFill>
                  <a:srgbClr val="000000"/>
                </a:solidFill>
                <a:latin typeface="微软雅黑" panose="020B0503020204020204" pitchFamily="34" charset="-122"/>
                <a:ea typeface="微软雅黑" panose="020B0503020204020204" pitchFamily="34" charset="-122"/>
              </a:rPr>
              <a:t>2001</a:t>
            </a:r>
            <a:r>
              <a:rPr kumimoji="1" lang="zh-CN" altLang="en-US" sz="2400" b="0" dirty="0">
                <a:solidFill>
                  <a:srgbClr val="000000"/>
                </a:solidFill>
                <a:latin typeface="微软雅黑" panose="020B0503020204020204" pitchFamily="34" charset="-122"/>
                <a:ea typeface="微软雅黑" panose="020B0503020204020204" pitchFamily="34" charset="-122"/>
              </a:rPr>
              <a:t>年</a:t>
            </a:r>
            <a:r>
              <a:rPr kumimoji="1" lang="en-US" altLang="zh-CN" sz="2400" b="0" dirty="0">
                <a:solidFill>
                  <a:srgbClr val="000000"/>
                </a:solidFill>
                <a:latin typeface="微软雅黑" panose="020B0503020204020204" pitchFamily="34" charset="-122"/>
                <a:ea typeface="微软雅黑" panose="020B0503020204020204" pitchFamily="34" charset="-122"/>
              </a:rPr>
              <a:t>12</a:t>
            </a:r>
            <a:r>
              <a:rPr kumimoji="1" lang="zh-CN" altLang="en-US" sz="2400" b="0" dirty="0">
                <a:solidFill>
                  <a:srgbClr val="000000"/>
                </a:solidFill>
                <a:latin typeface="微软雅黑" panose="020B0503020204020204" pitchFamily="34" charset="-122"/>
                <a:ea typeface="微软雅黑" panose="020B0503020204020204" pitchFamily="34" charset="-122"/>
              </a:rPr>
              <a:t>月</a:t>
            </a:r>
            <a:r>
              <a:rPr kumimoji="1" lang="en-US" altLang="zh-CN" sz="2400" b="0" dirty="0">
                <a:solidFill>
                  <a:srgbClr val="000000"/>
                </a:solidFill>
                <a:latin typeface="微软雅黑" panose="020B0503020204020204" pitchFamily="34" charset="-122"/>
                <a:ea typeface="微软雅黑" panose="020B0503020204020204" pitchFamily="34" charset="-122"/>
              </a:rPr>
              <a:t>11</a:t>
            </a:r>
            <a:r>
              <a:rPr kumimoji="1" lang="zh-CN" altLang="en-US" sz="2400" b="0" dirty="0">
                <a:solidFill>
                  <a:srgbClr val="000000"/>
                </a:solidFill>
                <a:latin typeface="微软雅黑" panose="020B0503020204020204" pitchFamily="34" charset="-122"/>
                <a:ea typeface="微软雅黑" panose="020B0503020204020204" pitchFamily="34" charset="-122"/>
              </a:rPr>
              <a:t>日正式加入世界贸易组织。</a:t>
            </a:r>
          </a:p>
        </p:txBody>
      </p:sp>
      <p:pic>
        <p:nvPicPr>
          <p:cNvPr id="11" name="Picture 6" descr="5-9 世界贸易组织"/>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6463" y="1584816"/>
            <a:ext cx="2711098" cy="172455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组合 2"/>
          <p:cNvGrpSpPr/>
          <p:nvPr/>
        </p:nvGrpSpPr>
        <p:grpSpPr bwMode="auto">
          <a:xfrm>
            <a:off x="812694" y="1511767"/>
            <a:ext cx="5282512" cy="571676"/>
            <a:chOff x="609600" y="1511963"/>
            <a:chExt cx="3962400" cy="571510"/>
          </a:xfrm>
        </p:grpSpPr>
        <p:sp>
          <p:nvSpPr>
            <p:cNvPr id="13" name="文本框 1"/>
            <p:cNvSpPr txBox="1">
              <a:spLocks noChangeArrowheads="1"/>
            </p:cNvSpPr>
            <p:nvPr/>
          </p:nvSpPr>
          <p:spPr bwMode="auto">
            <a:xfrm>
              <a:off x="1066892" y="1560253"/>
              <a:ext cx="3505108" cy="46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世界贸易组织</a:t>
              </a:r>
            </a:p>
          </p:txBody>
        </p:sp>
        <p:sp>
          <p:nvSpPr>
            <p:cNvPr id="21" name="KSO_Shape"/>
            <p:cNvSpPr/>
            <p:nvPr/>
          </p:nvSpPr>
          <p:spPr bwMode="auto">
            <a:xfrm>
              <a:off x="609600" y="1511963"/>
              <a:ext cx="409575" cy="571510"/>
            </a:xfrm>
            <a:custGeom>
              <a:avLst/>
              <a:gdLst>
                <a:gd name="T0" fmla="*/ 433263854 w 4676"/>
                <a:gd name="T1" fmla="*/ 326073671 h 6235"/>
                <a:gd name="T2" fmla="*/ 419356764 w 4676"/>
                <a:gd name="T3" fmla="*/ 272863828 h 6235"/>
                <a:gd name="T4" fmla="*/ 397143001 w 4676"/>
                <a:gd name="T5" fmla="*/ 220494202 h 6235"/>
                <a:gd name="T6" fmla="*/ 369235627 w 4676"/>
                <a:gd name="T7" fmla="*/ 170364746 h 6235"/>
                <a:gd name="T8" fmla="*/ 334328111 w 4676"/>
                <a:gd name="T9" fmla="*/ 118181800 h 6235"/>
                <a:gd name="T10" fmla="*/ 277300025 w 4676"/>
                <a:gd name="T11" fmla="*/ 46862083 h 6235"/>
                <a:gd name="T12" fmla="*/ 243886036 w 4676"/>
                <a:gd name="T13" fmla="*/ 10642030 h 6235"/>
                <a:gd name="T14" fmla="*/ 233525765 w 4676"/>
                <a:gd name="T15" fmla="*/ 3454054 h 6235"/>
                <a:gd name="T16" fmla="*/ 221671968 w 4676"/>
                <a:gd name="T17" fmla="*/ 186681 h 6235"/>
                <a:gd name="T18" fmla="*/ 211311697 w 4676"/>
                <a:gd name="T19" fmla="*/ 653536 h 6235"/>
                <a:gd name="T20" fmla="*/ 199644896 w 4676"/>
                <a:gd name="T21" fmla="*/ 5040994 h 6235"/>
                <a:gd name="T22" fmla="*/ 189097935 w 4676"/>
                <a:gd name="T23" fmla="*/ 14096083 h 6235"/>
                <a:gd name="T24" fmla="*/ 144390221 w 4676"/>
                <a:gd name="T25" fmla="*/ 64038553 h 6235"/>
                <a:gd name="T26" fmla="*/ 88855356 w 4676"/>
                <a:gd name="T27" fmla="*/ 137038703 h 6235"/>
                <a:gd name="T28" fmla="*/ 58801496 w 4676"/>
                <a:gd name="T29" fmla="*/ 184367336 h 6235"/>
                <a:gd name="T30" fmla="*/ 32294150 w 4676"/>
                <a:gd name="T31" fmla="*/ 235243516 h 6235"/>
                <a:gd name="T32" fmla="*/ 12133681 w 4676"/>
                <a:gd name="T33" fmla="*/ 288079997 h 6235"/>
                <a:gd name="T34" fmla="*/ 1120145 w 4676"/>
                <a:gd name="T35" fmla="*/ 341289840 h 6235"/>
                <a:gd name="T36" fmla="*/ 653265 w 4676"/>
                <a:gd name="T37" fmla="*/ 380497092 h 6235"/>
                <a:gd name="T38" fmla="*/ 6906949 w 4676"/>
                <a:gd name="T39" fmla="*/ 418210593 h 6235"/>
                <a:gd name="T40" fmla="*/ 19320513 w 4676"/>
                <a:gd name="T41" fmla="*/ 453497242 h 6235"/>
                <a:gd name="T42" fmla="*/ 37240998 w 4676"/>
                <a:gd name="T43" fmla="*/ 485796387 h 6235"/>
                <a:gd name="T44" fmla="*/ 60294717 w 4676"/>
                <a:gd name="T45" fmla="*/ 514361610 h 6235"/>
                <a:gd name="T46" fmla="*/ 87735516 w 4676"/>
                <a:gd name="T47" fmla="*/ 538632868 h 6235"/>
                <a:gd name="T48" fmla="*/ 118909521 w 4676"/>
                <a:gd name="T49" fmla="*/ 558143002 h 6235"/>
                <a:gd name="T50" fmla="*/ 153350463 w 4676"/>
                <a:gd name="T51" fmla="*/ 572145592 h 6235"/>
                <a:gd name="T52" fmla="*/ 190497963 w 4676"/>
                <a:gd name="T53" fmla="*/ 580360465 h 6235"/>
                <a:gd name="T54" fmla="*/ 223912258 w 4676"/>
                <a:gd name="T55" fmla="*/ 581947405 h 6235"/>
                <a:gd name="T56" fmla="*/ 262086405 w 4676"/>
                <a:gd name="T57" fmla="*/ 577559947 h 6235"/>
                <a:gd name="T58" fmla="*/ 298207258 w 4676"/>
                <a:gd name="T59" fmla="*/ 566824730 h 6235"/>
                <a:gd name="T60" fmla="*/ 331341364 w 4676"/>
                <a:gd name="T61" fmla="*/ 550394983 h 6235"/>
                <a:gd name="T62" fmla="*/ 360928649 w 4676"/>
                <a:gd name="T63" fmla="*/ 528737562 h 6235"/>
                <a:gd name="T64" fmla="*/ 386502847 w 4676"/>
                <a:gd name="T65" fmla="*/ 502599496 h 6235"/>
                <a:gd name="T66" fmla="*/ 407503272 w 4676"/>
                <a:gd name="T67" fmla="*/ 472260652 h 6235"/>
                <a:gd name="T68" fmla="*/ 423183772 w 4676"/>
                <a:gd name="T69" fmla="*/ 438747623 h 6235"/>
                <a:gd name="T70" fmla="*/ 433077163 w 4676"/>
                <a:gd name="T71" fmla="*/ 402340889 h 6235"/>
                <a:gd name="T72" fmla="*/ 436437293 w 4676"/>
                <a:gd name="T73" fmla="*/ 363787172 h 6235"/>
                <a:gd name="T74" fmla="*/ 346741675 w 4676"/>
                <a:gd name="T75" fmla="*/ 477114965 h 6235"/>
                <a:gd name="T76" fmla="*/ 323594459 w 4676"/>
                <a:gd name="T77" fmla="*/ 496625098 h 6235"/>
                <a:gd name="T78" fmla="*/ 297740684 w 4676"/>
                <a:gd name="T79" fmla="*/ 507267128 h 6235"/>
                <a:gd name="T80" fmla="*/ 271699912 w 4676"/>
                <a:gd name="T81" fmla="*/ 508667387 h 6235"/>
                <a:gd name="T82" fmla="*/ 247619241 w 4676"/>
                <a:gd name="T83" fmla="*/ 499705790 h 6235"/>
                <a:gd name="T84" fmla="*/ 231565665 w 4676"/>
                <a:gd name="T85" fmla="*/ 484582809 h 6235"/>
                <a:gd name="T86" fmla="*/ 220738820 w 4676"/>
                <a:gd name="T87" fmla="*/ 460965087 h 6235"/>
                <a:gd name="T88" fmla="*/ 218498530 w 4676"/>
                <a:gd name="T89" fmla="*/ 433426761 h 6235"/>
                <a:gd name="T90" fmla="*/ 225125595 w 4676"/>
                <a:gd name="T91" fmla="*/ 404301496 h 6235"/>
                <a:gd name="T92" fmla="*/ 238005734 w 4676"/>
                <a:gd name="T93" fmla="*/ 380030237 h 6235"/>
                <a:gd name="T94" fmla="*/ 259473039 w 4676"/>
                <a:gd name="T95" fmla="*/ 357159238 h 6235"/>
                <a:gd name="T96" fmla="*/ 284486858 w 4676"/>
                <a:gd name="T97" fmla="*/ 342690099 h 6235"/>
                <a:gd name="T98" fmla="*/ 310714320 w 4676"/>
                <a:gd name="T99" fmla="*/ 337182250 h 6235"/>
                <a:gd name="T100" fmla="*/ 335914830 w 4676"/>
                <a:gd name="T101" fmla="*/ 341663201 h 6235"/>
                <a:gd name="T102" fmla="*/ 354582078 w 4676"/>
                <a:gd name="T103" fmla="*/ 353611997 h 6235"/>
                <a:gd name="T104" fmla="*/ 369142434 w 4676"/>
                <a:gd name="T105" fmla="*/ 374709375 h 6235"/>
                <a:gd name="T106" fmla="*/ 375022431 w 4676"/>
                <a:gd name="T107" fmla="*/ 400847442 h 6235"/>
                <a:gd name="T108" fmla="*/ 372222374 w 4676"/>
                <a:gd name="T109" fmla="*/ 429692839 h 6235"/>
                <a:gd name="T110" fmla="*/ 360368883 w 4676"/>
                <a:gd name="T111" fmla="*/ 458537930 h 62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76" h="6235">
                  <a:moveTo>
                    <a:pt x="4676" y="3897"/>
                  </a:moveTo>
                  <a:lnTo>
                    <a:pt x="4676" y="3897"/>
                  </a:lnTo>
                  <a:lnTo>
                    <a:pt x="4674" y="3817"/>
                  </a:lnTo>
                  <a:lnTo>
                    <a:pt x="4671" y="3736"/>
                  </a:lnTo>
                  <a:lnTo>
                    <a:pt x="4663" y="3656"/>
                  </a:lnTo>
                  <a:lnTo>
                    <a:pt x="4653" y="3575"/>
                  </a:lnTo>
                  <a:lnTo>
                    <a:pt x="4642" y="3493"/>
                  </a:lnTo>
                  <a:lnTo>
                    <a:pt x="4627" y="3412"/>
                  </a:lnTo>
                  <a:lnTo>
                    <a:pt x="4610" y="3330"/>
                  </a:lnTo>
                  <a:lnTo>
                    <a:pt x="4590" y="3249"/>
                  </a:lnTo>
                  <a:lnTo>
                    <a:pt x="4569" y="3167"/>
                  </a:lnTo>
                  <a:lnTo>
                    <a:pt x="4546" y="3086"/>
                  </a:lnTo>
                  <a:lnTo>
                    <a:pt x="4520" y="3005"/>
                  </a:lnTo>
                  <a:lnTo>
                    <a:pt x="4493" y="2923"/>
                  </a:lnTo>
                  <a:lnTo>
                    <a:pt x="4463" y="2842"/>
                  </a:lnTo>
                  <a:lnTo>
                    <a:pt x="4432" y="2761"/>
                  </a:lnTo>
                  <a:lnTo>
                    <a:pt x="4400" y="2680"/>
                  </a:lnTo>
                  <a:lnTo>
                    <a:pt x="4366" y="2600"/>
                  </a:lnTo>
                  <a:lnTo>
                    <a:pt x="4330" y="2520"/>
                  </a:lnTo>
                  <a:lnTo>
                    <a:pt x="4293" y="2441"/>
                  </a:lnTo>
                  <a:lnTo>
                    <a:pt x="4255" y="2362"/>
                  </a:lnTo>
                  <a:lnTo>
                    <a:pt x="4215" y="2283"/>
                  </a:lnTo>
                  <a:lnTo>
                    <a:pt x="4173" y="2205"/>
                  </a:lnTo>
                  <a:lnTo>
                    <a:pt x="4133" y="2127"/>
                  </a:lnTo>
                  <a:lnTo>
                    <a:pt x="4089" y="2051"/>
                  </a:lnTo>
                  <a:lnTo>
                    <a:pt x="4046" y="1975"/>
                  </a:lnTo>
                  <a:lnTo>
                    <a:pt x="4002" y="1900"/>
                  </a:lnTo>
                  <a:lnTo>
                    <a:pt x="3956" y="1825"/>
                  </a:lnTo>
                  <a:lnTo>
                    <a:pt x="3910" y="1752"/>
                  </a:lnTo>
                  <a:lnTo>
                    <a:pt x="3865" y="1679"/>
                  </a:lnTo>
                  <a:lnTo>
                    <a:pt x="3818" y="1608"/>
                  </a:lnTo>
                  <a:lnTo>
                    <a:pt x="3771" y="1537"/>
                  </a:lnTo>
                  <a:lnTo>
                    <a:pt x="3724" y="1468"/>
                  </a:lnTo>
                  <a:lnTo>
                    <a:pt x="3676" y="1399"/>
                  </a:lnTo>
                  <a:lnTo>
                    <a:pt x="3582" y="1266"/>
                  </a:lnTo>
                  <a:lnTo>
                    <a:pt x="3487" y="1139"/>
                  </a:lnTo>
                  <a:lnTo>
                    <a:pt x="3395" y="1016"/>
                  </a:lnTo>
                  <a:lnTo>
                    <a:pt x="3303" y="899"/>
                  </a:lnTo>
                  <a:lnTo>
                    <a:pt x="3214" y="789"/>
                  </a:lnTo>
                  <a:lnTo>
                    <a:pt x="3129" y="686"/>
                  </a:lnTo>
                  <a:lnTo>
                    <a:pt x="3048" y="590"/>
                  </a:lnTo>
                  <a:lnTo>
                    <a:pt x="2971" y="502"/>
                  </a:lnTo>
                  <a:lnTo>
                    <a:pt x="2901" y="420"/>
                  </a:lnTo>
                  <a:lnTo>
                    <a:pt x="2835" y="349"/>
                  </a:lnTo>
                  <a:lnTo>
                    <a:pt x="2777" y="285"/>
                  </a:lnTo>
                  <a:lnTo>
                    <a:pt x="2727" y="230"/>
                  </a:lnTo>
                  <a:lnTo>
                    <a:pt x="2650" y="151"/>
                  </a:lnTo>
                  <a:lnTo>
                    <a:pt x="2613" y="114"/>
                  </a:lnTo>
                  <a:lnTo>
                    <a:pt x="2600" y="100"/>
                  </a:lnTo>
                  <a:lnTo>
                    <a:pt x="2584" y="87"/>
                  </a:lnTo>
                  <a:lnTo>
                    <a:pt x="2569" y="75"/>
                  </a:lnTo>
                  <a:lnTo>
                    <a:pt x="2553" y="64"/>
                  </a:lnTo>
                  <a:lnTo>
                    <a:pt x="2536" y="54"/>
                  </a:lnTo>
                  <a:lnTo>
                    <a:pt x="2520" y="44"/>
                  </a:lnTo>
                  <a:lnTo>
                    <a:pt x="2502" y="37"/>
                  </a:lnTo>
                  <a:lnTo>
                    <a:pt x="2485" y="28"/>
                  </a:lnTo>
                  <a:lnTo>
                    <a:pt x="2466" y="22"/>
                  </a:lnTo>
                  <a:lnTo>
                    <a:pt x="2449" y="16"/>
                  </a:lnTo>
                  <a:lnTo>
                    <a:pt x="2431" y="11"/>
                  </a:lnTo>
                  <a:lnTo>
                    <a:pt x="2412" y="7"/>
                  </a:lnTo>
                  <a:lnTo>
                    <a:pt x="2394" y="5"/>
                  </a:lnTo>
                  <a:lnTo>
                    <a:pt x="2375" y="2"/>
                  </a:lnTo>
                  <a:lnTo>
                    <a:pt x="2357" y="1"/>
                  </a:lnTo>
                  <a:lnTo>
                    <a:pt x="2338" y="0"/>
                  </a:lnTo>
                  <a:lnTo>
                    <a:pt x="2320" y="1"/>
                  </a:lnTo>
                  <a:lnTo>
                    <a:pt x="2301" y="2"/>
                  </a:lnTo>
                  <a:lnTo>
                    <a:pt x="2283" y="5"/>
                  </a:lnTo>
                  <a:lnTo>
                    <a:pt x="2264" y="7"/>
                  </a:lnTo>
                  <a:lnTo>
                    <a:pt x="2246" y="11"/>
                  </a:lnTo>
                  <a:lnTo>
                    <a:pt x="2227" y="16"/>
                  </a:lnTo>
                  <a:lnTo>
                    <a:pt x="2209" y="22"/>
                  </a:lnTo>
                  <a:lnTo>
                    <a:pt x="2191" y="28"/>
                  </a:lnTo>
                  <a:lnTo>
                    <a:pt x="2174" y="37"/>
                  </a:lnTo>
                  <a:lnTo>
                    <a:pt x="2157" y="44"/>
                  </a:lnTo>
                  <a:lnTo>
                    <a:pt x="2139" y="54"/>
                  </a:lnTo>
                  <a:lnTo>
                    <a:pt x="2123" y="64"/>
                  </a:lnTo>
                  <a:lnTo>
                    <a:pt x="2107" y="75"/>
                  </a:lnTo>
                  <a:lnTo>
                    <a:pt x="2093" y="87"/>
                  </a:lnTo>
                  <a:lnTo>
                    <a:pt x="2077" y="100"/>
                  </a:lnTo>
                  <a:lnTo>
                    <a:pt x="2063" y="114"/>
                  </a:lnTo>
                  <a:lnTo>
                    <a:pt x="2026" y="151"/>
                  </a:lnTo>
                  <a:lnTo>
                    <a:pt x="1949" y="230"/>
                  </a:lnTo>
                  <a:lnTo>
                    <a:pt x="1899" y="285"/>
                  </a:lnTo>
                  <a:lnTo>
                    <a:pt x="1841" y="349"/>
                  </a:lnTo>
                  <a:lnTo>
                    <a:pt x="1775" y="420"/>
                  </a:lnTo>
                  <a:lnTo>
                    <a:pt x="1705" y="502"/>
                  </a:lnTo>
                  <a:lnTo>
                    <a:pt x="1629" y="590"/>
                  </a:lnTo>
                  <a:lnTo>
                    <a:pt x="1547" y="686"/>
                  </a:lnTo>
                  <a:lnTo>
                    <a:pt x="1462" y="789"/>
                  </a:lnTo>
                  <a:lnTo>
                    <a:pt x="1373" y="899"/>
                  </a:lnTo>
                  <a:lnTo>
                    <a:pt x="1282" y="1016"/>
                  </a:lnTo>
                  <a:lnTo>
                    <a:pt x="1188" y="1139"/>
                  </a:lnTo>
                  <a:lnTo>
                    <a:pt x="1094" y="1266"/>
                  </a:lnTo>
                  <a:lnTo>
                    <a:pt x="999" y="1399"/>
                  </a:lnTo>
                  <a:lnTo>
                    <a:pt x="952" y="1468"/>
                  </a:lnTo>
                  <a:lnTo>
                    <a:pt x="905" y="1537"/>
                  </a:lnTo>
                  <a:lnTo>
                    <a:pt x="858" y="1608"/>
                  </a:lnTo>
                  <a:lnTo>
                    <a:pt x="812" y="1679"/>
                  </a:lnTo>
                  <a:lnTo>
                    <a:pt x="766" y="1752"/>
                  </a:lnTo>
                  <a:lnTo>
                    <a:pt x="719" y="1825"/>
                  </a:lnTo>
                  <a:lnTo>
                    <a:pt x="675" y="1900"/>
                  </a:lnTo>
                  <a:lnTo>
                    <a:pt x="630" y="1975"/>
                  </a:lnTo>
                  <a:lnTo>
                    <a:pt x="587" y="2051"/>
                  </a:lnTo>
                  <a:lnTo>
                    <a:pt x="544" y="2127"/>
                  </a:lnTo>
                  <a:lnTo>
                    <a:pt x="502" y="2205"/>
                  </a:lnTo>
                  <a:lnTo>
                    <a:pt x="461" y="2283"/>
                  </a:lnTo>
                  <a:lnTo>
                    <a:pt x="422" y="2362"/>
                  </a:lnTo>
                  <a:lnTo>
                    <a:pt x="383" y="2441"/>
                  </a:lnTo>
                  <a:lnTo>
                    <a:pt x="346" y="2520"/>
                  </a:lnTo>
                  <a:lnTo>
                    <a:pt x="311" y="2600"/>
                  </a:lnTo>
                  <a:lnTo>
                    <a:pt x="276" y="2680"/>
                  </a:lnTo>
                  <a:lnTo>
                    <a:pt x="243" y="2761"/>
                  </a:lnTo>
                  <a:lnTo>
                    <a:pt x="212" y="2842"/>
                  </a:lnTo>
                  <a:lnTo>
                    <a:pt x="183" y="2923"/>
                  </a:lnTo>
                  <a:lnTo>
                    <a:pt x="155" y="3005"/>
                  </a:lnTo>
                  <a:lnTo>
                    <a:pt x="130" y="3086"/>
                  </a:lnTo>
                  <a:lnTo>
                    <a:pt x="106" y="3167"/>
                  </a:lnTo>
                  <a:lnTo>
                    <a:pt x="85" y="3249"/>
                  </a:lnTo>
                  <a:lnTo>
                    <a:pt x="66" y="3330"/>
                  </a:lnTo>
                  <a:lnTo>
                    <a:pt x="49" y="3412"/>
                  </a:lnTo>
                  <a:lnTo>
                    <a:pt x="34" y="3493"/>
                  </a:lnTo>
                  <a:lnTo>
                    <a:pt x="22" y="3575"/>
                  </a:lnTo>
                  <a:lnTo>
                    <a:pt x="12" y="3656"/>
                  </a:lnTo>
                  <a:lnTo>
                    <a:pt x="6" y="3736"/>
                  </a:lnTo>
                  <a:lnTo>
                    <a:pt x="1" y="3817"/>
                  </a:lnTo>
                  <a:lnTo>
                    <a:pt x="0" y="3897"/>
                  </a:lnTo>
                  <a:lnTo>
                    <a:pt x="1" y="3957"/>
                  </a:lnTo>
                  <a:lnTo>
                    <a:pt x="3" y="4016"/>
                  </a:lnTo>
                  <a:lnTo>
                    <a:pt x="7" y="4076"/>
                  </a:lnTo>
                  <a:lnTo>
                    <a:pt x="12" y="4135"/>
                  </a:lnTo>
                  <a:lnTo>
                    <a:pt x="18" y="4194"/>
                  </a:lnTo>
                  <a:lnTo>
                    <a:pt x="27" y="4252"/>
                  </a:lnTo>
                  <a:lnTo>
                    <a:pt x="37" y="4310"/>
                  </a:lnTo>
                  <a:lnTo>
                    <a:pt x="48" y="4367"/>
                  </a:lnTo>
                  <a:lnTo>
                    <a:pt x="60" y="4424"/>
                  </a:lnTo>
                  <a:lnTo>
                    <a:pt x="74" y="4480"/>
                  </a:lnTo>
                  <a:lnTo>
                    <a:pt x="88" y="4536"/>
                  </a:lnTo>
                  <a:lnTo>
                    <a:pt x="104" y="4591"/>
                  </a:lnTo>
                  <a:lnTo>
                    <a:pt x="123" y="4646"/>
                  </a:lnTo>
                  <a:lnTo>
                    <a:pt x="141" y="4700"/>
                  </a:lnTo>
                  <a:lnTo>
                    <a:pt x="162" y="4753"/>
                  </a:lnTo>
                  <a:lnTo>
                    <a:pt x="183" y="4806"/>
                  </a:lnTo>
                  <a:lnTo>
                    <a:pt x="207" y="4858"/>
                  </a:lnTo>
                  <a:lnTo>
                    <a:pt x="230" y="4910"/>
                  </a:lnTo>
                  <a:lnTo>
                    <a:pt x="256" y="4960"/>
                  </a:lnTo>
                  <a:lnTo>
                    <a:pt x="282" y="5010"/>
                  </a:lnTo>
                  <a:lnTo>
                    <a:pt x="311" y="5059"/>
                  </a:lnTo>
                  <a:lnTo>
                    <a:pt x="339" y="5109"/>
                  </a:lnTo>
                  <a:lnTo>
                    <a:pt x="369" y="5157"/>
                  </a:lnTo>
                  <a:lnTo>
                    <a:pt x="399" y="5204"/>
                  </a:lnTo>
                  <a:lnTo>
                    <a:pt x="431" y="5249"/>
                  </a:lnTo>
                  <a:lnTo>
                    <a:pt x="465" y="5295"/>
                  </a:lnTo>
                  <a:lnTo>
                    <a:pt x="499" y="5339"/>
                  </a:lnTo>
                  <a:lnTo>
                    <a:pt x="534" y="5384"/>
                  </a:lnTo>
                  <a:lnTo>
                    <a:pt x="571" y="5426"/>
                  </a:lnTo>
                  <a:lnTo>
                    <a:pt x="608" y="5468"/>
                  </a:lnTo>
                  <a:lnTo>
                    <a:pt x="646" y="5510"/>
                  </a:lnTo>
                  <a:lnTo>
                    <a:pt x="686" y="5549"/>
                  </a:lnTo>
                  <a:lnTo>
                    <a:pt x="725" y="5589"/>
                  </a:lnTo>
                  <a:lnTo>
                    <a:pt x="767" y="5627"/>
                  </a:lnTo>
                  <a:lnTo>
                    <a:pt x="809" y="5664"/>
                  </a:lnTo>
                  <a:lnTo>
                    <a:pt x="851" y="5701"/>
                  </a:lnTo>
                  <a:lnTo>
                    <a:pt x="895" y="5735"/>
                  </a:lnTo>
                  <a:lnTo>
                    <a:pt x="940" y="5770"/>
                  </a:lnTo>
                  <a:lnTo>
                    <a:pt x="986" y="5803"/>
                  </a:lnTo>
                  <a:lnTo>
                    <a:pt x="1031" y="5835"/>
                  </a:lnTo>
                  <a:lnTo>
                    <a:pt x="1078" y="5866"/>
                  </a:lnTo>
                  <a:lnTo>
                    <a:pt x="1126" y="5896"/>
                  </a:lnTo>
                  <a:lnTo>
                    <a:pt x="1176" y="5924"/>
                  </a:lnTo>
                  <a:lnTo>
                    <a:pt x="1225" y="5953"/>
                  </a:lnTo>
                  <a:lnTo>
                    <a:pt x="1274" y="5979"/>
                  </a:lnTo>
                  <a:lnTo>
                    <a:pt x="1325" y="6004"/>
                  </a:lnTo>
                  <a:lnTo>
                    <a:pt x="1377" y="6028"/>
                  </a:lnTo>
                  <a:lnTo>
                    <a:pt x="1429" y="6051"/>
                  </a:lnTo>
                  <a:lnTo>
                    <a:pt x="1482" y="6072"/>
                  </a:lnTo>
                  <a:lnTo>
                    <a:pt x="1535" y="6093"/>
                  </a:lnTo>
                  <a:lnTo>
                    <a:pt x="1589" y="6112"/>
                  </a:lnTo>
                  <a:lnTo>
                    <a:pt x="1643" y="6129"/>
                  </a:lnTo>
                  <a:lnTo>
                    <a:pt x="1699" y="6146"/>
                  </a:lnTo>
                  <a:lnTo>
                    <a:pt x="1754" y="6161"/>
                  </a:lnTo>
                  <a:lnTo>
                    <a:pt x="1811" y="6175"/>
                  </a:lnTo>
                  <a:lnTo>
                    <a:pt x="1868" y="6187"/>
                  </a:lnTo>
                  <a:lnTo>
                    <a:pt x="1925" y="6198"/>
                  </a:lnTo>
                  <a:lnTo>
                    <a:pt x="1983" y="6208"/>
                  </a:lnTo>
                  <a:lnTo>
                    <a:pt x="2041" y="6217"/>
                  </a:lnTo>
                  <a:lnTo>
                    <a:pt x="2100" y="6223"/>
                  </a:lnTo>
                  <a:lnTo>
                    <a:pt x="2158" y="6228"/>
                  </a:lnTo>
                  <a:lnTo>
                    <a:pt x="2218" y="6232"/>
                  </a:lnTo>
                  <a:lnTo>
                    <a:pt x="2278" y="6234"/>
                  </a:lnTo>
                  <a:lnTo>
                    <a:pt x="2338" y="6235"/>
                  </a:lnTo>
                  <a:lnTo>
                    <a:pt x="2399" y="6234"/>
                  </a:lnTo>
                  <a:lnTo>
                    <a:pt x="2458" y="6232"/>
                  </a:lnTo>
                  <a:lnTo>
                    <a:pt x="2518" y="6228"/>
                  </a:lnTo>
                  <a:lnTo>
                    <a:pt x="2576" y="6223"/>
                  </a:lnTo>
                  <a:lnTo>
                    <a:pt x="2636" y="6217"/>
                  </a:lnTo>
                  <a:lnTo>
                    <a:pt x="2694" y="6208"/>
                  </a:lnTo>
                  <a:lnTo>
                    <a:pt x="2752" y="6198"/>
                  </a:lnTo>
                  <a:lnTo>
                    <a:pt x="2808" y="6187"/>
                  </a:lnTo>
                  <a:lnTo>
                    <a:pt x="2865" y="6175"/>
                  </a:lnTo>
                  <a:lnTo>
                    <a:pt x="2922" y="6161"/>
                  </a:lnTo>
                  <a:lnTo>
                    <a:pt x="2977" y="6146"/>
                  </a:lnTo>
                  <a:lnTo>
                    <a:pt x="3033" y="6129"/>
                  </a:lnTo>
                  <a:lnTo>
                    <a:pt x="3087" y="6112"/>
                  </a:lnTo>
                  <a:lnTo>
                    <a:pt x="3142" y="6093"/>
                  </a:lnTo>
                  <a:lnTo>
                    <a:pt x="3195" y="6072"/>
                  </a:lnTo>
                  <a:lnTo>
                    <a:pt x="3248" y="6051"/>
                  </a:lnTo>
                  <a:lnTo>
                    <a:pt x="3299" y="6028"/>
                  </a:lnTo>
                  <a:lnTo>
                    <a:pt x="3351" y="6004"/>
                  </a:lnTo>
                  <a:lnTo>
                    <a:pt x="3402" y="5979"/>
                  </a:lnTo>
                  <a:lnTo>
                    <a:pt x="3451" y="5953"/>
                  </a:lnTo>
                  <a:lnTo>
                    <a:pt x="3501" y="5924"/>
                  </a:lnTo>
                  <a:lnTo>
                    <a:pt x="3550" y="5896"/>
                  </a:lnTo>
                  <a:lnTo>
                    <a:pt x="3597" y="5866"/>
                  </a:lnTo>
                  <a:lnTo>
                    <a:pt x="3644" y="5835"/>
                  </a:lnTo>
                  <a:lnTo>
                    <a:pt x="3691" y="5803"/>
                  </a:lnTo>
                  <a:lnTo>
                    <a:pt x="3736" y="5770"/>
                  </a:lnTo>
                  <a:lnTo>
                    <a:pt x="3781" y="5735"/>
                  </a:lnTo>
                  <a:lnTo>
                    <a:pt x="3824" y="5701"/>
                  </a:lnTo>
                  <a:lnTo>
                    <a:pt x="3867" y="5664"/>
                  </a:lnTo>
                  <a:lnTo>
                    <a:pt x="3909" y="5627"/>
                  </a:lnTo>
                  <a:lnTo>
                    <a:pt x="3950" y="5589"/>
                  </a:lnTo>
                  <a:lnTo>
                    <a:pt x="3991" y="5549"/>
                  </a:lnTo>
                  <a:lnTo>
                    <a:pt x="4030" y="5510"/>
                  </a:lnTo>
                  <a:lnTo>
                    <a:pt x="4068" y="5468"/>
                  </a:lnTo>
                  <a:lnTo>
                    <a:pt x="4105" y="5426"/>
                  </a:lnTo>
                  <a:lnTo>
                    <a:pt x="4141" y="5384"/>
                  </a:lnTo>
                  <a:lnTo>
                    <a:pt x="4177" y="5339"/>
                  </a:lnTo>
                  <a:lnTo>
                    <a:pt x="4211" y="5295"/>
                  </a:lnTo>
                  <a:lnTo>
                    <a:pt x="4244" y="5249"/>
                  </a:lnTo>
                  <a:lnTo>
                    <a:pt x="4276" y="5204"/>
                  </a:lnTo>
                  <a:lnTo>
                    <a:pt x="4308" y="5157"/>
                  </a:lnTo>
                  <a:lnTo>
                    <a:pt x="4337" y="5109"/>
                  </a:lnTo>
                  <a:lnTo>
                    <a:pt x="4366" y="5059"/>
                  </a:lnTo>
                  <a:lnTo>
                    <a:pt x="4393" y="5010"/>
                  </a:lnTo>
                  <a:lnTo>
                    <a:pt x="4420" y="4960"/>
                  </a:lnTo>
                  <a:lnTo>
                    <a:pt x="4445" y="4910"/>
                  </a:lnTo>
                  <a:lnTo>
                    <a:pt x="4469" y="4858"/>
                  </a:lnTo>
                  <a:lnTo>
                    <a:pt x="4492" y="4806"/>
                  </a:lnTo>
                  <a:lnTo>
                    <a:pt x="4514" y="4753"/>
                  </a:lnTo>
                  <a:lnTo>
                    <a:pt x="4534" y="4700"/>
                  </a:lnTo>
                  <a:lnTo>
                    <a:pt x="4553" y="4646"/>
                  </a:lnTo>
                  <a:lnTo>
                    <a:pt x="4571" y="4591"/>
                  </a:lnTo>
                  <a:lnTo>
                    <a:pt x="4587" y="4536"/>
                  </a:lnTo>
                  <a:lnTo>
                    <a:pt x="4603" y="4480"/>
                  </a:lnTo>
                  <a:lnTo>
                    <a:pt x="4616" y="4424"/>
                  </a:lnTo>
                  <a:lnTo>
                    <a:pt x="4629" y="4367"/>
                  </a:lnTo>
                  <a:lnTo>
                    <a:pt x="4640" y="4310"/>
                  </a:lnTo>
                  <a:lnTo>
                    <a:pt x="4648" y="4252"/>
                  </a:lnTo>
                  <a:lnTo>
                    <a:pt x="4657" y="4194"/>
                  </a:lnTo>
                  <a:lnTo>
                    <a:pt x="4664" y="4135"/>
                  </a:lnTo>
                  <a:lnTo>
                    <a:pt x="4669" y="4076"/>
                  </a:lnTo>
                  <a:lnTo>
                    <a:pt x="4673" y="4016"/>
                  </a:lnTo>
                  <a:lnTo>
                    <a:pt x="4676" y="3957"/>
                  </a:lnTo>
                  <a:lnTo>
                    <a:pt x="4676" y="3897"/>
                  </a:lnTo>
                  <a:close/>
                  <a:moveTo>
                    <a:pt x="3835" y="4954"/>
                  </a:moveTo>
                  <a:lnTo>
                    <a:pt x="3835" y="4954"/>
                  </a:lnTo>
                  <a:lnTo>
                    <a:pt x="3807" y="4996"/>
                  </a:lnTo>
                  <a:lnTo>
                    <a:pt x="3778" y="5036"/>
                  </a:lnTo>
                  <a:lnTo>
                    <a:pt x="3747" y="5075"/>
                  </a:lnTo>
                  <a:lnTo>
                    <a:pt x="3715" y="5111"/>
                  </a:lnTo>
                  <a:lnTo>
                    <a:pt x="3683" y="5147"/>
                  </a:lnTo>
                  <a:lnTo>
                    <a:pt x="3649" y="5180"/>
                  </a:lnTo>
                  <a:lnTo>
                    <a:pt x="3614" y="5211"/>
                  </a:lnTo>
                  <a:lnTo>
                    <a:pt x="3578" y="5241"/>
                  </a:lnTo>
                  <a:lnTo>
                    <a:pt x="3543" y="5269"/>
                  </a:lnTo>
                  <a:lnTo>
                    <a:pt x="3506" y="5295"/>
                  </a:lnTo>
                  <a:lnTo>
                    <a:pt x="3467" y="5320"/>
                  </a:lnTo>
                  <a:lnTo>
                    <a:pt x="3429" y="5342"/>
                  </a:lnTo>
                  <a:lnTo>
                    <a:pt x="3390" y="5362"/>
                  </a:lnTo>
                  <a:lnTo>
                    <a:pt x="3350" y="5380"/>
                  </a:lnTo>
                  <a:lnTo>
                    <a:pt x="3311" y="5396"/>
                  </a:lnTo>
                  <a:lnTo>
                    <a:pt x="3271" y="5411"/>
                  </a:lnTo>
                  <a:lnTo>
                    <a:pt x="3230" y="5423"/>
                  </a:lnTo>
                  <a:lnTo>
                    <a:pt x="3190" y="5434"/>
                  </a:lnTo>
                  <a:lnTo>
                    <a:pt x="3150" y="5443"/>
                  </a:lnTo>
                  <a:lnTo>
                    <a:pt x="3109" y="5449"/>
                  </a:lnTo>
                  <a:lnTo>
                    <a:pt x="3069" y="5453"/>
                  </a:lnTo>
                  <a:lnTo>
                    <a:pt x="3029" y="5455"/>
                  </a:lnTo>
                  <a:lnTo>
                    <a:pt x="2989" y="5455"/>
                  </a:lnTo>
                  <a:lnTo>
                    <a:pt x="2949" y="5453"/>
                  </a:lnTo>
                  <a:lnTo>
                    <a:pt x="2911" y="5449"/>
                  </a:lnTo>
                  <a:lnTo>
                    <a:pt x="2871" y="5442"/>
                  </a:lnTo>
                  <a:lnTo>
                    <a:pt x="2833" y="5433"/>
                  </a:lnTo>
                  <a:lnTo>
                    <a:pt x="2796" y="5422"/>
                  </a:lnTo>
                  <a:lnTo>
                    <a:pt x="2759" y="5408"/>
                  </a:lnTo>
                  <a:lnTo>
                    <a:pt x="2722" y="5392"/>
                  </a:lnTo>
                  <a:lnTo>
                    <a:pt x="2687" y="5374"/>
                  </a:lnTo>
                  <a:lnTo>
                    <a:pt x="2653" y="5353"/>
                  </a:lnTo>
                  <a:lnTo>
                    <a:pt x="2620" y="5331"/>
                  </a:lnTo>
                  <a:lnTo>
                    <a:pt x="2589" y="5306"/>
                  </a:lnTo>
                  <a:lnTo>
                    <a:pt x="2559" y="5280"/>
                  </a:lnTo>
                  <a:lnTo>
                    <a:pt x="2532" y="5252"/>
                  </a:lnTo>
                  <a:lnTo>
                    <a:pt x="2506" y="5222"/>
                  </a:lnTo>
                  <a:lnTo>
                    <a:pt x="2481" y="5191"/>
                  </a:lnTo>
                  <a:lnTo>
                    <a:pt x="2459" y="5159"/>
                  </a:lnTo>
                  <a:lnTo>
                    <a:pt x="2439" y="5125"/>
                  </a:lnTo>
                  <a:lnTo>
                    <a:pt x="2421" y="5090"/>
                  </a:lnTo>
                  <a:lnTo>
                    <a:pt x="2404" y="5054"/>
                  </a:lnTo>
                  <a:lnTo>
                    <a:pt x="2389" y="5016"/>
                  </a:lnTo>
                  <a:lnTo>
                    <a:pt x="2376" y="4978"/>
                  </a:lnTo>
                  <a:lnTo>
                    <a:pt x="2365" y="4938"/>
                  </a:lnTo>
                  <a:lnTo>
                    <a:pt x="2355" y="4899"/>
                  </a:lnTo>
                  <a:lnTo>
                    <a:pt x="2348" y="4857"/>
                  </a:lnTo>
                  <a:lnTo>
                    <a:pt x="2343" y="4816"/>
                  </a:lnTo>
                  <a:lnTo>
                    <a:pt x="2339" y="4773"/>
                  </a:lnTo>
                  <a:lnTo>
                    <a:pt x="2338" y="4730"/>
                  </a:lnTo>
                  <a:lnTo>
                    <a:pt x="2338" y="4687"/>
                  </a:lnTo>
                  <a:lnTo>
                    <a:pt x="2341" y="4643"/>
                  </a:lnTo>
                  <a:lnTo>
                    <a:pt x="2346" y="4599"/>
                  </a:lnTo>
                  <a:lnTo>
                    <a:pt x="2352" y="4554"/>
                  </a:lnTo>
                  <a:lnTo>
                    <a:pt x="2359" y="4510"/>
                  </a:lnTo>
                  <a:lnTo>
                    <a:pt x="2370" y="4464"/>
                  </a:lnTo>
                  <a:lnTo>
                    <a:pt x="2381" y="4420"/>
                  </a:lnTo>
                  <a:lnTo>
                    <a:pt x="2396" y="4376"/>
                  </a:lnTo>
                  <a:lnTo>
                    <a:pt x="2412" y="4331"/>
                  </a:lnTo>
                  <a:lnTo>
                    <a:pt x="2431" y="4287"/>
                  </a:lnTo>
                  <a:lnTo>
                    <a:pt x="2450" y="4242"/>
                  </a:lnTo>
                  <a:lnTo>
                    <a:pt x="2473" y="4199"/>
                  </a:lnTo>
                  <a:lnTo>
                    <a:pt x="2496" y="4156"/>
                  </a:lnTo>
                  <a:lnTo>
                    <a:pt x="2523" y="4113"/>
                  </a:lnTo>
                  <a:lnTo>
                    <a:pt x="2550" y="4071"/>
                  </a:lnTo>
                  <a:lnTo>
                    <a:pt x="2580" y="4031"/>
                  </a:lnTo>
                  <a:lnTo>
                    <a:pt x="2611" y="3993"/>
                  </a:lnTo>
                  <a:lnTo>
                    <a:pt x="2642" y="3956"/>
                  </a:lnTo>
                  <a:lnTo>
                    <a:pt x="2675" y="3921"/>
                  </a:lnTo>
                  <a:lnTo>
                    <a:pt x="2708" y="3888"/>
                  </a:lnTo>
                  <a:lnTo>
                    <a:pt x="2744" y="3856"/>
                  </a:lnTo>
                  <a:lnTo>
                    <a:pt x="2780" y="3826"/>
                  </a:lnTo>
                  <a:lnTo>
                    <a:pt x="2816" y="3799"/>
                  </a:lnTo>
                  <a:lnTo>
                    <a:pt x="2853" y="3773"/>
                  </a:lnTo>
                  <a:lnTo>
                    <a:pt x="2891" y="3749"/>
                  </a:lnTo>
                  <a:lnTo>
                    <a:pt x="2929" y="3726"/>
                  </a:lnTo>
                  <a:lnTo>
                    <a:pt x="2969" y="3705"/>
                  </a:lnTo>
                  <a:lnTo>
                    <a:pt x="3007" y="3687"/>
                  </a:lnTo>
                  <a:lnTo>
                    <a:pt x="3048" y="3671"/>
                  </a:lnTo>
                  <a:lnTo>
                    <a:pt x="3087" y="3656"/>
                  </a:lnTo>
                  <a:lnTo>
                    <a:pt x="3128" y="3644"/>
                  </a:lnTo>
                  <a:lnTo>
                    <a:pt x="3167" y="3634"/>
                  </a:lnTo>
                  <a:lnTo>
                    <a:pt x="3208" y="3625"/>
                  </a:lnTo>
                  <a:lnTo>
                    <a:pt x="3249" y="3619"/>
                  </a:lnTo>
                  <a:lnTo>
                    <a:pt x="3290" y="3614"/>
                  </a:lnTo>
                  <a:lnTo>
                    <a:pt x="3329" y="3612"/>
                  </a:lnTo>
                  <a:lnTo>
                    <a:pt x="3369" y="3612"/>
                  </a:lnTo>
                  <a:lnTo>
                    <a:pt x="3408" y="3614"/>
                  </a:lnTo>
                  <a:lnTo>
                    <a:pt x="3448" y="3619"/>
                  </a:lnTo>
                  <a:lnTo>
                    <a:pt x="3487" y="3625"/>
                  </a:lnTo>
                  <a:lnTo>
                    <a:pt x="3525" y="3634"/>
                  </a:lnTo>
                  <a:lnTo>
                    <a:pt x="3562" y="3646"/>
                  </a:lnTo>
                  <a:lnTo>
                    <a:pt x="3599" y="3660"/>
                  </a:lnTo>
                  <a:lnTo>
                    <a:pt x="3635" y="3675"/>
                  </a:lnTo>
                  <a:lnTo>
                    <a:pt x="3671" y="3693"/>
                  </a:lnTo>
                  <a:lnTo>
                    <a:pt x="3706" y="3714"/>
                  </a:lnTo>
                  <a:lnTo>
                    <a:pt x="3739" y="3736"/>
                  </a:lnTo>
                  <a:lnTo>
                    <a:pt x="3770" y="3761"/>
                  </a:lnTo>
                  <a:lnTo>
                    <a:pt x="3799" y="3788"/>
                  </a:lnTo>
                  <a:lnTo>
                    <a:pt x="3826" y="3815"/>
                  </a:lnTo>
                  <a:lnTo>
                    <a:pt x="3852" y="3845"/>
                  </a:lnTo>
                  <a:lnTo>
                    <a:pt x="3877" y="3876"/>
                  </a:lnTo>
                  <a:lnTo>
                    <a:pt x="3899" y="3909"/>
                  </a:lnTo>
                  <a:lnTo>
                    <a:pt x="3919" y="3942"/>
                  </a:lnTo>
                  <a:lnTo>
                    <a:pt x="3938" y="3977"/>
                  </a:lnTo>
                  <a:lnTo>
                    <a:pt x="3955" y="4014"/>
                  </a:lnTo>
                  <a:lnTo>
                    <a:pt x="3970" y="4051"/>
                  </a:lnTo>
                  <a:lnTo>
                    <a:pt x="3982" y="4089"/>
                  </a:lnTo>
                  <a:lnTo>
                    <a:pt x="3993" y="4129"/>
                  </a:lnTo>
                  <a:lnTo>
                    <a:pt x="4002" y="4169"/>
                  </a:lnTo>
                  <a:lnTo>
                    <a:pt x="4009" y="4210"/>
                  </a:lnTo>
                  <a:lnTo>
                    <a:pt x="4015" y="4252"/>
                  </a:lnTo>
                  <a:lnTo>
                    <a:pt x="4018" y="4294"/>
                  </a:lnTo>
                  <a:lnTo>
                    <a:pt x="4020" y="4337"/>
                  </a:lnTo>
                  <a:lnTo>
                    <a:pt x="4019" y="4380"/>
                  </a:lnTo>
                  <a:lnTo>
                    <a:pt x="4017" y="4425"/>
                  </a:lnTo>
                  <a:lnTo>
                    <a:pt x="4013" y="4468"/>
                  </a:lnTo>
                  <a:lnTo>
                    <a:pt x="4007" y="4513"/>
                  </a:lnTo>
                  <a:lnTo>
                    <a:pt x="3998" y="4558"/>
                  </a:lnTo>
                  <a:lnTo>
                    <a:pt x="3988" y="4603"/>
                  </a:lnTo>
                  <a:lnTo>
                    <a:pt x="3976" y="4647"/>
                  </a:lnTo>
                  <a:lnTo>
                    <a:pt x="3962" y="4691"/>
                  </a:lnTo>
                  <a:lnTo>
                    <a:pt x="3946" y="4737"/>
                  </a:lnTo>
                  <a:lnTo>
                    <a:pt x="3928" y="4780"/>
                  </a:lnTo>
                  <a:lnTo>
                    <a:pt x="3908" y="4825"/>
                  </a:lnTo>
                  <a:lnTo>
                    <a:pt x="3886" y="4869"/>
                  </a:lnTo>
                  <a:lnTo>
                    <a:pt x="3861" y="4912"/>
                  </a:lnTo>
                  <a:lnTo>
                    <a:pt x="3835" y="4954"/>
                  </a:lnTo>
                  <a:close/>
                </a:path>
              </a:pathLst>
            </a:custGeom>
            <a:solidFill>
              <a:srgbClr val="3A93E3"/>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defRPr/>
              </a:pPr>
              <a:endParaRPr lang="zh-CN" altLang="en-US" b="1">
                <a:solidFill>
                  <a:srgbClr val="FFFFFF"/>
                </a:solidFill>
                <a:latin typeface="微软雅黑" panose="020B0503020204020204" pitchFamily="34" charset="-122"/>
                <a:ea typeface="微软雅黑" panose="020B0503020204020204" pitchFamily="34" charset="-122"/>
              </a:endParaRPr>
            </a:p>
          </p:txBody>
        </p:sp>
      </p:grpSp>
      <p:sp>
        <p:nvSpPr>
          <p:cNvPr id="7" name="矩形 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Text Box 3"/>
          <p:cNvSpPr txBox="1"/>
          <p:nvPr/>
        </p:nvSpPr>
        <p:spPr>
          <a:xfrm>
            <a:off x="4672992" y="2409825"/>
            <a:ext cx="2303163" cy="521970"/>
          </a:xfrm>
          <a:prstGeom prst="rect">
            <a:avLst/>
          </a:prstGeom>
          <a:noFill/>
          <a:ln w="9525">
            <a:noFill/>
          </a:ln>
        </p:spPr>
        <p:txBody>
          <a:bodyPr>
            <a:spAutoFit/>
          </a:bodyPr>
          <a:lstStyle/>
          <a:p>
            <a:pPr algn="ctr"/>
            <a:r>
              <a:rPr lang="zh-CN" altLang="en-US" sz="2800" b="0" dirty="0">
                <a:solidFill>
                  <a:srgbClr val="FF0000"/>
                </a:solidFill>
                <a:latin typeface="微软雅黑" panose="020B0503020204020204" pitchFamily="34" charset="-122"/>
                <a:ea typeface="微软雅黑" panose="020B0503020204020204" pitchFamily="34" charset="-122"/>
              </a:rPr>
              <a:t>地   图</a:t>
            </a:r>
          </a:p>
        </p:txBody>
      </p:sp>
      <p:sp>
        <p:nvSpPr>
          <p:cNvPr id="282628" name="Text Box 4"/>
          <p:cNvSpPr txBox="1"/>
          <p:nvPr/>
        </p:nvSpPr>
        <p:spPr>
          <a:xfrm>
            <a:off x="3561887" y="4235450"/>
            <a:ext cx="455554" cy="1291590"/>
          </a:xfrm>
          <a:prstGeom prst="rect">
            <a:avLst/>
          </a:prstGeom>
          <a:noFill/>
          <a:ln w="9525">
            <a:noFill/>
          </a:ln>
        </p:spPr>
        <p:txBody>
          <a:bodyPr>
            <a:spAutoFit/>
          </a:bodyPr>
          <a:lstStyle/>
          <a:p>
            <a:pPr algn="l"/>
            <a:r>
              <a:rPr lang="zh-CN" altLang="en-US" sz="2600" b="0" dirty="0">
                <a:solidFill>
                  <a:srgbClr val="FF0000"/>
                </a:solidFill>
                <a:latin typeface="微软雅黑" panose="020B0503020204020204" pitchFamily="34" charset="-122"/>
                <a:ea typeface="微软雅黑" panose="020B0503020204020204" pitchFamily="34" charset="-122"/>
              </a:rPr>
              <a:t>气候图</a:t>
            </a:r>
          </a:p>
        </p:txBody>
      </p:sp>
      <p:sp>
        <p:nvSpPr>
          <p:cNvPr id="282629" name="Text Box 5"/>
          <p:cNvSpPr txBox="1"/>
          <p:nvPr/>
        </p:nvSpPr>
        <p:spPr>
          <a:xfrm>
            <a:off x="4261884" y="4235450"/>
            <a:ext cx="477775" cy="1291590"/>
          </a:xfrm>
          <a:prstGeom prst="rect">
            <a:avLst/>
          </a:prstGeom>
          <a:noFill/>
          <a:ln w="9525">
            <a:noFill/>
          </a:ln>
        </p:spPr>
        <p:txBody>
          <a:bodyPr>
            <a:spAutoFit/>
          </a:bodyPr>
          <a:lstStyle/>
          <a:p>
            <a:pPr algn="l"/>
            <a:r>
              <a:rPr lang="zh-CN" altLang="en-US" sz="2600" b="0" dirty="0">
                <a:solidFill>
                  <a:srgbClr val="FF0000"/>
                </a:solidFill>
                <a:latin typeface="微软雅黑" panose="020B0503020204020204" pitchFamily="34" charset="-122"/>
                <a:ea typeface="微软雅黑" panose="020B0503020204020204" pitchFamily="34" charset="-122"/>
              </a:rPr>
              <a:t>水文图</a:t>
            </a:r>
          </a:p>
        </p:txBody>
      </p:sp>
      <p:sp>
        <p:nvSpPr>
          <p:cNvPr id="282630" name="Text Box 6"/>
          <p:cNvSpPr txBox="1"/>
          <p:nvPr/>
        </p:nvSpPr>
        <p:spPr>
          <a:xfrm>
            <a:off x="2783478" y="4232275"/>
            <a:ext cx="499998" cy="1291590"/>
          </a:xfrm>
          <a:prstGeom prst="rect">
            <a:avLst/>
          </a:prstGeom>
          <a:noFill/>
          <a:ln w="9525">
            <a:noFill/>
          </a:ln>
        </p:spPr>
        <p:txBody>
          <a:bodyPr>
            <a:spAutoFit/>
          </a:bodyPr>
          <a:lstStyle/>
          <a:p>
            <a:r>
              <a:rPr lang="zh-CN" altLang="en-US" sz="2600" b="0" dirty="0">
                <a:solidFill>
                  <a:srgbClr val="FF0000"/>
                </a:solidFill>
                <a:latin typeface="微软雅黑" panose="020B0503020204020204" pitchFamily="34" charset="-122"/>
                <a:ea typeface="微软雅黑" panose="020B0503020204020204" pitchFamily="34" charset="-122"/>
              </a:rPr>
              <a:t>地形图</a:t>
            </a:r>
          </a:p>
        </p:txBody>
      </p:sp>
      <p:sp>
        <p:nvSpPr>
          <p:cNvPr id="282631" name="Text Box 7"/>
          <p:cNvSpPr txBox="1"/>
          <p:nvPr/>
        </p:nvSpPr>
        <p:spPr>
          <a:xfrm>
            <a:off x="6280920" y="4292600"/>
            <a:ext cx="628568" cy="1291590"/>
          </a:xfrm>
          <a:prstGeom prst="rect">
            <a:avLst/>
          </a:prstGeom>
          <a:noFill/>
          <a:ln w="9525">
            <a:noFill/>
          </a:ln>
        </p:spPr>
        <p:txBody>
          <a:bodyPr>
            <a:spAutoFit/>
          </a:bodyPr>
          <a:lstStyle/>
          <a:p>
            <a:r>
              <a:rPr lang="zh-CN" altLang="en-US" sz="2600" b="0" dirty="0">
                <a:solidFill>
                  <a:srgbClr val="FF0000"/>
                </a:solidFill>
                <a:latin typeface="微软雅黑" panose="020B0503020204020204" pitchFamily="34" charset="-122"/>
                <a:ea typeface="微软雅黑" panose="020B0503020204020204" pitchFamily="34" charset="-122"/>
              </a:rPr>
              <a:t>工业图</a:t>
            </a:r>
          </a:p>
        </p:txBody>
      </p:sp>
      <p:sp>
        <p:nvSpPr>
          <p:cNvPr id="282632" name="Text Box 8"/>
          <p:cNvSpPr txBox="1"/>
          <p:nvPr/>
        </p:nvSpPr>
        <p:spPr>
          <a:xfrm>
            <a:off x="4928547" y="4235450"/>
            <a:ext cx="565076" cy="1291590"/>
          </a:xfrm>
          <a:prstGeom prst="rect">
            <a:avLst/>
          </a:prstGeom>
          <a:noFill/>
          <a:ln w="9525">
            <a:noFill/>
          </a:ln>
        </p:spPr>
        <p:txBody>
          <a:bodyPr>
            <a:spAutoFit/>
          </a:bodyPr>
          <a:lstStyle/>
          <a:p>
            <a:r>
              <a:rPr lang="zh-CN" altLang="en-US" sz="2600" b="0" dirty="0">
                <a:solidFill>
                  <a:srgbClr val="FF0000"/>
                </a:solidFill>
                <a:latin typeface="微软雅黑" panose="020B0503020204020204" pitchFamily="34" charset="-122"/>
                <a:ea typeface="微软雅黑" panose="020B0503020204020204" pitchFamily="34" charset="-122"/>
              </a:rPr>
              <a:t>植被图</a:t>
            </a:r>
          </a:p>
        </p:txBody>
      </p:sp>
      <p:sp>
        <p:nvSpPr>
          <p:cNvPr id="282633" name="Text Box 9"/>
          <p:cNvSpPr txBox="1"/>
          <p:nvPr/>
        </p:nvSpPr>
        <p:spPr>
          <a:xfrm>
            <a:off x="6999964" y="4276725"/>
            <a:ext cx="523807" cy="1291590"/>
          </a:xfrm>
          <a:prstGeom prst="rect">
            <a:avLst/>
          </a:prstGeom>
          <a:noFill/>
          <a:ln w="9525">
            <a:noFill/>
          </a:ln>
        </p:spPr>
        <p:txBody>
          <a:bodyPr>
            <a:spAutoFit/>
          </a:bodyPr>
          <a:lstStyle/>
          <a:p>
            <a:pPr algn="l"/>
            <a:r>
              <a:rPr lang="zh-CN" altLang="en-US" sz="2600" b="0" dirty="0">
                <a:solidFill>
                  <a:srgbClr val="FF0000"/>
                </a:solidFill>
                <a:latin typeface="微软雅黑" panose="020B0503020204020204" pitchFamily="34" charset="-122"/>
                <a:ea typeface="微软雅黑" panose="020B0503020204020204" pitchFamily="34" charset="-122"/>
              </a:rPr>
              <a:t>农业图</a:t>
            </a:r>
          </a:p>
        </p:txBody>
      </p:sp>
      <p:sp>
        <p:nvSpPr>
          <p:cNvPr id="282634" name="Text Box 10"/>
          <p:cNvSpPr txBox="1"/>
          <p:nvPr/>
        </p:nvSpPr>
        <p:spPr>
          <a:xfrm>
            <a:off x="8374560" y="4276725"/>
            <a:ext cx="533331" cy="1291590"/>
          </a:xfrm>
          <a:prstGeom prst="rect">
            <a:avLst/>
          </a:prstGeom>
          <a:noFill/>
          <a:ln w="9525">
            <a:noFill/>
          </a:ln>
        </p:spPr>
        <p:txBody>
          <a:bodyPr>
            <a:spAutoFit/>
          </a:bodyPr>
          <a:lstStyle/>
          <a:p>
            <a:pPr algn="l"/>
            <a:r>
              <a:rPr lang="zh-CN" altLang="en-US" sz="2600" b="0" dirty="0">
                <a:solidFill>
                  <a:srgbClr val="FF0000"/>
                </a:solidFill>
                <a:latin typeface="Times New Roman" panose="02020603050405020304" pitchFamily="18" charset="0"/>
                <a:ea typeface="微软雅黑" panose="020B0503020204020204" pitchFamily="34" charset="-122"/>
              </a:rPr>
              <a:t>商</a:t>
            </a:r>
            <a:r>
              <a:rPr lang="zh-CN" altLang="en-US" sz="2600" b="0" dirty="0">
                <a:solidFill>
                  <a:srgbClr val="FF0000"/>
                </a:solidFill>
                <a:latin typeface="微软雅黑" panose="020B0503020204020204" pitchFamily="34" charset="-122"/>
                <a:ea typeface="微软雅黑" panose="020B0503020204020204" pitchFamily="34" charset="-122"/>
              </a:rPr>
              <a:t>业图</a:t>
            </a:r>
          </a:p>
        </p:txBody>
      </p:sp>
      <p:sp>
        <p:nvSpPr>
          <p:cNvPr id="282635" name="Text Box 11"/>
          <p:cNvSpPr txBox="1"/>
          <p:nvPr/>
        </p:nvSpPr>
        <p:spPr>
          <a:xfrm>
            <a:off x="3669823" y="3386138"/>
            <a:ext cx="2231734" cy="521970"/>
          </a:xfrm>
          <a:prstGeom prst="rect">
            <a:avLst/>
          </a:prstGeom>
          <a:noFill/>
          <a:ln w="9525">
            <a:noFill/>
          </a:ln>
        </p:spPr>
        <p:txBody>
          <a:bodyPr>
            <a:spAutoFit/>
          </a:bodyPr>
          <a:lstStyle/>
          <a:p>
            <a:pPr algn="ctr"/>
            <a:r>
              <a:rPr lang="zh-CN" altLang="en-US" sz="2800" b="0" dirty="0">
                <a:solidFill>
                  <a:srgbClr val="FF0000"/>
                </a:solidFill>
                <a:latin typeface="微软雅黑" panose="020B0503020204020204" pitchFamily="34" charset="-122"/>
                <a:ea typeface="微软雅黑" panose="020B0503020204020204" pitchFamily="34" charset="-122"/>
              </a:rPr>
              <a:t>自然地图</a:t>
            </a:r>
            <a:endParaRPr lang="zh-CN" altLang="en-US" sz="2800" b="0" dirty="0">
              <a:solidFill>
                <a:srgbClr val="FF0000"/>
              </a:solidFill>
              <a:latin typeface="Times New Roman" panose="02020603050405020304" pitchFamily="18" charset="0"/>
              <a:ea typeface="微软雅黑" panose="020B0503020204020204" pitchFamily="34" charset="-122"/>
            </a:endParaRPr>
          </a:p>
        </p:txBody>
      </p:sp>
      <p:sp>
        <p:nvSpPr>
          <p:cNvPr id="282636" name="Text Box 12"/>
          <p:cNvSpPr txBox="1"/>
          <p:nvPr/>
        </p:nvSpPr>
        <p:spPr>
          <a:xfrm>
            <a:off x="6280921" y="3381375"/>
            <a:ext cx="2034910" cy="521970"/>
          </a:xfrm>
          <a:prstGeom prst="rect">
            <a:avLst/>
          </a:prstGeom>
          <a:noFill/>
          <a:ln w="9525">
            <a:noFill/>
          </a:ln>
        </p:spPr>
        <p:txBody>
          <a:bodyPr>
            <a:spAutoFit/>
          </a:bodyPr>
          <a:lstStyle/>
          <a:p>
            <a:pPr algn="ctr"/>
            <a:r>
              <a:rPr lang="zh-CN" altLang="en-US" sz="2800" b="0" dirty="0">
                <a:solidFill>
                  <a:srgbClr val="FF0000"/>
                </a:solidFill>
                <a:latin typeface="微软雅黑" panose="020B0503020204020204" pitchFamily="34" charset="-122"/>
                <a:ea typeface="微软雅黑" panose="020B0503020204020204" pitchFamily="34" charset="-122"/>
              </a:rPr>
              <a:t>经济地图</a:t>
            </a:r>
          </a:p>
        </p:txBody>
      </p:sp>
      <p:sp>
        <p:nvSpPr>
          <p:cNvPr id="282637" name="Text Box 13"/>
          <p:cNvSpPr txBox="1"/>
          <p:nvPr/>
        </p:nvSpPr>
        <p:spPr>
          <a:xfrm>
            <a:off x="9085668" y="4232275"/>
            <a:ext cx="523807" cy="2091690"/>
          </a:xfrm>
          <a:prstGeom prst="rect">
            <a:avLst/>
          </a:prstGeom>
          <a:noFill/>
          <a:ln w="9525">
            <a:noFill/>
          </a:ln>
        </p:spPr>
        <p:txBody>
          <a:bodyPr>
            <a:spAutoFit/>
          </a:bodyPr>
          <a:lstStyle/>
          <a:p>
            <a:r>
              <a:rPr lang="zh-CN" altLang="en-US" sz="2600" b="0" dirty="0">
                <a:solidFill>
                  <a:srgbClr val="FF0000"/>
                </a:solidFill>
                <a:latin typeface="微软雅黑" panose="020B0503020204020204" pitchFamily="34" charset="-122"/>
                <a:ea typeface="微软雅黑" panose="020B0503020204020204" pitchFamily="34" charset="-122"/>
              </a:rPr>
              <a:t>人口分布图</a:t>
            </a:r>
          </a:p>
        </p:txBody>
      </p:sp>
      <p:sp>
        <p:nvSpPr>
          <p:cNvPr id="282638" name="Text Box 14"/>
          <p:cNvSpPr txBox="1"/>
          <p:nvPr/>
        </p:nvSpPr>
        <p:spPr>
          <a:xfrm>
            <a:off x="7672976" y="4276725"/>
            <a:ext cx="571426" cy="1291590"/>
          </a:xfrm>
          <a:prstGeom prst="rect">
            <a:avLst/>
          </a:prstGeom>
          <a:noFill/>
          <a:ln w="9525">
            <a:noFill/>
          </a:ln>
        </p:spPr>
        <p:txBody>
          <a:bodyPr>
            <a:spAutoFit/>
          </a:bodyPr>
          <a:lstStyle/>
          <a:p>
            <a:pPr algn="l"/>
            <a:r>
              <a:rPr lang="zh-CN" altLang="en-US" sz="2600" b="0" dirty="0">
                <a:solidFill>
                  <a:srgbClr val="FF0000"/>
                </a:solidFill>
                <a:latin typeface="微软雅黑" panose="020B0503020204020204" pitchFamily="34" charset="-122"/>
                <a:ea typeface="微软雅黑" panose="020B0503020204020204" pitchFamily="34" charset="-122"/>
              </a:rPr>
              <a:t>交通图</a:t>
            </a:r>
          </a:p>
        </p:txBody>
      </p:sp>
      <p:sp>
        <p:nvSpPr>
          <p:cNvPr id="282640" name="Line 16"/>
          <p:cNvSpPr/>
          <p:nvPr/>
        </p:nvSpPr>
        <p:spPr>
          <a:xfrm>
            <a:off x="5807907" y="3024188"/>
            <a:ext cx="0" cy="215900"/>
          </a:xfrm>
          <a:prstGeom prst="line">
            <a:avLst/>
          </a:prstGeom>
          <a:ln w="38100" cap="sq" cmpd="sng">
            <a:solidFill>
              <a:srgbClr val="FF0000"/>
            </a:solidFill>
            <a:prstDash val="solid"/>
            <a:headEnd type="none" w="med" len="med"/>
            <a:tailEnd type="triangle" w="sm" len="sm"/>
          </a:ln>
        </p:spPr>
      </p:sp>
      <p:sp>
        <p:nvSpPr>
          <p:cNvPr id="282641" name="Line 17"/>
          <p:cNvSpPr/>
          <p:nvPr/>
        </p:nvSpPr>
        <p:spPr>
          <a:xfrm>
            <a:off x="4726960" y="3240088"/>
            <a:ext cx="2231734" cy="0"/>
          </a:xfrm>
          <a:prstGeom prst="line">
            <a:avLst/>
          </a:prstGeom>
          <a:ln w="38100" cap="sq" cmpd="sng">
            <a:solidFill>
              <a:srgbClr val="FF0000"/>
            </a:solidFill>
            <a:prstDash val="solid"/>
            <a:headEnd type="none" w="med" len="med"/>
            <a:tailEnd type="none" w="med" len="med"/>
          </a:ln>
        </p:spPr>
      </p:sp>
      <p:sp>
        <p:nvSpPr>
          <p:cNvPr id="282642" name="Line 18"/>
          <p:cNvSpPr/>
          <p:nvPr/>
        </p:nvSpPr>
        <p:spPr>
          <a:xfrm>
            <a:off x="6958694" y="3240088"/>
            <a:ext cx="0" cy="215900"/>
          </a:xfrm>
          <a:prstGeom prst="line">
            <a:avLst/>
          </a:prstGeom>
          <a:ln w="38100" cap="sq" cmpd="sng">
            <a:solidFill>
              <a:srgbClr val="FF0000"/>
            </a:solidFill>
            <a:prstDash val="solid"/>
            <a:headEnd type="none" w="med" len="med"/>
            <a:tailEnd type="triangle" w="sm" len="sm"/>
          </a:ln>
        </p:spPr>
      </p:sp>
      <p:sp>
        <p:nvSpPr>
          <p:cNvPr id="282643" name="Line 19"/>
          <p:cNvSpPr/>
          <p:nvPr/>
        </p:nvSpPr>
        <p:spPr>
          <a:xfrm>
            <a:off x="4726960" y="3240088"/>
            <a:ext cx="0" cy="215900"/>
          </a:xfrm>
          <a:prstGeom prst="line">
            <a:avLst/>
          </a:prstGeom>
          <a:ln w="38100" cap="sq" cmpd="sng">
            <a:solidFill>
              <a:srgbClr val="FF0000"/>
            </a:solidFill>
            <a:prstDash val="solid"/>
            <a:headEnd type="none" w="med" len="med"/>
            <a:tailEnd type="triangle" w="sm" len="sm"/>
          </a:ln>
        </p:spPr>
      </p:sp>
      <p:sp>
        <p:nvSpPr>
          <p:cNvPr id="282644" name="Line 20"/>
          <p:cNvSpPr/>
          <p:nvPr/>
        </p:nvSpPr>
        <p:spPr>
          <a:xfrm>
            <a:off x="3830139" y="4054475"/>
            <a:ext cx="0" cy="215900"/>
          </a:xfrm>
          <a:prstGeom prst="line">
            <a:avLst/>
          </a:prstGeom>
          <a:ln w="38100" cap="sq" cmpd="sng">
            <a:solidFill>
              <a:srgbClr val="FF0000"/>
            </a:solidFill>
            <a:prstDash val="solid"/>
            <a:headEnd type="none" w="med" len="med"/>
            <a:tailEnd type="triangle" w="sm" len="sm"/>
          </a:ln>
        </p:spPr>
      </p:sp>
      <p:sp>
        <p:nvSpPr>
          <p:cNvPr id="282645" name="Line 21"/>
          <p:cNvSpPr/>
          <p:nvPr/>
        </p:nvSpPr>
        <p:spPr>
          <a:xfrm>
            <a:off x="3142841" y="4054475"/>
            <a:ext cx="0" cy="215900"/>
          </a:xfrm>
          <a:prstGeom prst="line">
            <a:avLst/>
          </a:prstGeom>
          <a:ln w="38100" cap="sq" cmpd="sng">
            <a:solidFill>
              <a:srgbClr val="FF0000"/>
            </a:solidFill>
            <a:prstDash val="solid"/>
            <a:headEnd type="none" w="med" len="med"/>
            <a:tailEnd type="triangle" w="sm" len="sm"/>
          </a:ln>
        </p:spPr>
      </p:sp>
      <p:sp>
        <p:nvSpPr>
          <p:cNvPr id="282646" name="Line 22"/>
          <p:cNvSpPr/>
          <p:nvPr/>
        </p:nvSpPr>
        <p:spPr>
          <a:xfrm>
            <a:off x="4517437" y="4054475"/>
            <a:ext cx="0" cy="215900"/>
          </a:xfrm>
          <a:prstGeom prst="line">
            <a:avLst/>
          </a:prstGeom>
          <a:ln w="38100" cap="sq" cmpd="sng">
            <a:solidFill>
              <a:srgbClr val="FF0000"/>
            </a:solidFill>
            <a:prstDash val="solid"/>
            <a:headEnd type="none" w="med" len="med"/>
            <a:tailEnd type="triangle" w="sm" len="sm"/>
          </a:ln>
        </p:spPr>
      </p:sp>
      <p:sp>
        <p:nvSpPr>
          <p:cNvPr id="282647" name="Line 23"/>
          <p:cNvSpPr/>
          <p:nvPr/>
        </p:nvSpPr>
        <p:spPr>
          <a:xfrm>
            <a:off x="5231719" y="4054475"/>
            <a:ext cx="0" cy="215900"/>
          </a:xfrm>
          <a:prstGeom prst="line">
            <a:avLst/>
          </a:prstGeom>
          <a:ln w="38100" cap="sq" cmpd="sng">
            <a:solidFill>
              <a:srgbClr val="FF0000"/>
            </a:solidFill>
            <a:prstDash val="solid"/>
            <a:headEnd type="none" w="med" len="med"/>
            <a:tailEnd type="triangle" w="sm" len="sm"/>
          </a:ln>
        </p:spPr>
      </p:sp>
      <p:sp>
        <p:nvSpPr>
          <p:cNvPr id="282648" name="Line 24"/>
          <p:cNvSpPr/>
          <p:nvPr/>
        </p:nvSpPr>
        <p:spPr>
          <a:xfrm>
            <a:off x="6582506" y="4076700"/>
            <a:ext cx="0" cy="215900"/>
          </a:xfrm>
          <a:prstGeom prst="line">
            <a:avLst/>
          </a:prstGeom>
          <a:ln w="38100" cap="sq" cmpd="sng">
            <a:solidFill>
              <a:srgbClr val="FF0000"/>
            </a:solidFill>
            <a:prstDash val="solid"/>
            <a:headEnd type="none" w="med" len="med"/>
            <a:tailEnd type="triangle" w="sm" len="sm"/>
          </a:ln>
        </p:spPr>
      </p:sp>
      <p:sp>
        <p:nvSpPr>
          <p:cNvPr id="282649" name="Line 25"/>
          <p:cNvSpPr/>
          <p:nvPr/>
        </p:nvSpPr>
        <p:spPr>
          <a:xfrm>
            <a:off x="7269804" y="4076700"/>
            <a:ext cx="0" cy="215900"/>
          </a:xfrm>
          <a:prstGeom prst="line">
            <a:avLst/>
          </a:prstGeom>
          <a:ln w="38100" cap="sq" cmpd="sng">
            <a:solidFill>
              <a:srgbClr val="FF0000"/>
            </a:solidFill>
            <a:prstDash val="solid"/>
            <a:headEnd type="none" w="med" len="med"/>
            <a:tailEnd type="triangle" w="sm" len="sm"/>
          </a:ln>
        </p:spPr>
      </p:sp>
      <p:sp>
        <p:nvSpPr>
          <p:cNvPr id="282650" name="Line 26"/>
          <p:cNvSpPr/>
          <p:nvPr/>
        </p:nvSpPr>
        <p:spPr>
          <a:xfrm>
            <a:off x="7958689" y="4076700"/>
            <a:ext cx="0" cy="215900"/>
          </a:xfrm>
          <a:prstGeom prst="line">
            <a:avLst/>
          </a:prstGeom>
          <a:ln w="38100" cap="sq" cmpd="sng">
            <a:solidFill>
              <a:srgbClr val="FF0000"/>
            </a:solidFill>
            <a:prstDash val="solid"/>
            <a:headEnd type="none" w="med" len="med"/>
            <a:tailEnd type="triangle" w="sm" len="sm"/>
          </a:ln>
        </p:spPr>
      </p:sp>
      <p:sp>
        <p:nvSpPr>
          <p:cNvPr id="282651" name="Line 27"/>
          <p:cNvSpPr/>
          <p:nvPr/>
        </p:nvSpPr>
        <p:spPr>
          <a:xfrm>
            <a:off x="8645987" y="4076700"/>
            <a:ext cx="0" cy="215900"/>
          </a:xfrm>
          <a:prstGeom prst="line">
            <a:avLst/>
          </a:prstGeom>
          <a:ln w="38100" cap="sq" cmpd="sng">
            <a:solidFill>
              <a:srgbClr val="FF0000"/>
            </a:solidFill>
            <a:prstDash val="solid"/>
            <a:headEnd type="none" w="med" len="med"/>
            <a:tailEnd type="triangle" w="sm" len="sm"/>
          </a:ln>
        </p:spPr>
      </p:sp>
      <p:sp>
        <p:nvSpPr>
          <p:cNvPr id="282652" name="Line 28"/>
          <p:cNvSpPr/>
          <p:nvPr/>
        </p:nvSpPr>
        <p:spPr>
          <a:xfrm>
            <a:off x="9334873" y="4076700"/>
            <a:ext cx="0" cy="215900"/>
          </a:xfrm>
          <a:prstGeom prst="line">
            <a:avLst/>
          </a:prstGeom>
          <a:ln w="38100" cap="sq" cmpd="sng">
            <a:solidFill>
              <a:srgbClr val="FF0000"/>
            </a:solidFill>
            <a:prstDash val="solid"/>
            <a:headEnd type="none" w="med" len="med"/>
            <a:tailEnd type="triangle" w="sm" len="sm"/>
          </a:ln>
        </p:spPr>
      </p:sp>
      <p:sp>
        <p:nvSpPr>
          <p:cNvPr id="282653" name="Line 29"/>
          <p:cNvSpPr/>
          <p:nvPr/>
        </p:nvSpPr>
        <p:spPr>
          <a:xfrm>
            <a:off x="3142841" y="4054475"/>
            <a:ext cx="2088878" cy="0"/>
          </a:xfrm>
          <a:prstGeom prst="line">
            <a:avLst/>
          </a:prstGeom>
          <a:ln w="38100" cap="sq" cmpd="sng">
            <a:solidFill>
              <a:srgbClr val="FF0000"/>
            </a:solidFill>
            <a:prstDash val="solid"/>
            <a:headEnd type="none" w="med" len="med"/>
            <a:tailEnd type="none" w="med" len="med"/>
          </a:ln>
        </p:spPr>
      </p:sp>
      <p:sp>
        <p:nvSpPr>
          <p:cNvPr id="282654" name="Line 30"/>
          <p:cNvSpPr/>
          <p:nvPr/>
        </p:nvSpPr>
        <p:spPr>
          <a:xfrm>
            <a:off x="6598379" y="4076700"/>
            <a:ext cx="2736494" cy="0"/>
          </a:xfrm>
          <a:prstGeom prst="line">
            <a:avLst/>
          </a:prstGeom>
          <a:ln w="38100" cap="sq" cmpd="sng">
            <a:solidFill>
              <a:srgbClr val="FF0000"/>
            </a:solidFill>
            <a:prstDash val="solid"/>
            <a:headEnd type="none" w="med" len="med"/>
            <a:tailEnd type="none" w="med" len="med"/>
          </a:ln>
        </p:spPr>
      </p:sp>
      <p:sp>
        <p:nvSpPr>
          <p:cNvPr id="282655" name="Text Box 31"/>
          <p:cNvSpPr txBox="1">
            <a:spLocks noChangeArrowheads="1"/>
          </p:cNvSpPr>
          <p:nvPr/>
        </p:nvSpPr>
        <p:spPr bwMode="auto">
          <a:xfrm>
            <a:off x="2290465" y="1773238"/>
            <a:ext cx="2334909" cy="521970"/>
          </a:xfrm>
          <a:prstGeom prst="rect">
            <a:avLst/>
          </a:prstGeom>
          <a:gradFill rotWithShape="1">
            <a:gsLst>
              <a:gs pos="0">
                <a:srgbClr val="B1F7A7"/>
              </a:gs>
              <a:gs pos="50000">
                <a:schemeClr val="bg1"/>
              </a:gs>
              <a:gs pos="100000">
                <a:srgbClr val="B1F7A7"/>
              </a:gs>
            </a:gsLst>
            <a:lin ang="5400000" scaled="1"/>
          </a:gradFill>
          <a:ln w="9525">
            <a:noFill/>
            <a:miter lim="800000"/>
          </a:ln>
          <a:effectLst/>
        </p:spPr>
        <p:txBody>
          <a:bodyPr>
            <a:spAutoFit/>
          </a:bodyPr>
          <a:lstStyle/>
          <a:p>
            <a:pPr marR="0" defTabSz="914400">
              <a:spcBef>
                <a:spcPct val="50000"/>
              </a:spcBef>
              <a:buClrTx/>
              <a:buSzTx/>
              <a:buFontTx/>
              <a:buNone/>
              <a:defRPr/>
            </a:pPr>
            <a:r>
              <a:rPr kumimoji="0" lang="zh-CN" altLang="en-US" sz="2800" kern="1200" cap="none" spc="0" normalizeH="0" baseline="0" noProof="0">
                <a:solidFill>
                  <a:schemeClr val="tx2"/>
                </a:solidFill>
                <a:latin typeface="微软雅黑" panose="020B0503020204020204" pitchFamily="34" charset="-122"/>
                <a:ea typeface="微软雅黑" panose="020B0503020204020204" pitchFamily="34" charset="-122"/>
                <a:cs typeface="+mn-cs"/>
              </a:rPr>
              <a:t>地图的种类：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2627"/>
                                        </p:tgtEl>
                                        <p:attrNameLst>
                                          <p:attrName>style.visibility</p:attrName>
                                        </p:attrNameLst>
                                      </p:cBhvr>
                                      <p:to>
                                        <p:strVal val="visible"/>
                                      </p:to>
                                    </p:set>
                                    <p:animEffect transition="in" filter="wipe(down)">
                                      <p:cBhvr>
                                        <p:cTn id="7" dur="500"/>
                                        <p:tgtEl>
                                          <p:spTgt spid="2826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2640"/>
                                        </p:tgtEl>
                                        <p:attrNameLst>
                                          <p:attrName>style.visibility</p:attrName>
                                        </p:attrNameLst>
                                      </p:cBhvr>
                                      <p:to>
                                        <p:strVal val="visible"/>
                                      </p:to>
                                    </p:set>
                                    <p:animEffect transition="in" filter="wipe(up)">
                                      <p:cBhvr>
                                        <p:cTn id="12" dur="500"/>
                                        <p:tgtEl>
                                          <p:spTgt spid="28264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82641"/>
                                        </p:tgtEl>
                                        <p:attrNameLst>
                                          <p:attrName>style.visibility</p:attrName>
                                        </p:attrNameLst>
                                      </p:cBhvr>
                                      <p:to>
                                        <p:strVal val="visible"/>
                                      </p:to>
                                    </p:set>
                                    <p:animEffect transition="in" filter="wipe(up)">
                                      <p:cBhvr>
                                        <p:cTn id="16" dur="500"/>
                                        <p:tgtEl>
                                          <p:spTgt spid="282641"/>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82642"/>
                                        </p:tgtEl>
                                        <p:attrNameLst>
                                          <p:attrName>style.visibility</p:attrName>
                                        </p:attrNameLst>
                                      </p:cBhvr>
                                      <p:to>
                                        <p:strVal val="visible"/>
                                      </p:to>
                                    </p:set>
                                    <p:animEffect transition="in" filter="wipe(up)">
                                      <p:cBhvr>
                                        <p:cTn id="20" dur="500"/>
                                        <p:tgtEl>
                                          <p:spTgt spid="282642"/>
                                        </p:tgtEl>
                                      </p:cBhvr>
                                    </p:animEffect>
                                  </p:childTnLst>
                                </p:cTn>
                              </p:par>
                              <p:par>
                                <p:cTn id="21" presetID="22" presetClass="entr" presetSubtype="1" fill="hold" nodeType="withEffect">
                                  <p:stCondLst>
                                    <p:cond delay="0"/>
                                  </p:stCondLst>
                                  <p:childTnLst>
                                    <p:set>
                                      <p:cBhvr>
                                        <p:cTn id="22" dur="1" fill="hold">
                                          <p:stCondLst>
                                            <p:cond delay="0"/>
                                          </p:stCondLst>
                                        </p:cTn>
                                        <p:tgtEl>
                                          <p:spTgt spid="282643"/>
                                        </p:tgtEl>
                                        <p:attrNameLst>
                                          <p:attrName>style.visibility</p:attrName>
                                        </p:attrNameLst>
                                      </p:cBhvr>
                                      <p:to>
                                        <p:strVal val="visible"/>
                                      </p:to>
                                    </p:set>
                                    <p:animEffect transition="in" filter="wipe(up)">
                                      <p:cBhvr>
                                        <p:cTn id="23" dur="500"/>
                                        <p:tgtEl>
                                          <p:spTgt spid="28264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82635"/>
                                        </p:tgtEl>
                                        <p:attrNameLst>
                                          <p:attrName>style.visibility</p:attrName>
                                        </p:attrNameLst>
                                      </p:cBhvr>
                                      <p:to>
                                        <p:strVal val="visible"/>
                                      </p:to>
                                    </p:set>
                                    <p:animEffect transition="in" filter="wipe(down)">
                                      <p:cBhvr>
                                        <p:cTn id="28" dur="500"/>
                                        <p:tgtEl>
                                          <p:spTgt spid="282635"/>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282636"/>
                                        </p:tgtEl>
                                        <p:attrNameLst>
                                          <p:attrName>style.visibility</p:attrName>
                                        </p:attrNameLst>
                                      </p:cBhvr>
                                      <p:to>
                                        <p:strVal val="visible"/>
                                      </p:to>
                                    </p:set>
                                    <p:animEffect transition="in" filter="wipe(down)">
                                      <p:cBhvr>
                                        <p:cTn id="32" dur="500"/>
                                        <p:tgtEl>
                                          <p:spTgt spid="2826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82654"/>
                                        </p:tgtEl>
                                        <p:attrNameLst>
                                          <p:attrName>style.visibility</p:attrName>
                                        </p:attrNameLst>
                                      </p:cBhvr>
                                      <p:to>
                                        <p:strVal val="visible"/>
                                      </p:to>
                                    </p:set>
                                    <p:animEffect transition="in" filter="wipe(up)">
                                      <p:cBhvr>
                                        <p:cTn id="37" dur="500"/>
                                        <p:tgtEl>
                                          <p:spTgt spid="282654"/>
                                        </p:tgtEl>
                                      </p:cBhvr>
                                    </p:animEffect>
                                  </p:childTnLst>
                                </p:cTn>
                              </p:par>
                              <p:par>
                                <p:cTn id="38" presetID="22" presetClass="entr" presetSubtype="1" fill="hold" nodeType="withEffect">
                                  <p:stCondLst>
                                    <p:cond delay="0"/>
                                  </p:stCondLst>
                                  <p:childTnLst>
                                    <p:set>
                                      <p:cBhvr>
                                        <p:cTn id="39" dur="1" fill="hold">
                                          <p:stCondLst>
                                            <p:cond delay="0"/>
                                          </p:stCondLst>
                                        </p:cTn>
                                        <p:tgtEl>
                                          <p:spTgt spid="282653"/>
                                        </p:tgtEl>
                                        <p:attrNameLst>
                                          <p:attrName>style.visibility</p:attrName>
                                        </p:attrNameLst>
                                      </p:cBhvr>
                                      <p:to>
                                        <p:strVal val="visible"/>
                                      </p:to>
                                    </p:set>
                                    <p:animEffect transition="in" filter="wipe(up)">
                                      <p:cBhvr>
                                        <p:cTn id="40" dur="500"/>
                                        <p:tgtEl>
                                          <p:spTgt spid="282653"/>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282652"/>
                                        </p:tgtEl>
                                        <p:attrNameLst>
                                          <p:attrName>style.visibility</p:attrName>
                                        </p:attrNameLst>
                                      </p:cBhvr>
                                      <p:to>
                                        <p:strVal val="visible"/>
                                      </p:to>
                                    </p:set>
                                    <p:animEffect transition="in" filter="wipe(up)">
                                      <p:cBhvr>
                                        <p:cTn id="44" dur="500"/>
                                        <p:tgtEl>
                                          <p:spTgt spid="282652"/>
                                        </p:tgtEl>
                                      </p:cBhvr>
                                    </p:animEffect>
                                  </p:childTnLst>
                                </p:cTn>
                              </p:par>
                              <p:par>
                                <p:cTn id="45" presetID="22" presetClass="entr" presetSubtype="1" fill="hold" nodeType="withEffect">
                                  <p:stCondLst>
                                    <p:cond delay="0"/>
                                  </p:stCondLst>
                                  <p:childTnLst>
                                    <p:set>
                                      <p:cBhvr>
                                        <p:cTn id="46" dur="1" fill="hold">
                                          <p:stCondLst>
                                            <p:cond delay="0"/>
                                          </p:stCondLst>
                                        </p:cTn>
                                        <p:tgtEl>
                                          <p:spTgt spid="282651"/>
                                        </p:tgtEl>
                                        <p:attrNameLst>
                                          <p:attrName>style.visibility</p:attrName>
                                        </p:attrNameLst>
                                      </p:cBhvr>
                                      <p:to>
                                        <p:strVal val="visible"/>
                                      </p:to>
                                    </p:set>
                                    <p:animEffect transition="in" filter="wipe(up)">
                                      <p:cBhvr>
                                        <p:cTn id="47" dur="500"/>
                                        <p:tgtEl>
                                          <p:spTgt spid="282651"/>
                                        </p:tgtEl>
                                      </p:cBhvr>
                                    </p:animEffect>
                                  </p:childTnLst>
                                </p:cTn>
                              </p:par>
                              <p:par>
                                <p:cTn id="48" presetID="22" presetClass="entr" presetSubtype="1" fill="hold" nodeType="withEffect">
                                  <p:stCondLst>
                                    <p:cond delay="0"/>
                                  </p:stCondLst>
                                  <p:childTnLst>
                                    <p:set>
                                      <p:cBhvr>
                                        <p:cTn id="49" dur="1" fill="hold">
                                          <p:stCondLst>
                                            <p:cond delay="0"/>
                                          </p:stCondLst>
                                        </p:cTn>
                                        <p:tgtEl>
                                          <p:spTgt spid="282650"/>
                                        </p:tgtEl>
                                        <p:attrNameLst>
                                          <p:attrName>style.visibility</p:attrName>
                                        </p:attrNameLst>
                                      </p:cBhvr>
                                      <p:to>
                                        <p:strVal val="visible"/>
                                      </p:to>
                                    </p:set>
                                    <p:animEffect transition="in" filter="wipe(up)">
                                      <p:cBhvr>
                                        <p:cTn id="50" dur="500"/>
                                        <p:tgtEl>
                                          <p:spTgt spid="282650"/>
                                        </p:tgtEl>
                                      </p:cBhvr>
                                    </p:animEffect>
                                  </p:childTnLst>
                                </p:cTn>
                              </p:par>
                              <p:par>
                                <p:cTn id="51" presetID="22" presetClass="entr" presetSubtype="1" fill="hold" nodeType="withEffect">
                                  <p:stCondLst>
                                    <p:cond delay="0"/>
                                  </p:stCondLst>
                                  <p:childTnLst>
                                    <p:set>
                                      <p:cBhvr>
                                        <p:cTn id="52" dur="1" fill="hold">
                                          <p:stCondLst>
                                            <p:cond delay="0"/>
                                          </p:stCondLst>
                                        </p:cTn>
                                        <p:tgtEl>
                                          <p:spTgt spid="282649"/>
                                        </p:tgtEl>
                                        <p:attrNameLst>
                                          <p:attrName>style.visibility</p:attrName>
                                        </p:attrNameLst>
                                      </p:cBhvr>
                                      <p:to>
                                        <p:strVal val="visible"/>
                                      </p:to>
                                    </p:set>
                                    <p:animEffect transition="in" filter="wipe(up)">
                                      <p:cBhvr>
                                        <p:cTn id="53" dur="500"/>
                                        <p:tgtEl>
                                          <p:spTgt spid="282649"/>
                                        </p:tgtEl>
                                      </p:cBhvr>
                                    </p:animEffect>
                                  </p:childTnLst>
                                </p:cTn>
                              </p:par>
                              <p:par>
                                <p:cTn id="54" presetID="22" presetClass="entr" presetSubtype="1" fill="hold" nodeType="withEffect">
                                  <p:stCondLst>
                                    <p:cond delay="0"/>
                                  </p:stCondLst>
                                  <p:childTnLst>
                                    <p:set>
                                      <p:cBhvr>
                                        <p:cTn id="55" dur="1" fill="hold">
                                          <p:stCondLst>
                                            <p:cond delay="0"/>
                                          </p:stCondLst>
                                        </p:cTn>
                                        <p:tgtEl>
                                          <p:spTgt spid="282648"/>
                                        </p:tgtEl>
                                        <p:attrNameLst>
                                          <p:attrName>style.visibility</p:attrName>
                                        </p:attrNameLst>
                                      </p:cBhvr>
                                      <p:to>
                                        <p:strVal val="visible"/>
                                      </p:to>
                                    </p:set>
                                    <p:animEffect transition="in" filter="wipe(up)">
                                      <p:cBhvr>
                                        <p:cTn id="56" dur="500"/>
                                        <p:tgtEl>
                                          <p:spTgt spid="282648"/>
                                        </p:tgtEl>
                                      </p:cBhvr>
                                    </p:animEffect>
                                  </p:childTnLst>
                                </p:cTn>
                              </p:par>
                              <p:par>
                                <p:cTn id="57" presetID="22" presetClass="entr" presetSubtype="1" fill="hold" nodeType="withEffect">
                                  <p:stCondLst>
                                    <p:cond delay="0"/>
                                  </p:stCondLst>
                                  <p:childTnLst>
                                    <p:set>
                                      <p:cBhvr>
                                        <p:cTn id="58" dur="1" fill="hold">
                                          <p:stCondLst>
                                            <p:cond delay="0"/>
                                          </p:stCondLst>
                                        </p:cTn>
                                        <p:tgtEl>
                                          <p:spTgt spid="282647"/>
                                        </p:tgtEl>
                                        <p:attrNameLst>
                                          <p:attrName>style.visibility</p:attrName>
                                        </p:attrNameLst>
                                      </p:cBhvr>
                                      <p:to>
                                        <p:strVal val="visible"/>
                                      </p:to>
                                    </p:set>
                                    <p:animEffect transition="in" filter="wipe(up)">
                                      <p:cBhvr>
                                        <p:cTn id="59" dur="500"/>
                                        <p:tgtEl>
                                          <p:spTgt spid="282647"/>
                                        </p:tgtEl>
                                      </p:cBhvr>
                                    </p:animEffect>
                                  </p:childTnLst>
                                </p:cTn>
                              </p:par>
                              <p:par>
                                <p:cTn id="60" presetID="22" presetClass="entr" presetSubtype="1" fill="hold" nodeType="withEffect">
                                  <p:stCondLst>
                                    <p:cond delay="0"/>
                                  </p:stCondLst>
                                  <p:childTnLst>
                                    <p:set>
                                      <p:cBhvr>
                                        <p:cTn id="61" dur="1" fill="hold">
                                          <p:stCondLst>
                                            <p:cond delay="0"/>
                                          </p:stCondLst>
                                        </p:cTn>
                                        <p:tgtEl>
                                          <p:spTgt spid="282646"/>
                                        </p:tgtEl>
                                        <p:attrNameLst>
                                          <p:attrName>style.visibility</p:attrName>
                                        </p:attrNameLst>
                                      </p:cBhvr>
                                      <p:to>
                                        <p:strVal val="visible"/>
                                      </p:to>
                                    </p:set>
                                    <p:animEffect transition="in" filter="wipe(up)">
                                      <p:cBhvr>
                                        <p:cTn id="62" dur="500"/>
                                        <p:tgtEl>
                                          <p:spTgt spid="282646"/>
                                        </p:tgtEl>
                                      </p:cBhvr>
                                    </p:animEffect>
                                  </p:childTnLst>
                                </p:cTn>
                              </p:par>
                              <p:par>
                                <p:cTn id="63" presetID="22" presetClass="entr" presetSubtype="1" fill="hold" nodeType="withEffect">
                                  <p:stCondLst>
                                    <p:cond delay="0"/>
                                  </p:stCondLst>
                                  <p:childTnLst>
                                    <p:set>
                                      <p:cBhvr>
                                        <p:cTn id="64" dur="1" fill="hold">
                                          <p:stCondLst>
                                            <p:cond delay="0"/>
                                          </p:stCondLst>
                                        </p:cTn>
                                        <p:tgtEl>
                                          <p:spTgt spid="282645"/>
                                        </p:tgtEl>
                                        <p:attrNameLst>
                                          <p:attrName>style.visibility</p:attrName>
                                        </p:attrNameLst>
                                      </p:cBhvr>
                                      <p:to>
                                        <p:strVal val="visible"/>
                                      </p:to>
                                    </p:set>
                                    <p:animEffect transition="in" filter="wipe(up)">
                                      <p:cBhvr>
                                        <p:cTn id="65" dur="500"/>
                                        <p:tgtEl>
                                          <p:spTgt spid="282645"/>
                                        </p:tgtEl>
                                      </p:cBhvr>
                                    </p:animEffect>
                                  </p:childTnLst>
                                </p:cTn>
                              </p:par>
                              <p:par>
                                <p:cTn id="66" presetID="22" presetClass="entr" presetSubtype="1" fill="hold" nodeType="withEffect">
                                  <p:stCondLst>
                                    <p:cond delay="0"/>
                                  </p:stCondLst>
                                  <p:childTnLst>
                                    <p:set>
                                      <p:cBhvr>
                                        <p:cTn id="67" dur="1" fill="hold">
                                          <p:stCondLst>
                                            <p:cond delay="0"/>
                                          </p:stCondLst>
                                        </p:cTn>
                                        <p:tgtEl>
                                          <p:spTgt spid="282644"/>
                                        </p:tgtEl>
                                        <p:attrNameLst>
                                          <p:attrName>style.visibility</p:attrName>
                                        </p:attrNameLst>
                                      </p:cBhvr>
                                      <p:to>
                                        <p:strVal val="visible"/>
                                      </p:to>
                                    </p:set>
                                    <p:animEffect transition="in" filter="wipe(up)">
                                      <p:cBhvr>
                                        <p:cTn id="68" dur="500"/>
                                        <p:tgtEl>
                                          <p:spTgt spid="28264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82630"/>
                                        </p:tgtEl>
                                        <p:attrNameLst>
                                          <p:attrName>style.visibility</p:attrName>
                                        </p:attrNameLst>
                                      </p:cBhvr>
                                      <p:to>
                                        <p:strVal val="visible"/>
                                      </p:to>
                                    </p:set>
                                    <p:animEffect transition="in" filter="wipe(up)">
                                      <p:cBhvr>
                                        <p:cTn id="73" dur="1000"/>
                                        <p:tgtEl>
                                          <p:spTgt spid="282630"/>
                                        </p:tgtEl>
                                      </p:cBhvr>
                                    </p:animEffect>
                                  </p:childTnLst>
                                </p:cTn>
                              </p:par>
                            </p:childTnLst>
                          </p:cTn>
                        </p:par>
                        <p:par>
                          <p:cTn id="74" fill="hold">
                            <p:stCondLst>
                              <p:cond delay="1000"/>
                            </p:stCondLst>
                            <p:childTnLst>
                              <p:par>
                                <p:cTn id="75" presetID="22" presetClass="entr" presetSubtype="1" fill="hold" grpId="0" nodeType="afterEffect">
                                  <p:stCondLst>
                                    <p:cond delay="0"/>
                                  </p:stCondLst>
                                  <p:childTnLst>
                                    <p:set>
                                      <p:cBhvr>
                                        <p:cTn id="76" dur="1" fill="hold">
                                          <p:stCondLst>
                                            <p:cond delay="0"/>
                                          </p:stCondLst>
                                        </p:cTn>
                                        <p:tgtEl>
                                          <p:spTgt spid="282628"/>
                                        </p:tgtEl>
                                        <p:attrNameLst>
                                          <p:attrName>style.visibility</p:attrName>
                                        </p:attrNameLst>
                                      </p:cBhvr>
                                      <p:to>
                                        <p:strVal val="visible"/>
                                      </p:to>
                                    </p:set>
                                    <p:animEffect transition="in" filter="wipe(up)">
                                      <p:cBhvr>
                                        <p:cTn id="77" dur="1000"/>
                                        <p:tgtEl>
                                          <p:spTgt spid="282628"/>
                                        </p:tgtEl>
                                      </p:cBhvr>
                                    </p:animEffect>
                                  </p:childTnLst>
                                </p:cTn>
                              </p:par>
                            </p:childTnLst>
                          </p:cTn>
                        </p:par>
                        <p:par>
                          <p:cTn id="78" fill="hold">
                            <p:stCondLst>
                              <p:cond delay="2000"/>
                            </p:stCondLst>
                            <p:childTnLst>
                              <p:par>
                                <p:cTn id="79" presetID="22" presetClass="entr" presetSubtype="1" fill="hold" grpId="0" nodeType="afterEffect">
                                  <p:stCondLst>
                                    <p:cond delay="0"/>
                                  </p:stCondLst>
                                  <p:childTnLst>
                                    <p:set>
                                      <p:cBhvr>
                                        <p:cTn id="80" dur="1" fill="hold">
                                          <p:stCondLst>
                                            <p:cond delay="0"/>
                                          </p:stCondLst>
                                        </p:cTn>
                                        <p:tgtEl>
                                          <p:spTgt spid="282629"/>
                                        </p:tgtEl>
                                        <p:attrNameLst>
                                          <p:attrName>style.visibility</p:attrName>
                                        </p:attrNameLst>
                                      </p:cBhvr>
                                      <p:to>
                                        <p:strVal val="visible"/>
                                      </p:to>
                                    </p:set>
                                    <p:animEffect transition="in" filter="wipe(up)">
                                      <p:cBhvr>
                                        <p:cTn id="81" dur="1000"/>
                                        <p:tgtEl>
                                          <p:spTgt spid="282629"/>
                                        </p:tgtEl>
                                      </p:cBhvr>
                                    </p:animEffect>
                                  </p:childTnLst>
                                </p:cTn>
                              </p:par>
                            </p:childTnLst>
                          </p:cTn>
                        </p:par>
                        <p:par>
                          <p:cTn id="82" fill="hold">
                            <p:stCondLst>
                              <p:cond delay="3000"/>
                            </p:stCondLst>
                            <p:childTnLst>
                              <p:par>
                                <p:cTn id="83" presetID="22" presetClass="entr" presetSubtype="1" fill="hold" grpId="0" nodeType="afterEffect">
                                  <p:stCondLst>
                                    <p:cond delay="0"/>
                                  </p:stCondLst>
                                  <p:childTnLst>
                                    <p:set>
                                      <p:cBhvr>
                                        <p:cTn id="84" dur="1" fill="hold">
                                          <p:stCondLst>
                                            <p:cond delay="0"/>
                                          </p:stCondLst>
                                        </p:cTn>
                                        <p:tgtEl>
                                          <p:spTgt spid="282632"/>
                                        </p:tgtEl>
                                        <p:attrNameLst>
                                          <p:attrName>style.visibility</p:attrName>
                                        </p:attrNameLst>
                                      </p:cBhvr>
                                      <p:to>
                                        <p:strVal val="visible"/>
                                      </p:to>
                                    </p:set>
                                    <p:animEffect transition="in" filter="wipe(up)">
                                      <p:cBhvr>
                                        <p:cTn id="85" dur="1000"/>
                                        <p:tgtEl>
                                          <p:spTgt spid="282632"/>
                                        </p:tgtEl>
                                      </p:cBhvr>
                                    </p:animEffect>
                                  </p:childTnLst>
                                </p:cTn>
                              </p:par>
                            </p:childTnLst>
                          </p:cTn>
                        </p:par>
                        <p:par>
                          <p:cTn id="86" fill="hold">
                            <p:stCondLst>
                              <p:cond delay="4000"/>
                            </p:stCondLst>
                            <p:childTnLst>
                              <p:par>
                                <p:cTn id="87" presetID="22" presetClass="entr" presetSubtype="1" fill="hold" grpId="0" nodeType="afterEffect">
                                  <p:stCondLst>
                                    <p:cond delay="0"/>
                                  </p:stCondLst>
                                  <p:childTnLst>
                                    <p:set>
                                      <p:cBhvr>
                                        <p:cTn id="88" dur="1" fill="hold">
                                          <p:stCondLst>
                                            <p:cond delay="0"/>
                                          </p:stCondLst>
                                        </p:cTn>
                                        <p:tgtEl>
                                          <p:spTgt spid="282631"/>
                                        </p:tgtEl>
                                        <p:attrNameLst>
                                          <p:attrName>style.visibility</p:attrName>
                                        </p:attrNameLst>
                                      </p:cBhvr>
                                      <p:to>
                                        <p:strVal val="visible"/>
                                      </p:to>
                                    </p:set>
                                    <p:animEffect transition="in" filter="wipe(up)">
                                      <p:cBhvr>
                                        <p:cTn id="89" dur="1000"/>
                                        <p:tgtEl>
                                          <p:spTgt spid="282631"/>
                                        </p:tgtEl>
                                      </p:cBhvr>
                                    </p:animEffect>
                                  </p:childTnLst>
                                </p:cTn>
                              </p:par>
                            </p:childTnLst>
                          </p:cTn>
                        </p:par>
                        <p:par>
                          <p:cTn id="90" fill="hold">
                            <p:stCondLst>
                              <p:cond delay="5000"/>
                            </p:stCondLst>
                            <p:childTnLst>
                              <p:par>
                                <p:cTn id="91" presetID="22" presetClass="entr" presetSubtype="1" fill="hold" grpId="0" nodeType="afterEffect">
                                  <p:stCondLst>
                                    <p:cond delay="0"/>
                                  </p:stCondLst>
                                  <p:childTnLst>
                                    <p:set>
                                      <p:cBhvr>
                                        <p:cTn id="92" dur="1" fill="hold">
                                          <p:stCondLst>
                                            <p:cond delay="0"/>
                                          </p:stCondLst>
                                        </p:cTn>
                                        <p:tgtEl>
                                          <p:spTgt spid="282633"/>
                                        </p:tgtEl>
                                        <p:attrNameLst>
                                          <p:attrName>style.visibility</p:attrName>
                                        </p:attrNameLst>
                                      </p:cBhvr>
                                      <p:to>
                                        <p:strVal val="visible"/>
                                      </p:to>
                                    </p:set>
                                    <p:animEffect transition="in" filter="wipe(up)">
                                      <p:cBhvr>
                                        <p:cTn id="93" dur="1000"/>
                                        <p:tgtEl>
                                          <p:spTgt spid="282633"/>
                                        </p:tgtEl>
                                      </p:cBhvr>
                                    </p:animEffect>
                                  </p:childTnLst>
                                </p:cTn>
                              </p:par>
                            </p:childTnLst>
                          </p:cTn>
                        </p:par>
                        <p:par>
                          <p:cTn id="94" fill="hold">
                            <p:stCondLst>
                              <p:cond delay="6000"/>
                            </p:stCondLst>
                            <p:childTnLst>
                              <p:par>
                                <p:cTn id="95" presetID="22" presetClass="entr" presetSubtype="1" fill="hold" grpId="0" nodeType="afterEffect">
                                  <p:stCondLst>
                                    <p:cond delay="0"/>
                                  </p:stCondLst>
                                  <p:childTnLst>
                                    <p:set>
                                      <p:cBhvr>
                                        <p:cTn id="96" dur="1" fill="hold">
                                          <p:stCondLst>
                                            <p:cond delay="0"/>
                                          </p:stCondLst>
                                        </p:cTn>
                                        <p:tgtEl>
                                          <p:spTgt spid="282638"/>
                                        </p:tgtEl>
                                        <p:attrNameLst>
                                          <p:attrName>style.visibility</p:attrName>
                                        </p:attrNameLst>
                                      </p:cBhvr>
                                      <p:to>
                                        <p:strVal val="visible"/>
                                      </p:to>
                                    </p:set>
                                    <p:animEffect transition="in" filter="wipe(up)">
                                      <p:cBhvr>
                                        <p:cTn id="97" dur="1000"/>
                                        <p:tgtEl>
                                          <p:spTgt spid="282638"/>
                                        </p:tgtEl>
                                      </p:cBhvr>
                                    </p:animEffect>
                                  </p:childTnLst>
                                </p:cTn>
                              </p:par>
                            </p:childTnLst>
                          </p:cTn>
                        </p:par>
                        <p:par>
                          <p:cTn id="98" fill="hold">
                            <p:stCondLst>
                              <p:cond delay="7000"/>
                            </p:stCondLst>
                            <p:childTnLst>
                              <p:par>
                                <p:cTn id="99" presetID="22" presetClass="entr" presetSubtype="1" fill="hold" grpId="0" nodeType="afterEffect">
                                  <p:stCondLst>
                                    <p:cond delay="0"/>
                                  </p:stCondLst>
                                  <p:childTnLst>
                                    <p:set>
                                      <p:cBhvr>
                                        <p:cTn id="100" dur="1" fill="hold">
                                          <p:stCondLst>
                                            <p:cond delay="0"/>
                                          </p:stCondLst>
                                        </p:cTn>
                                        <p:tgtEl>
                                          <p:spTgt spid="282634"/>
                                        </p:tgtEl>
                                        <p:attrNameLst>
                                          <p:attrName>style.visibility</p:attrName>
                                        </p:attrNameLst>
                                      </p:cBhvr>
                                      <p:to>
                                        <p:strVal val="visible"/>
                                      </p:to>
                                    </p:set>
                                    <p:animEffect transition="in" filter="wipe(up)">
                                      <p:cBhvr>
                                        <p:cTn id="101" dur="1000"/>
                                        <p:tgtEl>
                                          <p:spTgt spid="282634"/>
                                        </p:tgtEl>
                                      </p:cBhvr>
                                    </p:animEffect>
                                  </p:childTnLst>
                                </p:cTn>
                              </p:par>
                            </p:childTnLst>
                          </p:cTn>
                        </p:par>
                        <p:par>
                          <p:cTn id="102" fill="hold">
                            <p:stCondLst>
                              <p:cond delay="8000"/>
                            </p:stCondLst>
                            <p:childTnLst>
                              <p:par>
                                <p:cTn id="103" presetID="22" presetClass="entr" presetSubtype="1" fill="hold" grpId="0" nodeType="afterEffect">
                                  <p:stCondLst>
                                    <p:cond delay="0"/>
                                  </p:stCondLst>
                                  <p:childTnLst>
                                    <p:set>
                                      <p:cBhvr>
                                        <p:cTn id="104" dur="1" fill="hold">
                                          <p:stCondLst>
                                            <p:cond delay="0"/>
                                          </p:stCondLst>
                                        </p:cTn>
                                        <p:tgtEl>
                                          <p:spTgt spid="282637"/>
                                        </p:tgtEl>
                                        <p:attrNameLst>
                                          <p:attrName>style.visibility</p:attrName>
                                        </p:attrNameLst>
                                      </p:cBhvr>
                                      <p:to>
                                        <p:strVal val="visible"/>
                                      </p:to>
                                    </p:set>
                                    <p:animEffect transition="in" filter="wipe(up)">
                                      <p:cBhvr>
                                        <p:cTn id="105" dur="1000"/>
                                        <p:tgtEl>
                                          <p:spTgt spid="282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p:bldP spid="282628" grpId="0"/>
      <p:bldP spid="282629" grpId="0"/>
      <p:bldP spid="282630" grpId="0"/>
      <p:bldP spid="282631" grpId="0"/>
      <p:bldP spid="282632" grpId="0"/>
      <p:bldP spid="282633" grpId="0"/>
      <p:bldP spid="282634" grpId="0"/>
      <p:bldP spid="282635" grpId="0"/>
      <p:bldP spid="282636" grpId="0"/>
      <p:bldP spid="282637" grpId="0"/>
      <p:bldP spid="282638"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bwMode="auto">
          <a:xfrm>
            <a:off x="812694" y="1511767"/>
            <a:ext cx="5282512" cy="571676"/>
            <a:chOff x="609600" y="1511963"/>
            <a:chExt cx="3962400" cy="571510"/>
          </a:xfrm>
        </p:grpSpPr>
        <p:sp>
          <p:nvSpPr>
            <p:cNvPr id="8" name="文本框 6"/>
            <p:cNvSpPr txBox="1">
              <a:spLocks noChangeArrowheads="1"/>
            </p:cNvSpPr>
            <p:nvPr/>
          </p:nvSpPr>
          <p:spPr bwMode="auto">
            <a:xfrm>
              <a:off x="1066892" y="1560253"/>
              <a:ext cx="3505108" cy="46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国际货币基金组织</a:t>
              </a:r>
            </a:p>
          </p:txBody>
        </p:sp>
        <p:sp>
          <p:nvSpPr>
            <p:cNvPr id="10" name="KSO_Shape"/>
            <p:cNvSpPr/>
            <p:nvPr/>
          </p:nvSpPr>
          <p:spPr bwMode="auto">
            <a:xfrm>
              <a:off x="609600" y="1511963"/>
              <a:ext cx="409575" cy="571510"/>
            </a:xfrm>
            <a:custGeom>
              <a:avLst/>
              <a:gdLst>
                <a:gd name="T0" fmla="*/ 433263854 w 4676"/>
                <a:gd name="T1" fmla="*/ 326073671 h 6235"/>
                <a:gd name="T2" fmla="*/ 419356764 w 4676"/>
                <a:gd name="T3" fmla="*/ 272863828 h 6235"/>
                <a:gd name="T4" fmla="*/ 397143001 w 4676"/>
                <a:gd name="T5" fmla="*/ 220494202 h 6235"/>
                <a:gd name="T6" fmla="*/ 369235627 w 4676"/>
                <a:gd name="T7" fmla="*/ 170364746 h 6235"/>
                <a:gd name="T8" fmla="*/ 334328111 w 4676"/>
                <a:gd name="T9" fmla="*/ 118181800 h 6235"/>
                <a:gd name="T10" fmla="*/ 277300025 w 4676"/>
                <a:gd name="T11" fmla="*/ 46862083 h 6235"/>
                <a:gd name="T12" fmla="*/ 243886036 w 4676"/>
                <a:gd name="T13" fmla="*/ 10642030 h 6235"/>
                <a:gd name="T14" fmla="*/ 233525765 w 4676"/>
                <a:gd name="T15" fmla="*/ 3454054 h 6235"/>
                <a:gd name="T16" fmla="*/ 221671968 w 4676"/>
                <a:gd name="T17" fmla="*/ 186681 h 6235"/>
                <a:gd name="T18" fmla="*/ 211311697 w 4676"/>
                <a:gd name="T19" fmla="*/ 653536 h 6235"/>
                <a:gd name="T20" fmla="*/ 199644896 w 4676"/>
                <a:gd name="T21" fmla="*/ 5040994 h 6235"/>
                <a:gd name="T22" fmla="*/ 189097935 w 4676"/>
                <a:gd name="T23" fmla="*/ 14096083 h 6235"/>
                <a:gd name="T24" fmla="*/ 144390221 w 4676"/>
                <a:gd name="T25" fmla="*/ 64038553 h 6235"/>
                <a:gd name="T26" fmla="*/ 88855356 w 4676"/>
                <a:gd name="T27" fmla="*/ 137038703 h 6235"/>
                <a:gd name="T28" fmla="*/ 58801496 w 4676"/>
                <a:gd name="T29" fmla="*/ 184367336 h 6235"/>
                <a:gd name="T30" fmla="*/ 32294150 w 4676"/>
                <a:gd name="T31" fmla="*/ 235243516 h 6235"/>
                <a:gd name="T32" fmla="*/ 12133681 w 4676"/>
                <a:gd name="T33" fmla="*/ 288079997 h 6235"/>
                <a:gd name="T34" fmla="*/ 1120145 w 4676"/>
                <a:gd name="T35" fmla="*/ 341289840 h 6235"/>
                <a:gd name="T36" fmla="*/ 653265 w 4676"/>
                <a:gd name="T37" fmla="*/ 380497092 h 6235"/>
                <a:gd name="T38" fmla="*/ 6906949 w 4676"/>
                <a:gd name="T39" fmla="*/ 418210593 h 6235"/>
                <a:gd name="T40" fmla="*/ 19320513 w 4676"/>
                <a:gd name="T41" fmla="*/ 453497242 h 6235"/>
                <a:gd name="T42" fmla="*/ 37240998 w 4676"/>
                <a:gd name="T43" fmla="*/ 485796387 h 6235"/>
                <a:gd name="T44" fmla="*/ 60294717 w 4676"/>
                <a:gd name="T45" fmla="*/ 514361610 h 6235"/>
                <a:gd name="T46" fmla="*/ 87735516 w 4676"/>
                <a:gd name="T47" fmla="*/ 538632868 h 6235"/>
                <a:gd name="T48" fmla="*/ 118909521 w 4676"/>
                <a:gd name="T49" fmla="*/ 558143002 h 6235"/>
                <a:gd name="T50" fmla="*/ 153350463 w 4676"/>
                <a:gd name="T51" fmla="*/ 572145592 h 6235"/>
                <a:gd name="T52" fmla="*/ 190497963 w 4676"/>
                <a:gd name="T53" fmla="*/ 580360465 h 6235"/>
                <a:gd name="T54" fmla="*/ 223912258 w 4676"/>
                <a:gd name="T55" fmla="*/ 581947405 h 6235"/>
                <a:gd name="T56" fmla="*/ 262086405 w 4676"/>
                <a:gd name="T57" fmla="*/ 577559947 h 6235"/>
                <a:gd name="T58" fmla="*/ 298207258 w 4676"/>
                <a:gd name="T59" fmla="*/ 566824730 h 6235"/>
                <a:gd name="T60" fmla="*/ 331341364 w 4676"/>
                <a:gd name="T61" fmla="*/ 550394983 h 6235"/>
                <a:gd name="T62" fmla="*/ 360928649 w 4676"/>
                <a:gd name="T63" fmla="*/ 528737562 h 6235"/>
                <a:gd name="T64" fmla="*/ 386502847 w 4676"/>
                <a:gd name="T65" fmla="*/ 502599496 h 6235"/>
                <a:gd name="T66" fmla="*/ 407503272 w 4676"/>
                <a:gd name="T67" fmla="*/ 472260652 h 6235"/>
                <a:gd name="T68" fmla="*/ 423183772 w 4676"/>
                <a:gd name="T69" fmla="*/ 438747623 h 6235"/>
                <a:gd name="T70" fmla="*/ 433077163 w 4676"/>
                <a:gd name="T71" fmla="*/ 402340889 h 6235"/>
                <a:gd name="T72" fmla="*/ 436437293 w 4676"/>
                <a:gd name="T73" fmla="*/ 363787172 h 6235"/>
                <a:gd name="T74" fmla="*/ 346741675 w 4676"/>
                <a:gd name="T75" fmla="*/ 477114965 h 6235"/>
                <a:gd name="T76" fmla="*/ 323594459 w 4676"/>
                <a:gd name="T77" fmla="*/ 496625098 h 6235"/>
                <a:gd name="T78" fmla="*/ 297740684 w 4676"/>
                <a:gd name="T79" fmla="*/ 507267128 h 6235"/>
                <a:gd name="T80" fmla="*/ 271699912 w 4676"/>
                <a:gd name="T81" fmla="*/ 508667387 h 6235"/>
                <a:gd name="T82" fmla="*/ 247619241 w 4676"/>
                <a:gd name="T83" fmla="*/ 499705790 h 6235"/>
                <a:gd name="T84" fmla="*/ 231565665 w 4676"/>
                <a:gd name="T85" fmla="*/ 484582809 h 6235"/>
                <a:gd name="T86" fmla="*/ 220738820 w 4676"/>
                <a:gd name="T87" fmla="*/ 460965087 h 6235"/>
                <a:gd name="T88" fmla="*/ 218498530 w 4676"/>
                <a:gd name="T89" fmla="*/ 433426761 h 6235"/>
                <a:gd name="T90" fmla="*/ 225125595 w 4676"/>
                <a:gd name="T91" fmla="*/ 404301496 h 6235"/>
                <a:gd name="T92" fmla="*/ 238005734 w 4676"/>
                <a:gd name="T93" fmla="*/ 380030237 h 6235"/>
                <a:gd name="T94" fmla="*/ 259473039 w 4676"/>
                <a:gd name="T95" fmla="*/ 357159238 h 6235"/>
                <a:gd name="T96" fmla="*/ 284486858 w 4676"/>
                <a:gd name="T97" fmla="*/ 342690099 h 6235"/>
                <a:gd name="T98" fmla="*/ 310714320 w 4676"/>
                <a:gd name="T99" fmla="*/ 337182250 h 6235"/>
                <a:gd name="T100" fmla="*/ 335914830 w 4676"/>
                <a:gd name="T101" fmla="*/ 341663201 h 6235"/>
                <a:gd name="T102" fmla="*/ 354582078 w 4676"/>
                <a:gd name="T103" fmla="*/ 353611997 h 6235"/>
                <a:gd name="T104" fmla="*/ 369142434 w 4676"/>
                <a:gd name="T105" fmla="*/ 374709375 h 6235"/>
                <a:gd name="T106" fmla="*/ 375022431 w 4676"/>
                <a:gd name="T107" fmla="*/ 400847442 h 6235"/>
                <a:gd name="T108" fmla="*/ 372222374 w 4676"/>
                <a:gd name="T109" fmla="*/ 429692839 h 6235"/>
                <a:gd name="T110" fmla="*/ 360368883 w 4676"/>
                <a:gd name="T111" fmla="*/ 458537930 h 62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76" h="6235">
                  <a:moveTo>
                    <a:pt x="4676" y="3897"/>
                  </a:moveTo>
                  <a:lnTo>
                    <a:pt x="4676" y="3897"/>
                  </a:lnTo>
                  <a:lnTo>
                    <a:pt x="4674" y="3817"/>
                  </a:lnTo>
                  <a:lnTo>
                    <a:pt x="4671" y="3736"/>
                  </a:lnTo>
                  <a:lnTo>
                    <a:pt x="4663" y="3656"/>
                  </a:lnTo>
                  <a:lnTo>
                    <a:pt x="4653" y="3575"/>
                  </a:lnTo>
                  <a:lnTo>
                    <a:pt x="4642" y="3493"/>
                  </a:lnTo>
                  <a:lnTo>
                    <a:pt x="4627" y="3412"/>
                  </a:lnTo>
                  <a:lnTo>
                    <a:pt x="4610" y="3330"/>
                  </a:lnTo>
                  <a:lnTo>
                    <a:pt x="4590" y="3249"/>
                  </a:lnTo>
                  <a:lnTo>
                    <a:pt x="4569" y="3167"/>
                  </a:lnTo>
                  <a:lnTo>
                    <a:pt x="4546" y="3086"/>
                  </a:lnTo>
                  <a:lnTo>
                    <a:pt x="4520" y="3005"/>
                  </a:lnTo>
                  <a:lnTo>
                    <a:pt x="4493" y="2923"/>
                  </a:lnTo>
                  <a:lnTo>
                    <a:pt x="4463" y="2842"/>
                  </a:lnTo>
                  <a:lnTo>
                    <a:pt x="4432" y="2761"/>
                  </a:lnTo>
                  <a:lnTo>
                    <a:pt x="4400" y="2680"/>
                  </a:lnTo>
                  <a:lnTo>
                    <a:pt x="4366" y="2600"/>
                  </a:lnTo>
                  <a:lnTo>
                    <a:pt x="4330" y="2520"/>
                  </a:lnTo>
                  <a:lnTo>
                    <a:pt x="4293" y="2441"/>
                  </a:lnTo>
                  <a:lnTo>
                    <a:pt x="4255" y="2362"/>
                  </a:lnTo>
                  <a:lnTo>
                    <a:pt x="4215" y="2283"/>
                  </a:lnTo>
                  <a:lnTo>
                    <a:pt x="4173" y="2205"/>
                  </a:lnTo>
                  <a:lnTo>
                    <a:pt x="4133" y="2127"/>
                  </a:lnTo>
                  <a:lnTo>
                    <a:pt x="4089" y="2051"/>
                  </a:lnTo>
                  <a:lnTo>
                    <a:pt x="4046" y="1975"/>
                  </a:lnTo>
                  <a:lnTo>
                    <a:pt x="4002" y="1900"/>
                  </a:lnTo>
                  <a:lnTo>
                    <a:pt x="3956" y="1825"/>
                  </a:lnTo>
                  <a:lnTo>
                    <a:pt x="3910" y="1752"/>
                  </a:lnTo>
                  <a:lnTo>
                    <a:pt x="3865" y="1679"/>
                  </a:lnTo>
                  <a:lnTo>
                    <a:pt x="3818" y="1608"/>
                  </a:lnTo>
                  <a:lnTo>
                    <a:pt x="3771" y="1537"/>
                  </a:lnTo>
                  <a:lnTo>
                    <a:pt x="3724" y="1468"/>
                  </a:lnTo>
                  <a:lnTo>
                    <a:pt x="3676" y="1399"/>
                  </a:lnTo>
                  <a:lnTo>
                    <a:pt x="3582" y="1266"/>
                  </a:lnTo>
                  <a:lnTo>
                    <a:pt x="3487" y="1139"/>
                  </a:lnTo>
                  <a:lnTo>
                    <a:pt x="3395" y="1016"/>
                  </a:lnTo>
                  <a:lnTo>
                    <a:pt x="3303" y="899"/>
                  </a:lnTo>
                  <a:lnTo>
                    <a:pt x="3214" y="789"/>
                  </a:lnTo>
                  <a:lnTo>
                    <a:pt x="3129" y="686"/>
                  </a:lnTo>
                  <a:lnTo>
                    <a:pt x="3048" y="590"/>
                  </a:lnTo>
                  <a:lnTo>
                    <a:pt x="2971" y="502"/>
                  </a:lnTo>
                  <a:lnTo>
                    <a:pt x="2901" y="420"/>
                  </a:lnTo>
                  <a:lnTo>
                    <a:pt x="2835" y="349"/>
                  </a:lnTo>
                  <a:lnTo>
                    <a:pt x="2777" y="285"/>
                  </a:lnTo>
                  <a:lnTo>
                    <a:pt x="2727" y="230"/>
                  </a:lnTo>
                  <a:lnTo>
                    <a:pt x="2650" y="151"/>
                  </a:lnTo>
                  <a:lnTo>
                    <a:pt x="2613" y="114"/>
                  </a:lnTo>
                  <a:lnTo>
                    <a:pt x="2600" y="100"/>
                  </a:lnTo>
                  <a:lnTo>
                    <a:pt x="2584" y="87"/>
                  </a:lnTo>
                  <a:lnTo>
                    <a:pt x="2569" y="75"/>
                  </a:lnTo>
                  <a:lnTo>
                    <a:pt x="2553" y="64"/>
                  </a:lnTo>
                  <a:lnTo>
                    <a:pt x="2536" y="54"/>
                  </a:lnTo>
                  <a:lnTo>
                    <a:pt x="2520" y="44"/>
                  </a:lnTo>
                  <a:lnTo>
                    <a:pt x="2502" y="37"/>
                  </a:lnTo>
                  <a:lnTo>
                    <a:pt x="2485" y="28"/>
                  </a:lnTo>
                  <a:lnTo>
                    <a:pt x="2466" y="22"/>
                  </a:lnTo>
                  <a:lnTo>
                    <a:pt x="2449" y="16"/>
                  </a:lnTo>
                  <a:lnTo>
                    <a:pt x="2431" y="11"/>
                  </a:lnTo>
                  <a:lnTo>
                    <a:pt x="2412" y="7"/>
                  </a:lnTo>
                  <a:lnTo>
                    <a:pt x="2394" y="5"/>
                  </a:lnTo>
                  <a:lnTo>
                    <a:pt x="2375" y="2"/>
                  </a:lnTo>
                  <a:lnTo>
                    <a:pt x="2357" y="1"/>
                  </a:lnTo>
                  <a:lnTo>
                    <a:pt x="2338" y="0"/>
                  </a:lnTo>
                  <a:lnTo>
                    <a:pt x="2320" y="1"/>
                  </a:lnTo>
                  <a:lnTo>
                    <a:pt x="2301" y="2"/>
                  </a:lnTo>
                  <a:lnTo>
                    <a:pt x="2283" y="5"/>
                  </a:lnTo>
                  <a:lnTo>
                    <a:pt x="2264" y="7"/>
                  </a:lnTo>
                  <a:lnTo>
                    <a:pt x="2246" y="11"/>
                  </a:lnTo>
                  <a:lnTo>
                    <a:pt x="2227" y="16"/>
                  </a:lnTo>
                  <a:lnTo>
                    <a:pt x="2209" y="22"/>
                  </a:lnTo>
                  <a:lnTo>
                    <a:pt x="2191" y="28"/>
                  </a:lnTo>
                  <a:lnTo>
                    <a:pt x="2174" y="37"/>
                  </a:lnTo>
                  <a:lnTo>
                    <a:pt x="2157" y="44"/>
                  </a:lnTo>
                  <a:lnTo>
                    <a:pt x="2139" y="54"/>
                  </a:lnTo>
                  <a:lnTo>
                    <a:pt x="2123" y="64"/>
                  </a:lnTo>
                  <a:lnTo>
                    <a:pt x="2107" y="75"/>
                  </a:lnTo>
                  <a:lnTo>
                    <a:pt x="2093" y="87"/>
                  </a:lnTo>
                  <a:lnTo>
                    <a:pt x="2077" y="100"/>
                  </a:lnTo>
                  <a:lnTo>
                    <a:pt x="2063" y="114"/>
                  </a:lnTo>
                  <a:lnTo>
                    <a:pt x="2026" y="151"/>
                  </a:lnTo>
                  <a:lnTo>
                    <a:pt x="1949" y="230"/>
                  </a:lnTo>
                  <a:lnTo>
                    <a:pt x="1899" y="285"/>
                  </a:lnTo>
                  <a:lnTo>
                    <a:pt x="1841" y="349"/>
                  </a:lnTo>
                  <a:lnTo>
                    <a:pt x="1775" y="420"/>
                  </a:lnTo>
                  <a:lnTo>
                    <a:pt x="1705" y="502"/>
                  </a:lnTo>
                  <a:lnTo>
                    <a:pt x="1629" y="590"/>
                  </a:lnTo>
                  <a:lnTo>
                    <a:pt x="1547" y="686"/>
                  </a:lnTo>
                  <a:lnTo>
                    <a:pt x="1462" y="789"/>
                  </a:lnTo>
                  <a:lnTo>
                    <a:pt x="1373" y="899"/>
                  </a:lnTo>
                  <a:lnTo>
                    <a:pt x="1282" y="1016"/>
                  </a:lnTo>
                  <a:lnTo>
                    <a:pt x="1188" y="1139"/>
                  </a:lnTo>
                  <a:lnTo>
                    <a:pt x="1094" y="1266"/>
                  </a:lnTo>
                  <a:lnTo>
                    <a:pt x="999" y="1399"/>
                  </a:lnTo>
                  <a:lnTo>
                    <a:pt x="952" y="1468"/>
                  </a:lnTo>
                  <a:lnTo>
                    <a:pt x="905" y="1537"/>
                  </a:lnTo>
                  <a:lnTo>
                    <a:pt x="858" y="1608"/>
                  </a:lnTo>
                  <a:lnTo>
                    <a:pt x="812" y="1679"/>
                  </a:lnTo>
                  <a:lnTo>
                    <a:pt x="766" y="1752"/>
                  </a:lnTo>
                  <a:lnTo>
                    <a:pt x="719" y="1825"/>
                  </a:lnTo>
                  <a:lnTo>
                    <a:pt x="675" y="1900"/>
                  </a:lnTo>
                  <a:lnTo>
                    <a:pt x="630" y="1975"/>
                  </a:lnTo>
                  <a:lnTo>
                    <a:pt x="587" y="2051"/>
                  </a:lnTo>
                  <a:lnTo>
                    <a:pt x="544" y="2127"/>
                  </a:lnTo>
                  <a:lnTo>
                    <a:pt x="502" y="2205"/>
                  </a:lnTo>
                  <a:lnTo>
                    <a:pt x="461" y="2283"/>
                  </a:lnTo>
                  <a:lnTo>
                    <a:pt x="422" y="2362"/>
                  </a:lnTo>
                  <a:lnTo>
                    <a:pt x="383" y="2441"/>
                  </a:lnTo>
                  <a:lnTo>
                    <a:pt x="346" y="2520"/>
                  </a:lnTo>
                  <a:lnTo>
                    <a:pt x="311" y="2600"/>
                  </a:lnTo>
                  <a:lnTo>
                    <a:pt x="276" y="2680"/>
                  </a:lnTo>
                  <a:lnTo>
                    <a:pt x="243" y="2761"/>
                  </a:lnTo>
                  <a:lnTo>
                    <a:pt x="212" y="2842"/>
                  </a:lnTo>
                  <a:lnTo>
                    <a:pt x="183" y="2923"/>
                  </a:lnTo>
                  <a:lnTo>
                    <a:pt x="155" y="3005"/>
                  </a:lnTo>
                  <a:lnTo>
                    <a:pt x="130" y="3086"/>
                  </a:lnTo>
                  <a:lnTo>
                    <a:pt x="106" y="3167"/>
                  </a:lnTo>
                  <a:lnTo>
                    <a:pt x="85" y="3249"/>
                  </a:lnTo>
                  <a:lnTo>
                    <a:pt x="66" y="3330"/>
                  </a:lnTo>
                  <a:lnTo>
                    <a:pt x="49" y="3412"/>
                  </a:lnTo>
                  <a:lnTo>
                    <a:pt x="34" y="3493"/>
                  </a:lnTo>
                  <a:lnTo>
                    <a:pt x="22" y="3575"/>
                  </a:lnTo>
                  <a:lnTo>
                    <a:pt x="12" y="3656"/>
                  </a:lnTo>
                  <a:lnTo>
                    <a:pt x="6" y="3736"/>
                  </a:lnTo>
                  <a:lnTo>
                    <a:pt x="1" y="3817"/>
                  </a:lnTo>
                  <a:lnTo>
                    <a:pt x="0" y="3897"/>
                  </a:lnTo>
                  <a:lnTo>
                    <a:pt x="1" y="3957"/>
                  </a:lnTo>
                  <a:lnTo>
                    <a:pt x="3" y="4016"/>
                  </a:lnTo>
                  <a:lnTo>
                    <a:pt x="7" y="4076"/>
                  </a:lnTo>
                  <a:lnTo>
                    <a:pt x="12" y="4135"/>
                  </a:lnTo>
                  <a:lnTo>
                    <a:pt x="18" y="4194"/>
                  </a:lnTo>
                  <a:lnTo>
                    <a:pt x="27" y="4252"/>
                  </a:lnTo>
                  <a:lnTo>
                    <a:pt x="37" y="4310"/>
                  </a:lnTo>
                  <a:lnTo>
                    <a:pt x="48" y="4367"/>
                  </a:lnTo>
                  <a:lnTo>
                    <a:pt x="60" y="4424"/>
                  </a:lnTo>
                  <a:lnTo>
                    <a:pt x="74" y="4480"/>
                  </a:lnTo>
                  <a:lnTo>
                    <a:pt x="88" y="4536"/>
                  </a:lnTo>
                  <a:lnTo>
                    <a:pt x="104" y="4591"/>
                  </a:lnTo>
                  <a:lnTo>
                    <a:pt x="123" y="4646"/>
                  </a:lnTo>
                  <a:lnTo>
                    <a:pt x="141" y="4700"/>
                  </a:lnTo>
                  <a:lnTo>
                    <a:pt x="162" y="4753"/>
                  </a:lnTo>
                  <a:lnTo>
                    <a:pt x="183" y="4806"/>
                  </a:lnTo>
                  <a:lnTo>
                    <a:pt x="207" y="4858"/>
                  </a:lnTo>
                  <a:lnTo>
                    <a:pt x="230" y="4910"/>
                  </a:lnTo>
                  <a:lnTo>
                    <a:pt x="256" y="4960"/>
                  </a:lnTo>
                  <a:lnTo>
                    <a:pt x="282" y="5010"/>
                  </a:lnTo>
                  <a:lnTo>
                    <a:pt x="311" y="5059"/>
                  </a:lnTo>
                  <a:lnTo>
                    <a:pt x="339" y="5109"/>
                  </a:lnTo>
                  <a:lnTo>
                    <a:pt x="369" y="5157"/>
                  </a:lnTo>
                  <a:lnTo>
                    <a:pt x="399" y="5204"/>
                  </a:lnTo>
                  <a:lnTo>
                    <a:pt x="431" y="5249"/>
                  </a:lnTo>
                  <a:lnTo>
                    <a:pt x="465" y="5295"/>
                  </a:lnTo>
                  <a:lnTo>
                    <a:pt x="499" y="5339"/>
                  </a:lnTo>
                  <a:lnTo>
                    <a:pt x="534" y="5384"/>
                  </a:lnTo>
                  <a:lnTo>
                    <a:pt x="571" y="5426"/>
                  </a:lnTo>
                  <a:lnTo>
                    <a:pt x="608" y="5468"/>
                  </a:lnTo>
                  <a:lnTo>
                    <a:pt x="646" y="5510"/>
                  </a:lnTo>
                  <a:lnTo>
                    <a:pt x="686" y="5549"/>
                  </a:lnTo>
                  <a:lnTo>
                    <a:pt x="725" y="5589"/>
                  </a:lnTo>
                  <a:lnTo>
                    <a:pt x="767" y="5627"/>
                  </a:lnTo>
                  <a:lnTo>
                    <a:pt x="809" y="5664"/>
                  </a:lnTo>
                  <a:lnTo>
                    <a:pt x="851" y="5701"/>
                  </a:lnTo>
                  <a:lnTo>
                    <a:pt x="895" y="5735"/>
                  </a:lnTo>
                  <a:lnTo>
                    <a:pt x="940" y="5770"/>
                  </a:lnTo>
                  <a:lnTo>
                    <a:pt x="986" y="5803"/>
                  </a:lnTo>
                  <a:lnTo>
                    <a:pt x="1031" y="5835"/>
                  </a:lnTo>
                  <a:lnTo>
                    <a:pt x="1078" y="5866"/>
                  </a:lnTo>
                  <a:lnTo>
                    <a:pt x="1126" y="5896"/>
                  </a:lnTo>
                  <a:lnTo>
                    <a:pt x="1176" y="5924"/>
                  </a:lnTo>
                  <a:lnTo>
                    <a:pt x="1225" y="5953"/>
                  </a:lnTo>
                  <a:lnTo>
                    <a:pt x="1274" y="5979"/>
                  </a:lnTo>
                  <a:lnTo>
                    <a:pt x="1325" y="6004"/>
                  </a:lnTo>
                  <a:lnTo>
                    <a:pt x="1377" y="6028"/>
                  </a:lnTo>
                  <a:lnTo>
                    <a:pt x="1429" y="6051"/>
                  </a:lnTo>
                  <a:lnTo>
                    <a:pt x="1482" y="6072"/>
                  </a:lnTo>
                  <a:lnTo>
                    <a:pt x="1535" y="6093"/>
                  </a:lnTo>
                  <a:lnTo>
                    <a:pt x="1589" y="6112"/>
                  </a:lnTo>
                  <a:lnTo>
                    <a:pt x="1643" y="6129"/>
                  </a:lnTo>
                  <a:lnTo>
                    <a:pt x="1699" y="6146"/>
                  </a:lnTo>
                  <a:lnTo>
                    <a:pt x="1754" y="6161"/>
                  </a:lnTo>
                  <a:lnTo>
                    <a:pt x="1811" y="6175"/>
                  </a:lnTo>
                  <a:lnTo>
                    <a:pt x="1868" y="6187"/>
                  </a:lnTo>
                  <a:lnTo>
                    <a:pt x="1925" y="6198"/>
                  </a:lnTo>
                  <a:lnTo>
                    <a:pt x="1983" y="6208"/>
                  </a:lnTo>
                  <a:lnTo>
                    <a:pt x="2041" y="6217"/>
                  </a:lnTo>
                  <a:lnTo>
                    <a:pt x="2100" y="6223"/>
                  </a:lnTo>
                  <a:lnTo>
                    <a:pt x="2158" y="6228"/>
                  </a:lnTo>
                  <a:lnTo>
                    <a:pt x="2218" y="6232"/>
                  </a:lnTo>
                  <a:lnTo>
                    <a:pt x="2278" y="6234"/>
                  </a:lnTo>
                  <a:lnTo>
                    <a:pt x="2338" y="6235"/>
                  </a:lnTo>
                  <a:lnTo>
                    <a:pt x="2399" y="6234"/>
                  </a:lnTo>
                  <a:lnTo>
                    <a:pt x="2458" y="6232"/>
                  </a:lnTo>
                  <a:lnTo>
                    <a:pt x="2518" y="6228"/>
                  </a:lnTo>
                  <a:lnTo>
                    <a:pt x="2576" y="6223"/>
                  </a:lnTo>
                  <a:lnTo>
                    <a:pt x="2636" y="6217"/>
                  </a:lnTo>
                  <a:lnTo>
                    <a:pt x="2694" y="6208"/>
                  </a:lnTo>
                  <a:lnTo>
                    <a:pt x="2752" y="6198"/>
                  </a:lnTo>
                  <a:lnTo>
                    <a:pt x="2808" y="6187"/>
                  </a:lnTo>
                  <a:lnTo>
                    <a:pt x="2865" y="6175"/>
                  </a:lnTo>
                  <a:lnTo>
                    <a:pt x="2922" y="6161"/>
                  </a:lnTo>
                  <a:lnTo>
                    <a:pt x="2977" y="6146"/>
                  </a:lnTo>
                  <a:lnTo>
                    <a:pt x="3033" y="6129"/>
                  </a:lnTo>
                  <a:lnTo>
                    <a:pt x="3087" y="6112"/>
                  </a:lnTo>
                  <a:lnTo>
                    <a:pt x="3142" y="6093"/>
                  </a:lnTo>
                  <a:lnTo>
                    <a:pt x="3195" y="6072"/>
                  </a:lnTo>
                  <a:lnTo>
                    <a:pt x="3248" y="6051"/>
                  </a:lnTo>
                  <a:lnTo>
                    <a:pt x="3299" y="6028"/>
                  </a:lnTo>
                  <a:lnTo>
                    <a:pt x="3351" y="6004"/>
                  </a:lnTo>
                  <a:lnTo>
                    <a:pt x="3402" y="5979"/>
                  </a:lnTo>
                  <a:lnTo>
                    <a:pt x="3451" y="5953"/>
                  </a:lnTo>
                  <a:lnTo>
                    <a:pt x="3501" y="5924"/>
                  </a:lnTo>
                  <a:lnTo>
                    <a:pt x="3550" y="5896"/>
                  </a:lnTo>
                  <a:lnTo>
                    <a:pt x="3597" y="5866"/>
                  </a:lnTo>
                  <a:lnTo>
                    <a:pt x="3644" y="5835"/>
                  </a:lnTo>
                  <a:lnTo>
                    <a:pt x="3691" y="5803"/>
                  </a:lnTo>
                  <a:lnTo>
                    <a:pt x="3736" y="5770"/>
                  </a:lnTo>
                  <a:lnTo>
                    <a:pt x="3781" y="5735"/>
                  </a:lnTo>
                  <a:lnTo>
                    <a:pt x="3824" y="5701"/>
                  </a:lnTo>
                  <a:lnTo>
                    <a:pt x="3867" y="5664"/>
                  </a:lnTo>
                  <a:lnTo>
                    <a:pt x="3909" y="5627"/>
                  </a:lnTo>
                  <a:lnTo>
                    <a:pt x="3950" y="5589"/>
                  </a:lnTo>
                  <a:lnTo>
                    <a:pt x="3991" y="5549"/>
                  </a:lnTo>
                  <a:lnTo>
                    <a:pt x="4030" y="5510"/>
                  </a:lnTo>
                  <a:lnTo>
                    <a:pt x="4068" y="5468"/>
                  </a:lnTo>
                  <a:lnTo>
                    <a:pt x="4105" y="5426"/>
                  </a:lnTo>
                  <a:lnTo>
                    <a:pt x="4141" y="5384"/>
                  </a:lnTo>
                  <a:lnTo>
                    <a:pt x="4177" y="5339"/>
                  </a:lnTo>
                  <a:lnTo>
                    <a:pt x="4211" y="5295"/>
                  </a:lnTo>
                  <a:lnTo>
                    <a:pt x="4244" y="5249"/>
                  </a:lnTo>
                  <a:lnTo>
                    <a:pt x="4276" y="5204"/>
                  </a:lnTo>
                  <a:lnTo>
                    <a:pt x="4308" y="5157"/>
                  </a:lnTo>
                  <a:lnTo>
                    <a:pt x="4337" y="5109"/>
                  </a:lnTo>
                  <a:lnTo>
                    <a:pt x="4366" y="5059"/>
                  </a:lnTo>
                  <a:lnTo>
                    <a:pt x="4393" y="5010"/>
                  </a:lnTo>
                  <a:lnTo>
                    <a:pt x="4420" y="4960"/>
                  </a:lnTo>
                  <a:lnTo>
                    <a:pt x="4445" y="4910"/>
                  </a:lnTo>
                  <a:lnTo>
                    <a:pt x="4469" y="4858"/>
                  </a:lnTo>
                  <a:lnTo>
                    <a:pt x="4492" y="4806"/>
                  </a:lnTo>
                  <a:lnTo>
                    <a:pt x="4514" y="4753"/>
                  </a:lnTo>
                  <a:lnTo>
                    <a:pt x="4534" y="4700"/>
                  </a:lnTo>
                  <a:lnTo>
                    <a:pt x="4553" y="4646"/>
                  </a:lnTo>
                  <a:lnTo>
                    <a:pt x="4571" y="4591"/>
                  </a:lnTo>
                  <a:lnTo>
                    <a:pt x="4587" y="4536"/>
                  </a:lnTo>
                  <a:lnTo>
                    <a:pt x="4603" y="4480"/>
                  </a:lnTo>
                  <a:lnTo>
                    <a:pt x="4616" y="4424"/>
                  </a:lnTo>
                  <a:lnTo>
                    <a:pt x="4629" y="4367"/>
                  </a:lnTo>
                  <a:lnTo>
                    <a:pt x="4640" y="4310"/>
                  </a:lnTo>
                  <a:lnTo>
                    <a:pt x="4648" y="4252"/>
                  </a:lnTo>
                  <a:lnTo>
                    <a:pt x="4657" y="4194"/>
                  </a:lnTo>
                  <a:lnTo>
                    <a:pt x="4664" y="4135"/>
                  </a:lnTo>
                  <a:lnTo>
                    <a:pt x="4669" y="4076"/>
                  </a:lnTo>
                  <a:lnTo>
                    <a:pt x="4673" y="4016"/>
                  </a:lnTo>
                  <a:lnTo>
                    <a:pt x="4676" y="3957"/>
                  </a:lnTo>
                  <a:lnTo>
                    <a:pt x="4676" y="3897"/>
                  </a:lnTo>
                  <a:close/>
                  <a:moveTo>
                    <a:pt x="3835" y="4954"/>
                  </a:moveTo>
                  <a:lnTo>
                    <a:pt x="3835" y="4954"/>
                  </a:lnTo>
                  <a:lnTo>
                    <a:pt x="3807" y="4996"/>
                  </a:lnTo>
                  <a:lnTo>
                    <a:pt x="3778" y="5036"/>
                  </a:lnTo>
                  <a:lnTo>
                    <a:pt x="3747" y="5075"/>
                  </a:lnTo>
                  <a:lnTo>
                    <a:pt x="3715" y="5111"/>
                  </a:lnTo>
                  <a:lnTo>
                    <a:pt x="3683" y="5147"/>
                  </a:lnTo>
                  <a:lnTo>
                    <a:pt x="3649" y="5180"/>
                  </a:lnTo>
                  <a:lnTo>
                    <a:pt x="3614" y="5211"/>
                  </a:lnTo>
                  <a:lnTo>
                    <a:pt x="3578" y="5241"/>
                  </a:lnTo>
                  <a:lnTo>
                    <a:pt x="3543" y="5269"/>
                  </a:lnTo>
                  <a:lnTo>
                    <a:pt x="3506" y="5295"/>
                  </a:lnTo>
                  <a:lnTo>
                    <a:pt x="3467" y="5320"/>
                  </a:lnTo>
                  <a:lnTo>
                    <a:pt x="3429" y="5342"/>
                  </a:lnTo>
                  <a:lnTo>
                    <a:pt x="3390" y="5362"/>
                  </a:lnTo>
                  <a:lnTo>
                    <a:pt x="3350" y="5380"/>
                  </a:lnTo>
                  <a:lnTo>
                    <a:pt x="3311" y="5396"/>
                  </a:lnTo>
                  <a:lnTo>
                    <a:pt x="3271" y="5411"/>
                  </a:lnTo>
                  <a:lnTo>
                    <a:pt x="3230" y="5423"/>
                  </a:lnTo>
                  <a:lnTo>
                    <a:pt x="3190" y="5434"/>
                  </a:lnTo>
                  <a:lnTo>
                    <a:pt x="3150" y="5443"/>
                  </a:lnTo>
                  <a:lnTo>
                    <a:pt x="3109" y="5449"/>
                  </a:lnTo>
                  <a:lnTo>
                    <a:pt x="3069" y="5453"/>
                  </a:lnTo>
                  <a:lnTo>
                    <a:pt x="3029" y="5455"/>
                  </a:lnTo>
                  <a:lnTo>
                    <a:pt x="2989" y="5455"/>
                  </a:lnTo>
                  <a:lnTo>
                    <a:pt x="2949" y="5453"/>
                  </a:lnTo>
                  <a:lnTo>
                    <a:pt x="2911" y="5449"/>
                  </a:lnTo>
                  <a:lnTo>
                    <a:pt x="2871" y="5442"/>
                  </a:lnTo>
                  <a:lnTo>
                    <a:pt x="2833" y="5433"/>
                  </a:lnTo>
                  <a:lnTo>
                    <a:pt x="2796" y="5422"/>
                  </a:lnTo>
                  <a:lnTo>
                    <a:pt x="2759" y="5408"/>
                  </a:lnTo>
                  <a:lnTo>
                    <a:pt x="2722" y="5392"/>
                  </a:lnTo>
                  <a:lnTo>
                    <a:pt x="2687" y="5374"/>
                  </a:lnTo>
                  <a:lnTo>
                    <a:pt x="2653" y="5353"/>
                  </a:lnTo>
                  <a:lnTo>
                    <a:pt x="2620" y="5331"/>
                  </a:lnTo>
                  <a:lnTo>
                    <a:pt x="2589" y="5306"/>
                  </a:lnTo>
                  <a:lnTo>
                    <a:pt x="2559" y="5280"/>
                  </a:lnTo>
                  <a:lnTo>
                    <a:pt x="2532" y="5252"/>
                  </a:lnTo>
                  <a:lnTo>
                    <a:pt x="2506" y="5222"/>
                  </a:lnTo>
                  <a:lnTo>
                    <a:pt x="2481" y="5191"/>
                  </a:lnTo>
                  <a:lnTo>
                    <a:pt x="2459" y="5159"/>
                  </a:lnTo>
                  <a:lnTo>
                    <a:pt x="2439" y="5125"/>
                  </a:lnTo>
                  <a:lnTo>
                    <a:pt x="2421" y="5090"/>
                  </a:lnTo>
                  <a:lnTo>
                    <a:pt x="2404" y="5054"/>
                  </a:lnTo>
                  <a:lnTo>
                    <a:pt x="2389" y="5016"/>
                  </a:lnTo>
                  <a:lnTo>
                    <a:pt x="2376" y="4978"/>
                  </a:lnTo>
                  <a:lnTo>
                    <a:pt x="2365" y="4938"/>
                  </a:lnTo>
                  <a:lnTo>
                    <a:pt x="2355" y="4899"/>
                  </a:lnTo>
                  <a:lnTo>
                    <a:pt x="2348" y="4857"/>
                  </a:lnTo>
                  <a:lnTo>
                    <a:pt x="2343" y="4816"/>
                  </a:lnTo>
                  <a:lnTo>
                    <a:pt x="2339" y="4773"/>
                  </a:lnTo>
                  <a:lnTo>
                    <a:pt x="2338" y="4730"/>
                  </a:lnTo>
                  <a:lnTo>
                    <a:pt x="2338" y="4687"/>
                  </a:lnTo>
                  <a:lnTo>
                    <a:pt x="2341" y="4643"/>
                  </a:lnTo>
                  <a:lnTo>
                    <a:pt x="2346" y="4599"/>
                  </a:lnTo>
                  <a:lnTo>
                    <a:pt x="2352" y="4554"/>
                  </a:lnTo>
                  <a:lnTo>
                    <a:pt x="2359" y="4510"/>
                  </a:lnTo>
                  <a:lnTo>
                    <a:pt x="2370" y="4464"/>
                  </a:lnTo>
                  <a:lnTo>
                    <a:pt x="2381" y="4420"/>
                  </a:lnTo>
                  <a:lnTo>
                    <a:pt x="2396" y="4376"/>
                  </a:lnTo>
                  <a:lnTo>
                    <a:pt x="2412" y="4331"/>
                  </a:lnTo>
                  <a:lnTo>
                    <a:pt x="2431" y="4287"/>
                  </a:lnTo>
                  <a:lnTo>
                    <a:pt x="2450" y="4242"/>
                  </a:lnTo>
                  <a:lnTo>
                    <a:pt x="2473" y="4199"/>
                  </a:lnTo>
                  <a:lnTo>
                    <a:pt x="2496" y="4156"/>
                  </a:lnTo>
                  <a:lnTo>
                    <a:pt x="2523" y="4113"/>
                  </a:lnTo>
                  <a:lnTo>
                    <a:pt x="2550" y="4071"/>
                  </a:lnTo>
                  <a:lnTo>
                    <a:pt x="2580" y="4031"/>
                  </a:lnTo>
                  <a:lnTo>
                    <a:pt x="2611" y="3993"/>
                  </a:lnTo>
                  <a:lnTo>
                    <a:pt x="2642" y="3956"/>
                  </a:lnTo>
                  <a:lnTo>
                    <a:pt x="2675" y="3921"/>
                  </a:lnTo>
                  <a:lnTo>
                    <a:pt x="2708" y="3888"/>
                  </a:lnTo>
                  <a:lnTo>
                    <a:pt x="2744" y="3856"/>
                  </a:lnTo>
                  <a:lnTo>
                    <a:pt x="2780" y="3826"/>
                  </a:lnTo>
                  <a:lnTo>
                    <a:pt x="2816" y="3799"/>
                  </a:lnTo>
                  <a:lnTo>
                    <a:pt x="2853" y="3773"/>
                  </a:lnTo>
                  <a:lnTo>
                    <a:pt x="2891" y="3749"/>
                  </a:lnTo>
                  <a:lnTo>
                    <a:pt x="2929" y="3726"/>
                  </a:lnTo>
                  <a:lnTo>
                    <a:pt x="2969" y="3705"/>
                  </a:lnTo>
                  <a:lnTo>
                    <a:pt x="3007" y="3687"/>
                  </a:lnTo>
                  <a:lnTo>
                    <a:pt x="3048" y="3671"/>
                  </a:lnTo>
                  <a:lnTo>
                    <a:pt x="3087" y="3656"/>
                  </a:lnTo>
                  <a:lnTo>
                    <a:pt x="3128" y="3644"/>
                  </a:lnTo>
                  <a:lnTo>
                    <a:pt x="3167" y="3634"/>
                  </a:lnTo>
                  <a:lnTo>
                    <a:pt x="3208" y="3625"/>
                  </a:lnTo>
                  <a:lnTo>
                    <a:pt x="3249" y="3619"/>
                  </a:lnTo>
                  <a:lnTo>
                    <a:pt x="3290" y="3614"/>
                  </a:lnTo>
                  <a:lnTo>
                    <a:pt x="3329" y="3612"/>
                  </a:lnTo>
                  <a:lnTo>
                    <a:pt x="3369" y="3612"/>
                  </a:lnTo>
                  <a:lnTo>
                    <a:pt x="3408" y="3614"/>
                  </a:lnTo>
                  <a:lnTo>
                    <a:pt x="3448" y="3619"/>
                  </a:lnTo>
                  <a:lnTo>
                    <a:pt x="3487" y="3625"/>
                  </a:lnTo>
                  <a:lnTo>
                    <a:pt x="3525" y="3634"/>
                  </a:lnTo>
                  <a:lnTo>
                    <a:pt x="3562" y="3646"/>
                  </a:lnTo>
                  <a:lnTo>
                    <a:pt x="3599" y="3660"/>
                  </a:lnTo>
                  <a:lnTo>
                    <a:pt x="3635" y="3675"/>
                  </a:lnTo>
                  <a:lnTo>
                    <a:pt x="3671" y="3693"/>
                  </a:lnTo>
                  <a:lnTo>
                    <a:pt x="3706" y="3714"/>
                  </a:lnTo>
                  <a:lnTo>
                    <a:pt x="3739" y="3736"/>
                  </a:lnTo>
                  <a:lnTo>
                    <a:pt x="3770" y="3761"/>
                  </a:lnTo>
                  <a:lnTo>
                    <a:pt x="3799" y="3788"/>
                  </a:lnTo>
                  <a:lnTo>
                    <a:pt x="3826" y="3815"/>
                  </a:lnTo>
                  <a:lnTo>
                    <a:pt x="3852" y="3845"/>
                  </a:lnTo>
                  <a:lnTo>
                    <a:pt x="3877" y="3876"/>
                  </a:lnTo>
                  <a:lnTo>
                    <a:pt x="3899" y="3909"/>
                  </a:lnTo>
                  <a:lnTo>
                    <a:pt x="3919" y="3942"/>
                  </a:lnTo>
                  <a:lnTo>
                    <a:pt x="3938" y="3977"/>
                  </a:lnTo>
                  <a:lnTo>
                    <a:pt x="3955" y="4014"/>
                  </a:lnTo>
                  <a:lnTo>
                    <a:pt x="3970" y="4051"/>
                  </a:lnTo>
                  <a:lnTo>
                    <a:pt x="3982" y="4089"/>
                  </a:lnTo>
                  <a:lnTo>
                    <a:pt x="3993" y="4129"/>
                  </a:lnTo>
                  <a:lnTo>
                    <a:pt x="4002" y="4169"/>
                  </a:lnTo>
                  <a:lnTo>
                    <a:pt x="4009" y="4210"/>
                  </a:lnTo>
                  <a:lnTo>
                    <a:pt x="4015" y="4252"/>
                  </a:lnTo>
                  <a:lnTo>
                    <a:pt x="4018" y="4294"/>
                  </a:lnTo>
                  <a:lnTo>
                    <a:pt x="4020" y="4337"/>
                  </a:lnTo>
                  <a:lnTo>
                    <a:pt x="4019" y="4380"/>
                  </a:lnTo>
                  <a:lnTo>
                    <a:pt x="4017" y="4425"/>
                  </a:lnTo>
                  <a:lnTo>
                    <a:pt x="4013" y="4468"/>
                  </a:lnTo>
                  <a:lnTo>
                    <a:pt x="4007" y="4513"/>
                  </a:lnTo>
                  <a:lnTo>
                    <a:pt x="3998" y="4558"/>
                  </a:lnTo>
                  <a:lnTo>
                    <a:pt x="3988" y="4603"/>
                  </a:lnTo>
                  <a:lnTo>
                    <a:pt x="3976" y="4647"/>
                  </a:lnTo>
                  <a:lnTo>
                    <a:pt x="3962" y="4691"/>
                  </a:lnTo>
                  <a:lnTo>
                    <a:pt x="3946" y="4737"/>
                  </a:lnTo>
                  <a:lnTo>
                    <a:pt x="3928" y="4780"/>
                  </a:lnTo>
                  <a:lnTo>
                    <a:pt x="3908" y="4825"/>
                  </a:lnTo>
                  <a:lnTo>
                    <a:pt x="3886" y="4869"/>
                  </a:lnTo>
                  <a:lnTo>
                    <a:pt x="3861" y="4912"/>
                  </a:lnTo>
                  <a:lnTo>
                    <a:pt x="3835" y="4954"/>
                  </a:lnTo>
                  <a:close/>
                </a:path>
              </a:pathLst>
            </a:custGeom>
            <a:solidFill>
              <a:srgbClr val="3A93E3"/>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defRPr/>
              </a:pPr>
              <a:endParaRPr lang="zh-CN" altLang="en-US" b="1">
                <a:solidFill>
                  <a:srgbClr val="FFFFFF"/>
                </a:solidFill>
                <a:latin typeface="微软雅黑" panose="020B0503020204020204" pitchFamily="34" charset="-122"/>
                <a:ea typeface="微软雅黑" panose="020B0503020204020204" pitchFamily="34" charset="-122"/>
              </a:endParaRPr>
            </a:p>
          </p:txBody>
        </p:sp>
      </p:grpSp>
      <p:sp>
        <p:nvSpPr>
          <p:cNvPr id="15" name="Text Box 6"/>
          <p:cNvSpPr txBox="1">
            <a:spLocks noChangeArrowheads="1"/>
          </p:cNvSpPr>
          <p:nvPr/>
        </p:nvSpPr>
        <p:spPr bwMode="auto">
          <a:xfrm>
            <a:off x="609521" y="2744047"/>
            <a:ext cx="10971372" cy="2893096"/>
          </a:xfrm>
          <a:prstGeom prst="rect">
            <a:avLst/>
          </a:prstGeom>
          <a:solidFill>
            <a:srgbClr val="FFFFFF"/>
          </a:solidFill>
          <a:ln w="9525">
            <a:solidFill>
              <a:srgbClr val="FF0000"/>
            </a:solidFill>
            <a:miter lim="800000"/>
          </a:ln>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lnSpc>
                <a:spcPct val="150000"/>
              </a:lnSpc>
              <a:spcBef>
                <a:spcPct val="0"/>
              </a:spcBef>
              <a:spcAft>
                <a:spcPct val="0"/>
              </a:spcAft>
            </a:pPr>
            <a:r>
              <a:rPr kumimoji="1" lang="en-US" altLang="zh-CN" sz="2400" b="0" dirty="0">
                <a:solidFill>
                  <a:srgbClr val="000000"/>
                </a:solidFill>
                <a:latin typeface="微软雅黑" panose="020B0503020204020204" pitchFamily="34" charset="-122"/>
                <a:ea typeface="微软雅黑" panose="020B0503020204020204" pitchFamily="34" charset="-122"/>
              </a:rPr>
              <a:t>    </a:t>
            </a:r>
            <a:r>
              <a:rPr kumimoji="1" lang="zh-CN" altLang="en-US" sz="2400" b="0" dirty="0">
                <a:solidFill>
                  <a:srgbClr val="000000"/>
                </a:solidFill>
                <a:latin typeface="微软雅黑" panose="020B0503020204020204" pitchFamily="34" charset="-122"/>
                <a:ea typeface="微软雅黑" panose="020B0503020204020204" pitchFamily="34" charset="-122"/>
              </a:rPr>
              <a:t> 国际货币基金组织（</a:t>
            </a:r>
            <a:r>
              <a:rPr kumimoji="1" lang="en-US" altLang="zh-CN" sz="2400" b="0" dirty="0">
                <a:solidFill>
                  <a:srgbClr val="000000"/>
                </a:solidFill>
                <a:latin typeface="微软雅黑" panose="020B0503020204020204" pitchFamily="34" charset="-122"/>
                <a:ea typeface="微软雅黑" panose="020B0503020204020204" pitchFamily="34" charset="-122"/>
              </a:rPr>
              <a:t>IMF</a:t>
            </a:r>
            <a:r>
              <a:rPr kumimoji="1" lang="zh-CN" altLang="en-US" sz="2400" b="0" dirty="0">
                <a:solidFill>
                  <a:srgbClr val="000000"/>
                </a:solidFill>
                <a:latin typeface="微软雅黑" panose="020B0503020204020204" pitchFamily="34" charset="-122"/>
                <a:ea typeface="微软雅黑" panose="020B0503020204020204" pitchFamily="34" charset="-122"/>
              </a:rPr>
              <a:t>）是根据</a:t>
            </a:r>
            <a:endParaRPr kumimoji="1" lang="en-US" altLang="zh-CN" sz="2400" b="0" dirty="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kumimoji="1" lang="en-US" altLang="zh-CN" sz="2400" b="0" dirty="0">
                <a:solidFill>
                  <a:srgbClr val="000000"/>
                </a:solidFill>
                <a:latin typeface="微软雅黑" panose="020B0503020204020204" pitchFamily="34" charset="-122"/>
                <a:ea typeface="微软雅黑" panose="020B0503020204020204" pitchFamily="34" charset="-122"/>
              </a:rPr>
              <a:t>1944</a:t>
            </a:r>
            <a:r>
              <a:rPr kumimoji="1" lang="zh-CN" altLang="en-US" sz="2400" b="0" dirty="0">
                <a:solidFill>
                  <a:srgbClr val="000000"/>
                </a:solidFill>
                <a:latin typeface="微软雅黑" panose="020B0503020204020204" pitchFamily="34" charset="-122"/>
                <a:ea typeface="微软雅黑" panose="020B0503020204020204" pitchFamily="34" charset="-122"/>
              </a:rPr>
              <a:t>年</a:t>
            </a:r>
            <a:r>
              <a:rPr kumimoji="1" lang="en-US" altLang="zh-CN" sz="2400" b="0" dirty="0">
                <a:solidFill>
                  <a:srgbClr val="000000"/>
                </a:solidFill>
                <a:latin typeface="微软雅黑" panose="020B0503020204020204" pitchFamily="34" charset="-122"/>
                <a:ea typeface="微软雅黑" panose="020B0503020204020204" pitchFamily="34" charset="-122"/>
              </a:rPr>
              <a:t>7</a:t>
            </a:r>
            <a:r>
              <a:rPr kumimoji="1" lang="zh-CN" altLang="en-US" sz="2400" b="0" dirty="0">
                <a:solidFill>
                  <a:srgbClr val="000000"/>
                </a:solidFill>
                <a:latin typeface="微软雅黑" panose="020B0503020204020204" pitchFamily="34" charset="-122"/>
                <a:ea typeface="微软雅黑" panose="020B0503020204020204" pitchFamily="34" charset="-122"/>
              </a:rPr>
              <a:t>月在布雷顿森林会议签订的</a:t>
            </a:r>
            <a:r>
              <a:rPr kumimoji="1" lang="en-US" altLang="zh-CN" sz="2400" b="0" dirty="0">
                <a:solidFill>
                  <a:srgbClr val="000000"/>
                </a:solidFill>
                <a:latin typeface="微软雅黑" panose="020B0503020204020204" pitchFamily="34" charset="-122"/>
                <a:ea typeface="微软雅黑" panose="020B0503020204020204" pitchFamily="34" charset="-122"/>
              </a:rPr>
              <a:t>《</a:t>
            </a:r>
            <a:r>
              <a:rPr kumimoji="1" lang="zh-CN" altLang="en-US" sz="2400" b="0" dirty="0">
                <a:solidFill>
                  <a:srgbClr val="000000"/>
                </a:solidFill>
                <a:latin typeface="微软雅黑" panose="020B0503020204020204" pitchFamily="34" charset="-122"/>
                <a:ea typeface="微软雅黑" panose="020B0503020204020204" pitchFamily="34" charset="-122"/>
              </a:rPr>
              <a:t>国际货币基金协定</a:t>
            </a:r>
            <a:r>
              <a:rPr kumimoji="1" lang="en-US" altLang="zh-CN" sz="2400" b="0" dirty="0">
                <a:solidFill>
                  <a:srgbClr val="000000"/>
                </a:solidFill>
                <a:latin typeface="微软雅黑" panose="020B0503020204020204" pitchFamily="34" charset="-122"/>
                <a:ea typeface="微软雅黑" panose="020B0503020204020204" pitchFamily="34" charset="-122"/>
              </a:rPr>
              <a:t>》</a:t>
            </a:r>
            <a:r>
              <a:rPr kumimoji="1" lang="zh-CN" altLang="en-US" sz="2400" b="0" dirty="0">
                <a:solidFill>
                  <a:srgbClr val="000000"/>
                </a:solidFill>
                <a:latin typeface="微软雅黑" panose="020B0503020204020204" pitchFamily="34" charset="-122"/>
                <a:ea typeface="微软雅黑" panose="020B0503020204020204" pitchFamily="34" charset="-122"/>
              </a:rPr>
              <a:t>，于</a:t>
            </a:r>
            <a:r>
              <a:rPr kumimoji="1" lang="en-US" altLang="zh-CN" sz="2400" b="0" dirty="0">
                <a:solidFill>
                  <a:srgbClr val="000000"/>
                </a:solidFill>
                <a:latin typeface="微软雅黑" panose="020B0503020204020204" pitchFamily="34" charset="-122"/>
                <a:ea typeface="微软雅黑" panose="020B0503020204020204" pitchFamily="34" charset="-122"/>
              </a:rPr>
              <a:t>1945</a:t>
            </a:r>
            <a:r>
              <a:rPr kumimoji="1" lang="zh-CN" altLang="en-US" sz="2400" b="0" dirty="0">
                <a:solidFill>
                  <a:srgbClr val="000000"/>
                </a:solidFill>
                <a:latin typeface="微软雅黑" panose="020B0503020204020204" pitchFamily="34" charset="-122"/>
                <a:ea typeface="微软雅黑" panose="020B0503020204020204" pitchFamily="34" charset="-122"/>
              </a:rPr>
              <a:t>年</a:t>
            </a:r>
            <a:r>
              <a:rPr kumimoji="1" lang="en-US" altLang="zh-CN" sz="2400" b="0" dirty="0">
                <a:solidFill>
                  <a:srgbClr val="000000"/>
                </a:solidFill>
                <a:latin typeface="微软雅黑" panose="020B0503020204020204" pitchFamily="34" charset="-122"/>
                <a:ea typeface="微软雅黑" panose="020B0503020204020204" pitchFamily="34" charset="-122"/>
              </a:rPr>
              <a:t>12</a:t>
            </a:r>
            <a:r>
              <a:rPr kumimoji="1" lang="zh-CN" altLang="en-US" sz="2400" b="0" dirty="0">
                <a:solidFill>
                  <a:srgbClr val="000000"/>
                </a:solidFill>
                <a:latin typeface="微软雅黑" panose="020B0503020204020204" pitchFamily="34" charset="-122"/>
                <a:ea typeface="微软雅黑" panose="020B0503020204020204" pitchFamily="34" charset="-122"/>
              </a:rPr>
              <a:t>月</a:t>
            </a:r>
            <a:r>
              <a:rPr kumimoji="1" lang="en-US" altLang="zh-CN" sz="2400" b="0" dirty="0">
                <a:solidFill>
                  <a:srgbClr val="000000"/>
                </a:solidFill>
                <a:latin typeface="微软雅黑" panose="020B0503020204020204" pitchFamily="34" charset="-122"/>
                <a:ea typeface="微软雅黑" panose="020B0503020204020204" pitchFamily="34" charset="-122"/>
              </a:rPr>
              <a:t>27</a:t>
            </a:r>
            <a:r>
              <a:rPr kumimoji="1" lang="zh-CN" altLang="en-US" sz="2400" b="0" dirty="0">
                <a:solidFill>
                  <a:srgbClr val="000000"/>
                </a:solidFill>
                <a:latin typeface="微软雅黑" panose="020B0503020204020204" pitchFamily="34" charset="-122"/>
                <a:ea typeface="微软雅黑" panose="020B0503020204020204" pitchFamily="34" charset="-122"/>
              </a:rPr>
              <a:t>日在华盛顿成立的。与世界银行同时成立、并列为世界两大金融机构之一，其职责是监察货币汇率和各国贸易情况、提供技术和资金协助，确保全球金融制度运作正常；其总部设在华盛顿。 </a:t>
            </a:r>
          </a:p>
        </p:txBody>
      </p:sp>
      <p:pic>
        <p:nvPicPr>
          <p:cNvPr id="16" name="Picture 7" descr="P109 国际货币基金">
            <a:hlinkClick r:id="rId2" action="ppaction://hlinksldjump"/>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22182" y="1067130"/>
            <a:ext cx="2946016" cy="22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598941" y="2883791"/>
            <a:ext cx="10992536" cy="2339098"/>
          </a:xfrm>
          <a:prstGeom prst="rect">
            <a:avLst/>
          </a:prstGeom>
          <a:solidFill>
            <a:srgbClr val="FFFFFF"/>
          </a:solidFill>
          <a:ln w="9525">
            <a:solidFill>
              <a:srgbClr val="FF0000"/>
            </a:solidFill>
            <a:miter lim="800000"/>
          </a:ln>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defTabSz="1218565" eaLnBrk="1" hangingPunct="1">
              <a:lnSpc>
                <a:spcPct val="150000"/>
              </a:lnSpc>
              <a:defRPr/>
            </a:pPr>
            <a:r>
              <a:rPr kumimoji="1" lang="en-US" altLang="zh-CN" sz="2400" b="0" kern="0" dirty="0">
                <a:solidFill>
                  <a:srgbClr val="FF0000"/>
                </a:solidFill>
                <a:latin typeface="微软雅黑" panose="020B0503020204020204" pitchFamily="34" charset="-122"/>
                <a:ea typeface="微软雅黑" panose="020B0503020204020204" pitchFamily="34" charset="-122"/>
              </a:rPr>
              <a:t>        </a:t>
            </a:r>
            <a:r>
              <a:rPr kumimoji="1" lang="zh-CN" altLang="en-US" sz="2400" b="0" kern="0" dirty="0">
                <a:solidFill>
                  <a:srgbClr val="000000"/>
                </a:solidFill>
                <a:latin typeface="微软雅黑" panose="020B0503020204020204" pitchFamily="34" charset="-122"/>
                <a:ea typeface="微软雅黑" panose="020B0503020204020204" pitchFamily="34" charset="-122"/>
              </a:rPr>
              <a:t>亚太经济合作组织（</a:t>
            </a:r>
            <a:r>
              <a:rPr kumimoji="1" lang="en-US" altLang="zh-CN" sz="2400" b="0" kern="0" dirty="0">
                <a:solidFill>
                  <a:srgbClr val="000000"/>
                </a:solidFill>
                <a:latin typeface="微软雅黑" panose="020B0503020204020204" pitchFamily="34" charset="-122"/>
                <a:ea typeface="微软雅黑" panose="020B0503020204020204" pitchFamily="34" charset="-122"/>
              </a:rPr>
              <a:t>APEC</a:t>
            </a:r>
            <a:r>
              <a:rPr kumimoji="1" lang="zh-CN" altLang="en-US" sz="2400" b="0" kern="0" dirty="0">
                <a:solidFill>
                  <a:srgbClr val="000000"/>
                </a:solidFill>
                <a:latin typeface="微软雅黑" panose="020B0503020204020204" pitchFamily="34" charset="-122"/>
                <a:ea typeface="微软雅黑" panose="020B0503020204020204" pitchFamily="34" charset="-122"/>
              </a:rPr>
              <a:t>）  </a:t>
            </a:r>
            <a:r>
              <a:rPr kumimoji="1" lang="en-US" altLang="zh-CN" sz="2400" b="0" kern="0" dirty="0">
                <a:solidFill>
                  <a:srgbClr val="000000"/>
                </a:solidFill>
                <a:latin typeface="微软雅黑" panose="020B0503020204020204" pitchFamily="34" charset="-122"/>
                <a:ea typeface="微软雅黑" panose="020B0503020204020204" pitchFamily="34" charset="-122"/>
              </a:rPr>
              <a:t>1989</a:t>
            </a:r>
            <a:r>
              <a:rPr kumimoji="1" lang="zh-CN" altLang="en-US" sz="2400" b="0" kern="0" dirty="0">
                <a:solidFill>
                  <a:srgbClr val="000000"/>
                </a:solidFill>
                <a:latin typeface="微软雅黑" panose="020B0503020204020204" pitchFamily="34" charset="-122"/>
                <a:ea typeface="微软雅黑" panose="020B0503020204020204" pitchFamily="34" charset="-122"/>
              </a:rPr>
              <a:t>年</a:t>
            </a:r>
            <a:r>
              <a:rPr kumimoji="1" lang="en-US" altLang="zh-CN" sz="2400" b="0" kern="0" dirty="0">
                <a:solidFill>
                  <a:srgbClr val="000000"/>
                </a:solidFill>
                <a:latin typeface="微软雅黑" panose="020B0503020204020204" pitchFamily="34" charset="-122"/>
                <a:ea typeface="微软雅黑" panose="020B0503020204020204" pitchFamily="34" charset="-122"/>
              </a:rPr>
              <a:t>11</a:t>
            </a:r>
            <a:r>
              <a:rPr kumimoji="1" lang="zh-CN" altLang="en-US" sz="2400" b="0" kern="0" dirty="0">
                <a:solidFill>
                  <a:srgbClr val="000000"/>
                </a:solidFill>
                <a:latin typeface="微软雅黑" panose="020B0503020204020204" pitchFamily="34" charset="-122"/>
                <a:ea typeface="微软雅黑" panose="020B0503020204020204" pitchFamily="34" charset="-122"/>
              </a:rPr>
              <a:t>月</a:t>
            </a:r>
            <a:r>
              <a:rPr kumimoji="1" lang="en-US" altLang="zh-CN" sz="2400" b="0" kern="0" dirty="0">
                <a:solidFill>
                  <a:srgbClr val="000000"/>
                </a:solidFill>
                <a:latin typeface="微软雅黑" panose="020B0503020204020204" pitchFamily="34" charset="-122"/>
                <a:ea typeface="微软雅黑" panose="020B0503020204020204" pitchFamily="34" charset="-122"/>
              </a:rPr>
              <a:t>5~7</a:t>
            </a:r>
            <a:r>
              <a:rPr kumimoji="1" lang="zh-CN" altLang="en-US" sz="2400" b="0" kern="0" dirty="0">
                <a:solidFill>
                  <a:srgbClr val="000000"/>
                </a:solidFill>
                <a:latin typeface="微软雅黑" panose="020B0503020204020204" pitchFamily="34" charset="-122"/>
                <a:ea typeface="微软雅黑" panose="020B0503020204020204" pitchFamily="34" charset="-122"/>
              </a:rPr>
              <a:t>日，澳、美、日、韩、新西兰、加拿大及东盟</a:t>
            </a:r>
            <a:r>
              <a:rPr kumimoji="1" lang="en-US" altLang="zh-CN" sz="2400" b="0" kern="0" dirty="0">
                <a:solidFill>
                  <a:srgbClr val="000000"/>
                </a:solidFill>
                <a:latin typeface="微软雅黑" panose="020B0503020204020204" pitchFamily="34" charset="-122"/>
                <a:ea typeface="微软雅黑" panose="020B0503020204020204" pitchFamily="34" charset="-122"/>
              </a:rPr>
              <a:t>6</a:t>
            </a:r>
            <a:r>
              <a:rPr kumimoji="1" lang="zh-CN" altLang="en-US" sz="2400" b="0" kern="0" dirty="0">
                <a:solidFill>
                  <a:srgbClr val="000000"/>
                </a:solidFill>
                <a:latin typeface="微软雅黑" panose="020B0503020204020204" pitchFamily="34" charset="-122"/>
                <a:ea typeface="微软雅黑" panose="020B0503020204020204" pitchFamily="34" charset="-122"/>
              </a:rPr>
              <a:t>国在澳大利亚首都堪培拉召开亚太经济合作组织（</a:t>
            </a:r>
            <a:r>
              <a:rPr kumimoji="1" lang="en-US" altLang="zh-CN" sz="2400" b="0" kern="0" dirty="0">
                <a:solidFill>
                  <a:srgbClr val="000000"/>
                </a:solidFill>
                <a:latin typeface="微软雅黑" panose="020B0503020204020204" pitchFamily="34" charset="-122"/>
                <a:ea typeface="微软雅黑" panose="020B0503020204020204" pitchFamily="34" charset="-122"/>
              </a:rPr>
              <a:t>APEC</a:t>
            </a:r>
            <a:r>
              <a:rPr kumimoji="1" lang="zh-CN" altLang="en-US" sz="2400" b="0" kern="0" dirty="0">
                <a:solidFill>
                  <a:srgbClr val="000000"/>
                </a:solidFill>
                <a:latin typeface="微软雅黑" panose="020B0503020204020204" pitchFamily="34" charset="-122"/>
                <a:ea typeface="微软雅黑" panose="020B0503020204020204" pitchFamily="34" charset="-122"/>
              </a:rPr>
              <a:t>）首届部长级会议，亚太经济合作组织成立。</a:t>
            </a:r>
            <a:r>
              <a:rPr kumimoji="1" lang="en-US" altLang="zh-CN" sz="2400" b="0" kern="0" dirty="0">
                <a:solidFill>
                  <a:srgbClr val="000000"/>
                </a:solidFill>
                <a:latin typeface="微软雅黑" panose="020B0503020204020204" pitchFamily="34" charset="-122"/>
                <a:ea typeface="微软雅黑" panose="020B0503020204020204" pitchFamily="34" charset="-122"/>
              </a:rPr>
              <a:t>1991</a:t>
            </a:r>
            <a:r>
              <a:rPr kumimoji="1" lang="zh-CN" altLang="en-US" sz="2400" b="0" kern="0" dirty="0">
                <a:solidFill>
                  <a:srgbClr val="000000"/>
                </a:solidFill>
                <a:latin typeface="微软雅黑" panose="020B0503020204020204" pitchFamily="34" charset="-122"/>
                <a:ea typeface="微软雅黑" panose="020B0503020204020204" pitchFamily="34" charset="-122"/>
              </a:rPr>
              <a:t>年中国加入该组织。目前，亚太经合组织共有</a:t>
            </a:r>
            <a:r>
              <a:rPr kumimoji="1" lang="en-US" altLang="zh-CN" sz="2400" b="0" kern="0" dirty="0">
                <a:solidFill>
                  <a:srgbClr val="000000"/>
                </a:solidFill>
                <a:latin typeface="微软雅黑" panose="020B0503020204020204" pitchFamily="34" charset="-122"/>
                <a:ea typeface="微软雅黑" panose="020B0503020204020204" pitchFamily="34" charset="-122"/>
              </a:rPr>
              <a:t>21</a:t>
            </a:r>
            <a:r>
              <a:rPr kumimoji="1" lang="zh-CN" altLang="en-US" sz="2400" b="0" kern="0" dirty="0">
                <a:solidFill>
                  <a:srgbClr val="000000"/>
                </a:solidFill>
                <a:latin typeface="微软雅黑" panose="020B0503020204020204" pitchFamily="34" charset="-122"/>
                <a:ea typeface="微软雅黑" panose="020B0503020204020204" pitchFamily="34" charset="-122"/>
              </a:rPr>
              <a:t>个成员。</a:t>
            </a:r>
          </a:p>
        </p:txBody>
      </p:sp>
      <p:pic>
        <p:nvPicPr>
          <p:cNvPr id="3" name="Picture 8" descr="P109 aaaaa亚太经济合作组织">
            <a:hlinkClick r:id="rId2" action="ppaction://hlinksldjump"/>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110" y="1175113"/>
            <a:ext cx="4704739" cy="181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5"/>
          <p:cNvGrpSpPr/>
          <p:nvPr/>
        </p:nvGrpSpPr>
        <p:grpSpPr bwMode="auto">
          <a:xfrm>
            <a:off x="812694" y="1511767"/>
            <a:ext cx="5282512" cy="571676"/>
            <a:chOff x="609600" y="1511963"/>
            <a:chExt cx="3962400" cy="571510"/>
          </a:xfrm>
        </p:grpSpPr>
        <p:sp>
          <p:nvSpPr>
            <p:cNvPr id="5" name="文本框 6"/>
            <p:cNvSpPr txBox="1">
              <a:spLocks noChangeArrowheads="1"/>
            </p:cNvSpPr>
            <p:nvPr/>
          </p:nvSpPr>
          <p:spPr bwMode="auto">
            <a:xfrm>
              <a:off x="1066892" y="1560253"/>
              <a:ext cx="3505108" cy="46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亚太经合组织</a:t>
              </a:r>
            </a:p>
          </p:txBody>
        </p:sp>
        <p:sp>
          <p:nvSpPr>
            <p:cNvPr id="6" name="KSO_Shape"/>
            <p:cNvSpPr/>
            <p:nvPr/>
          </p:nvSpPr>
          <p:spPr bwMode="auto">
            <a:xfrm>
              <a:off x="609600" y="1511963"/>
              <a:ext cx="409575" cy="571510"/>
            </a:xfrm>
            <a:custGeom>
              <a:avLst/>
              <a:gdLst>
                <a:gd name="T0" fmla="*/ 433263854 w 4676"/>
                <a:gd name="T1" fmla="*/ 326073671 h 6235"/>
                <a:gd name="T2" fmla="*/ 419356764 w 4676"/>
                <a:gd name="T3" fmla="*/ 272863828 h 6235"/>
                <a:gd name="T4" fmla="*/ 397143001 w 4676"/>
                <a:gd name="T5" fmla="*/ 220494202 h 6235"/>
                <a:gd name="T6" fmla="*/ 369235627 w 4676"/>
                <a:gd name="T7" fmla="*/ 170364746 h 6235"/>
                <a:gd name="T8" fmla="*/ 334328111 w 4676"/>
                <a:gd name="T9" fmla="*/ 118181800 h 6235"/>
                <a:gd name="T10" fmla="*/ 277300025 w 4676"/>
                <a:gd name="T11" fmla="*/ 46862083 h 6235"/>
                <a:gd name="T12" fmla="*/ 243886036 w 4676"/>
                <a:gd name="T13" fmla="*/ 10642030 h 6235"/>
                <a:gd name="T14" fmla="*/ 233525765 w 4676"/>
                <a:gd name="T15" fmla="*/ 3454054 h 6235"/>
                <a:gd name="T16" fmla="*/ 221671968 w 4676"/>
                <a:gd name="T17" fmla="*/ 186681 h 6235"/>
                <a:gd name="T18" fmla="*/ 211311697 w 4676"/>
                <a:gd name="T19" fmla="*/ 653536 h 6235"/>
                <a:gd name="T20" fmla="*/ 199644896 w 4676"/>
                <a:gd name="T21" fmla="*/ 5040994 h 6235"/>
                <a:gd name="T22" fmla="*/ 189097935 w 4676"/>
                <a:gd name="T23" fmla="*/ 14096083 h 6235"/>
                <a:gd name="T24" fmla="*/ 144390221 w 4676"/>
                <a:gd name="T25" fmla="*/ 64038553 h 6235"/>
                <a:gd name="T26" fmla="*/ 88855356 w 4676"/>
                <a:gd name="T27" fmla="*/ 137038703 h 6235"/>
                <a:gd name="T28" fmla="*/ 58801496 w 4676"/>
                <a:gd name="T29" fmla="*/ 184367336 h 6235"/>
                <a:gd name="T30" fmla="*/ 32294150 w 4676"/>
                <a:gd name="T31" fmla="*/ 235243516 h 6235"/>
                <a:gd name="T32" fmla="*/ 12133681 w 4676"/>
                <a:gd name="T33" fmla="*/ 288079997 h 6235"/>
                <a:gd name="T34" fmla="*/ 1120145 w 4676"/>
                <a:gd name="T35" fmla="*/ 341289840 h 6235"/>
                <a:gd name="T36" fmla="*/ 653265 w 4676"/>
                <a:gd name="T37" fmla="*/ 380497092 h 6235"/>
                <a:gd name="T38" fmla="*/ 6906949 w 4676"/>
                <a:gd name="T39" fmla="*/ 418210593 h 6235"/>
                <a:gd name="T40" fmla="*/ 19320513 w 4676"/>
                <a:gd name="T41" fmla="*/ 453497242 h 6235"/>
                <a:gd name="T42" fmla="*/ 37240998 w 4676"/>
                <a:gd name="T43" fmla="*/ 485796387 h 6235"/>
                <a:gd name="T44" fmla="*/ 60294717 w 4676"/>
                <a:gd name="T45" fmla="*/ 514361610 h 6235"/>
                <a:gd name="T46" fmla="*/ 87735516 w 4676"/>
                <a:gd name="T47" fmla="*/ 538632868 h 6235"/>
                <a:gd name="T48" fmla="*/ 118909521 w 4676"/>
                <a:gd name="T49" fmla="*/ 558143002 h 6235"/>
                <a:gd name="T50" fmla="*/ 153350463 w 4676"/>
                <a:gd name="T51" fmla="*/ 572145592 h 6235"/>
                <a:gd name="T52" fmla="*/ 190497963 w 4676"/>
                <a:gd name="T53" fmla="*/ 580360465 h 6235"/>
                <a:gd name="T54" fmla="*/ 223912258 w 4676"/>
                <a:gd name="T55" fmla="*/ 581947405 h 6235"/>
                <a:gd name="T56" fmla="*/ 262086405 w 4676"/>
                <a:gd name="T57" fmla="*/ 577559947 h 6235"/>
                <a:gd name="T58" fmla="*/ 298207258 w 4676"/>
                <a:gd name="T59" fmla="*/ 566824730 h 6235"/>
                <a:gd name="T60" fmla="*/ 331341364 w 4676"/>
                <a:gd name="T61" fmla="*/ 550394983 h 6235"/>
                <a:gd name="T62" fmla="*/ 360928649 w 4676"/>
                <a:gd name="T63" fmla="*/ 528737562 h 6235"/>
                <a:gd name="T64" fmla="*/ 386502847 w 4676"/>
                <a:gd name="T65" fmla="*/ 502599496 h 6235"/>
                <a:gd name="T66" fmla="*/ 407503272 w 4676"/>
                <a:gd name="T67" fmla="*/ 472260652 h 6235"/>
                <a:gd name="T68" fmla="*/ 423183772 w 4676"/>
                <a:gd name="T69" fmla="*/ 438747623 h 6235"/>
                <a:gd name="T70" fmla="*/ 433077163 w 4676"/>
                <a:gd name="T71" fmla="*/ 402340889 h 6235"/>
                <a:gd name="T72" fmla="*/ 436437293 w 4676"/>
                <a:gd name="T73" fmla="*/ 363787172 h 6235"/>
                <a:gd name="T74" fmla="*/ 346741675 w 4676"/>
                <a:gd name="T75" fmla="*/ 477114965 h 6235"/>
                <a:gd name="T76" fmla="*/ 323594459 w 4676"/>
                <a:gd name="T77" fmla="*/ 496625098 h 6235"/>
                <a:gd name="T78" fmla="*/ 297740684 w 4676"/>
                <a:gd name="T79" fmla="*/ 507267128 h 6235"/>
                <a:gd name="T80" fmla="*/ 271699912 w 4676"/>
                <a:gd name="T81" fmla="*/ 508667387 h 6235"/>
                <a:gd name="T82" fmla="*/ 247619241 w 4676"/>
                <a:gd name="T83" fmla="*/ 499705790 h 6235"/>
                <a:gd name="T84" fmla="*/ 231565665 w 4676"/>
                <a:gd name="T85" fmla="*/ 484582809 h 6235"/>
                <a:gd name="T86" fmla="*/ 220738820 w 4676"/>
                <a:gd name="T87" fmla="*/ 460965087 h 6235"/>
                <a:gd name="T88" fmla="*/ 218498530 w 4676"/>
                <a:gd name="T89" fmla="*/ 433426761 h 6235"/>
                <a:gd name="T90" fmla="*/ 225125595 w 4676"/>
                <a:gd name="T91" fmla="*/ 404301496 h 6235"/>
                <a:gd name="T92" fmla="*/ 238005734 w 4676"/>
                <a:gd name="T93" fmla="*/ 380030237 h 6235"/>
                <a:gd name="T94" fmla="*/ 259473039 w 4676"/>
                <a:gd name="T95" fmla="*/ 357159238 h 6235"/>
                <a:gd name="T96" fmla="*/ 284486858 w 4676"/>
                <a:gd name="T97" fmla="*/ 342690099 h 6235"/>
                <a:gd name="T98" fmla="*/ 310714320 w 4676"/>
                <a:gd name="T99" fmla="*/ 337182250 h 6235"/>
                <a:gd name="T100" fmla="*/ 335914830 w 4676"/>
                <a:gd name="T101" fmla="*/ 341663201 h 6235"/>
                <a:gd name="T102" fmla="*/ 354582078 w 4676"/>
                <a:gd name="T103" fmla="*/ 353611997 h 6235"/>
                <a:gd name="T104" fmla="*/ 369142434 w 4676"/>
                <a:gd name="T105" fmla="*/ 374709375 h 6235"/>
                <a:gd name="T106" fmla="*/ 375022431 w 4676"/>
                <a:gd name="T107" fmla="*/ 400847442 h 6235"/>
                <a:gd name="T108" fmla="*/ 372222374 w 4676"/>
                <a:gd name="T109" fmla="*/ 429692839 h 6235"/>
                <a:gd name="T110" fmla="*/ 360368883 w 4676"/>
                <a:gd name="T111" fmla="*/ 458537930 h 62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76" h="6235">
                  <a:moveTo>
                    <a:pt x="4676" y="3897"/>
                  </a:moveTo>
                  <a:lnTo>
                    <a:pt x="4676" y="3897"/>
                  </a:lnTo>
                  <a:lnTo>
                    <a:pt x="4674" y="3817"/>
                  </a:lnTo>
                  <a:lnTo>
                    <a:pt x="4671" y="3736"/>
                  </a:lnTo>
                  <a:lnTo>
                    <a:pt x="4663" y="3656"/>
                  </a:lnTo>
                  <a:lnTo>
                    <a:pt x="4653" y="3575"/>
                  </a:lnTo>
                  <a:lnTo>
                    <a:pt x="4642" y="3493"/>
                  </a:lnTo>
                  <a:lnTo>
                    <a:pt x="4627" y="3412"/>
                  </a:lnTo>
                  <a:lnTo>
                    <a:pt x="4610" y="3330"/>
                  </a:lnTo>
                  <a:lnTo>
                    <a:pt x="4590" y="3249"/>
                  </a:lnTo>
                  <a:lnTo>
                    <a:pt x="4569" y="3167"/>
                  </a:lnTo>
                  <a:lnTo>
                    <a:pt x="4546" y="3086"/>
                  </a:lnTo>
                  <a:lnTo>
                    <a:pt x="4520" y="3005"/>
                  </a:lnTo>
                  <a:lnTo>
                    <a:pt x="4493" y="2923"/>
                  </a:lnTo>
                  <a:lnTo>
                    <a:pt x="4463" y="2842"/>
                  </a:lnTo>
                  <a:lnTo>
                    <a:pt x="4432" y="2761"/>
                  </a:lnTo>
                  <a:lnTo>
                    <a:pt x="4400" y="2680"/>
                  </a:lnTo>
                  <a:lnTo>
                    <a:pt x="4366" y="2600"/>
                  </a:lnTo>
                  <a:lnTo>
                    <a:pt x="4330" y="2520"/>
                  </a:lnTo>
                  <a:lnTo>
                    <a:pt x="4293" y="2441"/>
                  </a:lnTo>
                  <a:lnTo>
                    <a:pt x="4255" y="2362"/>
                  </a:lnTo>
                  <a:lnTo>
                    <a:pt x="4215" y="2283"/>
                  </a:lnTo>
                  <a:lnTo>
                    <a:pt x="4173" y="2205"/>
                  </a:lnTo>
                  <a:lnTo>
                    <a:pt x="4133" y="2127"/>
                  </a:lnTo>
                  <a:lnTo>
                    <a:pt x="4089" y="2051"/>
                  </a:lnTo>
                  <a:lnTo>
                    <a:pt x="4046" y="1975"/>
                  </a:lnTo>
                  <a:lnTo>
                    <a:pt x="4002" y="1900"/>
                  </a:lnTo>
                  <a:lnTo>
                    <a:pt x="3956" y="1825"/>
                  </a:lnTo>
                  <a:lnTo>
                    <a:pt x="3910" y="1752"/>
                  </a:lnTo>
                  <a:lnTo>
                    <a:pt x="3865" y="1679"/>
                  </a:lnTo>
                  <a:lnTo>
                    <a:pt x="3818" y="1608"/>
                  </a:lnTo>
                  <a:lnTo>
                    <a:pt x="3771" y="1537"/>
                  </a:lnTo>
                  <a:lnTo>
                    <a:pt x="3724" y="1468"/>
                  </a:lnTo>
                  <a:lnTo>
                    <a:pt x="3676" y="1399"/>
                  </a:lnTo>
                  <a:lnTo>
                    <a:pt x="3582" y="1266"/>
                  </a:lnTo>
                  <a:lnTo>
                    <a:pt x="3487" y="1139"/>
                  </a:lnTo>
                  <a:lnTo>
                    <a:pt x="3395" y="1016"/>
                  </a:lnTo>
                  <a:lnTo>
                    <a:pt x="3303" y="899"/>
                  </a:lnTo>
                  <a:lnTo>
                    <a:pt x="3214" y="789"/>
                  </a:lnTo>
                  <a:lnTo>
                    <a:pt x="3129" y="686"/>
                  </a:lnTo>
                  <a:lnTo>
                    <a:pt x="3048" y="590"/>
                  </a:lnTo>
                  <a:lnTo>
                    <a:pt x="2971" y="502"/>
                  </a:lnTo>
                  <a:lnTo>
                    <a:pt x="2901" y="420"/>
                  </a:lnTo>
                  <a:lnTo>
                    <a:pt x="2835" y="349"/>
                  </a:lnTo>
                  <a:lnTo>
                    <a:pt x="2777" y="285"/>
                  </a:lnTo>
                  <a:lnTo>
                    <a:pt x="2727" y="230"/>
                  </a:lnTo>
                  <a:lnTo>
                    <a:pt x="2650" y="151"/>
                  </a:lnTo>
                  <a:lnTo>
                    <a:pt x="2613" y="114"/>
                  </a:lnTo>
                  <a:lnTo>
                    <a:pt x="2600" y="100"/>
                  </a:lnTo>
                  <a:lnTo>
                    <a:pt x="2584" y="87"/>
                  </a:lnTo>
                  <a:lnTo>
                    <a:pt x="2569" y="75"/>
                  </a:lnTo>
                  <a:lnTo>
                    <a:pt x="2553" y="64"/>
                  </a:lnTo>
                  <a:lnTo>
                    <a:pt x="2536" y="54"/>
                  </a:lnTo>
                  <a:lnTo>
                    <a:pt x="2520" y="44"/>
                  </a:lnTo>
                  <a:lnTo>
                    <a:pt x="2502" y="37"/>
                  </a:lnTo>
                  <a:lnTo>
                    <a:pt x="2485" y="28"/>
                  </a:lnTo>
                  <a:lnTo>
                    <a:pt x="2466" y="22"/>
                  </a:lnTo>
                  <a:lnTo>
                    <a:pt x="2449" y="16"/>
                  </a:lnTo>
                  <a:lnTo>
                    <a:pt x="2431" y="11"/>
                  </a:lnTo>
                  <a:lnTo>
                    <a:pt x="2412" y="7"/>
                  </a:lnTo>
                  <a:lnTo>
                    <a:pt x="2394" y="5"/>
                  </a:lnTo>
                  <a:lnTo>
                    <a:pt x="2375" y="2"/>
                  </a:lnTo>
                  <a:lnTo>
                    <a:pt x="2357" y="1"/>
                  </a:lnTo>
                  <a:lnTo>
                    <a:pt x="2338" y="0"/>
                  </a:lnTo>
                  <a:lnTo>
                    <a:pt x="2320" y="1"/>
                  </a:lnTo>
                  <a:lnTo>
                    <a:pt x="2301" y="2"/>
                  </a:lnTo>
                  <a:lnTo>
                    <a:pt x="2283" y="5"/>
                  </a:lnTo>
                  <a:lnTo>
                    <a:pt x="2264" y="7"/>
                  </a:lnTo>
                  <a:lnTo>
                    <a:pt x="2246" y="11"/>
                  </a:lnTo>
                  <a:lnTo>
                    <a:pt x="2227" y="16"/>
                  </a:lnTo>
                  <a:lnTo>
                    <a:pt x="2209" y="22"/>
                  </a:lnTo>
                  <a:lnTo>
                    <a:pt x="2191" y="28"/>
                  </a:lnTo>
                  <a:lnTo>
                    <a:pt x="2174" y="37"/>
                  </a:lnTo>
                  <a:lnTo>
                    <a:pt x="2157" y="44"/>
                  </a:lnTo>
                  <a:lnTo>
                    <a:pt x="2139" y="54"/>
                  </a:lnTo>
                  <a:lnTo>
                    <a:pt x="2123" y="64"/>
                  </a:lnTo>
                  <a:lnTo>
                    <a:pt x="2107" y="75"/>
                  </a:lnTo>
                  <a:lnTo>
                    <a:pt x="2093" y="87"/>
                  </a:lnTo>
                  <a:lnTo>
                    <a:pt x="2077" y="100"/>
                  </a:lnTo>
                  <a:lnTo>
                    <a:pt x="2063" y="114"/>
                  </a:lnTo>
                  <a:lnTo>
                    <a:pt x="2026" y="151"/>
                  </a:lnTo>
                  <a:lnTo>
                    <a:pt x="1949" y="230"/>
                  </a:lnTo>
                  <a:lnTo>
                    <a:pt x="1899" y="285"/>
                  </a:lnTo>
                  <a:lnTo>
                    <a:pt x="1841" y="349"/>
                  </a:lnTo>
                  <a:lnTo>
                    <a:pt x="1775" y="420"/>
                  </a:lnTo>
                  <a:lnTo>
                    <a:pt x="1705" y="502"/>
                  </a:lnTo>
                  <a:lnTo>
                    <a:pt x="1629" y="590"/>
                  </a:lnTo>
                  <a:lnTo>
                    <a:pt x="1547" y="686"/>
                  </a:lnTo>
                  <a:lnTo>
                    <a:pt x="1462" y="789"/>
                  </a:lnTo>
                  <a:lnTo>
                    <a:pt x="1373" y="899"/>
                  </a:lnTo>
                  <a:lnTo>
                    <a:pt x="1282" y="1016"/>
                  </a:lnTo>
                  <a:lnTo>
                    <a:pt x="1188" y="1139"/>
                  </a:lnTo>
                  <a:lnTo>
                    <a:pt x="1094" y="1266"/>
                  </a:lnTo>
                  <a:lnTo>
                    <a:pt x="999" y="1399"/>
                  </a:lnTo>
                  <a:lnTo>
                    <a:pt x="952" y="1468"/>
                  </a:lnTo>
                  <a:lnTo>
                    <a:pt x="905" y="1537"/>
                  </a:lnTo>
                  <a:lnTo>
                    <a:pt x="858" y="1608"/>
                  </a:lnTo>
                  <a:lnTo>
                    <a:pt x="812" y="1679"/>
                  </a:lnTo>
                  <a:lnTo>
                    <a:pt x="766" y="1752"/>
                  </a:lnTo>
                  <a:lnTo>
                    <a:pt x="719" y="1825"/>
                  </a:lnTo>
                  <a:lnTo>
                    <a:pt x="675" y="1900"/>
                  </a:lnTo>
                  <a:lnTo>
                    <a:pt x="630" y="1975"/>
                  </a:lnTo>
                  <a:lnTo>
                    <a:pt x="587" y="2051"/>
                  </a:lnTo>
                  <a:lnTo>
                    <a:pt x="544" y="2127"/>
                  </a:lnTo>
                  <a:lnTo>
                    <a:pt x="502" y="2205"/>
                  </a:lnTo>
                  <a:lnTo>
                    <a:pt x="461" y="2283"/>
                  </a:lnTo>
                  <a:lnTo>
                    <a:pt x="422" y="2362"/>
                  </a:lnTo>
                  <a:lnTo>
                    <a:pt x="383" y="2441"/>
                  </a:lnTo>
                  <a:lnTo>
                    <a:pt x="346" y="2520"/>
                  </a:lnTo>
                  <a:lnTo>
                    <a:pt x="311" y="2600"/>
                  </a:lnTo>
                  <a:lnTo>
                    <a:pt x="276" y="2680"/>
                  </a:lnTo>
                  <a:lnTo>
                    <a:pt x="243" y="2761"/>
                  </a:lnTo>
                  <a:lnTo>
                    <a:pt x="212" y="2842"/>
                  </a:lnTo>
                  <a:lnTo>
                    <a:pt x="183" y="2923"/>
                  </a:lnTo>
                  <a:lnTo>
                    <a:pt x="155" y="3005"/>
                  </a:lnTo>
                  <a:lnTo>
                    <a:pt x="130" y="3086"/>
                  </a:lnTo>
                  <a:lnTo>
                    <a:pt x="106" y="3167"/>
                  </a:lnTo>
                  <a:lnTo>
                    <a:pt x="85" y="3249"/>
                  </a:lnTo>
                  <a:lnTo>
                    <a:pt x="66" y="3330"/>
                  </a:lnTo>
                  <a:lnTo>
                    <a:pt x="49" y="3412"/>
                  </a:lnTo>
                  <a:lnTo>
                    <a:pt x="34" y="3493"/>
                  </a:lnTo>
                  <a:lnTo>
                    <a:pt x="22" y="3575"/>
                  </a:lnTo>
                  <a:lnTo>
                    <a:pt x="12" y="3656"/>
                  </a:lnTo>
                  <a:lnTo>
                    <a:pt x="6" y="3736"/>
                  </a:lnTo>
                  <a:lnTo>
                    <a:pt x="1" y="3817"/>
                  </a:lnTo>
                  <a:lnTo>
                    <a:pt x="0" y="3897"/>
                  </a:lnTo>
                  <a:lnTo>
                    <a:pt x="1" y="3957"/>
                  </a:lnTo>
                  <a:lnTo>
                    <a:pt x="3" y="4016"/>
                  </a:lnTo>
                  <a:lnTo>
                    <a:pt x="7" y="4076"/>
                  </a:lnTo>
                  <a:lnTo>
                    <a:pt x="12" y="4135"/>
                  </a:lnTo>
                  <a:lnTo>
                    <a:pt x="18" y="4194"/>
                  </a:lnTo>
                  <a:lnTo>
                    <a:pt x="27" y="4252"/>
                  </a:lnTo>
                  <a:lnTo>
                    <a:pt x="37" y="4310"/>
                  </a:lnTo>
                  <a:lnTo>
                    <a:pt x="48" y="4367"/>
                  </a:lnTo>
                  <a:lnTo>
                    <a:pt x="60" y="4424"/>
                  </a:lnTo>
                  <a:lnTo>
                    <a:pt x="74" y="4480"/>
                  </a:lnTo>
                  <a:lnTo>
                    <a:pt x="88" y="4536"/>
                  </a:lnTo>
                  <a:lnTo>
                    <a:pt x="104" y="4591"/>
                  </a:lnTo>
                  <a:lnTo>
                    <a:pt x="123" y="4646"/>
                  </a:lnTo>
                  <a:lnTo>
                    <a:pt x="141" y="4700"/>
                  </a:lnTo>
                  <a:lnTo>
                    <a:pt x="162" y="4753"/>
                  </a:lnTo>
                  <a:lnTo>
                    <a:pt x="183" y="4806"/>
                  </a:lnTo>
                  <a:lnTo>
                    <a:pt x="207" y="4858"/>
                  </a:lnTo>
                  <a:lnTo>
                    <a:pt x="230" y="4910"/>
                  </a:lnTo>
                  <a:lnTo>
                    <a:pt x="256" y="4960"/>
                  </a:lnTo>
                  <a:lnTo>
                    <a:pt x="282" y="5010"/>
                  </a:lnTo>
                  <a:lnTo>
                    <a:pt x="311" y="5059"/>
                  </a:lnTo>
                  <a:lnTo>
                    <a:pt x="339" y="5109"/>
                  </a:lnTo>
                  <a:lnTo>
                    <a:pt x="369" y="5157"/>
                  </a:lnTo>
                  <a:lnTo>
                    <a:pt x="399" y="5204"/>
                  </a:lnTo>
                  <a:lnTo>
                    <a:pt x="431" y="5249"/>
                  </a:lnTo>
                  <a:lnTo>
                    <a:pt x="465" y="5295"/>
                  </a:lnTo>
                  <a:lnTo>
                    <a:pt x="499" y="5339"/>
                  </a:lnTo>
                  <a:lnTo>
                    <a:pt x="534" y="5384"/>
                  </a:lnTo>
                  <a:lnTo>
                    <a:pt x="571" y="5426"/>
                  </a:lnTo>
                  <a:lnTo>
                    <a:pt x="608" y="5468"/>
                  </a:lnTo>
                  <a:lnTo>
                    <a:pt x="646" y="5510"/>
                  </a:lnTo>
                  <a:lnTo>
                    <a:pt x="686" y="5549"/>
                  </a:lnTo>
                  <a:lnTo>
                    <a:pt x="725" y="5589"/>
                  </a:lnTo>
                  <a:lnTo>
                    <a:pt x="767" y="5627"/>
                  </a:lnTo>
                  <a:lnTo>
                    <a:pt x="809" y="5664"/>
                  </a:lnTo>
                  <a:lnTo>
                    <a:pt x="851" y="5701"/>
                  </a:lnTo>
                  <a:lnTo>
                    <a:pt x="895" y="5735"/>
                  </a:lnTo>
                  <a:lnTo>
                    <a:pt x="940" y="5770"/>
                  </a:lnTo>
                  <a:lnTo>
                    <a:pt x="986" y="5803"/>
                  </a:lnTo>
                  <a:lnTo>
                    <a:pt x="1031" y="5835"/>
                  </a:lnTo>
                  <a:lnTo>
                    <a:pt x="1078" y="5866"/>
                  </a:lnTo>
                  <a:lnTo>
                    <a:pt x="1126" y="5896"/>
                  </a:lnTo>
                  <a:lnTo>
                    <a:pt x="1176" y="5924"/>
                  </a:lnTo>
                  <a:lnTo>
                    <a:pt x="1225" y="5953"/>
                  </a:lnTo>
                  <a:lnTo>
                    <a:pt x="1274" y="5979"/>
                  </a:lnTo>
                  <a:lnTo>
                    <a:pt x="1325" y="6004"/>
                  </a:lnTo>
                  <a:lnTo>
                    <a:pt x="1377" y="6028"/>
                  </a:lnTo>
                  <a:lnTo>
                    <a:pt x="1429" y="6051"/>
                  </a:lnTo>
                  <a:lnTo>
                    <a:pt x="1482" y="6072"/>
                  </a:lnTo>
                  <a:lnTo>
                    <a:pt x="1535" y="6093"/>
                  </a:lnTo>
                  <a:lnTo>
                    <a:pt x="1589" y="6112"/>
                  </a:lnTo>
                  <a:lnTo>
                    <a:pt x="1643" y="6129"/>
                  </a:lnTo>
                  <a:lnTo>
                    <a:pt x="1699" y="6146"/>
                  </a:lnTo>
                  <a:lnTo>
                    <a:pt x="1754" y="6161"/>
                  </a:lnTo>
                  <a:lnTo>
                    <a:pt x="1811" y="6175"/>
                  </a:lnTo>
                  <a:lnTo>
                    <a:pt x="1868" y="6187"/>
                  </a:lnTo>
                  <a:lnTo>
                    <a:pt x="1925" y="6198"/>
                  </a:lnTo>
                  <a:lnTo>
                    <a:pt x="1983" y="6208"/>
                  </a:lnTo>
                  <a:lnTo>
                    <a:pt x="2041" y="6217"/>
                  </a:lnTo>
                  <a:lnTo>
                    <a:pt x="2100" y="6223"/>
                  </a:lnTo>
                  <a:lnTo>
                    <a:pt x="2158" y="6228"/>
                  </a:lnTo>
                  <a:lnTo>
                    <a:pt x="2218" y="6232"/>
                  </a:lnTo>
                  <a:lnTo>
                    <a:pt x="2278" y="6234"/>
                  </a:lnTo>
                  <a:lnTo>
                    <a:pt x="2338" y="6235"/>
                  </a:lnTo>
                  <a:lnTo>
                    <a:pt x="2399" y="6234"/>
                  </a:lnTo>
                  <a:lnTo>
                    <a:pt x="2458" y="6232"/>
                  </a:lnTo>
                  <a:lnTo>
                    <a:pt x="2518" y="6228"/>
                  </a:lnTo>
                  <a:lnTo>
                    <a:pt x="2576" y="6223"/>
                  </a:lnTo>
                  <a:lnTo>
                    <a:pt x="2636" y="6217"/>
                  </a:lnTo>
                  <a:lnTo>
                    <a:pt x="2694" y="6208"/>
                  </a:lnTo>
                  <a:lnTo>
                    <a:pt x="2752" y="6198"/>
                  </a:lnTo>
                  <a:lnTo>
                    <a:pt x="2808" y="6187"/>
                  </a:lnTo>
                  <a:lnTo>
                    <a:pt x="2865" y="6175"/>
                  </a:lnTo>
                  <a:lnTo>
                    <a:pt x="2922" y="6161"/>
                  </a:lnTo>
                  <a:lnTo>
                    <a:pt x="2977" y="6146"/>
                  </a:lnTo>
                  <a:lnTo>
                    <a:pt x="3033" y="6129"/>
                  </a:lnTo>
                  <a:lnTo>
                    <a:pt x="3087" y="6112"/>
                  </a:lnTo>
                  <a:lnTo>
                    <a:pt x="3142" y="6093"/>
                  </a:lnTo>
                  <a:lnTo>
                    <a:pt x="3195" y="6072"/>
                  </a:lnTo>
                  <a:lnTo>
                    <a:pt x="3248" y="6051"/>
                  </a:lnTo>
                  <a:lnTo>
                    <a:pt x="3299" y="6028"/>
                  </a:lnTo>
                  <a:lnTo>
                    <a:pt x="3351" y="6004"/>
                  </a:lnTo>
                  <a:lnTo>
                    <a:pt x="3402" y="5979"/>
                  </a:lnTo>
                  <a:lnTo>
                    <a:pt x="3451" y="5953"/>
                  </a:lnTo>
                  <a:lnTo>
                    <a:pt x="3501" y="5924"/>
                  </a:lnTo>
                  <a:lnTo>
                    <a:pt x="3550" y="5896"/>
                  </a:lnTo>
                  <a:lnTo>
                    <a:pt x="3597" y="5866"/>
                  </a:lnTo>
                  <a:lnTo>
                    <a:pt x="3644" y="5835"/>
                  </a:lnTo>
                  <a:lnTo>
                    <a:pt x="3691" y="5803"/>
                  </a:lnTo>
                  <a:lnTo>
                    <a:pt x="3736" y="5770"/>
                  </a:lnTo>
                  <a:lnTo>
                    <a:pt x="3781" y="5735"/>
                  </a:lnTo>
                  <a:lnTo>
                    <a:pt x="3824" y="5701"/>
                  </a:lnTo>
                  <a:lnTo>
                    <a:pt x="3867" y="5664"/>
                  </a:lnTo>
                  <a:lnTo>
                    <a:pt x="3909" y="5627"/>
                  </a:lnTo>
                  <a:lnTo>
                    <a:pt x="3950" y="5589"/>
                  </a:lnTo>
                  <a:lnTo>
                    <a:pt x="3991" y="5549"/>
                  </a:lnTo>
                  <a:lnTo>
                    <a:pt x="4030" y="5510"/>
                  </a:lnTo>
                  <a:lnTo>
                    <a:pt x="4068" y="5468"/>
                  </a:lnTo>
                  <a:lnTo>
                    <a:pt x="4105" y="5426"/>
                  </a:lnTo>
                  <a:lnTo>
                    <a:pt x="4141" y="5384"/>
                  </a:lnTo>
                  <a:lnTo>
                    <a:pt x="4177" y="5339"/>
                  </a:lnTo>
                  <a:lnTo>
                    <a:pt x="4211" y="5295"/>
                  </a:lnTo>
                  <a:lnTo>
                    <a:pt x="4244" y="5249"/>
                  </a:lnTo>
                  <a:lnTo>
                    <a:pt x="4276" y="5204"/>
                  </a:lnTo>
                  <a:lnTo>
                    <a:pt x="4308" y="5157"/>
                  </a:lnTo>
                  <a:lnTo>
                    <a:pt x="4337" y="5109"/>
                  </a:lnTo>
                  <a:lnTo>
                    <a:pt x="4366" y="5059"/>
                  </a:lnTo>
                  <a:lnTo>
                    <a:pt x="4393" y="5010"/>
                  </a:lnTo>
                  <a:lnTo>
                    <a:pt x="4420" y="4960"/>
                  </a:lnTo>
                  <a:lnTo>
                    <a:pt x="4445" y="4910"/>
                  </a:lnTo>
                  <a:lnTo>
                    <a:pt x="4469" y="4858"/>
                  </a:lnTo>
                  <a:lnTo>
                    <a:pt x="4492" y="4806"/>
                  </a:lnTo>
                  <a:lnTo>
                    <a:pt x="4514" y="4753"/>
                  </a:lnTo>
                  <a:lnTo>
                    <a:pt x="4534" y="4700"/>
                  </a:lnTo>
                  <a:lnTo>
                    <a:pt x="4553" y="4646"/>
                  </a:lnTo>
                  <a:lnTo>
                    <a:pt x="4571" y="4591"/>
                  </a:lnTo>
                  <a:lnTo>
                    <a:pt x="4587" y="4536"/>
                  </a:lnTo>
                  <a:lnTo>
                    <a:pt x="4603" y="4480"/>
                  </a:lnTo>
                  <a:lnTo>
                    <a:pt x="4616" y="4424"/>
                  </a:lnTo>
                  <a:lnTo>
                    <a:pt x="4629" y="4367"/>
                  </a:lnTo>
                  <a:lnTo>
                    <a:pt x="4640" y="4310"/>
                  </a:lnTo>
                  <a:lnTo>
                    <a:pt x="4648" y="4252"/>
                  </a:lnTo>
                  <a:lnTo>
                    <a:pt x="4657" y="4194"/>
                  </a:lnTo>
                  <a:lnTo>
                    <a:pt x="4664" y="4135"/>
                  </a:lnTo>
                  <a:lnTo>
                    <a:pt x="4669" y="4076"/>
                  </a:lnTo>
                  <a:lnTo>
                    <a:pt x="4673" y="4016"/>
                  </a:lnTo>
                  <a:lnTo>
                    <a:pt x="4676" y="3957"/>
                  </a:lnTo>
                  <a:lnTo>
                    <a:pt x="4676" y="3897"/>
                  </a:lnTo>
                  <a:close/>
                  <a:moveTo>
                    <a:pt x="3835" y="4954"/>
                  </a:moveTo>
                  <a:lnTo>
                    <a:pt x="3835" y="4954"/>
                  </a:lnTo>
                  <a:lnTo>
                    <a:pt x="3807" y="4996"/>
                  </a:lnTo>
                  <a:lnTo>
                    <a:pt x="3778" y="5036"/>
                  </a:lnTo>
                  <a:lnTo>
                    <a:pt x="3747" y="5075"/>
                  </a:lnTo>
                  <a:lnTo>
                    <a:pt x="3715" y="5111"/>
                  </a:lnTo>
                  <a:lnTo>
                    <a:pt x="3683" y="5147"/>
                  </a:lnTo>
                  <a:lnTo>
                    <a:pt x="3649" y="5180"/>
                  </a:lnTo>
                  <a:lnTo>
                    <a:pt x="3614" y="5211"/>
                  </a:lnTo>
                  <a:lnTo>
                    <a:pt x="3578" y="5241"/>
                  </a:lnTo>
                  <a:lnTo>
                    <a:pt x="3543" y="5269"/>
                  </a:lnTo>
                  <a:lnTo>
                    <a:pt x="3506" y="5295"/>
                  </a:lnTo>
                  <a:lnTo>
                    <a:pt x="3467" y="5320"/>
                  </a:lnTo>
                  <a:lnTo>
                    <a:pt x="3429" y="5342"/>
                  </a:lnTo>
                  <a:lnTo>
                    <a:pt x="3390" y="5362"/>
                  </a:lnTo>
                  <a:lnTo>
                    <a:pt x="3350" y="5380"/>
                  </a:lnTo>
                  <a:lnTo>
                    <a:pt x="3311" y="5396"/>
                  </a:lnTo>
                  <a:lnTo>
                    <a:pt x="3271" y="5411"/>
                  </a:lnTo>
                  <a:lnTo>
                    <a:pt x="3230" y="5423"/>
                  </a:lnTo>
                  <a:lnTo>
                    <a:pt x="3190" y="5434"/>
                  </a:lnTo>
                  <a:lnTo>
                    <a:pt x="3150" y="5443"/>
                  </a:lnTo>
                  <a:lnTo>
                    <a:pt x="3109" y="5449"/>
                  </a:lnTo>
                  <a:lnTo>
                    <a:pt x="3069" y="5453"/>
                  </a:lnTo>
                  <a:lnTo>
                    <a:pt x="3029" y="5455"/>
                  </a:lnTo>
                  <a:lnTo>
                    <a:pt x="2989" y="5455"/>
                  </a:lnTo>
                  <a:lnTo>
                    <a:pt x="2949" y="5453"/>
                  </a:lnTo>
                  <a:lnTo>
                    <a:pt x="2911" y="5449"/>
                  </a:lnTo>
                  <a:lnTo>
                    <a:pt x="2871" y="5442"/>
                  </a:lnTo>
                  <a:lnTo>
                    <a:pt x="2833" y="5433"/>
                  </a:lnTo>
                  <a:lnTo>
                    <a:pt x="2796" y="5422"/>
                  </a:lnTo>
                  <a:lnTo>
                    <a:pt x="2759" y="5408"/>
                  </a:lnTo>
                  <a:lnTo>
                    <a:pt x="2722" y="5392"/>
                  </a:lnTo>
                  <a:lnTo>
                    <a:pt x="2687" y="5374"/>
                  </a:lnTo>
                  <a:lnTo>
                    <a:pt x="2653" y="5353"/>
                  </a:lnTo>
                  <a:lnTo>
                    <a:pt x="2620" y="5331"/>
                  </a:lnTo>
                  <a:lnTo>
                    <a:pt x="2589" y="5306"/>
                  </a:lnTo>
                  <a:lnTo>
                    <a:pt x="2559" y="5280"/>
                  </a:lnTo>
                  <a:lnTo>
                    <a:pt x="2532" y="5252"/>
                  </a:lnTo>
                  <a:lnTo>
                    <a:pt x="2506" y="5222"/>
                  </a:lnTo>
                  <a:lnTo>
                    <a:pt x="2481" y="5191"/>
                  </a:lnTo>
                  <a:lnTo>
                    <a:pt x="2459" y="5159"/>
                  </a:lnTo>
                  <a:lnTo>
                    <a:pt x="2439" y="5125"/>
                  </a:lnTo>
                  <a:lnTo>
                    <a:pt x="2421" y="5090"/>
                  </a:lnTo>
                  <a:lnTo>
                    <a:pt x="2404" y="5054"/>
                  </a:lnTo>
                  <a:lnTo>
                    <a:pt x="2389" y="5016"/>
                  </a:lnTo>
                  <a:lnTo>
                    <a:pt x="2376" y="4978"/>
                  </a:lnTo>
                  <a:lnTo>
                    <a:pt x="2365" y="4938"/>
                  </a:lnTo>
                  <a:lnTo>
                    <a:pt x="2355" y="4899"/>
                  </a:lnTo>
                  <a:lnTo>
                    <a:pt x="2348" y="4857"/>
                  </a:lnTo>
                  <a:lnTo>
                    <a:pt x="2343" y="4816"/>
                  </a:lnTo>
                  <a:lnTo>
                    <a:pt x="2339" y="4773"/>
                  </a:lnTo>
                  <a:lnTo>
                    <a:pt x="2338" y="4730"/>
                  </a:lnTo>
                  <a:lnTo>
                    <a:pt x="2338" y="4687"/>
                  </a:lnTo>
                  <a:lnTo>
                    <a:pt x="2341" y="4643"/>
                  </a:lnTo>
                  <a:lnTo>
                    <a:pt x="2346" y="4599"/>
                  </a:lnTo>
                  <a:lnTo>
                    <a:pt x="2352" y="4554"/>
                  </a:lnTo>
                  <a:lnTo>
                    <a:pt x="2359" y="4510"/>
                  </a:lnTo>
                  <a:lnTo>
                    <a:pt x="2370" y="4464"/>
                  </a:lnTo>
                  <a:lnTo>
                    <a:pt x="2381" y="4420"/>
                  </a:lnTo>
                  <a:lnTo>
                    <a:pt x="2396" y="4376"/>
                  </a:lnTo>
                  <a:lnTo>
                    <a:pt x="2412" y="4331"/>
                  </a:lnTo>
                  <a:lnTo>
                    <a:pt x="2431" y="4287"/>
                  </a:lnTo>
                  <a:lnTo>
                    <a:pt x="2450" y="4242"/>
                  </a:lnTo>
                  <a:lnTo>
                    <a:pt x="2473" y="4199"/>
                  </a:lnTo>
                  <a:lnTo>
                    <a:pt x="2496" y="4156"/>
                  </a:lnTo>
                  <a:lnTo>
                    <a:pt x="2523" y="4113"/>
                  </a:lnTo>
                  <a:lnTo>
                    <a:pt x="2550" y="4071"/>
                  </a:lnTo>
                  <a:lnTo>
                    <a:pt x="2580" y="4031"/>
                  </a:lnTo>
                  <a:lnTo>
                    <a:pt x="2611" y="3993"/>
                  </a:lnTo>
                  <a:lnTo>
                    <a:pt x="2642" y="3956"/>
                  </a:lnTo>
                  <a:lnTo>
                    <a:pt x="2675" y="3921"/>
                  </a:lnTo>
                  <a:lnTo>
                    <a:pt x="2708" y="3888"/>
                  </a:lnTo>
                  <a:lnTo>
                    <a:pt x="2744" y="3856"/>
                  </a:lnTo>
                  <a:lnTo>
                    <a:pt x="2780" y="3826"/>
                  </a:lnTo>
                  <a:lnTo>
                    <a:pt x="2816" y="3799"/>
                  </a:lnTo>
                  <a:lnTo>
                    <a:pt x="2853" y="3773"/>
                  </a:lnTo>
                  <a:lnTo>
                    <a:pt x="2891" y="3749"/>
                  </a:lnTo>
                  <a:lnTo>
                    <a:pt x="2929" y="3726"/>
                  </a:lnTo>
                  <a:lnTo>
                    <a:pt x="2969" y="3705"/>
                  </a:lnTo>
                  <a:lnTo>
                    <a:pt x="3007" y="3687"/>
                  </a:lnTo>
                  <a:lnTo>
                    <a:pt x="3048" y="3671"/>
                  </a:lnTo>
                  <a:lnTo>
                    <a:pt x="3087" y="3656"/>
                  </a:lnTo>
                  <a:lnTo>
                    <a:pt x="3128" y="3644"/>
                  </a:lnTo>
                  <a:lnTo>
                    <a:pt x="3167" y="3634"/>
                  </a:lnTo>
                  <a:lnTo>
                    <a:pt x="3208" y="3625"/>
                  </a:lnTo>
                  <a:lnTo>
                    <a:pt x="3249" y="3619"/>
                  </a:lnTo>
                  <a:lnTo>
                    <a:pt x="3290" y="3614"/>
                  </a:lnTo>
                  <a:lnTo>
                    <a:pt x="3329" y="3612"/>
                  </a:lnTo>
                  <a:lnTo>
                    <a:pt x="3369" y="3612"/>
                  </a:lnTo>
                  <a:lnTo>
                    <a:pt x="3408" y="3614"/>
                  </a:lnTo>
                  <a:lnTo>
                    <a:pt x="3448" y="3619"/>
                  </a:lnTo>
                  <a:lnTo>
                    <a:pt x="3487" y="3625"/>
                  </a:lnTo>
                  <a:lnTo>
                    <a:pt x="3525" y="3634"/>
                  </a:lnTo>
                  <a:lnTo>
                    <a:pt x="3562" y="3646"/>
                  </a:lnTo>
                  <a:lnTo>
                    <a:pt x="3599" y="3660"/>
                  </a:lnTo>
                  <a:lnTo>
                    <a:pt x="3635" y="3675"/>
                  </a:lnTo>
                  <a:lnTo>
                    <a:pt x="3671" y="3693"/>
                  </a:lnTo>
                  <a:lnTo>
                    <a:pt x="3706" y="3714"/>
                  </a:lnTo>
                  <a:lnTo>
                    <a:pt x="3739" y="3736"/>
                  </a:lnTo>
                  <a:lnTo>
                    <a:pt x="3770" y="3761"/>
                  </a:lnTo>
                  <a:lnTo>
                    <a:pt x="3799" y="3788"/>
                  </a:lnTo>
                  <a:lnTo>
                    <a:pt x="3826" y="3815"/>
                  </a:lnTo>
                  <a:lnTo>
                    <a:pt x="3852" y="3845"/>
                  </a:lnTo>
                  <a:lnTo>
                    <a:pt x="3877" y="3876"/>
                  </a:lnTo>
                  <a:lnTo>
                    <a:pt x="3899" y="3909"/>
                  </a:lnTo>
                  <a:lnTo>
                    <a:pt x="3919" y="3942"/>
                  </a:lnTo>
                  <a:lnTo>
                    <a:pt x="3938" y="3977"/>
                  </a:lnTo>
                  <a:lnTo>
                    <a:pt x="3955" y="4014"/>
                  </a:lnTo>
                  <a:lnTo>
                    <a:pt x="3970" y="4051"/>
                  </a:lnTo>
                  <a:lnTo>
                    <a:pt x="3982" y="4089"/>
                  </a:lnTo>
                  <a:lnTo>
                    <a:pt x="3993" y="4129"/>
                  </a:lnTo>
                  <a:lnTo>
                    <a:pt x="4002" y="4169"/>
                  </a:lnTo>
                  <a:lnTo>
                    <a:pt x="4009" y="4210"/>
                  </a:lnTo>
                  <a:lnTo>
                    <a:pt x="4015" y="4252"/>
                  </a:lnTo>
                  <a:lnTo>
                    <a:pt x="4018" y="4294"/>
                  </a:lnTo>
                  <a:lnTo>
                    <a:pt x="4020" y="4337"/>
                  </a:lnTo>
                  <a:lnTo>
                    <a:pt x="4019" y="4380"/>
                  </a:lnTo>
                  <a:lnTo>
                    <a:pt x="4017" y="4425"/>
                  </a:lnTo>
                  <a:lnTo>
                    <a:pt x="4013" y="4468"/>
                  </a:lnTo>
                  <a:lnTo>
                    <a:pt x="4007" y="4513"/>
                  </a:lnTo>
                  <a:lnTo>
                    <a:pt x="3998" y="4558"/>
                  </a:lnTo>
                  <a:lnTo>
                    <a:pt x="3988" y="4603"/>
                  </a:lnTo>
                  <a:lnTo>
                    <a:pt x="3976" y="4647"/>
                  </a:lnTo>
                  <a:lnTo>
                    <a:pt x="3962" y="4691"/>
                  </a:lnTo>
                  <a:lnTo>
                    <a:pt x="3946" y="4737"/>
                  </a:lnTo>
                  <a:lnTo>
                    <a:pt x="3928" y="4780"/>
                  </a:lnTo>
                  <a:lnTo>
                    <a:pt x="3908" y="4825"/>
                  </a:lnTo>
                  <a:lnTo>
                    <a:pt x="3886" y="4869"/>
                  </a:lnTo>
                  <a:lnTo>
                    <a:pt x="3861" y="4912"/>
                  </a:lnTo>
                  <a:lnTo>
                    <a:pt x="3835" y="4954"/>
                  </a:lnTo>
                  <a:close/>
                </a:path>
              </a:pathLst>
            </a:custGeom>
            <a:solidFill>
              <a:srgbClr val="3A93E3"/>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defRPr/>
              </a:pPr>
              <a:endParaRPr lang="zh-CN" altLang="en-US" b="1">
                <a:solidFill>
                  <a:srgbClr val="FFFFFF"/>
                </a:solidFill>
                <a:latin typeface="微软雅黑" panose="020B0503020204020204" pitchFamily="34" charset="-122"/>
                <a:ea typeface="微软雅黑" panose="020B0503020204020204" pitchFamily="34" charset="-122"/>
              </a:endParaRPr>
            </a:p>
          </p:txBody>
        </p:sp>
      </p:grpSp>
      <p:sp>
        <p:nvSpPr>
          <p:cNvPr id="7" name="矩形 6"/>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98941" y="3037826"/>
            <a:ext cx="10992536" cy="2339098"/>
          </a:xfrm>
          <a:prstGeom prst="rect">
            <a:avLst/>
          </a:prstGeom>
          <a:solidFill>
            <a:srgbClr val="FFFFFF"/>
          </a:solidFill>
          <a:ln w="9525">
            <a:solidFill>
              <a:srgbClr val="FF0000"/>
            </a:solidFill>
            <a:miter lim="800000"/>
          </a:ln>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defTabSz="1218565" eaLnBrk="1" hangingPunct="1">
              <a:lnSpc>
                <a:spcPct val="150000"/>
              </a:lnSpc>
              <a:defRPr/>
            </a:pPr>
            <a:r>
              <a:rPr lang="en-US" altLang="zh-CN" sz="2400" b="0" kern="0" dirty="0">
                <a:solidFill>
                  <a:srgbClr val="000000"/>
                </a:solidFill>
                <a:latin typeface="微软雅黑" panose="020B0503020204020204" pitchFamily="34" charset="-122"/>
                <a:ea typeface="微软雅黑" panose="020B0503020204020204" pitchFamily="34" charset="-122"/>
              </a:rPr>
              <a:t>    </a:t>
            </a:r>
            <a:r>
              <a:rPr lang="zh-CN" altLang="en-US" sz="2400" b="0" kern="0" dirty="0">
                <a:solidFill>
                  <a:srgbClr val="000000"/>
                </a:solidFill>
                <a:latin typeface="微软雅黑" panose="020B0503020204020204" pitchFamily="34" charset="-122"/>
                <a:ea typeface="微软雅黑" panose="020B0503020204020204" pitchFamily="34" charset="-122"/>
              </a:rPr>
              <a:t>欧洲联盟（简称欧盟，</a:t>
            </a:r>
            <a:r>
              <a:rPr lang="en-US" altLang="zh-CN" sz="2400" b="0" kern="0" dirty="0">
                <a:solidFill>
                  <a:srgbClr val="000000"/>
                </a:solidFill>
                <a:latin typeface="微软雅黑" panose="020B0503020204020204" pitchFamily="34" charset="-122"/>
                <a:ea typeface="微软雅黑" panose="020B0503020204020204" pitchFamily="34" charset="-122"/>
              </a:rPr>
              <a:t>EU</a:t>
            </a:r>
            <a:r>
              <a:rPr lang="zh-CN" altLang="en-US" sz="2400" b="0" kern="0" dirty="0">
                <a:solidFill>
                  <a:srgbClr val="000000"/>
                </a:solidFill>
                <a:latin typeface="微软雅黑" panose="020B0503020204020204" pitchFamily="34" charset="-122"/>
                <a:ea typeface="微软雅黑" panose="020B0503020204020204" pitchFamily="34" charset="-122"/>
              </a:rPr>
              <a:t>）是由欧洲共同体 发展而来的，是一个集政治实体和经济实体于一身、在世界上具有重要影响的区域一体化组织。</a:t>
            </a:r>
            <a:r>
              <a:rPr lang="en-US" altLang="zh-CN" sz="2400" b="0" kern="0" dirty="0">
                <a:solidFill>
                  <a:srgbClr val="000000"/>
                </a:solidFill>
                <a:latin typeface="微软雅黑" panose="020B0503020204020204" pitchFamily="34" charset="-122"/>
                <a:ea typeface="微软雅黑" panose="020B0503020204020204" pitchFamily="34" charset="-122"/>
              </a:rPr>
              <a:t>1993</a:t>
            </a:r>
            <a:r>
              <a:rPr lang="zh-CN" altLang="en-US" sz="2400" b="0" kern="0" dirty="0">
                <a:solidFill>
                  <a:srgbClr val="000000"/>
                </a:solidFill>
                <a:latin typeface="微软雅黑" panose="020B0503020204020204" pitchFamily="34" charset="-122"/>
                <a:ea typeface="微软雅黑" panose="020B0503020204020204" pitchFamily="34" charset="-122"/>
              </a:rPr>
              <a:t>年</a:t>
            </a:r>
            <a:r>
              <a:rPr lang="en-US" altLang="zh-CN" sz="2400" b="0" kern="0" dirty="0">
                <a:solidFill>
                  <a:srgbClr val="000000"/>
                </a:solidFill>
                <a:latin typeface="微软雅黑" panose="020B0503020204020204" pitchFamily="34" charset="-122"/>
                <a:ea typeface="微软雅黑" panose="020B0503020204020204" pitchFamily="34" charset="-122"/>
              </a:rPr>
              <a:t>11</a:t>
            </a:r>
            <a:r>
              <a:rPr lang="zh-CN" altLang="en-US" sz="2400" b="0" kern="0" dirty="0">
                <a:solidFill>
                  <a:srgbClr val="000000"/>
                </a:solidFill>
                <a:latin typeface="微软雅黑" panose="020B0503020204020204" pitchFamily="34" charset="-122"/>
                <a:ea typeface="微软雅黑" panose="020B0503020204020204" pitchFamily="34" charset="-122"/>
              </a:rPr>
              <a:t>月</a:t>
            </a:r>
            <a:r>
              <a:rPr lang="en-US" altLang="zh-CN" sz="2400" b="0" kern="0" dirty="0">
                <a:solidFill>
                  <a:srgbClr val="000000"/>
                </a:solidFill>
                <a:latin typeface="微软雅黑" panose="020B0503020204020204" pitchFamily="34" charset="-122"/>
                <a:ea typeface="微软雅黑" panose="020B0503020204020204" pitchFamily="34" charset="-122"/>
              </a:rPr>
              <a:t>1</a:t>
            </a:r>
            <a:r>
              <a:rPr lang="zh-CN" altLang="en-US" sz="2400" b="0" kern="0" dirty="0">
                <a:solidFill>
                  <a:srgbClr val="000000"/>
                </a:solidFill>
                <a:latin typeface="微软雅黑" panose="020B0503020204020204" pitchFamily="34" charset="-122"/>
                <a:ea typeface="微软雅黑" panose="020B0503020204020204" pitchFamily="34" charset="-122"/>
              </a:rPr>
              <a:t>日，</a:t>
            </a:r>
            <a:r>
              <a:rPr lang="en-US" altLang="zh-CN" sz="2400" b="0" kern="0" dirty="0">
                <a:solidFill>
                  <a:srgbClr val="000000"/>
                </a:solidFill>
                <a:latin typeface="微软雅黑" panose="020B0503020204020204" pitchFamily="34" charset="-122"/>
                <a:ea typeface="微软雅黑" panose="020B0503020204020204" pitchFamily="34" charset="-122"/>
              </a:rPr>
              <a:t>《</a:t>
            </a:r>
            <a:r>
              <a:rPr lang="zh-CN" altLang="en-US" sz="2400" b="0" kern="0" dirty="0">
                <a:solidFill>
                  <a:srgbClr val="000000"/>
                </a:solidFill>
                <a:latin typeface="微软雅黑" panose="020B0503020204020204" pitchFamily="34" charset="-122"/>
                <a:ea typeface="微软雅黑" panose="020B0503020204020204" pitchFamily="34" charset="-122"/>
              </a:rPr>
              <a:t>欧洲联盟条约</a:t>
            </a:r>
            <a:r>
              <a:rPr lang="en-US" altLang="zh-CN" sz="2400" b="0" kern="0" dirty="0">
                <a:solidFill>
                  <a:srgbClr val="000000"/>
                </a:solidFill>
                <a:latin typeface="微软雅黑" panose="020B0503020204020204" pitchFamily="34" charset="-122"/>
                <a:ea typeface="微软雅黑" panose="020B0503020204020204" pitchFamily="34" charset="-122"/>
              </a:rPr>
              <a:t>》</a:t>
            </a:r>
            <a:r>
              <a:rPr lang="zh-CN" altLang="en-US" sz="2400" b="0" kern="0" dirty="0">
                <a:solidFill>
                  <a:srgbClr val="000000"/>
                </a:solidFill>
                <a:latin typeface="微软雅黑" panose="020B0503020204020204" pitchFamily="34" charset="-122"/>
                <a:ea typeface="微软雅黑" panose="020B0503020204020204" pitchFamily="34" charset="-122"/>
              </a:rPr>
              <a:t>正式生效，欧盟正式诞生。欧盟现有</a:t>
            </a:r>
            <a:r>
              <a:rPr lang="en-US" altLang="zh-CN" sz="2400" b="0" kern="0" dirty="0">
                <a:solidFill>
                  <a:srgbClr val="000000"/>
                </a:solidFill>
                <a:latin typeface="微软雅黑" panose="020B0503020204020204" pitchFamily="34" charset="-122"/>
                <a:ea typeface="微软雅黑" panose="020B0503020204020204" pitchFamily="34" charset="-122"/>
              </a:rPr>
              <a:t>27</a:t>
            </a:r>
            <a:r>
              <a:rPr lang="zh-CN" altLang="en-US" sz="2400" b="0" kern="0" dirty="0">
                <a:solidFill>
                  <a:srgbClr val="000000"/>
                </a:solidFill>
                <a:latin typeface="微软雅黑" panose="020B0503020204020204" pitchFamily="34" charset="-122"/>
                <a:ea typeface="微软雅黑" panose="020B0503020204020204" pitchFamily="34" charset="-122"/>
              </a:rPr>
              <a:t>个成员国。总部设在比利时首都布鲁塞尔。</a:t>
            </a:r>
          </a:p>
        </p:txBody>
      </p:sp>
      <p:pic>
        <p:nvPicPr>
          <p:cNvPr id="3" name="Picture 8" descr="EU(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9488" y="1219577"/>
            <a:ext cx="3775641" cy="190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WordArt 8"/>
          <p:cNvSpPr>
            <a:spLocks noChangeArrowheads="1" noChangeShapeType="1" noTextEdit="1"/>
          </p:cNvSpPr>
          <p:nvPr/>
        </p:nvSpPr>
        <p:spPr bwMode="auto">
          <a:xfrm>
            <a:off x="1968244" y="2350227"/>
            <a:ext cx="2708980" cy="457341"/>
          </a:xfrm>
          <a:prstGeom prst="rect">
            <a:avLst/>
          </a:prstGeom>
        </p:spPr>
        <p:txBody>
          <a:bodyPr wrap="none" lIns="121917" tIns="60958" rIns="121917" bIns="60958" fromWordArt="1">
            <a:prstTxWarp prst="textFadeUp">
              <a:avLst>
                <a:gd name="adj" fmla="val 9991"/>
              </a:avLst>
            </a:prstTxWarp>
          </a:bodyPr>
          <a:lstStyle/>
          <a:p>
            <a:pPr algn="ctr" eaLnBrk="0" fontAlgn="base" hangingPunct="0">
              <a:spcBef>
                <a:spcPct val="0"/>
              </a:spcBef>
              <a:spcAft>
                <a:spcPct val="0"/>
              </a:spcAft>
            </a:pPr>
            <a:endParaRPr lang="zh-CN" altLang="en-US" b="1" kern="10">
              <a:ln w="12700">
                <a:solidFill>
                  <a:srgbClr val="B2B2B2"/>
                </a:solidFill>
                <a:rou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latin typeface="微软雅黑" panose="020B0503020204020204" pitchFamily="34" charset="-122"/>
              <a:ea typeface="微软雅黑" panose="020B0503020204020204" pitchFamily="34" charset="-122"/>
            </a:endParaRPr>
          </a:p>
        </p:txBody>
      </p:sp>
      <p:grpSp>
        <p:nvGrpSpPr>
          <p:cNvPr id="5" name="组合 5"/>
          <p:cNvGrpSpPr/>
          <p:nvPr/>
        </p:nvGrpSpPr>
        <p:grpSpPr bwMode="auto">
          <a:xfrm>
            <a:off x="812694" y="1511767"/>
            <a:ext cx="5282512" cy="571676"/>
            <a:chOff x="609600" y="1511963"/>
            <a:chExt cx="3962400" cy="571510"/>
          </a:xfrm>
        </p:grpSpPr>
        <p:sp>
          <p:nvSpPr>
            <p:cNvPr id="6" name="文本框 6"/>
            <p:cNvSpPr txBox="1">
              <a:spLocks noChangeArrowheads="1"/>
            </p:cNvSpPr>
            <p:nvPr/>
          </p:nvSpPr>
          <p:spPr bwMode="auto">
            <a:xfrm>
              <a:off x="1066892" y="1560253"/>
              <a:ext cx="3505108" cy="46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欧洲联盟</a:t>
              </a:r>
            </a:p>
          </p:txBody>
        </p:sp>
        <p:sp>
          <p:nvSpPr>
            <p:cNvPr id="7" name="KSO_Shape"/>
            <p:cNvSpPr/>
            <p:nvPr/>
          </p:nvSpPr>
          <p:spPr bwMode="auto">
            <a:xfrm>
              <a:off x="609600" y="1511963"/>
              <a:ext cx="409575" cy="571510"/>
            </a:xfrm>
            <a:custGeom>
              <a:avLst/>
              <a:gdLst>
                <a:gd name="T0" fmla="*/ 433263854 w 4676"/>
                <a:gd name="T1" fmla="*/ 326073671 h 6235"/>
                <a:gd name="T2" fmla="*/ 419356764 w 4676"/>
                <a:gd name="T3" fmla="*/ 272863828 h 6235"/>
                <a:gd name="T4" fmla="*/ 397143001 w 4676"/>
                <a:gd name="T5" fmla="*/ 220494202 h 6235"/>
                <a:gd name="T6" fmla="*/ 369235627 w 4676"/>
                <a:gd name="T7" fmla="*/ 170364746 h 6235"/>
                <a:gd name="T8" fmla="*/ 334328111 w 4676"/>
                <a:gd name="T9" fmla="*/ 118181800 h 6235"/>
                <a:gd name="T10" fmla="*/ 277300025 w 4676"/>
                <a:gd name="T11" fmla="*/ 46862083 h 6235"/>
                <a:gd name="T12" fmla="*/ 243886036 w 4676"/>
                <a:gd name="T13" fmla="*/ 10642030 h 6235"/>
                <a:gd name="T14" fmla="*/ 233525765 w 4676"/>
                <a:gd name="T15" fmla="*/ 3454054 h 6235"/>
                <a:gd name="T16" fmla="*/ 221671968 w 4676"/>
                <a:gd name="T17" fmla="*/ 186681 h 6235"/>
                <a:gd name="T18" fmla="*/ 211311697 w 4676"/>
                <a:gd name="T19" fmla="*/ 653536 h 6235"/>
                <a:gd name="T20" fmla="*/ 199644896 w 4676"/>
                <a:gd name="T21" fmla="*/ 5040994 h 6235"/>
                <a:gd name="T22" fmla="*/ 189097935 w 4676"/>
                <a:gd name="T23" fmla="*/ 14096083 h 6235"/>
                <a:gd name="T24" fmla="*/ 144390221 w 4676"/>
                <a:gd name="T25" fmla="*/ 64038553 h 6235"/>
                <a:gd name="T26" fmla="*/ 88855356 w 4676"/>
                <a:gd name="T27" fmla="*/ 137038703 h 6235"/>
                <a:gd name="T28" fmla="*/ 58801496 w 4676"/>
                <a:gd name="T29" fmla="*/ 184367336 h 6235"/>
                <a:gd name="T30" fmla="*/ 32294150 w 4676"/>
                <a:gd name="T31" fmla="*/ 235243516 h 6235"/>
                <a:gd name="T32" fmla="*/ 12133681 w 4676"/>
                <a:gd name="T33" fmla="*/ 288079997 h 6235"/>
                <a:gd name="T34" fmla="*/ 1120145 w 4676"/>
                <a:gd name="T35" fmla="*/ 341289840 h 6235"/>
                <a:gd name="T36" fmla="*/ 653265 w 4676"/>
                <a:gd name="T37" fmla="*/ 380497092 h 6235"/>
                <a:gd name="T38" fmla="*/ 6906949 w 4676"/>
                <a:gd name="T39" fmla="*/ 418210593 h 6235"/>
                <a:gd name="T40" fmla="*/ 19320513 w 4676"/>
                <a:gd name="T41" fmla="*/ 453497242 h 6235"/>
                <a:gd name="T42" fmla="*/ 37240998 w 4676"/>
                <a:gd name="T43" fmla="*/ 485796387 h 6235"/>
                <a:gd name="T44" fmla="*/ 60294717 w 4676"/>
                <a:gd name="T45" fmla="*/ 514361610 h 6235"/>
                <a:gd name="T46" fmla="*/ 87735516 w 4676"/>
                <a:gd name="T47" fmla="*/ 538632868 h 6235"/>
                <a:gd name="T48" fmla="*/ 118909521 w 4676"/>
                <a:gd name="T49" fmla="*/ 558143002 h 6235"/>
                <a:gd name="T50" fmla="*/ 153350463 w 4676"/>
                <a:gd name="T51" fmla="*/ 572145592 h 6235"/>
                <a:gd name="T52" fmla="*/ 190497963 w 4676"/>
                <a:gd name="T53" fmla="*/ 580360465 h 6235"/>
                <a:gd name="T54" fmla="*/ 223912258 w 4676"/>
                <a:gd name="T55" fmla="*/ 581947405 h 6235"/>
                <a:gd name="T56" fmla="*/ 262086405 w 4676"/>
                <a:gd name="T57" fmla="*/ 577559947 h 6235"/>
                <a:gd name="T58" fmla="*/ 298207258 w 4676"/>
                <a:gd name="T59" fmla="*/ 566824730 h 6235"/>
                <a:gd name="T60" fmla="*/ 331341364 w 4676"/>
                <a:gd name="T61" fmla="*/ 550394983 h 6235"/>
                <a:gd name="T62" fmla="*/ 360928649 w 4676"/>
                <a:gd name="T63" fmla="*/ 528737562 h 6235"/>
                <a:gd name="T64" fmla="*/ 386502847 w 4676"/>
                <a:gd name="T65" fmla="*/ 502599496 h 6235"/>
                <a:gd name="T66" fmla="*/ 407503272 w 4676"/>
                <a:gd name="T67" fmla="*/ 472260652 h 6235"/>
                <a:gd name="T68" fmla="*/ 423183772 w 4676"/>
                <a:gd name="T69" fmla="*/ 438747623 h 6235"/>
                <a:gd name="T70" fmla="*/ 433077163 w 4676"/>
                <a:gd name="T71" fmla="*/ 402340889 h 6235"/>
                <a:gd name="T72" fmla="*/ 436437293 w 4676"/>
                <a:gd name="T73" fmla="*/ 363787172 h 6235"/>
                <a:gd name="T74" fmla="*/ 346741675 w 4676"/>
                <a:gd name="T75" fmla="*/ 477114965 h 6235"/>
                <a:gd name="T76" fmla="*/ 323594459 w 4676"/>
                <a:gd name="T77" fmla="*/ 496625098 h 6235"/>
                <a:gd name="T78" fmla="*/ 297740684 w 4676"/>
                <a:gd name="T79" fmla="*/ 507267128 h 6235"/>
                <a:gd name="T80" fmla="*/ 271699912 w 4676"/>
                <a:gd name="T81" fmla="*/ 508667387 h 6235"/>
                <a:gd name="T82" fmla="*/ 247619241 w 4676"/>
                <a:gd name="T83" fmla="*/ 499705790 h 6235"/>
                <a:gd name="T84" fmla="*/ 231565665 w 4676"/>
                <a:gd name="T85" fmla="*/ 484582809 h 6235"/>
                <a:gd name="T86" fmla="*/ 220738820 w 4676"/>
                <a:gd name="T87" fmla="*/ 460965087 h 6235"/>
                <a:gd name="T88" fmla="*/ 218498530 w 4676"/>
                <a:gd name="T89" fmla="*/ 433426761 h 6235"/>
                <a:gd name="T90" fmla="*/ 225125595 w 4676"/>
                <a:gd name="T91" fmla="*/ 404301496 h 6235"/>
                <a:gd name="T92" fmla="*/ 238005734 w 4676"/>
                <a:gd name="T93" fmla="*/ 380030237 h 6235"/>
                <a:gd name="T94" fmla="*/ 259473039 w 4676"/>
                <a:gd name="T95" fmla="*/ 357159238 h 6235"/>
                <a:gd name="T96" fmla="*/ 284486858 w 4676"/>
                <a:gd name="T97" fmla="*/ 342690099 h 6235"/>
                <a:gd name="T98" fmla="*/ 310714320 w 4676"/>
                <a:gd name="T99" fmla="*/ 337182250 h 6235"/>
                <a:gd name="T100" fmla="*/ 335914830 w 4676"/>
                <a:gd name="T101" fmla="*/ 341663201 h 6235"/>
                <a:gd name="T102" fmla="*/ 354582078 w 4676"/>
                <a:gd name="T103" fmla="*/ 353611997 h 6235"/>
                <a:gd name="T104" fmla="*/ 369142434 w 4676"/>
                <a:gd name="T105" fmla="*/ 374709375 h 6235"/>
                <a:gd name="T106" fmla="*/ 375022431 w 4676"/>
                <a:gd name="T107" fmla="*/ 400847442 h 6235"/>
                <a:gd name="T108" fmla="*/ 372222374 w 4676"/>
                <a:gd name="T109" fmla="*/ 429692839 h 6235"/>
                <a:gd name="T110" fmla="*/ 360368883 w 4676"/>
                <a:gd name="T111" fmla="*/ 458537930 h 62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76" h="6235">
                  <a:moveTo>
                    <a:pt x="4676" y="3897"/>
                  </a:moveTo>
                  <a:lnTo>
                    <a:pt x="4676" y="3897"/>
                  </a:lnTo>
                  <a:lnTo>
                    <a:pt x="4674" y="3817"/>
                  </a:lnTo>
                  <a:lnTo>
                    <a:pt x="4671" y="3736"/>
                  </a:lnTo>
                  <a:lnTo>
                    <a:pt x="4663" y="3656"/>
                  </a:lnTo>
                  <a:lnTo>
                    <a:pt x="4653" y="3575"/>
                  </a:lnTo>
                  <a:lnTo>
                    <a:pt x="4642" y="3493"/>
                  </a:lnTo>
                  <a:lnTo>
                    <a:pt x="4627" y="3412"/>
                  </a:lnTo>
                  <a:lnTo>
                    <a:pt x="4610" y="3330"/>
                  </a:lnTo>
                  <a:lnTo>
                    <a:pt x="4590" y="3249"/>
                  </a:lnTo>
                  <a:lnTo>
                    <a:pt x="4569" y="3167"/>
                  </a:lnTo>
                  <a:lnTo>
                    <a:pt x="4546" y="3086"/>
                  </a:lnTo>
                  <a:lnTo>
                    <a:pt x="4520" y="3005"/>
                  </a:lnTo>
                  <a:lnTo>
                    <a:pt x="4493" y="2923"/>
                  </a:lnTo>
                  <a:lnTo>
                    <a:pt x="4463" y="2842"/>
                  </a:lnTo>
                  <a:lnTo>
                    <a:pt x="4432" y="2761"/>
                  </a:lnTo>
                  <a:lnTo>
                    <a:pt x="4400" y="2680"/>
                  </a:lnTo>
                  <a:lnTo>
                    <a:pt x="4366" y="2600"/>
                  </a:lnTo>
                  <a:lnTo>
                    <a:pt x="4330" y="2520"/>
                  </a:lnTo>
                  <a:lnTo>
                    <a:pt x="4293" y="2441"/>
                  </a:lnTo>
                  <a:lnTo>
                    <a:pt x="4255" y="2362"/>
                  </a:lnTo>
                  <a:lnTo>
                    <a:pt x="4215" y="2283"/>
                  </a:lnTo>
                  <a:lnTo>
                    <a:pt x="4173" y="2205"/>
                  </a:lnTo>
                  <a:lnTo>
                    <a:pt x="4133" y="2127"/>
                  </a:lnTo>
                  <a:lnTo>
                    <a:pt x="4089" y="2051"/>
                  </a:lnTo>
                  <a:lnTo>
                    <a:pt x="4046" y="1975"/>
                  </a:lnTo>
                  <a:lnTo>
                    <a:pt x="4002" y="1900"/>
                  </a:lnTo>
                  <a:lnTo>
                    <a:pt x="3956" y="1825"/>
                  </a:lnTo>
                  <a:lnTo>
                    <a:pt x="3910" y="1752"/>
                  </a:lnTo>
                  <a:lnTo>
                    <a:pt x="3865" y="1679"/>
                  </a:lnTo>
                  <a:lnTo>
                    <a:pt x="3818" y="1608"/>
                  </a:lnTo>
                  <a:lnTo>
                    <a:pt x="3771" y="1537"/>
                  </a:lnTo>
                  <a:lnTo>
                    <a:pt x="3724" y="1468"/>
                  </a:lnTo>
                  <a:lnTo>
                    <a:pt x="3676" y="1399"/>
                  </a:lnTo>
                  <a:lnTo>
                    <a:pt x="3582" y="1266"/>
                  </a:lnTo>
                  <a:lnTo>
                    <a:pt x="3487" y="1139"/>
                  </a:lnTo>
                  <a:lnTo>
                    <a:pt x="3395" y="1016"/>
                  </a:lnTo>
                  <a:lnTo>
                    <a:pt x="3303" y="899"/>
                  </a:lnTo>
                  <a:lnTo>
                    <a:pt x="3214" y="789"/>
                  </a:lnTo>
                  <a:lnTo>
                    <a:pt x="3129" y="686"/>
                  </a:lnTo>
                  <a:lnTo>
                    <a:pt x="3048" y="590"/>
                  </a:lnTo>
                  <a:lnTo>
                    <a:pt x="2971" y="502"/>
                  </a:lnTo>
                  <a:lnTo>
                    <a:pt x="2901" y="420"/>
                  </a:lnTo>
                  <a:lnTo>
                    <a:pt x="2835" y="349"/>
                  </a:lnTo>
                  <a:lnTo>
                    <a:pt x="2777" y="285"/>
                  </a:lnTo>
                  <a:lnTo>
                    <a:pt x="2727" y="230"/>
                  </a:lnTo>
                  <a:lnTo>
                    <a:pt x="2650" y="151"/>
                  </a:lnTo>
                  <a:lnTo>
                    <a:pt x="2613" y="114"/>
                  </a:lnTo>
                  <a:lnTo>
                    <a:pt x="2600" y="100"/>
                  </a:lnTo>
                  <a:lnTo>
                    <a:pt x="2584" y="87"/>
                  </a:lnTo>
                  <a:lnTo>
                    <a:pt x="2569" y="75"/>
                  </a:lnTo>
                  <a:lnTo>
                    <a:pt x="2553" y="64"/>
                  </a:lnTo>
                  <a:lnTo>
                    <a:pt x="2536" y="54"/>
                  </a:lnTo>
                  <a:lnTo>
                    <a:pt x="2520" y="44"/>
                  </a:lnTo>
                  <a:lnTo>
                    <a:pt x="2502" y="37"/>
                  </a:lnTo>
                  <a:lnTo>
                    <a:pt x="2485" y="28"/>
                  </a:lnTo>
                  <a:lnTo>
                    <a:pt x="2466" y="22"/>
                  </a:lnTo>
                  <a:lnTo>
                    <a:pt x="2449" y="16"/>
                  </a:lnTo>
                  <a:lnTo>
                    <a:pt x="2431" y="11"/>
                  </a:lnTo>
                  <a:lnTo>
                    <a:pt x="2412" y="7"/>
                  </a:lnTo>
                  <a:lnTo>
                    <a:pt x="2394" y="5"/>
                  </a:lnTo>
                  <a:lnTo>
                    <a:pt x="2375" y="2"/>
                  </a:lnTo>
                  <a:lnTo>
                    <a:pt x="2357" y="1"/>
                  </a:lnTo>
                  <a:lnTo>
                    <a:pt x="2338" y="0"/>
                  </a:lnTo>
                  <a:lnTo>
                    <a:pt x="2320" y="1"/>
                  </a:lnTo>
                  <a:lnTo>
                    <a:pt x="2301" y="2"/>
                  </a:lnTo>
                  <a:lnTo>
                    <a:pt x="2283" y="5"/>
                  </a:lnTo>
                  <a:lnTo>
                    <a:pt x="2264" y="7"/>
                  </a:lnTo>
                  <a:lnTo>
                    <a:pt x="2246" y="11"/>
                  </a:lnTo>
                  <a:lnTo>
                    <a:pt x="2227" y="16"/>
                  </a:lnTo>
                  <a:lnTo>
                    <a:pt x="2209" y="22"/>
                  </a:lnTo>
                  <a:lnTo>
                    <a:pt x="2191" y="28"/>
                  </a:lnTo>
                  <a:lnTo>
                    <a:pt x="2174" y="37"/>
                  </a:lnTo>
                  <a:lnTo>
                    <a:pt x="2157" y="44"/>
                  </a:lnTo>
                  <a:lnTo>
                    <a:pt x="2139" y="54"/>
                  </a:lnTo>
                  <a:lnTo>
                    <a:pt x="2123" y="64"/>
                  </a:lnTo>
                  <a:lnTo>
                    <a:pt x="2107" y="75"/>
                  </a:lnTo>
                  <a:lnTo>
                    <a:pt x="2093" y="87"/>
                  </a:lnTo>
                  <a:lnTo>
                    <a:pt x="2077" y="100"/>
                  </a:lnTo>
                  <a:lnTo>
                    <a:pt x="2063" y="114"/>
                  </a:lnTo>
                  <a:lnTo>
                    <a:pt x="2026" y="151"/>
                  </a:lnTo>
                  <a:lnTo>
                    <a:pt x="1949" y="230"/>
                  </a:lnTo>
                  <a:lnTo>
                    <a:pt x="1899" y="285"/>
                  </a:lnTo>
                  <a:lnTo>
                    <a:pt x="1841" y="349"/>
                  </a:lnTo>
                  <a:lnTo>
                    <a:pt x="1775" y="420"/>
                  </a:lnTo>
                  <a:lnTo>
                    <a:pt x="1705" y="502"/>
                  </a:lnTo>
                  <a:lnTo>
                    <a:pt x="1629" y="590"/>
                  </a:lnTo>
                  <a:lnTo>
                    <a:pt x="1547" y="686"/>
                  </a:lnTo>
                  <a:lnTo>
                    <a:pt x="1462" y="789"/>
                  </a:lnTo>
                  <a:lnTo>
                    <a:pt x="1373" y="899"/>
                  </a:lnTo>
                  <a:lnTo>
                    <a:pt x="1282" y="1016"/>
                  </a:lnTo>
                  <a:lnTo>
                    <a:pt x="1188" y="1139"/>
                  </a:lnTo>
                  <a:lnTo>
                    <a:pt x="1094" y="1266"/>
                  </a:lnTo>
                  <a:lnTo>
                    <a:pt x="999" y="1399"/>
                  </a:lnTo>
                  <a:lnTo>
                    <a:pt x="952" y="1468"/>
                  </a:lnTo>
                  <a:lnTo>
                    <a:pt x="905" y="1537"/>
                  </a:lnTo>
                  <a:lnTo>
                    <a:pt x="858" y="1608"/>
                  </a:lnTo>
                  <a:lnTo>
                    <a:pt x="812" y="1679"/>
                  </a:lnTo>
                  <a:lnTo>
                    <a:pt x="766" y="1752"/>
                  </a:lnTo>
                  <a:lnTo>
                    <a:pt x="719" y="1825"/>
                  </a:lnTo>
                  <a:lnTo>
                    <a:pt x="675" y="1900"/>
                  </a:lnTo>
                  <a:lnTo>
                    <a:pt x="630" y="1975"/>
                  </a:lnTo>
                  <a:lnTo>
                    <a:pt x="587" y="2051"/>
                  </a:lnTo>
                  <a:lnTo>
                    <a:pt x="544" y="2127"/>
                  </a:lnTo>
                  <a:lnTo>
                    <a:pt x="502" y="2205"/>
                  </a:lnTo>
                  <a:lnTo>
                    <a:pt x="461" y="2283"/>
                  </a:lnTo>
                  <a:lnTo>
                    <a:pt x="422" y="2362"/>
                  </a:lnTo>
                  <a:lnTo>
                    <a:pt x="383" y="2441"/>
                  </a:lnTo>
                  <a:lnTo>
                    <a:pt x="346" y="2520"/>
                  </a:lnTo>
                  <a:lnTo>
                    <a:pt x="311" y="2600"/>
                  </a:lnTo>
                  <a:lnTo>
                    <a:pt x="276" y="2680"/>
                  </a:lnTo>
                  <a:lnTo>
                    <a:pt x="243" y="2761"/>
                  </a:lnTo>
                  <a:lnTo>
                    <a:pt x="212" y="2842"/>
                  </a:lnTo>
                  <a:lnTo>
                    <a:pt x="183" y="2923"/>
                  </a:lnTo>
                  <a:lnTo>
                    <a:pt x="155" y="3005"/>
                  </a:lnTo>
                  <a:lnTo>
                    <a:pt x="130" y="3086"/>
                  </a:lnTo>
                  <a:lnTo>
                    <a:pt x="106" y="3167"/>
                  </a:lnTo>
                  <a:lnTo>
                    <a:pt x="85" y="3249"/>
                  </a:lnTo>
                  <a:lnTo>
                    <a:pt x="66" y="3330"/>
                  </a:lnTo>
                  <a:lnTo>
                    <a:pt x="49" y="3412"/>
                  </a:lnTo>
                  <a:lnTo>
                    <a:pt x="34" y="3493"/>
                  </a:lnTo>
                  <a:lnTo>
                    <a:pt x="22" y="3575"/>
                  </a:lnTo>
                  <a:lnTo>
                    <a:pt x="12" y="3656"/>
                  </a:lnTo>
                  <a:lnTo>
                    <a:pt x="6" y="3736"/>
                  </a:lnTo>
                  <a:lnTo>
                    <a:pt x="1" y="3817"/>
                  </a:lnTo>
                  <a:lnTo>
                    <a:pt x="0" y="3897"/>
                  </a:lnTo>
                  <a:lnTo>
                    <a:pt x="1" y="3957"/>
                  </a:lnTo>
                  <a:lnTo>
                    <a:pt x="3" y="4016"/>
                  </a:lnTo>
                  <a:lnTo>
                    <a:pt x="7" y="4076"/>
                  </a:lnTo>
                  <a:lnTo>
                    <a:pt x="12" y="4135"/>
                  </a:lnTo>
                  <a:lnTo>
                    <a:pt x="18" y="4194"/>
                  </a:lnTo>
                  <a:lnTo>
                    <a:pt x="27" y="4252"/>
                  </a:lnTo>
                  <a:lnTo>
                    <a:pt x="37" y="4310"/>
                  </a:lnTo>
                  <a:lnTo>
                    <a:pt x="48" y="4367"/>
                  </a:lnTo>
                  <a:lnTo>
                    <a:pt x="60" y="4424"/>
                  </a:lnTo>
                  <a:lnTo>
                    <a:pt x="74" y="4480"/>
                  </a:lnTo>
                  <a:lnTo>
                    <a:pt x="88" y="4536"/>
                  </a:lnTo>
                  <a:lnTo>
                    <a:pt x="104" y="4591"/>
                  </a:lnTo>
                  <a:lnTo>
                    <a:pt x="123" y="4646"/>
                  </a:lnTo>
                  <a:lnTo>
                    <a:pt x="141" y="4700"/>
                  </a:lnTo>
                  <a:lnTo>
                    <a:pt x="162" y="4753"/>
                  </a:lnTo>
                  <a:lnTo>
                    <a:pt x="183" y="4806"/>
                  </a:lnTo>
                  <a:lnTo>
                    <a:pt x="207" y="4858"/>
                  </a:lnTo>
                  <a:lnTo>
                    <a:pt x="230" y="4910"/>
                  </a:lnTo>
                  <a:lnTo>
                    <a:pt x="256" y="4960"/>
                  </a:lnTo>
                  <a:lnTo>
                    <a:pt x="282" y="5010"/>
                  </a:lnTo>
                  <a:lnTo>
                    <a:pt x="311" y="5059"/>
                  </a:lnTo>
                  <a:lnTo>
                    <a:pt x="339" y="5109"/>
                  </a:lnTo>
                  <a:lnTo>
                    <a:pt x="369" y="5157"/>
                  </a:lnTo>
                  <a:lnTo>
                    <a:pt x="399" y="5204"/>
                  </a:lnTo>
                  <a:lnTo>
                    <a:pt x="431" y="5249"/>
                  </a:lnTo>
                  <a:lnTo>
                    <a:pt x="465" y="5295"/>
                  </a:lnTo>
                  <a:lnTo>
                    <a:pt x="499" y="5339"/>
                  </a:lnTo>
                  <a:lnTo>
                    <a:pt x="534" y="5384"/>
                  </a:lnTo>
                  <a:lnTo>
                    <a:pt x="571" y="5426"/>
                  </a:lnTo>
                  <a:lnTo>
                    <a:pt x="608" y="5468"/>
                  </a:lnTo>
                  <a:lnTo>
                    <a:pt x="646" y="5510"/>
                  </a:lnTo>
                  <a:lnTo>
                    <a:pt x="686" y="5549"/>
                  </a:lnTo>
                  <a:lnTo>
                    <a:pt x="725" y="5589"/>
                  </a:lnTo>
                  <a:lnTo>
                    <a:pt x="767" y="5627"/>
                  </a:lnTo>
                  <a:lnTo>
                    <a:pt x="809" y="5664"/>
                  </a:lnTo>
                  <a:lnTo>
                    <a:pt x="851" y="5701"/>
                  </a:lnTo>
                  <a:lnTo>
                    <a:pt x="895" y="5735"/>
                  </a:lnTo>
                  <a:lnTo>
                    <a:pt x="940" y="5770"/>
                  </a:lnTo>
                  <a:lnTo>
                    <a:pt x="986" y="5803"/>
                  </a:lnTo>
                  <a:lnTo>
                    <a:pt x="1031" y="5835"/>
                  </a:lnTo>
                  <a:lnTo>
                    <a:pt x="1078" y="5866"/>
                  </a:lnTo>
                  <a:lnTo>
                    <a:pt x="1126" y="5896"/>
                  </a:lnTo>
                  <a:lnTo>
                    <a:pt x="1176" y="5924"/>
                  </a:lnTo>
                  <a:lnTo>
                    <a:pt x="1225" y="5953"/>
                  </a:lnTo>
                  <a:lnTo>
                    <a:pt x="1274" y="5979"/>
                  </a:lnTo>
                  <a:lnTo>
                    <a:pt x="1325" y="6004"/>
                  </a:lnTo>
                  <a:lnTo>
                    <a:pt x="1377" y="6028"/>
                  </a:lnTo>
                  <a:lnTo>
                    <a:pt x="1429" y="6051"/>
                  </a:lnTo>
                  <a:lnTo>
                    <a:pt x="1482" y="6072"/>
                  </a:lnTo>
                  <a:lnTo>
                    <a:pt x="1535" y="6093"/>
                  </a:lnTo>
                  <a:lnTo>
                    <a:pt x="1589" y="6112"/>
                  </a:lnTo>
                  <a:lnTo>
                    <a:pt x="1643" y="6129"/>
                  </a:lnTo>
                  <a:lnTo>
                    <a:pt x="1699" y="6146"/>
                  </a:lnTo>
                  <a:lnTo>
                    <a:pt x="1754" y="6161"/>
                  </a:lnTo>
                  <a:lnTo>
                    <a:pt x="1811" y="6175"/>
                  </a:lnTo>
                  <a:lnTo>
                    <a:pt x="1868" y="6187"/>
                  </a:lnTo>
                  <a:lnTo>
                    <a:pt x="1925" y="6198"/>
                  </a:lnTo>
                  <a:lnTo>
                    <a:pt x="1983" y="6208"/>
                  </a:lnTo>
                  <a:lnTo>
                    <a:pt x="2041" y="6217"/>
                  </a:lnTo>
                  <a:lnTo>
                    <a:pt x="2100" y="6223"/>
                  </a:lnTo>
                  <a:lnTo>
                    <a:pt x="2158" y="6228"/>
                  </a:lnTo>
                  <a:lnTo>
                    <a:pt x="2218" y="6232"/>
                  </a:lnTo>
                  <a:lnTo>
                    <a:pt x="2278" y="6234"/>
                  </a:lnTo>
                  <a:lnTo>
                    <a:pt x="2338" y="6235"/>
                  </a:lnTo>
                  <a:lnTo>
                    <a:pt x="2399" y="6234"/>
                  </a:lnTo>
                  <a:lnTo>
                    <a:pt x="2458" y="6232"/>
                  </a:lnTo>
                  <a:lnTo>
                    <a:pt x="2518" y="6228"/>
                  </a:lnTo>
                  <a:lnTo>
                    <a:pt x="2576" y="6223"/>
                  </a:lnTo>
                  <a:lnTo>
                    <a:pt x="2636" y="6217"/>
                  </a:lnTo>
                  <a:lnTo>
                    <a:pt x="2694" y="6208"/>
                  </a:lnTo>
                  <a:lnTo>
                    <a:pt x="2752" y="6198"/>
                  </a:lnTo>
                  <a:lnTo>
                    <a:pt x="2808" y="6187"/>
                  </a:lnTo>
                  <a:lnTo>
                    <a:pt x="2865" y="6175"/>
                  </a:lnTo>
                  <a:lnTo>
                    <a:pt x="2922" y="6161"/>
                  </a:lnTo>
                  <a:lnTo>
                    <a:pt x="2977" y="6146"/>
                  </a:lnTo>
                  <a:lnTo>
                    <a:pt x="3033" y="6129"/>
                  </a:lnTo>
                  <a:lnTo>
                    <a:pt x="3087" y="6112"/>
                  </a:lnTo>
                  <a:lnTo>
                    <a:pt x="3142" y="6093"/>
                  </a:lnTo>
                  <a:lnTo>
                    <a:pt x="3195" y="6072"/>
                  </a:lnTo>
                  <a:lnTo>
                    <a:pt x="3248" y="6051"/>
                  </a:lnTo>
                  <a:lnTo>
                    <a:pt x="3299" y="6028"/>
                  </a:lnTo>
                  <a:lnTo>
                    <a:pt x="3351" y="6004"/>
                  </a:lnTo>
                  <a:lnTo>
                    <a:pt x="3402" y="5979"/>
                  </a:lnTo>
                  <a:lnTo>
                    <a:pt x="3451" y="5953"/>
                  </a:lnTo>
                  <a:lnTo>
                    <a:pt x="3501" y="5924"/>
                  </a:lnTo>
                  <a:lnTo>
                    <a:pt x="3550" y="5896"/>
                  </a:lnTo>
                  <a:lnTo>
                    <a:pt x="3597" y="5866"/>
                  </a:lnTo>
                  <a:lnTo>
                    <a:pt x="3644" y="5835"/>
                  </a:lnTo>
                  <a:lnTo>
                    <a:pt x="3691" y="5803"/>
                  </a:lnTo>
                  <a:lnTo>
                    <a:pt x="3736" y="5770"/>
                  </a:lnTo>
                  <a:lnTo>
                    <a:pt x="3781" y="5735"/>
                  </a:lnTo>
                  <a:lnTo>
                    <a:pt x="3824" y="5701"/>
                  </a:lnTo>
                  <a:lnTo>
                    <a:pt x="3867" y="5664"/>
                  </a:lnTo>
                  <a:lnTo>
                    <a:pt x="3909" y="5627"/>
                  </a:lnTo>
                  <a:lnTo>
                    <a:pt x="3950" y="5589"/>
                  </a:lnTo>
                  <a:lnTo>
                    <a:pt x="3991" y="5549"/>
                  </a:lnTo>
                  <a:lnTo>
                    <a:pt x="4030" y="5510"/>
                  </a:lnTo>
                  <a:lnTo>
                    <a:pt x="4068" y="5468"/>
                  </a:lnTo>
                  <a:lnTo>
                    <a:pt x="4105" y="5426"/>
                  </a:lnTo>
                  <a:lnTo>
                    <a:pt x="4141" y="5384"/>
                  </a:lnTo>
                  <a:lnTo>
                    <a:pt x="4177" y="5339"/>
                  </a:lnTo>
                  <a:lnTo>
                    <a:pt x="4211" y="5295"/>
                  </a:lnTo>
                  <a:lnTo>
                    <a:pt x="4244" y="5249"/>
                  </a:lnTo>
                  <a:lnTo>
                    <a:pt x="4276" y="5204"/>
                  </a:lnTo>
                  <a:lnTo>
                    <a:pt x="4308" y="5157"/>
                  </a:lnTo>
                  <a:lnTo>
                    <a:pt x="4337" y="5109"/>
                  </a:lnTo>
                  <a:lnTo>
                    <a:pt x="4366" y="5059"/>
                  </a:lnTo>
                  <a:lnTo>
                    <a:pt x="4393" y="5010"/>
                  </a:lnTo>
                  <a:lnTo>
                    <a:pt x="4420" y="4960"/>
                  </a:lnTo>
                  <a:lnTo>
                    <a:pt x="4445" y="4910"/>
                  </a:lnTo>
                  <a:lnTo>
                    <a:pt x="4469" y="4858"/>
                  </a:lnTo>
                  <a:lnTo>
                    <a:pt x="4492" y="4806"/>
                  </a:lnTo>
                  <a:lnTo>
                    <a:pt x="4514" y="4753"/>
                  </a:lnTo>
                  <a:lnTo>
                    <a:pt x="4534" y="4700"/>
                  </a:lnTo>
                  <a:lnTo>
                    <a:pt x="4553" y="4646"/>
                  </a:lnTo>
                  <a:lnTo>
                    <a:pt x="4571" y="4591"/>
                  </a:lnTo>
                  <a:lnTo>
                    <a:pt x="4587" y="4536"/>
                  </a:lnTo>
                  <a:lnTo>
                    <a:pt x="4603" y="4480"/>
                  </a:lnTo>
                  <a:lnTo>
                    <a:pt x="4616" y="4424"/>
                  </a:lnTo>
                  <a:lnTo>
                    <a:pt x="4629" y="4367"/>
                  </a:lnTo>
                  <a:lnTo>
                    <a:pt x="4640" y="4310"/>
                  </a:lnTo>
                  <a:lnTo>
                    <a:pt x="4648" y="4252"/>
                  </a:lnTo>
                  <a:lnTo>
                    <a:pt x="4657" y="4194"/>
                  </a:lnTo>
                  <a:lnTo>
                    <a:pt x="4664" y="4135"/>
                  </a:lnTo>
                  <a:lnTo>
                    <a:pt x="4669" y="4076"/>
                  </a:lnTo>
                  <a:lnTo>
                    <a:pt x="4673" y="4016"/>
                  </a:lnTo>
                  <a:lnTo>
                    <a:pt x="4676" y="3957"/>
                  </a:lnTo>
                  <a:lnTo>
                    <a:pt x="4676" y="3897"/>
                  </a:lnTo>
                  <a:close/>
                  <a:moveTo>
                    <a:pt x="3835" y="4954"/>
                  </a:moveTo>
                  <a:lnTo>
                    <a:pt x="3835" y="4954"/>
                  </a:lnTo>
                  <a:lnTo>
                    <a:pt x="3807" y="4996"/>
                  </a:lnTo>
                  <a:lnTo>
                    <a:pt x="3778" y="5036"/>
                  </a:lnTo>
                  <a:lnTo>
                    <a:pt x="3747" y="5075"/>
                  </a:lnTo>
                  <a:lnTo>
                    <a:pt x="3715" y="5111"/>
                  </a:lnTo>
                  <a:lnTo>
                    <a:pt x="3683" y="5147"/>
                  </a:lnTo>
                  <a:lnTo>
                    <a:pt x="3649" y="5180"/>
                  </a:lnTo>
                  <a:lnTo>
                    <a:pt x="3614" y="5211"/>
                  </a:lnTo>
                  <a:lnTo>
                    <a:pt x="3578" y="5241"/>
                  </a:lnTo>
                  <a:lnTo>
                    <a:pt x="3543" y="5269"/>
                  </a:lnTo>
                  <a:lnTo>
                    <a:pt x="3506" y="5295"/>
                  </a:lnTo>
                  <a:lnTo>
                    <a:pt x="3467" y="5320"/>
                  </a:lnTo>
                  <a:lnTo>
                    <a:pt x="3429" y="5342"/>
                  </a:lnTo>
                  <a:lnTo>
                    <a:pt x="3390" y="5362"/>
                  </a:lnTo>
                  <a:lnTo>
                    <a:pt x="3350" y="5380"/>
                  </a:lnTo>
                  <a:lnTo>
                    <a:pt x="3311" y="5396"/>
                  </a:lnTo>
                  <a:lnTo>
                    <a:pt x="3271" y="5411"/>
                  </a:lnTo>
                  <a:lnTo>
                    <a:pt x="3230" y="5423"/>
                  </a:lnTo>
                  <a:lnTo>
                    <a:pt x="3190" y="5434"/>
                  </a:lnTo>
                  <a:lnTo>
                    <a:pt x="3150" y="5443"/>
                  </a:lnTo>
                  <a:lnTo>
                    <a:pt x="3109" y="5449"/>
                  </a:lnTo>
                  <a:lnTo>
                    <a:pt x="3069" y="5453"/>
                  </a:lnTo>
                  <a:lnTo>
                    <a:pt x="3029" y="5455"/>
                  </a:lnTo>
                  <a:lnTo>
                    <a:pt x="2989" y="5455"/>
                  </a:lnTo>
                  <a:lnTo>
                    <a:pt x="2949" y="5453"/>
                  </a:lnTo>
                  <a:lnTo>
                    <a:pt x="2911" y="5449"/>
                  </a:lnTo>
                  <a:lnTo>
                    <a:pt x="2871" y="5442"/>
                  </a:lnTo>
                  <a:lnTo>
                    <a:pt x="2833" y="5433"/>
                  </a:lnTo>
                  <a:lnTo>
                    <a:pt x="2796" y="5422"/>
                  </a:lnTo>
                  <a:lnTo>
                    <a:pt x="2759" y="5408"/>
                  </a:lnTo>
                  <a:lnTo>
                    <a:pt x="2722" y="5392"/>
                  </a:lnTo>
                  <a:lnTo>
                    <a:pt x="2687" y="5374"/>
                  </a:lnTo>
                  <a:lnTo>
                    <a:pt x="2653" y="5353"/>
                  </a:lnTo>
                  <a:lnTo>
                    <a:pt x="2620" y="5331"/>
                  </a:lnTo>
                  <a:lnTo>
                    <a:pt x="2589" y="5306"/>
                  </a:lnTo>
                  <a:lnTo>
                    <a:pt x="2559" y="5280"/>
                  </a:lnTo>
                  <a:lnTo>
                    <a:pt x="2532" y="5252"/>
                  </a:lnTo>
                  <a:lnTo>
                    <a:pt x="2506" y="5222"/>
                  </a:lnTo>
                  <a:lnTo>
                    <a:pt x="2481" y="5191"/>
                  </a:lnTo>
                  <a:lnTo>
                    <a:pt x="2459" y="5159"/>
                  </a:lnTo>
                  <a:lnTo>
                    <a:pt x="2439" y="5125"/>
                  </a:lnTo>
                  <a:lnTo>
                    <a:pt x="2421" y="5090"/>
                  </a:lnTo>
                  <a:lnTo>
                    <a:pt x="2404" y="5054"/>
                  </a:lnTo>
                  <a:lnTo>
                    <a:pt x="2389" y="5016"/>
                  </a:lnTo>
                  <a:lnTo>
                    <a:pt x="2376" y="4978"/>
                  </a:lnTo>
                  <a:lnTo>
                    <a:pt x="2365" y="4938"/>
                  </a:lnTo>
                  <a:lnTo>
                    <a:pt x="2355" y="4899"/>
                  </a:lnTo>
                  <a:lnTo>
                    <a:pt x="2348" y="4857"/>
                  </a:lnTo>
                  <a:lnTo>
                    <a:pt x="2343" y="4816"/>
                  </a:lnTo>
                  <a:lnTo>
                    <a:pt x="2339" y="4773"/>
                  </a:lnTo>
                  <a:lnTo>
                    <a:pt x="2338" y="4730"/>
                  </a:lnTo>
                  <a:lnTo>
                    <a:pt x="2338" y="4687"/>
                  </a:lnTo>
                  <a:lnTo>
                    <a:pt x="2341" y="4643"/>
                  </a:lnTo>
                  <a:lnTo>
                    <a:pt x="2346" y="4599"/>
                  </a:lnTo>
                  <a:lnTo>
                    <a:pt x="2352" y="4554"/>
                  </a:lnTo>
                  <a:lnTo>
                    <a:pt x="2359" y="4510"/>
                  </a:lnTo>
                  <a:lnTo>
                    <a:pt x="2370" y="4464"/>
                  </a:lnTo>
                  <a:lnTo>
                    <a:pt x="2381" y="4420"/>
                  </a:lnTo>
                  <a:lnTo>
                    <a:pt x="2396" y="4376"/>
                  </a:lnTo>
                  <a:lnTo>
                    <a:pt x="2412" y="4331"/>
                  </a:lnTo>
                  <a:lnTo>
                    <a:pt x="2431" y="4287"/>
                  </a:lnTo>
                  <a:lnTo>
                    <a:pt x="2450" y="4242"/>
                  </a:lnTo>
                  <a:lnTo>
                    <a:pt x="2473" y="4199"/>
                  </a:lnTo>
                  <a:lnTo>
                    <a:pt x="2496" y="4156"/>
                  </a:lnTo>
                  <a:lnTo>
                    <a:pt x="2523" y="4113"/>
                  </a:lnTo>
                  <a:lnTo>
                    <a:pt x="2550" y="4071"/>
                  </a:lnTo>
                  <a:lnTo>
                    <a:pt x="2580" y="4031"/>
                  </a:lnTo>
                  <a:lnTo>
                    <a:pt x="2611" y="3993"/>
                  </a:lnTo>
                  <a:lnTo>
                    <a:pt x="2642" y="3956"/>
                  </a:lnTo>
                  <a:lnTo>
                    <a:pt x="2675" y="3921"/>
                  </a:lnTo>
                  <a:lnTo>
                    <a:pt x="2708" y="3888"/>
                  </a:lnTo>
                  <a:lnTo>
                    <a:pt x="2744" y="3856"/>
                  </a:lnTo>
                  <a:lnTo>
                    <a:pt x="2780" y="3826"/>
                  </a:lnTo>
                  <a:lnTo>
                    <a:pt x="2816" y="3799"/>
                  </a:lnTo>
                  <a:lnTo>
                    <a:pt x="2853" y="3773"/>
                  </a:lnTo>
                  <a:lnTo>
                    <a:pt x="2891" y="3749"/>
                  </a:lnTo>
                  <a:lnTo>
                    <a:pt x="2929" y="3726"/>
                  </a:lnTo>
                  <a:lnTo>
                    <a:pt x="2969" y="3705"/>
                  </a:lnTo>
                  <a:lnTo>
                    <a:pt x="3007" y="3687"/>
                  </a:lnTo>
                  <a:lnTo>
                    <a:pt x="3048" y="3671"/>
                  </a:lnTo>
                  <a:lnTo>
                    <a:pt x="3087" y="3656"/>
                  </a:lnTo>
                  <a:lnTo>
                    <a:pt x="3128" y="3644"/>
                  </a:lnTo>
                  <a:lnTo>
                    <a:pt x="3167" y="3634"/>
                  </a:lnTo>
                  <a:lnTo>
                    <a:pt x="3208" y="3625"/>
                  </a:lnTo>
                  <a:lnTo>
                    <a:pt x="3249" y="3619"/>
                  </a:lnTo>
                  <a:lnTo>
                    <a:pt x="3290" y="3614"/>
                  </a:lnTo>
                  <a:lnTo>
                    <a:pt x="3329" y="3612"/>
                  </a:lnTo>
                  <a:lnTo>
                    <a:pt x="3369" y="3612"/>
                  </a:lnTo>
                  <a:lnTo>
                    <a:pt x="3408" y="3614"/>
                  </a:lnTo>
                  <a:lnTo>
                    <a:pt x="3448" y="3619"/>
                  </a:lnTo>
                  <a:lnTo>
                    <a:pt x="3487" y="3625"/>
                  </a:lnTo>
                  <a:lnTo>
                    <a:pt x="3525" y="3634"/>
                  </a:lnTo>
                  <a:lnTo>
                    <a:pt x="3562" y="3646"/>
                  </a:lnTo>
                  <a:lnTo>
                    <a:pt x="3599" y="3660"/>
                  </a:lnTo>
                  <a:lnTo>
                    <a:pt x="3635" y="3675"/>
                  </a:lnTo>
                  <a:lnTo>
                    <a:pt x="3671" y="3693"/>
                  </a:lnTo>
                  <a:lnTo>
                    <a:pt x="3706" y="3714"/>
                  </a:lnTo>
                  <a:lnTo>
                    <a:pt x="3739" y="3736"/>
                  </a:lnTo>
                  <a:lnTo>
                    <a:pt x="3770" y="3761"/>
                  </a:lnTo>
                  <a:lnTo>
                    <a:pt x="3799" y="3788"/>
                  </a:lnTo>
                  <a:lnTo>
                    <a:pt x="3826" y="3815"/>
                  </a:lnTo>
                  <a:lnTo>
                    <a:pt x="3852" y="3845"/>
                  </a:lnTo>
                  <a:lnTo>
                    <a:pt x="3877" y="3876"/>
                  </a:lnTo>
                  <a:lnTo>
                    <a:pt x="3899" y="3909"/>
                  </a:lnTo>
                  <a:lnTo>
                    <a:pt x="3919" y="3942"/>
                  </a:lnTo>
                  <a:lnTo>
                    <a:pt x="3938" y="3977"/>
                  </a:lnTo>
                  <a:lnTo>
                    <a:pt x="3955" y="4014"/>
                  </a:lnTo>
                  <a:lnTo>
                    <a:pt x="3970" y="4051"/>
                  </a:lnTo>
                  <a:lnTo>
                    <a:pt x="3982" y="4089"/>
                  </a:lnTo>
                  <a:lnTo>
                    <a:pt x="3993" y="4129"/>
                  </a:lnTo>
                  <a:lnTo>
                    <a:pt x="4002" y="4169"/>
                  </a:lnTo>
                  <a:lnTo>
                    <a:pt x="4009" y="4210"/>
                  </a:lnTo>
                  <a:lnTo>
                    <a:pt x="4015" y="4252"/>
                  </a:lnTo>
                  <a:lnTo>
                    <a:pt x="4018" y="4294"/>
                  </a:lnTo>
                  <a:lnTo>
                    <a:pt x="4020" y="4337"/>
                  </a:lnTo>
                  <a:lnTo>
                    <a:pt x="4019" y="4380"/>
                  </a:lnTo>
                  <a:lnTo>
                    <a:pt x="4017" y="4425"/>
                  </a:lnTo>
                  <a:lnTo>
                    <a:pt x="4013" y="4468"/>
                  </a:lnTo>
                  <a:lnTo>
                    <a:pt x="4007" y="4513"/>
                  </a:lnTo>
                  <a:lnTo>
                    <a:pt x="3998" y="4558"/>
                  </a:lnTo>
                  <a:lnTo>
                    <a:pt x="3988" y="4603"/>
                  </a:lnTo>
                  <a:lnTo>
                    <a:pt x="3976" y="4647"/>
                  </a:lnTo>
                  <a:lnTo>
                    <a:pt x="3962" y="4691"/>
                  </a:lnTo>
                  <a:lnTo>
                    <a:pt x="3946" y="4737"/>
                  </a:lnTo>
                  <a:lnTo>
                    <a:pt x="3928" y="4780"/>
                  </a:lnTo>
                  <a:lnTo>
                    <a:pt x="3908" y="4825"/>
                  </a:lnTo>
                  <a:lnTo>
                    <a:pt x="3886" y="4869"/>
                  </a:lnTo>
                  <a:lnTo>
                    <a:pt x="3861" y="4912"/>
                  </a:lnTo>
                  <a:lnTo>
                    <a:pt x="3835" y="4954"/>
                  </a:lnTo>
                  <a:close/>
                </a:path>
              </a:pathLst>
            </a:custGeom>
            <a:solidFill>
              <a:srgbClr val="3A93E3"/>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defRPr/>
              </a:pPr>
              <a:endParaRPr lang="zh-CN" altLang="en-US"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6"/>
          <p:cNvSpPr>
            <a:spLocks noChangeArrowheads="1" noChangeShapeType="1" noTextEdit="1"/>
          </p:cNvSpPr>
          <p:nvPr/>
        </p:nvSpPr>
        <p:spPr bwMode="auto">
          <a:xfrm>
            <a:off x="1968244" y="2205720"/>
            <a:ext cx="2708980" cy="457341"/>
          </a:xfrm>
          <a:prstGeom prst="rect">
            <a:avLst/>
          </a:prstGeom>
        </p:spPr>
        <p:txBody>
          <a:bodyPr wrap="none" lIns="121917" tIns="60958" rIns="121917" bIns="60958" fromWordArt="1">
            <a:prstTxWarp prst="textFadeUp">
              <a:avLst>
                <a:gd name="adj" fmla="val 9991"/>
              </a:avLst>
            </a:prstTxWarp>
          </a:bodyPr>
          <a:lstStyle/>
          <a:p>
            <a:pPr algn="ctr" eaLnBrk="0" fontAlgn="base" hangingPunct="0">
              <a:spcBef>
                <a:spcPct val="0"/>
              </a:spcBef>
              <a:spcAft>
                <a:spcPct val="0"/>
              </a:spcAft>
            </a:pPr>
            <a:endParaRPr lang="zh-CN" altLang="en-US" b="1" kern="10">
              <a:ln w="12700">
                <a:solidFill>
                  <a:srgbClr val="B2B2B2"/>
                </a:solidFill>
                <a:rou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latin typeface="微软雅黑" panose="020B0503020204020204" pitchFamily="34" charset="-122"/>
              <a:ea typeface="微软雅黑" panose="020B0503020204020204" pitchFamily="34" charset="-122"/>
            </a:endParaRPr>
          </a:p>
        </p:txBody>
      </p:sp>
      <p:sp>
        <p:nvSpPr>
          <p:cNvPr id="3" name="Rectangle 7"/>
          <p:cNvSpPr>
            <a:spLocks noChangeArrowheads="1"/>
          </p:cNvSpPr>
          <p:nvPr/>
        </p:nvSpPr>
        <p:spPr bwMode="auto">
          <a:xfrm>
            <a:off x="609521" y="3615755"/>
            <a:ext cx="10971372" cy="1785100"/>
          </a:xfrm>
          <a:prstGeom prst="rect">
            <a:avLst/>
          </a:prstGeom>
          <a:solidFill>
            <a:srgbClr val="FFFFFF"/>
          </a:solidFill>
          <a:ln w="9525">
            <a:solidFill>
              <a:srgbClr val="FF0000"/>
            </a:solidFill>
            <a:miter lim="800000"/>
          </a:ln>
        </p:spPr>
        <p:txBody>
          <a:bodyPr lIns="121917" tIns="60958" rIns="121917" bIns="60958"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defTabSz="1218565" eaLnBrk="1" hangingPunct="1">
              <a:lnSpc>
                <a:spcPct val="150000"/>
              </a:lnSpc>
              <a:defRPr/>
            </a:pPr>
            <a:r>
              <a:rPr lang="en-US" altLang="zh-CN" sz="2400" b="0" kern="0" dirty="0">
                <a:solidFill>
                  <a:srgbClr val="000000"/>
                </a:solidFill>
                <a:latin typeface="微软雅黑" panose="020B0503020204020204" pitchFamily="34" charset="-122"/>
                <a:ea typeface="微软雅黑" panose="020B0503020204020204" pitchFamily="34" charset="-122"/>
              </a:rPr>
              <a:t>    </a:t>
            </a:r>
            <a:r>
              <a:rPr lang="zh-CN" altLang="en-US" sz="2400" b="0" kern="0" dirty="0">
                <a:solidFill>
                  <a:srgbClr val="000000"/>
                </a:solidFill>
                <a:latin typeface="微软雅黑" panose="020B0503020204020204" pitchFamily="34" charset="-122"/>
                <a:ea typeface="微软雅黑" panose="020B0503020204020204" pitchFamily="34" charset="-122"/>
              </a:rPr>
              <a:t>东南亚国家联盟，简称东盟。</a:t>
            </a:r>
            <a:r>
              <a:rPr lang="en-US" altLang="zh-CN" sz="2400" b="0" kern="0" dirty="0">
                <a:solidFill>
                  <a:srgbClr val="000000"/>
                </a:solidFill>
                <a:latin typeface="微软雅黑" panose="020B0503020204020204" pitchFamily="34" charset="-122"/>
                <a:ea typeface="微软雅黑" panose="020B0503020204020204" pitchFamily="34" charset="-122"/>
              </a:rPr>
              <a:t>1967</a:t>
            </a:r>
            <a:r>
              <a:rPr lang="zh-CN" altLang="en-US" sz="2400" b="0" kern="0" dirty="0">
                <a:solidFill>
                  <a:srgbClr val="000000"/>
                </a:solidFill>
                <a:latin typeface="微软雅黑" panose="020B0503020204020204" pitchFamily="34" charset="-122"/>
                <a:ea typeface="微软雅黑" panose="020B0503020204020204" pitchFamily="34" charset="-122"/>
              </a:rPr>
              <a:t>年</a:t>
            </a:r>
            <a:r>
              <a:rPr lang="en-US" altLang="zh-CN" sz="2400" b="0" kern="0" dirty="0">
                <a:solidFill>
                  <a:srgbClr val="000000"/>
                </a:solidFill>
                <a:latin typeface="微软雅黑" panose="020B0503020204020204" pitchFamily="34" charset="-122"/>
                <a:ea typeface="微软雅黑" panose="020B0503020204020204" pitchFamily="34" charset="-122"/>
              </a:rPr>
              <a:t>8</a:t>
            </a:r>
            <a:r>
              <a:rPr lang="zh-CN" altLang="en-US" sz="2400" b="0" kern="0" dirty="0">
                <a:solidFill>
                  <a:srgbClr val="000000"/>
                </a:solidFill>
                <a:latin typeface="微软雅黑" panose="020B0503020204020204" pitchFamily="34" charset="-122"/>
                <a:ea typeface="微软雅黑" panose="020B0503020204020204" pitchFamily="34" charset="-122"/>
              </a:rPr>
              <a:t>月</a:t>
            </a:r>
            <a:r>
              <a:rPr lang="en-US" altLang="zh-CN" sz="2400" b="0" kern="0" dirty="0">
                <a:solidFill>
                  <a:srgbClr val="000000"/>
                </a:solidFill>
                <a:latin typeface="微软雅黑" panose="020B0503020204020204" pitchFamily="34" charset="-122"/>
                <a:ea typeface="微软雅黑" panose="020B0503020204020204" pitchFamily="34" charset="-122"/>
              </a:rPr>
              <a:t>7</a:t>
            </a:r>
            <a:r>
              <a:rPr lang="zh-CN" altLang="en-US" sz="2400" b="0" kern="0" dirty="0">
                <a:solidFill>
                  <a:srgbClr val="000000"/>
                </a:solidFill>
                <a:latin typeface="微软雅黑" panose="020B0503020204020204" pitchFamily="34" charset="-122"/>
                <a:ea typeface="微软雅黑" panose="020B0503020204020204" pitchFamily="34" charset="-122"/>
              </a:rPr>
              <a:t>－</a:t>
            </a:r>
            <a:r>
              <a:rPr lang="en-US" altLang="zh-CN" sz="2400" b="0" kern="0" dirty="0">
                <a:solidFill>
                  <a:srgbClr val="000000"/>
                </a:solidFill>
                <a:latin typeface="微软雅黑" panose="020B0503020204020204" pitchFamily="34" charset="-122"/>
                <a:ea typeface="微软雅黑" panose="020B0503020204020204" pitchFamily="34" charset="-122"/>
              </a:rPr>
              <a:t>8</a:t>
            </a:r>
            <a:r>
              <a:rPr lang="zh-CN" altLang="en-US" sz="2400" b="0" kern="0" dirty="0">
                <a:solidFill>
                  <a:srgbClr val="000000"/>
                </a:solidFill>
                <a:latin typeface="微软雅黑" panose="020B0503020204020204" pitchFamily="34" charset="-122"/>
                <a:ea typeface="微软雅黑" panose="020B0503020204020204" pitchFamily="34" charset="-122"/>
              </a:rPr>
              <a:t>日，东南亚国家联盟成立。东盟是政府间、区域性、一般性的国家组织。主要成员国有文莱菲律宾、新加坡、泰国、越南、印度尼西亚、老挝、马来西亚、缅甸、柬埔寨。 </a:t>
            </a:r>
          </a:p>
        </p:txBody>
      </p:sp>
      <p:grpSp>
        <p:nvGrpSpPr>
          <p:cNvPr id="4" name="组合 4"/>
          <p:cNvGrpSpPr/>
          <p:nvPr/>
        </p:nvGrpSpPr>
        <p:grpSpPr bwMode="auto">
          <a:xfrm>
            <a:off x="812694" y="1511767"/>
            <a:ext cx="5282512" cy="571676"/>
            <a:chOff x="609600" y="1511963"/>
            <a:chExt cx="3962400" cy="571510"/>
          </a:xfrm>
        </p:grpSpPr>
        <p:sp>
          <p:nvSpPr>
            <p:cNvPr id="5" name="文本框 5"/>
            <p:cNvSpPr txBox="1">
              <a:spLocks noChangeArrowheads="1"/>
            </p:cNvSpPr>
            <p:nvPr/>
          </p:nvSpPr>
          <p:spPr bwMode="auto">
            <a:xfrm>
              <a:off x="1066892" y="1560253"/>
              <a:ext cx="3505108" cy="46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东南亚国家联盟</a:t>
              </a:r>
            </a:p>
          </p:txBody>
        </p:sp>
        <p:sp>
          <p:nvSpPr>
            <p:cNvPr id="6" name="KSO_Shape"/>
            <p:cNvSpPr/>
            <p:nvPr/>
          </p:nvSpPr>
          <p:spPr bwMode="auto">
            <a:xfrm>
              <a:off x="609600" y="1511963"/>
              <a:ext cx="409575" cy="571510"/>
            </a:xfrm>
            <a:custGeom>
              <a:avLst/>
              <a:gdLst>
                <a:gd name="T0" fmla="*/ 433263854 w 4676"/>
                <a:gd name="T1" fmla="*/ 326073671 h 6235"/>
                <a:gd name="T2" fmla="*/ 419356764 w 4676"/>
                <a:gd name="T3" fmla="*/ 272863828 h 6235"/>
                <a:gd name="T4" fmla="*/ 397143001 w 4676"/>
                <a:gd name="T5" fmla="*/ 220494202 h 6235"/>
                <a:gd name="T6" fmla="*/ 369235627 w 4676"/>
                <a:gd name="T7" fmla="*/ 170364746 h 6235"/>
                <a:gd name="T8" fmla="*/ 334328111 w 4676"/>
                <a:gd name="T9" fmla="*/ 118181800 h 6235"/>
                <a:gd name="T10" fmla="*/ 277300025 w 4676"/>
                <a:gd name="T11" fmla="*/ 46862083 h 6235"/>
                <a:gd name="T12" fmla="*/ 243886036 w 4676"/>
                <a:gd name="T13" fmla="*/ 10642030 h 6235"/>
                <a:gd name="T14" fmla="*/ 233525765 w 4676"/>
                <a:gd name="T15" fmla="*/ 3454054 h 6235"/>
                <a:gd name="T16" fmla="*/ 221671968 w 4676"/>
                <a:gd name="T17" fmla="*/ 186681 h 6235"/>
                <a:gd name="T18" fmla="*/ 211311697 w 4676"/>
                <a:gd name="T19" fmla="*/ 653536 h 6235"/>
                <a:gd name="T20" fmla="*/ 199644896 w 4676"/>
                <a:gd name="T21" fmla="*/ 5040994 h 6235"/>
                <a:gd name="T22" fmla="*/ 189097935 w 4676"/>
                <a:gd name="T23" fmla="*/ 14096083 h 6235"/>
                <a:gd name="T24" fmla="*/ 144390221 w 4676"/>
                <a:gd name="T25" fmla="*/ 64038553 h 6235"/>
                <a:gd name="T26" fmla="*/ 88855356 w 4676"/>
                <a:gd name="T27" fmla="*/ 137038703 h 6235"/>
                <a:gd name="T28" fmla="*/ 58801496 w 4676"/>
                <a:gd name="T29" fmla="*/ 184367336 h 6235"/>
                <a:gd name="T30" fmla="*/ 32294150 w 4676"/>
                <a:gd name="T31" fmla="*/ 235243516 h 6235"/>
                <a:gd name="T32" fmla="*/ 12133681 w 4676"/>
                <a:gd name="T33" fmla="*/ 288079997 h 6235"/>
                <a:gd name="T34" fmla="*/ 1120145 w 4676"/>
                <a:gd name="T35" fmla="*/ 341289840 h 6235"/>
                <a:gd name="T36" fmla="*/ 653265 w 4676"/>
                <a:gd name="T37" fmla="*/ 380497092 h 6235"/>
                <a:gd name="T38" fmla="*/ 6906949 w 4676"/>
                <a:gd name="T39" fmla="*/ 418210593 h 6235"/>
                <a:gd name="T40" fmla="*/ 19320513 w 4676"/>
                <a:gd name="T41" fmla="*/ 453497242 h 6235"/>
                <a:gd name="T42" fmla="*/ 37240998 w 4676"/>
                <a:gd name="T43" fmla="*/ 485796387 h 6235"/>
                <a:gd name="T44" fmla="*/ 60294717 w 4676"/>
                <a:gd name="T45" fmla="*/ 514361610 h 6235"/>
                <a:gd name="T46" fmla="*/ 87735516 w 4676"/>
                <a:gd name="T47" fmla="*/ 538632868 h 6235"/>
                <a:gd name="T48" fmla="*/ 118909521 w 4676"/>
                <a:gd name="T49" fmla="*/ 558143002 h 6235"/>
                <a:gd name="T50" fmla="*/ 153350463 w 4676"/>
                <a:gd name="T51" fmla="*/ 572145592 h 6235"/>
                <a:gd name="T52" fmla="*/ 190497963 w 4676"/>
                <a:gd name="T53" fmla="*/ 580360465 h 6235"/>
                <a:gd name="T54" fmla="*/ 223912258 w 4676"/>
                <a:gd name="T55" fmla="*/ 581947405 h 6235"/>
                <a:gd name="T56" fmla="*/ 262086405 w 4676"/>
                <a:gd name="T57" fmla="*/ 577559947 h 6235"/>
                <a:gd name="T58" fmla="*/ 298207258 w 4676"/>
                <a:gd name="T59" fmla="*/ 566824730 h 6235"/>
                <a:gd name="T60" fmla="*/ 331341364 w 4676"/>
                <a:gd name="T61" fmla="*/ 550394983 h 6235"/>
                <a:gd name="T62" fmla="*/ 360928649 w 4676"/>
                <a:gd name="T63" fmla="*/ 528737562 h 6235"/>
                <a:gd name="T64" fmla="*/ 386502847 w 4676"/>
                <a:gd name="T65" fmla="*/ 502599496 h 6235"/>
                <a:gd name="T66" fmla="*/ 407503272 w 4676"/>
                <a:gd name="T67" fmla="*/ 472260652 h 6235"/>
                <a:gd name="T68" fmla="*/ 423183772 w 4676"/>
                <a:gd name="T69" fmla="*/ 438747623 h 6235"/>
                <a:gd name="T70" fmla="*/ 433077163 w 4676"/>
                <a:gd name="T71" fmla="*/ 402340889 h 6235"/>
                <a:gd name="T72" fmla="*/ 436437293 w 4676"/>
                <a:gd name="T73" fmla="*/ 363787172 h 6235"/>
                <a:gd name="T74" fmla="*/ 346741675 w 4676"/>
                <a:gd name="T75" fmla="*/ 477114965 h 6235"/>
                <a:gd name="T76" fmla="*/ 323594459 w 4676"/>
                <a:gd name="T77" fmla="*/ 496625098 h 6235"/>
                <a:gd name="T78" fmla="*/ 297740684 w 4676"/>
                <a:gd name="T79" fmla="*/ 507267128 h 6235"/>
                <a:gd name="T80" fmla="*/ 271699912 w 4676"/>
                <a:gd name="T81" fmla="*/ 508667387 h 6235"/>
                <a:gd name="T82" fmla="*/ 247619241 w 4676"/>
                <a:gd name="T83" fmla="*/ 499705790 h 6235"/>
                <a:gd name="T84" fmla="*/ 231565665 w 4676"/>
                <a:gd name="T85" fmla="*/ 484582809 h 6235"/>
                <a:gd name="T86" fmla="*/ 220738820 w 4676"/>
                <a:gd name="T87" fmla="*/ 460965087 h 6235"/>
                <a:gd name="T88" fmla="*/ 218498530 w 4676"/>
                <a:gd name="T89" fmla="*/ 433426761 h 6235"/>
                <a:gd name="T90" fmla="*/ 225125595 w 4676"/>
                <a:gd name="T91" fmla="*/ 404301496 h 6235"/>
                <a:gd name="T92" fmla="*/ 238005734 w 4676"/>
                <a:gd name="T93" fmla="*/ 380030237 h 6235"/>
                <a:gd name="T94" fmla="*/ 259473039 w 4676"/>
                <a:gd name="T95" fmla="*/ 357159238 h 6235"/>
                <a:gd name="T96" fmla="*/ 284486858 w 4676"/>
                <a:gd name="T97" fmla="*/ 342690099 h 6235"/>
                <a:gd name="T98" fmla="*/ 310714320 w 4676"/>
                <a:gd name="T99" fmla="*/ 337182250 h 6235"/>
                <a:gd name="T100" fmla="*/ 335914830 w 4676"/>
                <a:gd name="T101" fmla="*/ 341663201 h 6235"/>
                <a:gd name="T102" fmla="*/ 354582078 w 4676"/>
                <a:gd name="T103" fmla="*/ 353611997 h 6235"/>
                <a:gd name="T104" fmla="*/ 369142434 w 4676"/>
                <a:gd name="T105" fmla="*/ 374709375 h 6235"/>
                <a:gd name="T106" fmla="*/ 375022431 w 4676"/>
                <a:gd name="T107" fmla="*/ 400847442 h 6235"/>
                <a:gd name="T108" fmla="*/ 372222374 w 4676"/>
                <a:gd name="T109" fmla="*/ 429692839 h 6235"/>
                <a:gd name="T110" fmla="*/ 360368883 w 4676"/>
                <a:gd name="T111" fmla="*/ 458537930 h 62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76" h="6235">
                  <a:moveTo>
                    <a:pt x="4676" y="3897"/>
                  </a:moveTo>
                  <a:lnTo>
                    <a:pt x="4676" y="3897"/>
                  </a:lnTo>
                  <a:lnTo>
                    <a:pt x="4674" y="3817"/>
                  </a:lnTo>
                  <a:lnTo>
                    <a:pt x="4671" y="3736"/>
                  </a:lnTo>
                  <a:lnTo>
                    <a:pt x="4663" y="3656"/>
                  </a:lnTo>
                  <a:lnTo>
                    <a:pt x="4653" y="3575"/>
                  </a:lnTo>
                  <a:lnTo>
                    <a:pt x="4642" y="3493"/>
                  </a:lnTo>
                  <a:lnTo>
                    <a:pt x="4627" y="3412"/>
                  </a:lnTo>
                  <a:lnTo>
                    <a:pt x="4610" y="3330"/>
                  </a:lnTo>
                  <a:lnTo>
                    <a:pt x="4590" y="3249"/>
                  </a:lnTo>
                  <a:lnTo>
                    <a:pt x="4569" y="3167"/>
                  </a:lnTo>
                  <a:lnTo>
                    <a:pt x="4546" y="3086"/>
                  </a:lnTo>
                  <a:lnTo>
                    <a:pt x="4520" y="3005"/>
                  </a:lnTo>
                  <a:lnTo>
                    <a:pt x="4493" y="2923"/>
                  </a:lnTo>
                  <a:lnTo>
                    <a:pt x="4463" y="2842"/>
                  </a:lnTo>
                  <a:lnTo>
                    <a:pt x="4432" y="2761"/>
                  </a:lnTo>
                  <a:lnTo>
                    <a:pt x="4400" y="2680"/>
                  </a:lnTo>
                  <a:lnTo>
                    <a:pt x="4366" y="2600"/>
                  </a:lnTo>
                  <a:lnTo>
                    <a:pt x="4330" y="2520"/>
                  </a:lnTo>
                  <a:lnTo>
                    <a:pt x="4293" y="2441"/>
                  </a:lnTo>
                  <a:lnTo>
                    <a:pt x="4255" y="2362"/>
                  </a:lnTo>
                  <a:lnTo>
                    <a:pt x="4215" y="2283"/>
                  </a:lnTo>
                  <a:lnTo>
                    <a:pt x="4173" y="2205"/>
                  </a:lnTo>
                  <a:lnTo>
                    <a:pt x="4133" y="2127"/>
                  </a:lnTo>
                  <a:lnTo>
                    <a:pt x="4089" y="2051"/>
                  </a:lnTo>
                  <a:lnTo>
                    <a:pt x="4046" y="1975"/>
                  </a:lnTo>
                  <a:lnTo>
                    <a:pt x="4002" y="1900"/>
                  </a:lnTo>
                  <a:lnTo>
                    <a:pt x="3956" y="1825"/>
                  </a:lnTo>
                  <a:lnTo>
                    <a:pt x="3910" y="1752"/>
                  </a:lnTo>
                  <a:lnTo>
                    <a:pt x="3865" y="1679"/>
                  </a:lnTo>
                  <a:lnTo>
                    <a:pt x="3818" y="1608"/>
                  </a:lnTo>
                  <a:lnTo>
                    <a:pt x="3771" y="1537"/>
                  </a:lnTo>
                  <a:lnTo>
                    <a:pt x="3724" y="1468"/>
                  </a:lnTo>
                  <a:lnTo>
                    <a:pt x="3676" y="1399"/>
                  </a:lnTo>
                  <a:lnTo>
                    <a:pt x="3582" y="1266"/>
                  </a:lnTo>
                  <a:lnTo>
                    <a:pt x="3487" y="1139"/>
                  </a:lnTo>
                  <a:lnTo>
                    <a:pt x="3395" y="1016"/>
                  </a:lnTo>
                  <a:lnTo>
                    <a:pt x="3303" y="899"/>
                  </a:lnTo>
                  <a:lnTo>
                    <a:pt x="3214" y="789"/>
                  </a:lnTo>
                  <a:lnTo>
                    <a:pt x="3129" y="686"/>
                  </a:lnTo>
                  <a:lnTo>
                    <a:pt x="3048" y="590"/>
                  </a:lnTo>
                  <a:lnTo>
                    <a:pt x="2971" y="502"/>
                  </a:lnTo>
                  <a:lnTo>
                    <a:pt x="2901" y="420"/>
                  </a:lnTo>
                  <a:lnTo>
                    <a:pt x="2835" y="349"/>
                  </a:lnTo>
                  <a:lnTo>
                    <a:pt x="2777" y="285"/>
                  </a:lnTo>
                  <a:lnTo>
                    <a:pt x="2727" y="230"/>
                  </a:lnTo>
                  <a:lnTo>
                    <a:pt x="2650" y="151"/>
                  </a:lnTo>
                  <a:lnTo>
                    <a:pt x="2613" y="114"/>
                  </a:lnTo>
                  <a:lnTo>
                    <a:pt x="2600" y="100"/>
                  </a:lnTo>
                  <a:lnTo>
                    <a:pt x="2584" y="87"/>
                  </a:lnTo>
                  <a:lnTo>
                    <a:pt x="2569" y="75"/>
                  </a:lnTo>
                  <a:lnTo>
                    <a:pt x="2553" y="64"/>
                  </a:lnTo>
                  <a:lnTo>
                    <a:pt x="2536" y="54"/>
                  </a:lnTo>
                  <a:lnTo>
                    <a:pt x="2520" y="44"/>
                  </a:lnTo>
                  <a:lnTo>
                    <a:pt x="2502" y="37"/>
                  </a:lnTo>
                  <a:lnTo>
                    <a:pt x="2485" y="28"/>
                  </a:lnTo>
                  <a:lnTo>
                    <a:pt x="2466" y="22"/>
                  </a:lnTo>
                  <a:lnTo>
                    <a:pt x="2449" y="16"/>
                  </a:lnTo>
                  <a:lnTo>
                    <a:pt x="2431" y="11"/>
                  </a:lnTo>
                  <a:lnTo>
                    <a:pt x="2412" y="7"/>
                  </a:lnTo>
                  <a:lnTo>
                    <a:pt x="2394" y="5"/>
                  </a:lnTo>
                  <a:lnTo>
                    <a:pt x="2375" y="2"/>
                  </a:lnTo>
                  <a:lnTo>
                    <a:pt x="2357" y="1"/>
                  </a:lnTo>
                  <a:lnTo>
                    <a:pt x="2338" y="0"/>
                  </a:lnTo>
                  <a:lnTo>
                    <a:pt x="2320" y="1"/>
                  </a:lnTo>
                  <a:lnTo>
                    <a:pt x="2301" y="2"/>
                  </a:lnTo>
                  <a:lnTo>
                    <a:pt x="2283" y="5"/>
                  </a:lnTo>
                  <a:lnTo>
                    <a:pt x="2264" y="7"/>
                  </a:lnTo>
                  <a:lnTo>
                    <a:pt x="2246" y="11"/>
                  </a:lnTo>
                  <a:lnTo>
                    <a:pt x="2227" y="16"/>
                  </a:lnTo>
                  <a:lnTo>
                    <a:pt x="2209" y="22"/>
                  </a:lnTo>
                  <a:lnTo>
                    <a:pt x="2191" y="28"/>
                  </a:lnTo>
                  <a:lnTo>
                    <a:pt x="2174" y="37"/>
                  </a:lnTo>
                  <a:lnTo>
                    <a:pt x="2157" y="44"/>
                  </a:lnTo>
                  <a:lnTo>
                    <a:pt x="2139" y="54"/>
                  </a:lnTo>
                  <a:lnTo>
                    <a:pt x="2123" y="64"/>
                  </a:lnTo>
                  <a:lnTo>
                    <a:pt x="2107" y="75"/>
                  </a:lnTo>
                  <a:lnTo>
                    <a:pt x="2093" y="87"/>
                  </a:lnTo>
                  <a:lnTo>
                    <a:pt x="2077" y="100"/>
                  </a:lnTo>
                  <a:lnTo>
                    <a:pt x="2063" y="114"/>
                  </a:lnTo>
                  <a:lnTo>
                    <a:pt x="2026" y="151"/>
                  </a:lnTo>
                  <a:lnTo>
                    <a:pt x="1949" y="230"/>
                  </a:lnTo>
                  <a:lnTo>
                    <a:pt x="1899" y="285"/>
                  </a:lnTo>
                  <a:lnTo>
                    <a:pt x="1841" y="349"/>
                  </a:lnTo>
                  <a:lnTo>
                    <a:pt x="1775" y="420"/>
                  </a:lnTo>
                  <a:lnTo>
                    <a:pt x="1705" y="502"/>
                  </a:lnTo>
                  <a:lnTo>
                    <a:pt x="1629" y="590"/>
                  </a:lnTo>
                  <a:lnTo>
                    <a:pt x="1547" y="686"/>
                  </a:lnTo>
                  <a:lnTo>
                    <a:pt x="1462" y="789"/>
                  </a:lnTo>
                  <a:lnTo>
                    <a:pt x="1373" y="899"/>
                  </a:lnTo>
                  <a:lnTo>
                    <a:pt x="1282" y="1016"/>
                  </a:lnTo>
                  <a:lnTo>
                    <a:pt x="1188" y="1139"/>
                  </a:lnTo>
                  <a:lnTo>
                    <a:pt x="1094" y="1266"/>
                  </a:lnTo>
                  <a:lnTo>
                    <a:pt x="999" y="1399"/>
                  </a:lnTo>
                  <a:lnTo>
                    <a:pt x="952" y="1468"/>
                  </a:lnTo>
                  <a:lnTo>
                    <a:pt x="905" y="1537"/>
                  </a:lnTo>
                  <a:lnTo>
                    <a:pt x="858" y="1608"/>
                  </a:lnTo>
                  <a:lnTo>
                    <a:pt x="812" y="1679"/>
                  </a:lnTo>
                  <a:lnTo>
                    <a:pt x="766" y="1752"/>
                  </a:lnTo>
                  <a:lnTo>
                    <a:pt x="719" y="1825"/>
                  </a:lnTo>
                  <a:lnTo>
                    <a:pt x="675" y="1900"/>
                  </a:lnTo>
                  <a:lnTo>
                    <a:pt x="630" y="1975"/>
                  </a:lnTo>
                  <a:lnTo>
                    <a:pt x="587" y="2051"/>
                  </a:lnTo>
                  <a:lnTo>
                    <a:pt x="544" y="2127"/>
                  </a:lnTo>
                  <a:lnTo>
                    <a:pt x="502" y="2205"/>
                  </a:lnTo>
                  <a:lnTo>
                    <a:pt x="461" y="2283"/>
                  </a:lnTo>
                  <a:lnTo>
                    <a:pt x="422" y="2362"/>
                  </a:lnTo>
                  <a:lnTo>
                    <a:pt x="383" y="2441"/>
                  </a:lnTo>
                  <a:lnTo>
                    <a:pt x="346" y="2520"/>
                  </a:lnTo>
                  <a:lnTo>
                    <a:pt x="311" y="2600"/>
                  </a:lnTo>
                  <a:lnTo>
                    <a:pt x="276" y="2680"/>
                  </a:lnTo>
                  <a:lnTo>
                    <a:pt x="243" y="2761"/>
                  </a:lnTo>
                  <a:lnTo>
                    <a:pt x="212" y="2842"/>
                  </a:lnTo>
                  <a:lnTo>
                    <a:pt x="183" y="2923"/>
                  </a:lnTo>
                  <a:lnTo>
                    <a:pt x="155" y="3005"/>
                  </a:lnTo>
                  <a:lnTo>
                    <a:pt x="130" y="3086"/>
                  </a:lnTo>
                  <a:lnTo>
                    <a:pt x="106" y="3167"/>
                  </a:lnTo>
                  <a:lnTo>
                    <a:pt x="85" y="3249"/>
                  </a:lnTo>
                  <a:lnTo>
                    <a:pt x="66" y="3330"/>
                  </a:lnTo>
                  <a:lnTo>
                    <a:pt x="49" y="3412"/>
                  </a:lnTo>
                  <a:lnTo>
                    <a:pt x="34" y="3493"/>
                  </a:lnTo>
                  <a:lnTo>
                    <a:pt x="22" y="3575"/>
                  </a:lnTo>
                  <a:lnTo>
                    <a:pt x="12" y="3656"/>
                  </a:lnTo>
                  <a:lnTo>
                    <a:pt x="6" y="3736"/>
                  </a:lnTo>
                  <a:lnTo>
                    <a:pt x="1" y="3817"/>
                  </a:lnTo>
                  <a:lnTo>
                    <a:pt x="0" y="3897"/>
                  </a:lnTo>
                  <a:lnTo>
                    <a:pt x="1" y="3957"/>
                  </a:lnTo>
                  <a:lnTo>
                    <a:pt x="3" y="4016"/>
                  </a:lnTo>
                  <a:lnTo>
                    <a:pt x="7" y="4076"/>
                  </a:lnTo>
                  <a:lnTo>
                    <a:pt x="12" y="4135"/>
                  </a:lnTo>
                  <a:lnTo>
                    <a:pt x="18" y="4194"/>
                  </a:lnTo>
                  <a:lnTo>
                    <a:pt x="27" y="4252"/>
                  </a:lnTo>
                  <a:lnTo>
                    <a:pt x="37" y="4310"/>
                  </a:lnTo>
                  <a:lnTo>
                    <a:pt x="48" y="4367"/>
                  </a:lnTo>
                  <a:lnTo>
                    <a:pt x="60" y="4424"/>
                  </a:lnTo>
                  <a:lnTo>
                    <a:pt x="74" y="4480"/>
                  </a:lnTo>
                  <a:lnTo>
                    <a:pt x="88" y="4536"/>
                  </a:lnTo>
                  <a:lnTo>
                    <a:pt x="104" y="4591"/>
                  </a:lnTo>
                  <a:lnTo>
                    <a:pt x="123" y="4646"/>
                  </a:lnTo>
                  <a:lnTo>
                    <a:pt x="141" y="4700"/>
                  </a:lnTo>
                  <a:lnTo>
                    <a:pt x="162" y="4753"/>
                  </a:lnTo>
                  <a:lnTo>
                    <a:pt x="183" y="4806"/>
                  </a:lnTo>
                  <a:lnTo>
                    <a:pt x="207" y="4858"/>
                  </a:lnTo>
                  <a:lnTo>
                    <a:pt x="230" y="4910"/>
                  </a:lnTo>
                  <a:lnTo>
                    <a:pt x="256" y="4960"/>
                  </a:lnTo>
                  <a:lnTo>
                    <a:pt x="282" y="5010"/>
                  </a:lnTo>
                  <a:lnTo>
                    <a:pt x="311" y="5059"/>
                  </a:lnTo>
                  <a:lnTo>
                    <a:pt x="339" y="5109"/>
                  </a:lnTo>
                  <a:lnTo>
                    <a:pt x="369" y="5157"/>
                  </a:lnTo>
                  <a:lnTo>
                    <a:pt x="399" y="5204"/>
                  </a:lnTo>
                  <a:lnTo>
                    <a:pt x="431" y="5249"/>
                  </a:lnTo>
                  <a:lnTo>
                    <a:pt x="465" y="5295"/>
                  </a:lnTo>
                  <a:lnTo>
                    <a:pt x="499" y="5339"/>
                  </a:lnTo>
                  <a:lnTo>
                    <a:pt x="534" y="5384"/>
                  </a:lnTo>
                  <a:lnTo>
                    <a:pt x="571" y="5426"/>
                  </a:lnTo>
                  <a:lnTo>
                    <a:pt x="608" y="5468"/>
                  </a:lnTo>
                  <a:lnTo>
                    <a:pt x="646" y="5510"/>
                  </a:lnTo>
                  <a:lnTo>
                    <a:pt x="686" y="5549"/>
                  </a:lnTo>
                  <a:lnTo>
                    <a:pt x="725" y="5589"/>
                  </a:lnTo>
                  <a:lnTo>
                    <a:pt x="767" y="5627"/>
                  </a:lnTo>
                  <a:lnTo>
                    <a:pt x="809" y="5664"/>
                  </a:lnTo>
                  <a:lnTo>
                    <a:pt x="851" y="5701"/>
                  </a:lnTo>
                  <a:lnTo>
                    <a:pt x="895" y="5735"/>
                  </a:lnTo>
                  <a:lnTo>
                    <a:pt x="940" y="5770"/>
                  </a:lnTo>
                  <a:lnTo>
                    <a:pt x="986" y="5803"/>
                  </a:lnTo>
                  <a:lnTo>
                    <a:pt x="1031" y="5835"/>
                  </a:lnTo>
                  <a:lnTo>
                    <a:pt x="1078" y="5866"/>
                  </a:lnTo>
                  <a:lnTo>
                    <a:pt x="1126" y="5896"/>
                  </a:lnTo>
                  <a:lnTo>
                    <a:pt x="1176" y="5924"/>
                  </a:lnTo>
                  <a:lnTo>
                    <a:pt x="1225" y="5953"/>
                  </a:lnTo>
                  <a:lnTo>
                    <a:pt x="1274" y="5979"/>
                  </a:lnTo>
                  <a:lnTo>
                    <a:pt x="1325" y="6004"/>
                  </a:lnTo>
                  <a:lnTo>
                    <a:pt x="1377" y="6028"/>
                  </a:lnTo>
                  <a:lnTo>
                    <a:pt x="1429" y="6051"/>
                  </a:lnTo>
                  <a:lnTo>
                    <a:pt x="1482" y="6072"/>
                  </a:lnTo>
                  <a:lnTo>
                    <a:pt x="1535" y="6093"/>
                  </a:lnTo>
                  <a:lnTo>
                    <a:pt x="1589" y="6112"/>
                  </a:lnTo>
                  <a:lnTo>
                    <a:pt x="1643" y="6129"/>
                  </a:lnTo>
                  <a:lnTo>
                    <a:pt x="1699" y="6146"/>
                  </a:lnTo>
                  <a:lnTo>
                    <a:pt x="1754" y="6161"/>
                  </a:lnTo>
                  <a:lnTo>
                    <a:pt x="1811" y="6175"/>
                  </a:lnTo>
                  <a:lnTo>
                    <a:pt x="1868" y="6187"/>
                  </a:lnTo>
                  <a:lnTo>
                    <a:pt x="1925" y="6198"/>
                  </a:lnTo>
                  <a:lnTo>
                    <a:pt x="1983" y="6208"/>
                  </a:lnTo>
                  <a:lnTo>
                    <a:pt x="2041" y="6217"/>
                  </a:lnTo>
                  <a:lnTo>
                    <a:pt x="2100" y="6223"/>
                  </a:lnTo>
                  <a:lnTo>
                    <a:pt x="2158" y="6228"/>
                  </a:lnTo>
                  <a:lnTo>
                    <a:pt x="2218" y="6232"/>
                  </a:lnTo>
                  <a:lnTo>
                    <a:pt x="2278" y="6234"/>
                  </a:lnTo>
                  <a:lnTo>
                    <a:pt x="2338" y="6235"/>
                  </a:lnTo>
                  <a:lnTo>
                    <a:pt x="2399" y="6234"/>
                  </a:lnTo>
                  <a:lnTo>
                    <a:pt x="2458" y="6232"/>
                  </a:lnTo>
                  <a:lnTo>
                    <a:pt x="2518" y="6228"/>
                  </a:lnTo>
                  <a:lnTo>
                    <a:pt x="2576" y="6223"/>
                  </a:lnTo>
                  <a:lnTo>
                    <a:pt x="2636" y="6217"/>
                  </a:lnTo>
                  <a:lnTo>
                    <a:pt x="2694" y="6208"/>
                  </a:lnTo>
                  <a:lnTo>
                    <a:pt x="2752" y="6198"/>
                  </a:lnTo>
                  <a:lnTo>
                    <a:pt x="2808" y="6187"/>
                  </a:lnTo>
                  <a:lnTo>
                    <a:pt x="2865" y="6175"/>
                  </a:lnTo>
                  <a:lnTo>
                    <a:pt x="2922" y="6161"/>
                  </a:lnTo>
                  <a:lnTo>
                    <a:pt x="2977" y="6146"/>
                  </a:lnTo>
                  <a:lnTo>
                    <a:pt x="3033" y="6129"/>
                  </a:lnTo>
                  <a:lnTo>
                    <a:pt x="3087" y="6112"/>
                  </a:lnTo>
                  <a:lnTo>
                    <a:pt x="3142" y="6093"/>
                  </a:lnTo>
                  <a:lnTo>
                    <a:pt x="3195" y="6072"/>
                  </a:lnTo>
                  <a:lnTo>
                    <a:pt x="3248" y="6051"/>
                  </a:lnTo>
                  <a:lnTo>
                    <a:pt x="3299" y="6028"/>
                  </a:lnTo>
                  <a:lnTo>
                    <a:pt x="3351" y="6004"/>
                  </a:lnTo>
                  <a:lnTo>
                    <a:pt x="3402" y="5979"/>
                  </a:lnTo>
                  <a:lnTo>
                    <a:pt x="3451" y="5953"/>
                  </a:lnTo>
                  <a:lnTo>
                    <a:pt x="3501" y="5924"/>
                  </a:lnTo>
                  <a:lnTo>
                    <a:pt x="3550" y="5896"/>
                  </a:lnTo>
                  <a:lnTo>
                    <a:pt x="3597" y="5866"/>
                  </a:lnTo>
                  <a:lnTo>
                    <a:pt x="3644" y="5835"/>
                  </a:lnTo>
                  <a:lnTo>
                    <a:pt x="3691" y="5803"/>
                  </a:lnTo>
                  <a:lnTo>
                    <a:pt x="3736" y="5770"/>
                  </a:lnTo>
                  <a:lnTo>
                    <a:pt x="3781" y="5735"/>
                  </a:lnTo>
                  <a:lnTo>
                    <a:pt x="3824" y="5701"/>
                  </a:lnTo>
                  <a:lnTo>
                    <a:pt x="3867" y="5664"/>
                  </a:lnTo>
                  <a:lnTo>
                    <a:pt x="3909" y="5627"/>
                  </a:lnTo>
                  <a:lnTo>
                    <a:pt x="3950" y="5589"/>
                  </a:lnTo>
                  <a:lnTo>
                    <a:pt x="3991" y="5549"/>
                  </a:lnTo>
                  <a:lnTo>
                    <a:pt x="4030" y="5510"/>
                  </a:lnTo>
                  <a:lnTo>
                    <a:pt x="4068" y="5468"/>
                  </a:lnTo>
                  <a:lnTo>
                    <a:pt x="4105" y="5426"/>
                  </a:lnTo>
                  <a:lnTo>
                    <a:pt x="4141" y="5384"/>
                  </a:lnTo>
                  <a:lnTo>
                    <a:pt x="4177" y="5339"/>
                  </a:lnTo>
                  <a:lnTo>
                    <a:pt x="4211" y="5295"/>
                  </a:lnTo>
                  <a:lnTo>
                    <a:pt x="4244" y="5249"/>
                  </a:lnTo>
                  <a:lnTo>
                    <a:pt x="4276" y="5204"/>
                  </a:lnTo>
                  <a:lnTo>
                    <a:pt x="4308" y="5157"/>
                  </a:lnTo>
                  <a:lnTo>
                    <a:pt x="4337" y="5109"/>
                  </a:lnTo>
                  <a:lnTo>
                    <a:pt x="4366" y="5059"/>
                  </a:lnTo>
                  <a:lnTo>
                    <a:pt x="4393" y="5010"/>
                  </a:lnTo>
                  <a:lnTo>
                    <a:pt x="4420" y="4960"/>
                  </a:lnTo>
                  <a:lnTo>
                    <a:pt x="4445" y="4910"/>
                  </a:lnTo>
                  <a:lnTo>
                    <a:pt x="4469" y="4858"/>
                  </a:lnTo>
                  <a:lnTo>
                    <a:pt x="4492" y="4806"/>
                  </a:lnTo>
                  <a:lnTo>
                    <a:pt x="4514" y="4753"/>
                  </a:lnTo>
                  <a:lnTo>
                    <a:pt x="4534" y="4700"/>
                  </a:lnTo>
                  <a:lnTo>
                    <a:pt x="4553" y="4646"/>
                  </a:lnTo>
                  <a:lnTo>
                    <a:pt x="4571" y="4591"/>
                  </a:lnTo>
                  <a:lnTo>
                    <a:pt x="4587" y="4536"/>
                  </a:lnTo>
                  <a:lnTo>
                    <a:pt x="4603" y="4480"/>
                  </a:lnTo>
                  <a:lnTo>
                    <a:pt x="4616" y="4424"/>
                  </a:lnTo>
                  <a:lnTo>
                    <a:pt x="4629" y="4367"/>
                  </a:lnTo>
                  <a:lnTo>
                    <a:pt x="4640" y="4310"/>
                  </a:lnTo>
                  <a:lnTo>
                    <a:pt x="4648" y="4252"/>
                  </a:lnTo>
                  <a:lnTo>
                    <a:pt x="4657" y="4194"/>
                  </a:lnTo>
                  <a:lnTo>
                    <a:pt x="4664" y="4135"/>
                  </a:lnTo>
                  <a:lnTo>
                    <a:pt x="4669" y="4076"/>
                  </a:lnTo>
                  <a:lnTo>
                    <a:pt x="4673" y="4016"/>
                  </a:lnTo>
                  <a:lnTo>
                    <a:pt x="4676" y="3957"/>
                  </a:lnTo>
                  <a:lnTo>
                    <a:pt x="4676" y="3897"/>
                  </a:lnTo>
                  <a:close/>
                  <a:moveTo>
                    <a:pt x="3835" y="4954"/>
                  </a:moveTo>
                  <a:lnTo>
                    <a:pt x="3835" y="4954"/>
                  </a:lnTo>
                  <a:lnTo>
                    <a:pt x="3807" y="4996"/>
                  </a:lnTo>
                  <a:lnTo>
                    <a:pt x="3778" y="5036"/>
                  </a:lnTo>
                  <a:lnTo>
                    <a:pt x="3747" y="5075"/>
                  </a:lnTo>
                  <a:lnTo>
                    <a:pt x="3715" y="5111"/>
                  </a:lnTo>
                  <a:lnTo>
                    <a:pt x="3683" y="5147"/>
                  </a:lnTo>
                  <a:lnTo>
                    <a:pt x="3649" y="5180"/>
                  </a:lnTo>
                  <a:lnTo>
                    <a:pt x="3614" y="5211"/>
                  </a:lnTo>
                  <a:lnTo>
                    <a:pt x="3578" y="5241"/>
                  </a:lnTo>
                  <a:lnTo>
                    <a:pt x="3543" y="5269"/>
                  </a:lnTo>
                  <a:lnTo>
                    <a:pt x="3506" y="5295"/>
                  </a:lnTo>
                  <a:lnTo>
                    <a:pt x="3467" y="5320"/>
                  </a:lnTo>
                  <a:lnTo>
                    <a:pt x="3429" y="5342"/>
                  </a:lnTo>
                  <a:lnTo>
                    <a:pt x="3390" y="5362"/>
                  </a:lnTo>
                  <a:lnTo>
                    <a:pt x="3350" y="5380"/>
                  </a:lnTo>
                  <a:lnTo>
                    <a:pt x="3311" y="5396"/>
                  </a:lnTo>
                  <a:lnTo>
                    <a:pt x="3271" y="5411"/>
                  </a:lnTo>
                  <a:lnTo>
                    <a:pt x="3230" y="5423"/>
                  </a:lnTo>
                  <a:lnTo>
                    <a:pt x="3190" y="5434"/>
                  </a:lnTo>
                  <a:lnTo>
                    <a:pt x="3150" y="5443"/>
                  </a:lnTo>
                  <a:lnTo>
                    <a:pt x="3109" y="5449"/>
                  </a:lnTo>
                  <a:lnTo>
                    <a:pt x="3069" y="5453"/>
                  </a:lnTo>
                  <a:lnTo>
                    <a:pt x="3029" y="5455"/>
                  </a:lnTo>
                  <a:lnTo>
                    <a:pt x="2989" y="5455"/>
                  </a:lnTo>
                  <a:lnTo>
                    <a:pt x="2949" y="5453"/>
                  </a:lnTo>
                  <a:lnTo>
                    <a:pt x="2911" y="5449"/>
                  </a:lnTo>
                  <a:lnTo>
                    <a:pt x="2871" y="5442"/>
                  </a:lnTo>
                  <a:lnTo>
                    <a:pt x="2833" y="5433"/>
                  </a:lnTo>
                  <a:lnTo>
                    <a:pt x="2796" y="5422"/>
                  </a:lnTo>
                  <a:lnTo>
                    <a:pt x="2759" y="5408"/>
                  </a:lnTo>
                  <a:lnTo>
                    <a:pt x="2722" y="5392"/>
                  </a:lnTo>
                  <a:lnTo>
                    <a:pt x="2687" y="5374"/>
                  </a:lnTo>
                  <a:lnTo>
                    <a:pt x="2653" y="5353"/>
                  </a:lnTo>
                  <a:lnTo>
                    <a:pt x="2620" y="5331"/>
                  </a:lnTo>
                  <a:lnTo>
                    <a:pt x="2589" y="5306"/>
                  </a:lnTo>
                  <a:lnTo>
                    <a:pt x="2559" y="5280"/>
                  </a:lnTo>
                  <a:lnTo>
                    <a:pt x="2532" y="5252"/>
                  </a:lnTo>
                  <a:lnTo>
                    <a:pt x="2506" y="5222"/>
                  </a:lnTo>
                  <a:lnTo>
                    <a:pt x="2481" y="5191"/>
                  </a:lnTo>
                  <a:lnTo>
                    <a:pt x="2459" y="5159"/>
                  </a:lnTo>
                  <a:lnTo>
                    <a:pt x="2439" y="5125"/>
                  </a:lnTo>
                  <a:lnTo>
                    <a:pt x="2421" y="5090"/>
                  </a:lnTo>
                  <a:lnTo>
                    <a:pt x="2404" y="5054"/>
                  </a:lnTo>
                  <a:lnTo>
                    <a:pt x="2389" y="5016"/>
                  </a:lnTo>
                  <a:lnTo>
                    <a:pt x="2376" y="4978"/>
                  </a:lnTo>
                  <a:lnTo>
                    <a:pt x="2365" y="4938"/>
                  </a:lnTo>
                  <a:lnTo>
                    <a:pt x="2355" y="4899"/>
                  </a:lnTo>
                  <a:lnTo>
                    <a:pt x="2348" y="4857"/>
                  </a:lnTo>
                  <a:lnTo>
                    <a:pt x="2343" y="4816"/>
                  </a:lnTo>
                  <a:lnTo>
                    <a:pt x="2339" y="4773"/>
                  </a:lnTo>
                  <a:lnTo>
                    <a:pt x="2338" y="4730"/>
                  </a:lnTo>
                  <a:lnTo>
                    <a:pt x="2338" y="4687"/>
                  </a:lnTo>
                  <a:lnTo>
                    <a:pt x="2341" y="4643"/>
                  </a:lnTo>
                  <a:lnTo>
                    <a:pt x="2346" y="4599"/>
                  </a:lnTo>
                  <a:lnTo>
                    <a:pt x="2352" y="4554"/>
                  </a:lnTo>
                  <a:lnTo>
                    <a:pt x="2359" y="4510"/>
                  </a:lnTo>
                  <a:lnTo>
                    <a:pt x="2370" y="4464"/>
                  </a:lnTo>
                  <a:lnTo>
                    <a:pt x="2381" y="4420"/>
                  </a:lnTo>
                  <a:lnTo>
                    <a:pt x="2396" y="4376"/>
                  </a:lnTo>
                  <a:lnTo>
                    <a:pt x="2412" y="4331"/>
                  </a:lnTo>
                  <a:lnTo>
                    <a:pt x="2431" y="4287"/>
                  </a:lnTo>
                  <a:lnTo>
                    <a:pt x="2450" y="4242"/>
                  </a:lnTo>
                  <a:lnTo>
                    <a:pt x="2473" y="4199"/>
                  </a:lnTo>
                  <a:lnTo>
                    <a:pt x="2496" y="4156"/>
                  </a:lnTo>
                  <a:lnTo>
                    <a:pt x="2523" y="4113"/>
                  </a:lnTo>
                  <a:lnTo>
                    <a:pt x="2550" y="4071"/>
                  </a:lnTo>
                  <a:lnTo>
                    <a:pt x="2580" y="4031"/>
                  </a:lnTo>
                  <a:lnTo>
                    <a:pt x="2611" y="3993"/>
                  </a:lnTo>
                  <a:lnTo>
                    <a:pt x="2642" y="3956"/>
                  </a:lnTo>
                  <a:lnTo>
                    <a:pt x="2675" y="3921"/>
                  </a:lnTo>
                  <a:lnTo>
                    <a:pt x="2708" y="3888"/>
                  </a:lnTo>
                  <a:lnTo>
                    <a:pt x="2744" y="3856"/>
                  </a:lnTo>
                  <a:lnTo>
                    <a:pt x="2780" y="3826"/>
                  </a:lnTo>
                  <a:lnTo>
                    <a:pt x="2816" y="3799"/>
                  </a:lnTo>
                  <a:lnTo>
                    <a:pt x="2853" y="3773"/>
                  </a:lnTo>
                  <a:lnTo>
                    <a:pt x="2891" y="3749"/>
                  </a:lnTo>
                  <a:lnTo>
                    <a:pt x="2929" y="3726"/>
                  </a:lnTo>
                  <a:lnTo>
                    <a:pt x="2969" y="3705"/>
                  </a:lnTo>
                  <a:lnTo>
                    <a:pt x="3007" y="3687"/>
                  </a:lnTo>
                  <a:lnTo>
                    <a:pt x="3048" y="3671"/>
                  </a:lnTo>
                  <a:lnTo>
                    <a:pt x="3087" y="3656"/>
                  </a:lnTo>
                  <a:lnTo>
                    <a:pt x="3128" y="3644"/>
                  </a:lnTo>
                  <a:lnTo>
                    <a:pt x="3167" y="3634"/>
                  </a:lnTo>
                  <a:lnTo>
                    <a:pt x="3208" y="3625"/>
                  </a:lnTo>
                  <a:lnTo>
                    <a:pt x="3249" y="3619"/>
                  </a:lnTo>
                  <a:lnTo>
                    <a:pt x="3290" y="3614"/>
                  </a:lnTo>
                  <a:lnTo>
                    <a:pt x="3329" y="3612"/>
                  </a:lnTo>
                  <a:lnTo>
                    <a:pt x="3369" y="3612"/>
                  </a:lnTo>
                  <a:lnTo>
                    <a:pt x="3408" y="3614"/>
                  </a:lnTo>
                  <a:lnTo>
                    <a:pt x="3448" y="3619"/>
                  </a:lnTo>
                  <a:lnTo>
                    <a:pt x="3487" y="3625"/>
                  </a:lnTo>
                  <a:lnTo>
                    <a:pt x="3525" y="3634"/>
                  </a:lnTo>
                  <a:lnTo>
                    <a:pt x="3562" y="3646"/>
                  </a:lnTo>
                  <a:lnTo>
                    <a:pt x="3599" y="3660"/>
                  </a:lnTo>
                  <a:lnTo>
                    <a:pt x="3635" y="3675"/>
                  </a:lnTo>
                  <a:lnTo>
                    <a:pt x="3671" y="3693"/>
                  </a:lnTo>
                  <a:lnTo>
                    <a:pt x="3706" y="3714"/>
                  </a:lnTo>
                  <a:lnTo>
                    <a:pt x="3739" y="3736"/>
                  </a:lnTo>
                  <a:lnTo>
                    <a:pt x="3770" y="3761"/>
                  </a:lnTo>
                  <a:lnTo>
                    <a:pt x="3799" y="3788"/>
                  </a:lnTo>
                  <a:lnTo>
                    <a:pt x="3826" y="3815"/>
                  </a:lnTo>
                  <a:lnTo>
                    <a:pt x="3852" y="3845"/>
                  </a:lnTo>
                  <a:lnTo>
                    <a:pt x="3877" y="3876"/>
                  </a:lnTo>
                  <a:lnTo>
                    <a:pt x="3899" y="3909"/>
                  </a:lnTo>
                  <a:lnTo>
                    <a:pt x="3919" y="3942"/>
                  </a:lnTo>
                  <a:lnTo>
                    <a:pt x="3938" y="3977"/>
                  </a:lnTo>
                  <a:lnTo>
                    <a:pt x="3955" y="4014"/>
                  </a:lnTo>
                  <a:lnTo>
                    <a:pt x="3970" y="4051"/>
                  </a:lnTo>
                  <a:lnTo>
                    <a:pt x="3982" y="4089"/>
                  </a:lnTo>
                  <a:lnTo>
                    <a:pt x="3993" y="4129"/>
                  </a:lnTo>
                  <a:lnTo>
                    <a:pt x="4002" y="4169"/>
                  </a:lnTo>
                  <a:lnTo>
                    <a:pt x="4009" y="4210"/>
                  </a:lnTo>
                  <a:lnTo>
                    <a:pt x="4015" y="4252"/>
                  </a:lnTo>
                  <a:lnTo>
                    <a:pt x="4018" y="4294"/>
                  </a:lnTo>
                  <a:lnTo>
                    <a:pt x="4020" y="4337"/>
                  </a:lnTo>
                  <a:lnTo>
                    <a:pt x="4019" y="4380"/>
                  </a:lnTo>
                  <a:lnTo>
                    <a:pt x="4017" y="4425"/>
                  </a:lnTo>
                  <a:lnTo>
                    <a:pt x="4013" y="4468"/>
                  </a:lnTo>
                  <a:lnTo>
                    <a:pt x="4007" y="4513"/>
                  </a:lnTo>
                  <a:lnTo>
                    <a:pt x="3998" y="4558"/>
                  </a:lnTo>
                  <a:lnTo>
                    <a:pt x="3988" y="4603"/>
                  </a:lnTo>
                  <a:lnTo>
                    <a:pt x="3976" y="4647"/>
                  </a:lnTo>
                  <a:lnTo>
                    <a:pt x="3962" y="4691"/>
                  </a:lnTo>
                  <a:lnTo>
                    <a:pt x="3946" y="4737"/>
                  </a:lnTo>
                  <a:lnTo>
                    <a:pt x="3928" y="4780"/>
                  </a:lnTo>
                  <a:lnTo>
                    <a:pt x="3908" y="4825"/>
                  </a:lnTo>
                  <a:lnTo>
                    <a:pt x="3886" y="4869"/>
                  </a:lnTo>
                  <a:lnTo>
                    <a:pt x="3861" y="4912"/>
                  </a:lnTo>
                  <a:lnTo>
                    <a:pt x="3835" y="4954"/>
                  </a:lnTo>
                  <a:close/>
                </a:path>
              </a:pathLst>
            </a:custGeom>
            <a:solidFill>
              <a:srgbClr val="3A93E3"/>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defRPr/>
              </a:pPr>
              <a:endParaRPr lang="zh-CN" altLang="en-US" b="1">
                <a:solidFill>
                  <a:srgbClr val="FFFFFF"/>
                </a:solidFill>
                <a:latin typeface="微软雅黑" panose="020B0503020204020204" pitchFamily="34" charset="-122"/>
                <a:ea typeface="微软雅黑" panose="020B0503020204020204" pitchFamily="34" charset="-122"/>
              </a:endParaRPr>
            </a:p>
          </p:txBody>
        </p:sp>
      </p:grpSp>
      <p:pic>
        <p:nvPicPr>
          <p:cNvPr id="7" name="Picture 4" descr="P109 aaaaa东盟组织"/>
          <p:cNvPicPr>
            <a:picLocks noChangeAspect="1" noChangeArrowheads="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7326946" y="1364085"/>
            <a:ext cx="2844430" cy="214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9" name="Picture 5" descr="中国与世界的经济合作"/>
          <p:cNvPicPr>
            <a:picLocks noChangeAspect="1" noChangeArrowheads="1"/>
          </p:cNvPicPr>
          <p:nvPr/>
        </p:nvPicPr>
        <p:blipFill>
          <a:blip r:embed="rId2" cstate="print"/>
          <a:srcRect/>
          <a:stretch>
            <a:fillRect/>
          </a:stretch>
        </p:blipFill>
        <p:spPr bwMode="auto">
          <a:xfrm>
            <a:off x="1422215" y="1828801"/>
            <a:ext cx="9549157" cy="4335463"/>
          </a:xfrm>
          <a:prstGeom prst="rect">
            <a:avLst/>
          </a:prstGeom>
          <a:noFill/>
        </p:spPr>
      </p:pic>
      <p:pic>
        <p:nvPicPr>
          <p:cNvPr id="62470" name="Picture 4" descr="E:\李燃\教师教学用书\2012人教教师用书项目\ppt\地理\dl.png"/>
          <p:cNvPicPr>
            <a:picLocks noChangeAspect="1" noChangeArrowheads="1"/>
          </p:cNvPicPr>
          <p:nvPr/>
        </p:nvPicPr>
        <p:blipFill>
          <a:blip r:embed="rId3" cstate="print"/>
          <a:srcRect/>
          <a:stretch>
            <a:fillRect/>
          </a:stretch>
        </p:blipFill>
        <p:spPr bwMode="auto">
          <a:xfrm>
            <a:off x="11089890" y="204788"/>
            <a:ext cx="897350" cy="557212"/>
          </a:xfrm>
          <a:prstGeom prst="rect">
            <a:avLst/>
          </a:prstGeom>
          <a:noFill/>
          <a:ln w="9525">
            <a:noFill/>
            <a:miter lim="800000"/>
            <a:headEnd/>
            <a:tailEnd/>
          </a:ln>
        </p:spPr>
      </p:pic>
      <p:sp>
        <p:nvSpPr>
          <p:cNvPr id="62471" name="Rectangle 7"/>
          <p:cNvSpPr>
            <a:spLocks noChangeArrowheads="1"/>
          </p:cNvSpPr>
          <p:nvPr/>
        </p:nvSpPr>
        <p:spPr bwMode="auto">
          <a:xfrm>
            <a:off x="2539669" y="1306830"/>
            <a:ext cx="9447570" cy="521970"/>
          </a:xfrm>
          <a:prstGeom prst="rect">
            <a:avLst/>
          </a:prstGeom>
          <a:noFill/>
          <a:ln w="9525">
            <a:noFill/>
            <a:miter lim="800000"/>
          </a:ln>
          <a:effectLst/>
        </p:spPr>
        <p:txBody>
          <a:bodyPr>
            <a:spAutoFit/>
          </a:bodyPr>
          <a:lstStyle/>
          <a:p>
            <a:r>
              <a:rPr lang="zh-CN" altLang="en-US" sz="2800">
                <a:solidFill>
                  <a:schemeClr val="tx1"/>
                </a:solidFill>
                <a:uFillTx/>
                <a:latin typeface="微软雅黑" panose="020B0503020204020204" pitchFamily="34" charset="-122"/>
                <a:ea typeface="微软雅黑" panose="020B0503020204020204" pitchFamily="34" charset="-122"/>
              </a:rPr>
              <a:t>中国在不断加强与其他国家的经济合作</a:t>
            </a:r>
          </a:p>
        </p:txBody>
      </p:sp>
      <p:sp>
        <p:nvSpPr>
          <p:cNvPr id="9" name="矩形 8"/>
          <p:cNvSpPr/>
          <p:nvPr/>
        </p:nvSpPr>
        <p:spPr>
          <a:xfrm>
            <a:off x="350792" y="1005766"/>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拓展延伸</a:t>
            </a:r>
          </a:p>
        </p:txBody>
      </p:sp>
    </p:spTree>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1"/>
          <p:cNvSpPr txBox="1">
            <a:spLocks noChangeArrowheads="1"/>
          </p:cNvSpPr>
          <p:nvPr/>
        </p:nvSpPr>
        <p:spPr bwMode="auto">
          <a:xfrm>
            <a:off x="3165044" y="1504932"/>
            <a:ext cx="5087805" cy="583565"/>
          </a:xfrm>
          <a:prstGeom prst="rect">
            <a:avLst/>
          </a:prstGeom>
          <a:noFill/>
          <a:ln w="9525">
            <a:noFill/>
            <a:miter lim="800000"/>
          </a:ln>
        </p:spPr>
        <p:txBody>
          <a:bodyPr>
            <a:spAutoFit/>
          </a:bodyPr>
          <a:lstStyle/>
          <a:p>
            <a:pPr eaLnBrk="1" hangingPunct="1"/>
            <a:r>
              <a:rPr lang="zh-CN" altLang="en-US" sz="3200" b="1" dirty="0">
                <a:solidFill>
                  <a:srgbClr val="0000FF"/>
                </a:solidFill>
                <a:latin typeface="微软雅黑" panose="020B0503020204020204" pitchFamily="34" charset="-122"/>
                <a:ea typeface="微软雅黑" panose="020B0503020204020204" pitchFamily="34" charset="-122"/>
              </a:rPr>
              <a:t>人类社会永恒的主题</a:t>
            </a:r>
            <a:r>
              <a:rPr lang="en-US" altLang="zh-CN" sz="3200" b="1" dirty="0">
                <a:solidFill>
                  <a:srgbClr val="0000FF"/>
                </a:solidFill>
                <a:latin typeface="微软雅黑" panose="020B0503020204020204" pitchFamily="34" charset="-122"/>
                <a:ea typeface="微软雅黑" panose="020B0503020204020204" pitchFamily="34" charset="-122"/>
              </a:rPr>
              <a:t>——</a:t>
            </a:r>
            <a:endParaRPr lang="zh-CN" altLang="en-US" sz="3200" b="1" dirty="0">
              <a:solidFill>
                <a:srgbClr val="0000FF"/>
              </a:solidFill>
              <a:latin typeface="微软雅黑" panose="020B0503020204020204" pitchFamily="34" charset="-122"/>
              <a:ea typeface="微软雅黑" panose="020B0503020204020204" pitchFamily="34" charset="-122"/>
            </a:endParaRPr>
          </a:p>
        </p:txBody>
      </p:sp>
      <p:sp>
        <p:nvSpPr>
          <p:cNvPr id="2" name="矩形 1"/>
          <p:cNvSpPr>
            <a:spLocks noChangeArrowheads="1"/>
          </p:cNvSpPr>
          <p:nvPr/>
        </p:nvSpPr>
        <p:spPr bwMode="auto">
          <a:xfrm>
            <a:off x="7984099" y="1504932"/>
            <a:ext cx="1066661" cy="583565"/>
          </a:xfrm>
          <a:prstGeom prst="rect">
            <a:avLst/>
          </a:prstGeom>
          <a:noFill/>
          <a:ln w="9525">
            <a:noFill/>
            <a:miter lim="800000"/>
          </a:ln>
        </p:spPr>
        <p:txBody>
          <a:bodyPr>
            <a:spAutoFit/>
          </a:bodyPr>
          <a:lstStyle/>
          <a:p>
            <a:pPr eaLnBrk="1" hangingPunct="1"/>
            <a:r>
              <a:rPr lang="zh-CN" altLang="en-US" sz="3200" b="1" dirty="0">
                <a:solidFill>
                  <a:srgbClr val="0000FF"/>
                </a:solidFill>
                <a:latin typeface="微软雅黑" panose="020B0503020204020204" pitchFamily="34" charset="-122"/>
                <a:ea typeface="微软雅黑" panose="020B0503020204020204" pitchFamily="34" charset="-122"/>
              </a:rPr>
              <a:t>发展</a:t>
            </a:r>
          </a:p>
        </p:txBody>
      </p:sp>
      <p:pic>
        <p:nvPicPr>
          <p:cNvPr id="9" name="图片 8"/>
          <p:cNvPicPr>
            <a:picLocks noChangeAspect="1"/>
          </p:cNvPicPr>
          <p:nvPr/>
        </p:nvPicPr>
        <p:blipFill>
          <a:blip r:embed="rId2" cstate="print"/>
          <a:srcRect/>
          <a:stretch>
            <a:fillRect/>
          </a:stretch>
        </p:blipFill>
        <p:spPr bwMode="auto">
          <a:xfrm>
            <a:off x="97355" y="2349500"/>
            <a:ext cx="5839124" cy="2874963"/>
          </a:xfrm>
          <a:prstGeom prst="rect">
            <a:avLst/>
          </a:prstGeom>
          <a:noFill/>
          <a:ln w="9525">
            <a:noFill/>
            <a:miter lim="800000"/>
            <a:headEnd/>
            <a:tailEnd/>
          </a:ln>
        </p:spPr>
      </p:pic>
      <p:pic>
        <p:nvPicPr>
          <p:cNvPr id="10" name="图片 9"/>
          <p:cNvPicPr>
            <a:picLocks noChangeAspect="1"/>
          </p:cNvPicPr>
          <p:nvPr/>
        </p:nvPicPr>
        <p:blipFill>
          <a:blip r:embed="rId3" cstate="print"/>
          <a:srcRect/>
          <a:stretch>
            <a:fillRect/>
          </a:stretch>
        </p:blipFill>
        <p:spPr bwMode="auto">
          <a:xfrm>
            <a:off x="6059231" y="2343152"/>
            <a:ext cx="6040181" cy="2881313"/>
          </a:xfrm>
          <a:prstGeom prst="rect">
            <a:avLst/>
          </a:prstGeom>
          <a:noFill/>
          <a:ln w="9525">
            <a:noFill/>
            <a:miter lim="800000"/>
            <a:headEnd/>
            <a:tailEnd/>
          </a:ln>
        </p:spPr>
      </p:pic>
      <p:sp>
        <p:nvSpPr>
          <p:cNvPr id="12" name="矩形 11"/>
          <p:cNvSpPr>
            <a:spLocks noChangeArrowheads="1"/>
          </p:cNvSpPr>
          <p:nvPr/>
        </p:nvSpPr>
        <p:spPr bwMode="auto">
          <a:xfrm>
            <a:off x="526983" y="5414964"/>
            <a:ext cx="11456983" cy="584775"/>
          </a:xfrm>
          <a:prstGeom prst="rect">
            <a:avLst/>
          </a:prstGeom>
          <a:noFill/>
          <a:ln w="9525">
            <a:noFill/>
            <a:miter lim="800000"/>
          </a:ln>
        </p:spPr>
        <p:txBody>
          <a:bodyPr wrap="none">
            <a:spAutoFit/>
          </a:bodyPr>
          <a:lstStyle/>
          <a:p>
            <a:pPr eaLnBrk="1" hangingPunct="1"/>
            <a:r>
              <a:rPr lang="en-US" altLang="zh-CN" sz="3200" b="1">
                <a:latin typeface="微软雅黑" panose="020B0503020204020204" pitchFamily="34" charset="-122"/>
                <a:ea typeface="微软雅黑" panose="020B0503020204020204" pitchFamily="34" charset="-122"/>
              </a:rPr>
              <a:t>2016</a:t>
            </a:r>
            <a:r>
              <a:rPr lang="zh-CN" altLang="en-US" sz="3200" b="1">
                <a:latin typeface="微软雅黑" panose="020B0503020204020204" pitchFamily="34" charset="-122"/>
                <a:ea typeface="微软雅黑" panose="020B0503020204020204" pitchFamily="34" charset="-122"/>
              </a:rPr>
              <a:t>年杭州</a:t>
            </a:r>
            <a:r>
              <a:rPr lang="en-US" altLang="zh-CN" sz="3200" b="1">
                <a:latin typeface="微软雅黑" panose="020B0503020204020204" pitchFamily="34" charset="-122"/>
                <a:ea typeface="微软雅黑" panose="020B0503020204020204" pitchFamily="34" charset="-122"/>
              </a:rPr>
              <a:t>G</a:t>
            </a:r>
            <a:r>
              <a:rPr lang="zh-CN" altLang="en-US" sz="3200" b="1">
                <a:latin typeface="微软雅黑" panose="020B0503020204020204" pitchFamily="34" charset="-122"/>
                <a:ea typeface="微软雅黑" panose="020B0503020204020204" pitchFamily="34" charset="-122"/>
              </a:rPr>
              <a:t>20峰会二十国集团领导人汇聚一堂共商发展之计</a:t>
            </a:r>
          </a:p>
        </p:txBody>
      </p:sp>
      <p:sp>
        <p:nvSpPr>
          <p:cNvPr id="3" name="矩形 2"/>
          <p:cNvSpPr/>
          <p:nvPr/>
        </p:nvSpPr>
        <p:spPr>
          <a:xfrm>
            <a:off x="350792" y="1005766"/>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拓展延伸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fltVal val="0"/>
                                          </p:val>
                                        </p:tav>
                                        <p:tav tm="100000">
                                          <p:val>
                                            <p:strVal val="#ppt_w"/>
                                          </p:val>
                                        </p:tav>
                                      </p:tavLst>
                                    </p:anim>
                                    <p:anim calcmode="lin" valueType="num">
                                      <p:cBhvr>
                                        <p:cTn id="15" dur="1000" fill="hold"/>
                                        <p:tgtEl>
                                          <p:spTgt spid="9"/>
                                        </p:tgtEl>
                                        <p:attrNameLst>
                                          <p:attrName>ppt_h</p:attrName>
                                        </p:attrNameLst>
                                      </p:cBhvr>
                                      <p:tavLst>
                                        <p:tav tm="0">
                                          <p:val>
                                            <p:fltVal val="0"/>
                                          </p:val>
                                        </p:tav>
                                        <p:tav tm="100000">
                                          <p:val>
                                            <p:strVal val="#ppt_h"/>
                                          </p:val>
                                        </p:tav>
                                      </p:tavLst>
                                    </p:anim>
                                    <p:anim calcmode="lin" valueType="num">
                                      <p:cBhvr>
                                        <p:cTn id="16" dur="1000" fill="hold"/>
                                        <p:tgtEl>
                                          <p:spTgt spid="9"/>
                                        </p:tgtEl>
                                        <p:attrNameLst>
                                          <p:attrName>style.rotation</p:attrName>
                                        </p:attrNameLst>
                                      </p:cBhvr>
                                      <p:tavLst>
                                        <p:tav tm="0">
                                          <p:val>
                                            <p:fltVal val="90"/>
                                          </p:val>
                                        </p:tav>
                                        <p:tav tm="100000">
                                          <p:val>
                                            <p:fltVal val="0"/>
                                          </p:val>
                                        </p:tav>
                                      </p:tavLst>
                                    </p:anim>
                                    <p:animEffect transition="in" filter="fade">
                                      <p:cBhvr>
                                        <p:cTn id="17" dur="1000"/>
                                        <p:tgtEl>
                                          <p:spTgt spid="9"/>
                                        </p:tgtEl>
                                      </p:cBhvr>
                                    </p:animEffect>
                                  </p:childTnLst>
                                </p:cTn>
                              </p:par>
                              <p:par>
                                <p:cTn id="18" presetID="3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ppt_w</p:attrName>
                                        </p:attrNameLst>
                                      </p:cBhvr>
                                      <p:tavLst>
                                        <p:tav tm="0">
                                          <p:val>
                                            <p:fltVal val="0"/>
                                          </p:val>
                                        </p:tav>
                                        <p:tav tm="100000">
                                          <p:val>
                                            <p:strVal val="#ppt_w"/>
                                          </p:val>
                                        </p:tav>
                                      </p:tavLst>
                                    </p:anim>
                                    <p:anim calcmode="lin" valueType="num">
                                      <p:cBhvr>
                                        <p:cTn id="27" dur="1000" fill="hold"/>
                                        <p:tgtEl>
                                          <p:spTgt spid="12"/>
                                        </p:tgtEl>
                                        <p:attrNameLst>
                                          <p:attrName>ppt_h</p:attrName>
                                        </p:attrNameLst>
                                      </p:cBhvr>
                                      <p:tavLst>
                                        <p:tav tm="0">
                                          <p:val>
                                            <p:fltVal val="0"/>
                                          </p:val>
                                        </p:tav>
                                        <p:tav tm="100000">
                                          <p:val>
                                            <p:strVal val="#ppt_h"/>
                                          </p:val>
                                        </p:tav>
                                      </p:tavLst>
                                    </p:anim>
                                    <p:anim calcmode="lin" valueType="num">
                                      <p:cBhvr>
                                        <p:cTn id="28" dur="1000" fill="hold"/>
                                        <p:tgtEl>
                                          <p:spTgt spid="12"/>
                                        </p:tgtEl>
                                        <p:attrNameLst>
                                          <p:attrName>style.rotation</p:attrName>
                                        </p:attrNameLst>
                                      </p:cBhvr>
                                      <p:tavLst>
                                        <p:tav tm="0">
                                          <p:val>
                                            <p:fltVal val="90"/>
                                          </p:val>
                                        </p:tav>
                                        <p:tav tm="100000">
                                          <p:val>
                                            <p:fltVal val="0"/>
                                          </p:val>
                                        </p:tav>
                                      </p:tavLst>
                                    </p:anim>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2"/>
          <p:cNvSpPr>
            <a:spLocks noChangeArrowheads="1" noChangeShapeType="1" noTextEdit="1"/>
          </p:cNvSpPr>
          <p:nvPr/>
        </p:nvSpPr>
        <p:spPr bwMode="auto">
          <a:xfrm>
            <a:off x="4270879" y="1052839"/>
            <a:ext cx="2708980" cy="457341"/>
          </a:xfrm>
          <a:prstGeom prst="rect">
            <a:avLst/>
          </a:prstGeom>
        </p:spPr>
        <p:txBody>
          <a:bodyPr wrap="none" lIns="121917" tIns="60958" rIns="121917" bIns="60958" fromWordArt="1">
            <a:prstTxWarp prst="textFadeUp">
              <a:avLst>
                <a:gd name="adj" fmla="val 9991"/>
              </a:avLst>
            </a:prstTxWarp>
          </a:bodyPr>
          <a:lstStyle/>
          <a:p>
            <a:pPr algn="ctr" eaLnBrk="0" fontAlgn="base" hangingPunct="0">
              <a:spcBef>
                <a:spcPct val="0"/>
              </a:spcBef>
              <a:spcAft>
                <a:spcPct val="0"/>
              </a:spcAft>
            </a:pPr>
            <a:endParaRPr lang="zh-CN" altLang="en-US" b="1" kern="10">
              <a:ln w="12700">
                <a:solidFill>
                  <a:srgbClr val="B2B2B2"/>
                </a:solidFill>
                <a:rou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latin typeface="微软雅黑" panose="020B0503020204020204" pitchFamily="34" charset="-122"/>
              <a:ea typeface="微软雅黑" panose="020B0503020204020204" pitchFamily="34" charset="-122"/>
            </a:endParaRPr>
          </a:p>
        </p:txBody>
      </p:sp>
      <p:sp>
        <p:nvSpPr>
          <p:cNvPr id="3" name="Rectangle 3"/>
          <p:cNvSpPr>
            <a:spLocks noChangeArrowheads="1"/>
          </p:cNvSpPr>
          <p:nvPr/>
        </p:nvSpPr>
        <p:spPr bwMode="auto">
          <a:xfrm>
            <a:off x="609521" y="1870655"/>
            <a:ext cx="10971372" cy="3484027"/>
          </a:xfrm>
          <a:prstGeom prst="rect">
            <a:avLst/>
          </a:prstGeom>
          <a:solidFill>
            <a:srgbClr val="FFFFFF"/>
          </a:solidFill>
          <a:ln w="9525">
            <a:solidFill>
              <a:srgbClr val="FF0000"/>
            </a:solidFill>
            <a:miter lim="800000"/>
          </a:ln>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defTabSz="1218565" eaLnBrk="1" hangingPunct="1">
              <a:lnSpc>
                <a:spcPct val="130000"/>
              </a:lnSpc>
              <a:defRPr/>
            </a:pPr>
            <a:r>
              <a:rPr lang="en-US" altLang="zh-CN" sz="2400" b="0" kern="0" dirty="0">
                <a:solidFill>
                  <a:srgbClr val="000000"/>
                </a:solidFill>
                <a:latin typeface="微软雅黑" panose="020B0503020204020204" pitchFamily="34" charset="-122"/>
                <a:ea typeface="微软雅黑" panose="020B0503020204020204" pitchFamily="34" charset="-122"/>
              </a:rPr>
              <a:t>    20</a:t>
            </a:r>
            <a:r>
              <a:rPr lang="zh-CN" altLang="en-US" sz="2400" b="0" kern="0" dirty="0">
                <a:solidFill>
                  <a:srgbClr val="000000"/>
                </a:solidFill>
                <a:latin typeface="微软雅黑" panose="020B0503020204020204" pitchFamily="34" charset="-122"/>
                <a:ea typeface="微软雅黑" panose="020B0503020204020204" pitchFamily="34" charset="-122"/>
              </a:rPr>
              <a:t>国集团，又称</a:t>
            </a:r>
            <a:r>
              <a:rPr lang="en-US" altLang="zh-CN" sz="2400" b="0" kern="0" dirty="0">
                <a:solidFill>
                  <a:srgbClr val="000000"/>
                </a:solidFill>
                <a:latin typeface="微软雅黑" panose="020B0503020204020204" pitchFamily="34" charset="-122"/>
                <a:ea typeface="微软雅黑" panose="020B0503020204020204" pitchFamily="34" charset="-122"/>
              </a:rPr>
              <a:t>G20</a:t>
            </a:r>
            <a:r>
              <a:rPr lang="zh-CN" altLang="en-US" sz="2400" b="0" kern="0" dirty="0">
                <a:solidFill>
                  <a:srgbClr val="000000"/>
                </a:solidFill>
                <a:latin typeface="微软雅黑" panose="020B0503020204020204" pitchFamily="34" charset="-122"/>
                <a:ea typeface="微软雅黑" panose="020B0503020204020204" pitchFamily="34" charset="-122"/>
              </a:rPr>
              <a:t>，它是一个国际经济合作论坛，于</a:t>
            </a:r>
            <a:r>
              <a:rPr lang="en-US" altLang="zh-CN" sz="2400" b="0" kern="0" dirty="0">
                <a:solidFill>
                  <a:srgbClr val="000000"/>
                </a:solidFill>
                <a:latin typeface="微软雅黑" panose="020B0503020204020204" pitchFamily="34" charset="-122"/>
                <a:ea typeface="微软雅黑" panose="020B0503020204020204" pitchFamily="34" charset="-122"/>
              </a:rPr>
              <a:t>1999</a:t>
            </a:r>
            <a:r>
              <a:rPr lang="zh-CN" altLang="en-US" sz="2400" b="0" kern="0" dirty="0">
                <a:solidFill>
                  <a:srgbClr val="000000"/>
                </a:solidFill>
                <a:latin typeface="微软雅黑" panose="020B0503020204020204" pitchFamily="34" charset="-122"/>
                <a:ea typeface="微软雅黑" panose="020B0503020204020204" pitchFamily="34" charset="-122"/>
              </a:rPr>
              <a:t>年</a:t>
            </a:r>
            <a:r>
              <a:rPr lang="en-US" altLang="zh-CN" sz="2400" b="0" kern="0" dirty="0">
                <a:solidFill>
                  <a:srgbClr val="000000"/>
                </a:solidFill>
                <a:latin typeface="微软雅黑" panose="020B0503020204020204" pitchFamily="34" charset="-122"/>
                <a:ea typeface="微软雅黑" panose="020B0503020204020204" pitchFamily="34" charset="-122"/>
              </a:rPr>
              <a:t>9</a:t>
            </a:r>
            <a:r>
              <a:rPr lang="zh-CN" altLang="en-US" sz="2400" b="0" kern="0" dirty="0">
                <a:solidFill>
                  <a:srgbClr val="000000"/>
                </a:solidFill>
                <a:latin typeface="微软雅黑" panose="020B0503020204020204" pitchFamily="34" charset="-122"/>
                <a:ea typeface="微软雅黑" panose="020B0503020204020204" pitchFamily="34" charset="-122"/>
              </a:rPr>
              <a:t>月</a:t>
            </a:r>
            <a:r>
              <a:rPr lang="en-US" altLang="zh-CN" sz="2400" b="0" kern="0" dirty="0">
                <a:solidFill>
                  <a:srgbClr val="000000"/>
                </a:solidFill>
                <a:latin typeface="微软雅黑" panose="020B0503020204020204" pitchFamily="34" charset="-122"/>
                <a:ea typeface="微软雅黑" panose="020B0503020204020204" pitchFamily="34" charset="-122"/>
              </a:rPr>
              <a:t>25</a:t>
            </a:r>
            <a:r>
              <a:rPr lang="zh-CN" altLang="en-US" sz="2400" b="0" kern="0" dirty="0">
                <a:solidFill>
                  <a:srgbClr val="000000"/>
                </a:solidFill>
                <a:latin typeface="微软雅黑" panose="020B0503020204020204" pitchFamily="34" charset="-122"/>
                <a:ea typeface="微软雅黑" panose="020B0503020204020204" pitchFamily="34" charset="-122"/>
              </a:rPr>
              <a:t>日在华盛顿成立，主要由八国集团以及其余十一个重要新兴工业国家及欧盟组成。该组织的宗旨是为推动已工业化的发达国家和新兴市场国家之间就实质性问题进行开放及有建设性的讨论和研究，以寻求合作并促进国际金融稳定和经济的持续增长。其成员国包括美、日、德、法、英、意、加、俄、中、阿、澳、巴、印、印尼、墨、沙特、南非、韩、土、欧盟。其拥有世界近</a:t>
            </a:r>
            <a:r>
              <a:rPr lang="en-US" altLang="zh-CN" sz="2400" b="0" kern="0" dirty="0">
                <a:solidFill>
                  <a:srgbClr val="000000"/>
                </a:solidFill>
                <a:latin typeface="微软雅黑" panose="020B0503020204020204" pitchFamily="34" charset="-122"/>
                <a:ea typeface="微软雅黑" panose="020B0503020204020204" pitchFamily="34" charset="-122"/>
              </a:rPr>
              <a:t>2/3</a:t>
            </a:r>
            <a:r>
              <a:rPr lang="zh-CN" altLang="en-US" sz="2400" b="0" kern="0" dirty="0">
                <a:solidFill>
                  <a:srgbClr val="000000"/>
                </a:solidFill>
                <a:latin typeface="微软雅黑" panose="020B0503020204020204" pitchFamily="34" charset="-122"/>
                <a:ea typeface="微软雅黑" panose="020B0503020204020204" pitchFamily="34" charset="-122"/>
              </a:rPr>
              <a:t>的人口，国民生产总值占全球的</a:t>
            </a:r>
            <a:r>
              <a:rPr lang="en-US" altLang="zh-CN" sz="2400" b="0" kern="0" dirty="0">
                <a:solidFill>
                  <a:srgbClr val="000000"/>
                </a:solidFill>
                <a:latin typeface="微软雅黑" panose="020B0503020204020204" pitchFamily="34" charset="-122"/>
                <a:ea typeface="微软雅黑" panose="020B0503020204020204" pitchFamily="34" charset="-122"/>
              </a:rPr>
              <a:t>90%</a:t>
            </a:r>
            <a:r>
              <a:rPr lang="zh-CN" altLang="en-US" sz="2400" b="0" kern="0" dirty="0">
                <a:solidFill>
                  <a:srgbClr val="000000"/>
                </a:solidFill>
                <a:latin typeface="微软雅黑" panose="020B0503020204020204" pitchFamily="34" charset="-122"/>
                <a:ea typeface="微软雅黑" panose="020B0503020204020204" pitchFamily="34" charset="-122"/>
              </a:rPr>
              <a:t>，贸易额占全球的</a:t>
            </a:r>
            <a:r>
              <a:rPr lang="en-US" altLang="zh-CN" sz="2400" b="0" kern="0" dirty="0">
                <a:solidFill>
                  <a:srgbClr val="000000"/>
                </a:solidFill>
                <a:latin typeface="微软雅黑" panose="020B0503020204020204" pitchFamily="34" charset="-122"/>
                <a:ea typeface="微软雅黑" panose="020B0503020204020204" pitchFamily="34" charset="-122"/>
              </a:rPr>
              <a:t>80%</a:t>
            </a:r>
            <a:r>
              <a:rPr lang="zh-CN" altLang="en-US" sz="2400" b="0" kern="0" dirty="0">
                <a:solidFill>
                  <a:srgbClr val="000000"/>
                </a:solidFill>
                <a:latin typeface="微软雅黑" panose="020B0503020204020204" pitchFamily="34" charset="-122"/>
                <a:ea typeface="微软雅黑" panose="020B0503020204020204" pitchFamily="34" charset="-122"/>
              </a:rPr>
              <a:t>。</a:t>
            </a:r>
          </a:p>
        </p:txBody>
      </p:sp>
      <p:grpSp>
        <p:nvGrpSpPr>
          <p:cNvPr id="4" name="组合 3"/>
          <p:cNvGrpSpPr/>
          <p:nvPr/>
        </p:nvGrpSpPr>
        <p:grpSpPr bwMode="auto">
          <a:xfrm>
            <a:off x="812694" y="1143354"/>
            <a:ext cx="5282512" cy="571676"/>
            <a:chOff x="609600" y="1511963"/>
            <a:chExt cx="3962400" cy="571510"/>
          </a:xfrm>
        </p:grpSpPr>
        <p:sp>
          <p:nvSpPr>
            <p:cNvPr id="5" name="文本框 4"/>
            <p:cNvSpPr txBox="1">
              <a:spLocks noChangeArrowheads="1"/>
            </p:cNvSpPr>
            <p:nvPr/>
          </p:nvSpPr>
          <p:spPr bwMode="auto">
            <a:xfrm>
              <a:off x="1066892" y="1560253"/>
              <a:ext cx="3505108" cy="46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二十国集团</a:t>
              </a:r>
            </a:p>
          </p:txBody>
        </p:sp>
        <p:sp>
          <p:nvSpPr>
            <p:cNvPr id="6" name="KSO_Shape"/>
            <p:cNvSpPr/>
            <p:nvPr/>
          </p:nvSpPr>
          <p:spPr bwMode="auto">
            <a:xfrm>
              <a:off x="609600" y="1511963"/>
              <a:ext cx="409575" cy="571510"/>
            </a:xfrm>
            <a:custGeom>
              <a:avLst/>
              <a:gdLst>
                <a:gd name="T0" fmla="*/ 433263854 w 4676"/>
                <a:gd name="T1" fmla="*/ 326073671 h 6235"/>
                <a:gd name="T2" fmla="*/ 419356764 w 4676"/>
                <a:gd name="T3" fmla="*/ 272863828 h 6235"/>
                <a:gd name="T4" fmla="*/ 397143001 w 4676"/>
                <a:gd name="T5" fmla="*/ 220494202 h 6235"/>
                <a:gd name="T6" fmla="*/ 369235627 w 4676"/>
                <a:gd name="T7" fmla="*/ 170364746 h 6235"/>
                <a:gd name="T8" fmla="*/ 334328111 w 4676"/>
                <a:gd name="T9" fmla="*/ 118181800 h 6235"/>
                <a:gd name="T10" fmla="*/ 277300025 w 4676"/>
                <a:gd name="T11" fmla="*/ 46862083 h 6235"/>
                <a:gd name="T12" fmla="*/ 243886036 w 4676"/>
                <a:gd name="T13" fmla="*/ 10642030 h 6235"/>
                <a:gd name="T14" fmla="*/ 233525765 w 4676"/>
                <a:gd name="T15" fmla="*/ 3454054 h 6235"/>
                <a:gd name="T16" fmla="*/ 221671968 w 4676"/>
                <a:gd name="T17" fmla="*/ 186681 h 6235"/>
                <a:gd name="T18" fmla="*/ 211311697 w 4676"/>
                <a:gd name="T19" fmla="*/ 653536 h 6235"/>
                <a:gd name="T20" fmla="*/ 199644896 w 4676"/>
                <a:gd name="T21" fmla="*/ 5040994 h 6235"/>
                <a:gd name="T22" fmla="*/ 189097935 w 4676"/>
                <a:gd name="T23" fmla="*/ 14096083 h 6235"/>
                <a:gd name="T24" fmla="*/ 144390221 w 4676"/>
                <a:gd name="T25" fmla="*/ 64038553 h 6235"/>
                <a:gd name="T26" fmla="*/ 88855356 w 4676"/>
                <a:gd name="T27" fmla="*/ 137038703 h 6235"/>
                <a:gd name="T28" fmla="*/ 58801496 w 4676"/>
                <a:gd name="T29" fmla="*/ 184367336 h 6235"/>
                <a:gd name="T30" fmla="*/ 32294150 w 4676"/>
                <a:gd name="T31" fmla="*/ 235243516 h 6235"/>
                <a:gd name="T32" fmla="*/ 12133681 w 4676"/>
                <a:gd name="T33" fmla="*/ 288079997 h 6235"/>
                <a:gd name="T34" fmla="*/ 1120145 w 4676"/>
                <a:gd name="T35" fmla="*/ 341289840 h 6235"/>
                <a:gd name="T36" fmla="*/ 653265 w 4676"/>
                <a:gd name="T37" fmla="*/ 380497092 h 6235"/>
                <a:gd name="T38" fmla="*/ 6906949 w 4676"/>
                <a:gd name="T39" fmla="*/ 418210593 h 6235"/>
                <a:gd name="T40" fmla="*/ 19320513 w 4676"/>
                <a:gd name="T41" fmla="*/ 453497242 h 6235"/>
                <a:gd name="T42" fmla="*/ 37240998 w 4676"/>
                <a:gd name="T43" fmla="*/ 485796387 h 6235"/>
                <a:gd name="T44" fmla="*/ 60294717 w 4676"/>
                <a:gd name="T45" fmla="*/ 514361610 h 6235"/>
                <a:gd name="T46" fmla="*/ 87735516 w 4676"/>
                <a:gd name="T47" fmla="*/ 538632868 h 6235"/>
                <a:gd name="T48" fmla="*/ 118909521 w 4676"/>
                <a:gd name="T49" fmla="*/ 558143002 h 6235"/>
                <a:gd name="T50" fmla="*/ 153350463 w 4676"/>
                <a:gd name="T51" fmla="*/ 572145592 h 6235"/>
                <a:gd name="T52" fmla="*/ 190497963 w 4676"/>
                <a:gd name="T53" fmla="*/ 580360465 h 6235"/>
                <a:gd name="T54" fmla="*/ 223912258 w 4676"/>
                <a:gd name="T55" fmla="*/ 581947405 h 6235"/>
                <a:gd name="T56" fmla="*/ 262086405 w 4676"/>
                <a:gd name="T57" fmla="*/ 577559947 h 6235"/>
                <a:gd name="T58" fmla="*/ 298207258 w 4676"/>
                <a:gd name="T59" fmla="*/ 566824730 h 6235"/>
                <a:gd name="T60" fmla="*/ 331341364 w 4676"/>
                <a:gd name="T61" fmla="*/ 550394983 h 6235"/>
                <a:gd name="T62" fmla="*/ 360928649 w 4676"/>
                <a:gd name="T63" fmla="*/ 528737562 h 6235"/>
                <a:gd name="T64" fmla="*/ 386502847 w 4676"/>
                <a:gd name="T65" fmla="*/ 502599496 h 6235"/>
                <a:gd name="T66" fmla="*/ 407503272 w 4676"/>
                <a:gd name="T67" fmla="*/ 472260652 h 6235"/>
                <a:gd name="T68" fmla="*/ 423183772 w 4676"/>
                <a:gd name="T69" fmla="*/ 438747623 h 6235"/>
                <a:gd name="T70" fmla="*/ 433077163 w 4676"/>
                <a:gd name="T71" fmla="*/ 402340889 h 6235"/>
                <a:gd name="T72" fmla="*/ 436437293 w 4676"/>
                <a:gd name="T73" fmla="*/ 363787172 h 6235"/>
                <a:gd name="T74" fmla="*/ 346741675 w 4676"/>
                <a:gd name="T75" fmla="*/ 477114965 h 6235"/>
                <a:gd name="T76" fmla="*/ 323594459 w 4676"/>
                <a:gd name="T77" fmla="*/ 496625098 h 6235"/>
                <a:gd name="T78" fmla="*/ 297740684 w 4676"/>
                <a:gd name="T79" fmla="*/ 507267128 h 6235"/>
                <a:gd name="T80" fmla="*/ 271699912 w 4676"/>
                <a:gd name="T81" fmla="*/ 508667387 h 6235"/>
                <a:gd name="T82" fmla="*/ 247619241 w 4676"/>
                <a:gd name="T83" fmla="*/ 499705790 h 6235"/>
                <a:gd name="T84" fmla="*/ 231565665 w 4676"/>
                <a:gd name="T85" fmla="*/ 484582809 h 6235"/>
                <a:gd name="T86" fmla="*/ 220738820 w 4676"/>
                <a:gd name="T87" fmla="*/ 460965087 h 6235"/>
                <a:gd name="T88" fmla="*/ 218498530 w 4676"/>
                <a:gd name="T89" fmla="*/ 433426761 h 6235"/>
                <a:gd name="T90" fmla="*/ 225125595 w 4676"/>
                <a:gd name="T91" fmla="*/ 404301496 h 6235"/>
                <a:gd name="T92" fmla="*/ 238005734 w 4676"/>
                <a:gd name="T93" fmla="*/ 380030237 h 6235"/>
                <a:gd name="T94" fmla="*/ 259473039 w 4676"/>
                <a:gd name="T95" fmla="*/ 357159238 h 6235"/>
                <a:gd name="T96" fmla="*/ 284486858 w 4676"/>
                <a:gd name="T97" fmla="*/ 342690099 h 6235"/>
                <a:gd name="T98" fmla="*/ 310714320 w 4676"/>
                <a:gd name="T99" fmla="*/ 337182250 h 6235"/>
                <a:gd name="T100" fmla="*/ 335914830 w 4676"/>
                <a:gd name="T101" fmla="*/ 341663201 h 6235"/>
                <a:gd name="T102" fmla="*/ 354582078 w 4676"/>
                <a:gd name="T103" fmla="*/ 353611997 h 6235"/>
                <a:gd name="T104" fmla="*/ 369142434 w 4676"/>
                <a:gd name="T105" fmla="*/ 374709375 h 6235"/>
                <a:gd name="T106" fmla="*/ 375022431 w 4676"/>
                <a:gd name="T107" fmla="*/ 400847442 h 6235"/>
                <a:gd name="T108" fmla="*/ 372222374 w 4676"/>
                <a:gd name="T109" fmla="*/ 429692839 h 6235"/>
                <a:gd name="T110" fmla="*/ 360368883 w 4676"/>
                <a:gd name="T111" fmla="*/ 458537930 h 62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76" h="6235">
                  <a:moveTo>
                    <a:pt x="4676" y="3897"/>
                  </a:moveTo>
                  <a:lnTo>
                    <a:pt x="4676" y="3897"/>
                  </a:lnTo>
                  <a:lnTo>
                    <a:pt x="4674" y="3817"/>
                  </a:lnTo>
                  <a:lnTo>
                    <a:pt x="4671" y="3736"/>
                  </a:lnTo>
                  <a:lnTo>
                    <a:pt x="4663" y="3656"/>
                  </a:lnTo>
                  <a:lnTo>
                    <a:pt x="4653" y="3575"/>
                  </a:lnTo>
                  <a:lnTo>
                    <a:pt x="4642" y="3493"/>
                  </a:lnTo>
                  <a:lnTo>
                    <a:pt x="4627" y="3412"/>
                  </a:lnTo>
                  <a:lnTo>
                    <a:pt x="4610" y="3330"/>
                  </a:lnTo>
                  <a:lnTo>
                    <a:pt x="4590" y="3249"/>
                  </a:lnTo>
                  <a:lnTo>
                    <a:pt x="4569" y="3167"/>
                  </a:lnTo>
                  <a:lnTo>
                    <a:pt x="4546" y="3086"/>
                  </a:lnTo>
                  <a:lnTo>
                    <a:pt x="4520" y="3005"/>
                  </a:lnTo>
                  <a:lnTo>
                    <a:pt x="4493" y="2923"/>
                  </a:lnTo>
                  <a:lnTo>
                    <a:pt x="4463" y="2842"/>
                  </a:lnTo>
                  <a:lnTo>
                    <a:pt x="4432" y="2761"/>
                  </a:lnTo>
                  <a:lnTo>
                    <a:pt x="4400" y="2680"/>
                  </a:lnTo>
                  <a:lnTo>
                    <a:pt x="4366" y="2600"/>
                  </a:lnTo>
                  <a:lnTo>
                    <a:pt x="4330" y="2520"/>
                  </a:lnTo>
                  <a:lnTo>
                    <a:pt x="4293" y="2441"/>
                  </a:lnTo>
                  <a:lnTo>
                    <a:pt x="4255" y="2362"/>
                  </a:lnTo>
                  <a:lnTo>
                    <a:pt x="4215" y="2283"/>
                  </a:lnTo>
                  <a:lnTo>
                    <a:pt x="4173" y="2205"/>
                  </a:lnTo>
                  <a:lnTo>
                    <a:pt x="4133" y="2127"/>
                  </a:lnTo>
                  <a:lnTo>
                    <a:pt x="4089" y="2051"/>
                  </a:lnTo>
                  <a:lnTo>
                    <a:pt x="4046" y="1975"/>
                  </a:lnTo>
                  <a:lnTo>
                    <a:pt x="4002" y="1900"/>
                  </a:lnTo>
                  <a:lnTo>
                    <a:pt x="3956" y="1825"/>
                  </a:lnTo>
                  <a:lnTo>
                    <a:pt x="3910" y="1752"/>
                  </a:lnTo>
                  <a:lnTo>
                    <a:pt x="3865" y="1679"/>
                  </a:lnTo>
                  <a:lnTo>
                    <a:pt x="3818" y="1608"/>
                  </a:lnTo>
                  <a:lnTo>
                    <a:pt x="3771" y="1537"/>
                  </a:lnTo>
                  <a:lnTo>
                    <a:pt x="3724" y="1468"/>
                  </a:lnTo>
                  <a:lnTo>
                    <a:pt x="3676" y="1399"/>
                  </a:lnTo>
                  <a:lnTo>
                    <a:pt x="3582" y="1266"/>
                  </a:lnTo>
                  <a:lnTo>
                    <a:pt x="3487" y="1139"/>
                  </a:lnTo>
                  <a:lnTo>
                    <a:pt x="3395" y="1016"/>
                  </a:lnTo>
                  <a:lnTo>
                    <a:pt x="3303" y="899"/>
                  </a:lnTo>
                  <a:lnTo>
                    <a:pt x="3214" y="789"/>
                  </a:lnTo>
                  <a:lnTo>
                    <a:pt x="3129" y="686"/>
                  </a:lnTo>
                  <a:lnTo>
                    <a:pt x="3048" y="590"/>
                  </a:lnTo>
                  <a:lnTo>
                    <a:pt x="2971" y="502"/>
                  </a:lnTo>
                  <a:lnTo>
                    <a:pt x="2901" y="420"/>
                  </a:lnTo>
                  <a:lnTo>
                    <a:pt x="2835" y="349"/>
                  </a:lnTo>
                  <a:lnTo>
                    <a:pt x="2777" y="285"/>
                  </a:lnTo>
                  <a:lnTo>
                    <a:pt x="2727" y="230"/>
                  </a:lnTo>
                  <a:lnTo>
                    <a:pt x="2650" y="151"/>
                  </a:lnTo>
                  <a:lnTo>
                    <a:pt x="2613" y="114"/>
                  </a:lnTo>
                  <a:lnTo>
                    <a:pt x="2600" y="100"/>
                  </a:lnTo>
                  <a:lnTo>
                    <a:pt x="2584" y="87"/>
                  </a:lnTo>
                  <a:lnTo>
                    <a:pt x="2569" y="75"/>
                  </a:lnTo>
                  <a:lnTo>
                    <a:pt x="2553" y="64"/>
                  </a:lnTo>
                  <a:lnTo>
                    <a:pt x="2536" y="54"/>
                  </a:lnTo>
                  <a:lnTo>
                    <a:pt x="2520" y="44"/>
                  </a:lnTo>
                  <a:lnTo>
                    <a:pt x="2502" y="37"/>
                  </a:lnTo>
                  <a:lnTo>
                    <a:pt x="2485" y="28"/>
                  </a:lnTo>
                  <a:lnTo>
                    <a:pt x="2466" y="22"/>
                  </a:lnTo>
                  <a:lnTo>
                    <a:pt x="2449" y="16"/>
                  </a:lnTo>
                  <a:lnTo>
                    <a:pt x="2431" y="11"/>
                  </a:lnTo>
                  <a:lnTo>
                    <a:pt x="2412" y="7"/>
                  </a:lnTo>
                  <a:lnTo>
                    <a:pt x="2394" y="5"/>
                  </a:lnTo>
                  <a:lnTo>
                    <a:pt x="2375" y="2"/>
                  </a:lnTo>
                  <a:lnTo>
                    <a:pt x="2357" y="1"/>
                  </a:lnTo>
                  <a:lnTo>
                    <a:pt x="2338" y="0"/>
                  </a:lnTo>
                  <a:lnTo>
                    <a:pt x="2320" y="1"/>
                  </a:lnTo>
                  <a:lnTo>
                    <a:pt x="2301" y="2"/>
                  </a:lnTo>
                  <a:lnTo>
                    <a:pt x="2283" y="5"/>
                  </a:lnTo>
                  <a:lnTo>
                    <a:pt x="2264" y="7"/>
                  </a:lnTo>
                  <a:lnTo>
                    <a:pt x="2246" y="11"/>
                  </a:lnTo>
                  <a:lnTo>
                    <a:pt x="2227" y="16"/>
                  </a:lnTo>
                  <a:lnTo>
                    <a:pt x="2209" y="22"/>
                  </a:lnTo>
                  <a:lnTo>
                    <a:pt x="2191" y="28"/>
                  </a:lnTo>
                  <a:lnTo>
                    <a:pt x="2174" y="37"/>
                  </a:lnTo>
                  <a:lnTo>
                    <a:pt x="2157" y="44"/>
                  </a:lnTo>
                  <a:lnTo>
                    <a:pt x="2139" y="54"/>
                  </a:lnTo>
                  <a:lnTo>
                    <a:pt x="2123" y="64"/>
                  </a:lnTo>
                  <a:lnTo>
                    <a:pt x="2107" y="75"/>
                  </a:lnTo>
                  <a:lnTo>
                    <a:pt x="2093" y="87"/>
                  </a:lnTo>
                  <a:lnTo>
                    <a:pt x="2077" y="100"/>
                  </a:lnTo>
                  <a:lnTo>
                    <a:pt x="2063" y="114"/>
                  </a:lnTo>
                  <a:lnTo>
                    <a:pt x="2026" y="151"/>
                  </a:lnTo>
                  <a:lnTo>
                    <a:pt x="1949" y="230"/>
                  </a:lnTo>
                  <a:lnTo>
                    <a:pt x="1899" y="285"/>
                  </a:lnTo>
                  <a:lnTo>
                    <a:pt x="1841" y="349"/>
                  </a:lnTo>
                  <a:lnTo>
                    <a:pt x="1775" y="420"/>
                  </a:lnTo>
                  <a:lnTo>
                    <a:pt x="1705" y="502"/>
                  </a:lnTo>
                  <a:lnTo>
                    <a:pt x="1629" y="590"/>
                  </a:lnTo>
                  <a:lnTo>
                    <a:pt x="1547" y="686"/>
                  </a:lnTo>
                  <a:lnTo>
                    <a:pt x="1462" y="789"/>
                  </a:lnTo>
                  <a:lnTo>
                    <a:pt x="1373" y="899"/>
                  </a:lnTo>
                  <a:lnTo>
                    <a:pt x="1282" y="1016"/>
                  </a:lnTo>
                  <a:lnTo>
                    <a:pt x="1188" y="1139"/>
                  </a:lnTo>
                  <a:lnTo>
                    <a:pt x="1094" y="1266"/>
                  </a:lnTo>
                  <a:lnTo>
                    <a:pt x="999" y="1399"/>
                  </a:lnTo>
                  <a:lnTo>
                    <a:pt x="952" y="1468"/>
                  </a:lnTo>
                  <a:lnTo>
                    <a:pt x="905" y="1537"/>
                  </a:lnTo>
                  <a:lnTo>
                    <a:pt x="858" y="1608"/>
                  </a:lnTo>
                  <a:lnTo>
                    <a:pt x="812" y="1679"/>
                  </a:lnTo>
                  <a:lnTo>
                    <a:pt x="766" y="1752"/>
                  </a:lnTo>
                  <a:lnTo>
                    <a:pt x="719" y="1825"/>
                  </a:lnTo>
                  <a:lnTo>
                    <a:pt x="675" y="1900"/>
                  </a:lnTo>
                  <a:lnTo>
                    <a:pt x="630" y="1975"/>
                  </a:lnTo>
                  <a:lnTo>
                    <a:pt x="587" y="2051"/>
                  </a:lnTo>
                  <a:lnTo>
                    <a:pt x="544" y="2127"/>
                  </a:lnTo>
                  <a:lnTo>
                    <a:pt x="502" y="2205"/>
                  </a:lnTo>
                  <a:lnTo>
                    <a:pt x="461" y="2283"/>
                  </a:lnTo>
                  <a:lnTo>
                    <a:pt x="422" y="2362"/>
                  </a:lnTo>
                  <a:lnTo>
                    <a:pt x="383" y="2441"/>
                  </a:lnTo>
                  <a:lnTo>
                    <a:pt x="346" y="2520"/>
                  </a:lnTo>
                  <a:lnTo>
                    <a:pt x="311" y="2600"/>
                  </a:lnTo>
                  <a:lnTo>
                    <a:pt x="276" y="2680"/>
                  </a:lnTo>
                  <a:lnTo>
                    <a:pt x="243" y="2761"/>
                  </a:lnTo>
                  <a:lnTo>
                    <a:pt x="212" y="2842"/>
                  </a:lnTo>
                  <a:lnTo>
                    <a:pt x="183" y="2923"/>
                  </a:lnTo>
                  <a:lnTo>
                    <a:pt x="155" y="3005"/>
                  </a:lnTo>
                  <a:lnTo>
                    <a:pt x="130" y="3086"/>
                  </a:lnTo>
                  <a:lnTo>
                    <a:pt x="106" y="3167"/>
                  </a:lnTo>
                  <a:lnTo>
                    <a:pt x="85" y="3249"/>
                  </a:lnTo>
                  <a:lnTo>
                    <a:pt x="66" y="3330"/>
                  </a:lnTo>
                  <a:lnTo>
                    <a:pt x="49" y="3412"/>
                  </a:lnTo>
                  <a:lnTo>
                    <a:pt x="34" y="3493"/>
                  </a:lnTo>
                  <a:lnTo>
                    <a:pt x="22" y="3575"/>
                  </a:lnTo>
                  <a:lnTo>
                    <a:pt x="12" y="3656"/>
                  </a:lnTo>
                  <a:lnTo>
                    <a:pt x="6" y="3736"/>
                  </a:lnTo>
                  <a:lnTo>
                    <a:pt x="1" y="3817"/>
                  </a:lnTo>
                  <a:lnTo>
                    <a:pt x="0" y="3897"/>
                  </a:lnTo>
                  <a:lnTo>
                    <a:pt x="1" y="3957"/>
                  </a:lnTo>
                  <a:lnTo>
                    <a:pt x="3" y="4016"/>
                  </a:lnTo>
                  <a:lnTo>
                    <a:pt x="7" y="4076"/>
                  </a:lnTo>
                  <a:lnTo>
                    <a:pt x="12" y="4135"/>
                  </a:lnTo>
                  <a:lnTo>
                    <a:pt x="18" y="4194"/>
                  </a:lnTo>
                  <a:lnTo>
                    <a:pt x="27" y="4252"/>
                  </a:lnTo>
                  <a:lnTo>
                    <a:pt x="37" y="4310"/>
                  </a:lnTo>
                  <a:lnTo>
                    <a:pt x="48" y="4367"/>
                  </a:lnTo>
                  <a:lnTo>
                    <a:pt x="60" y="4424"/>
                  </a:lnTo>
                  <a:lnTo>
                    <a:pt x="74" y="4480"/>
                  </a:lnTo>
                  <a:lnTo>
                    <a:pt x="88" y="4536"/>
                  </a:lnTo>
                  <a:lnTo>
                    <a:pt x="104" y="4591"/>
                  </a:lnTo>
                  <a:lnTo>
                    <a:pt x="123" y="4646"/>
                  </a:lnTo>
                  <a:lnTo>
                    <a:pt x="141" y="4700"/>
                  </a:lnTo>
                  <a:lnTo>
                    <a:pt x="162" y="4753"/>
                  </a:lnTo>
                  <a:lnTo>
                    <a:pt x="183" y="4806"/>
                  </a:lnTo>
                  <a:lnTo>
                    <a:pt x="207" y="4858"/>
                  </a:lnTo>
                  <a:lnTo>
                    <a:pt x="230" y="4910"/>
                  </a:lnTo>
                  <a:lnTo>
                    <a:pt x="256" y="4960"/>
                  </a:lnTo>
                  <a:lnTo>
                    <a:pt x="282" y="5010"/>
                  </a:lnTo>
                  <a:lnTo>
                    <a:pt x="311" y="5059"/>
                  </a:lnTo>
                  <a:lnTo>
                    <a:pt x="339" y="5109"/>
                  </a:lnTo>
                  <a:lnTo>
                    <a:pt x="369" y="5157"/>
                  </a:lnTo>
                  <a:lnTo>
                    <a:pt x="399" y="5204"/>
                  </a:lnTo>
                  <a:lnTo>
                    <a:pt x="431" y="5249"/>
                  </a:lnTo>
                  <a:lnTo>
                    <a:pt x="465" y="5295"/>
                  </a:lnTo>
                  <a:lnTo>
                    <a:pt x="499" y="5339"/>
                  </a:lnTo>
                  <a:lnTo>
                    <a:pt x="534" y="5384"/>
                  </a:lnTo>
                  <a:lnTo>
                    <a:pt x="571" y="5426"/>
                  </a:lnTo>
                  <a:lnTo>
                    <a:pt x="608" y="5468"/>
                  </a:lnTo>
                  <a:lnTo>
                    <a:pt x="646" y="5510"/>
                  </a:lnTo>
                  <a:lnTo>
                    <a:pt x="686" y="5549"/>
                  </a:lnTo>
                  <a:lnTo>
                    <a:pt x="725" y="5589"/>
                  </a:lnTo>
                  <a:lnTo>
                    <a:pt x="767" y="5627"/>
                  </a:lnTo>
                  <a:lnTo>
                    <a:pt x="809" y="5664"/>
                  </a:lnTo>
                  <a:lnTo>
                    <a:pt x="851" y="5701"/>
                  </a:lnTo>
                  <a:lnTo>
                    <a:pt x="895" y="5735"/>
                  </a:lnTo>
                  <a:lnTo>
                    <a:pt x="940" y="5770"/>
                  </a:lnTo>
                  <a:lnTo>
                    <a:pt x="986" y="5803"/>
                  </a:lnTo>
                  <a:lnTo>
                    <a:pt x="1031" y="5835"/>
                  </a:lnTo>
                  <a:lnTo>
                    <a:pt x="1078" y="5866"/>
                  </a:lnTo>
                  <a:lnTo>
                    <a:pt x="1126" y="5896"/>
                  </a:lnTo>
                  <a:lnTo>
                    <a:pt x="1176" y="5924"/>
                  </a:lnTo>
                  <a:lnTo>
                    <a:pt x="1225" y="5953"/>
                  </a:lnTo>
                  <a:lnTo>
                    <a:pt x="1274" y="5979"/>
                  </a:lnTo>
                  <a:lnTo>
                    <a:pt x="1325" y="6004"/>
                  </a:lnTo>
                  <a:lnTo>
                    <a:pt x="1377" y="6028"/>
                  </a:lnTo>
                  <a:lnTo>
                    <a:pt x="1429" y="6051"/>
                  </a:lnTo>
                  <a:lnTo>
                    <a:pt x="1482" y="6072"/>
                  </a:lnTo>
                  <a:lnTo>
                    <a:pt x="1535" y="6093"/>
                  </a:lnTo>
                  <a:lnTo>
                    <a:pt x="1589" y="6112"/>
                  </a:lnTo>
                  <a:lnTo>
                    <a:pt x="1643" y="6129"/>
                  </a:lnTo>
                  <a:lnTo>
                    <a:pt x="1699" y="6146"/>
                  </a:lnTo>
                  <a:lnTo>
                    <a:pt x="1754" y="6161"/>
                  </a:lnTo>
                  <a:lnTo>
                    <a:pt x="1811" y="6175"/>
                  </a:lnTo>
                  <a:lnTo>
                    <a:pt x="1868" y="6187"/>
                  </a:lnTo>
                  <a:lnTo>
                    <a:pt x="1925" y="6198"/>
                  </a:lnTo>
                  <a:lnTo>
                    <a:pt x="1983" y="6208"/>
                  </a:lnTo>
                  <a:lnTo>
                    <a:pt x="2041" y="6217"/>
                  </a:lnTo>
                  <a:lnTo>
                    <a:pt x="2100" y="6223"/>
                  </a:lnTo>
                  <a:lnTo>
                    <a:pt x="2158" y="6228"/>
                  </a:lnTo>
                  <a:lnTo>
                    <a:pt x="2218" y="6232"/>
                  </a:lnTo>
                  <a:lnTo>
                    <a:pt x="2278" y="6234"/>
                  </a:lnTo>
                  <a:lnTo>
                    <a:pt x="2338" y="6235"/>
                  </a:lnTo>
                  <a:lnTo>
                    <a:pt x="2399" y="6234"/>
                  </a:lnTo>
                  <a:lnTo>
                    <a:pt x="2458" y="6232"/>
                  </a:lnTo>
                  <a:lnTo>
                    <a:pt x="2518" y="6228"/>
                  </a:lnTo>
                  <a:lnTo>
                    <a:pt x="2576" y="6223"/>
                  </a:lnTo>
                  <a:lnTo>
                    <a:pt x="2636" y="6217"/>
                  </a:lnTo>
                  <a:lnTo>
                    <a:pt x="2694" y="6208"/>
                  </a:lnTo>
                  <a:lnTo>
                    <a:pt x="2752" y="6198"/>
                  </a:lnTo>
                  <a:lnTo>
                    <a:pt x="2808" y="6187"/>
                  </a:lnTo>
                  <a:lnTo>
                    <a:pt x="2865" y="6175"/>
                  </a:lnTo>
                  <a:lnTo>
                    <a:pt x="2922" y="6161"/>
                  </a:lnTo>
                  <a:lnTo>
                    <a:pt x="2977" y="6146"/>
                  </a:lnTo>
                  <a:lnTo>
                    <a:pt x="3033" y="6129"/>
                  </a:lnTo>
                  <a:lnTo>
                    <a:pt x="3087" y="6112"/>
                  </a:lnTo>
                  <a:lnTo>
                    <a:pt x="3142" y="6093"/>
                  </a:lnTo>
                  <a:lnTo>
                    <a:pt x="3195" y="6072"/>
                  </a:lnTo>
                  <a:lnTo>
                    <a:pt x="3248" y="6051"/>
                  </a:lnTo>
                  <a:lnTo>
                    <a:pt x="3299" y="6028"/>
                  </a:lnTo>
                  <a:lnTo>
                    <a:pt x="3351" y="6004"/>
                  </a:lnTo>
                  <a:lnTo>
                    <a:pt x="3402" y="5979"/>
                  </a:lnTo>
                  <a:lnTo>
                    <a:pt x="3451" y="5953"/>
                  </a:lnTo>
                  <a:lnTo>
                    <a:pt x="3501" y="5924"/>
                  </a:lnTo>
                  <a:lnTo>
                    <a:pt x="3550" y="5896"/>
                  </a:lnTo>
                  <a:lnTo>
                    <a:pt x="3597" y="5866"/>
                  </a:lnTo>
                  <a:lnTo>
                    <a:pt x="3644" y="5835"/>
                  </a:lnTo>
                  <a:lnTo>
                    <a:pt x="3691" y="5803"/>
                  </a:lnTo>
                  <a:lnTo>
                    <a:pt x="3736" y="5770"/>
                  </a:lnTo>
                  <a:lnTo>
                    <a:pt x="3781" y="5735"/>
                  </a:lnTo>
                  <a:lnTo>
                    <a:pt x="3824" y="5701"/>
                  </a:lnTo>
                  <a:lnTo>
                    <a:pt x="3867" y="5664"/>
                  </a:lnTo>
                  <a:lnTo>
                    <a:pt x="3909" y="5627"/>
                  </a:lnTo>
                  <a:lnTo>
                    <a:pt x="3950" y="5589"/>
                  </a:lnTo>
                  <a:lnTo>
                    <a:pt x="3991" y="5549"/>
                  </a:lnTo>
                  <a:lnTo>
                    <a:pt x="4030" y="5510"/>
                  </a:lnTo>
                  <a:lnTo>
                    <a:pt x="4068" y="5468"/>
                  </a:lnTo>
                  <a:lnTo>
                    <a:pt x="4105" y="5426"/>
                  </a:lnTo>
                  <a:lnTo>
                    <a:pt x="4141" y="5384"/>
                  </a:lnTo>
                  <a:lnTo>
                    <a:pt x="4177" y="5339"/>
                  </a:lnTo>
                  <a:lnTo>
                    <a:pt x="4211" y="5295"/>
                  </a:lnTo>
                  <a:lnTo>
                    <a:pt x="4244" y="5249"/>
                  </a:lnTo>
                  <a:lnTo>
                    <a:pt x="4276" y="5204"/>
                  </a:lnTo>
                  <a:lnTo>
                    <a:pt x="4308" y="5157"/>
                  </a:lnTo>
                  <a:lnTo>
                    <a:pt x="4337" y="5109"/>
                  </a:lnTo>
                  <a:lnTo>
                    <a:pt x="4366" y="5059"/>
                  </a:lnTo>
                  <a:lnTo>
                    <a:pt x="4393" y="5010"/>
                  </a:lnTo>
                  <a:lnTo>
                    <a:pt x="4420" y="4960"/>
                  </a:lnTo>
                  <a:lnTo>
                    <a:pt x="4445" y="4910"/>
                  </a:lnTo>
                  <a:lnTo>
                    <a:pt x="4469" y="4858"/>
                  </a:lnTo>
                  <a:lnTo>
                    <a:pt x="4492" y="4806"/>
                  </a:lnTo>
                  <a:lnTo>
                    <a:pt x="4514" y="4753"/>
                  </a:lnTo>
                  <a:lnTo>
                    <a:pt x="4534" y="4700"/>
                  </a:lnTo>
                  <a:lnTo>
                    <a:pt x="4553" y="4646"/>
                  </a:lnTo>
                  <a:lnTo>
                    <a:pt x="4571" y="4591"/>
                  </a:lnTo>
                  <a:lnTo>
                    <a:pt x="4587" y="4536"/>
                  </a:lnTo>
                  <a:lnTo>
                    <a:pt x="4603" y="4480"/>
                  </a:lnTo>
                  <a:lnTo>
                    <a:pt x="4616" y="4424"/>
                  </a:lnTo>
                  <a:lnTo>
                    <a:pt x="4629" y="4367"/>
                  </a:lnTo>
                  <a:lnTo>
                    <a:pt x="4640" y="4310"/>
                  </a:lnTo>
                  <a:lnTo>
                    <a:pt x="4648" y="4252"/>
                  </a:lnTo>
                  <a:lnTo>
                    <a:pt x="4657" y="4194"/>
                  </a:lnTo>
                  <a:lnTo>
                    <a:pt x="4664" y="4135"/>
                  </a:lnTo>
                  <a:lnTo>
                    <a:pt x="4669" y="4076"/>
                  </a:lnTo>
                  <a:lnTo>
                    <a:pt x="4673" y="4016"/>
                  </a:lnTo>
                  <a:lnTo>
                    <a:pt x="4676" y="3957"/>
                  </a:lnTo>
                  <a:lnTo>
                    <a:pt x="4676" y="3897"/>
                  </a:lnTo>
                  <a:close/>
                  <a:moveTo>
                    <a:pt x="3835" y="4954"/>
                  </a:moveTo>
                  <a:lnTo>
                    <a:pt x="3835" y="4954"/>
                  </a:lnTo>
                  <a:lnTo>
                    <a:pt x="3807" y="4996"/>
                  </a:lnTo>
                  <a:lnTo>
                    <a:pt x="3778" y="5036"/>
                  </a:lnTo>
                  <a:lnTo>
                    <a:pt x="3747" y="5075"/>
                  </a:lnTo>
                  <a:lnTo>
                    <a:pt x="3715" y="5111"/>
                  </a:lnTo>
                  <a:lnTo>
                    <a:pt x="3683" y="5147"/>
                  </a:lnTo>
                  <a:lnTo>
                    <a:pt x="3649" y="5180"/>
                  </a:lnTo>
                  <a:lnTo>
                    <a:pt x="3614" y="5211"/>
                  </a:lnTo>
                  <a:lnTo>
                    <a:pt x="3578" y="5241"/>
                  </a:lnTo>
                  <a:lnTo>
                    <a:pt x="3543" y="5269"/>
                  </a:lnTo>
                  <a:lnTo>
                    <a:pt x="3506" y="5295"/>
                  </a:lnTo>
                  <a:lnTo>
                    <a:pt x="3467" y="5320"/>
                  </a:lnTo>
                  <a:lnTo>
                    <a:pt x="3429" y="5342"/>
                  </a:lnTo>
                  <a:lnTo>
                    <a:pt x="3390" y="5362"/>
                  </a:lnTo>
                  <a:lnTo>
                    <a:pt x="3350" y="5380"/>
                  </a:lnTo>
                  <a:lnTo>
                    <a:pt x="3311" y="5396"/>
                  </a:lnTo>
                  <a:lnTo>
                    <a:pt x="3271" y="5411"/>
                  </a:lnTo>
                  <a:lnTo>
                    <a:pt x="3230" y="5423"/>
                  </a:lnTo>
                  <a:lnTo>
                    <a:pt x="3190" y="5434"/>
                  </a:lnTo>
                  <a:lnTo>
                    <a:pt x="3150" y="5443"/>
                  </a:lnTo>
                  <a:lnTo>
                    <a:pt x="3109" y="5449"/>
                  </a:lnTo>
                  <a:lnTo>
                    <a:pt x="3069" y="5453"/>
                  </a:lnTo>
                  <a:lnTo>
                    <a:pt x="3029" y="5455"/>
                  </a:lnTo>
                  <a:lnTo>
                    <a:pt x="2989" y="5455"/>
                  </a:lnTo>
                  <a:lnTo>
                    <a:pt x="2949" y="5453"/>
                  </a:lnTo>
                  <a:lnTo>
                    <a:pt x="2911" y="5449"/>
                  </a:lnTo>
                  <a:lnTo>
                    <a:pt x="2871" y="5442"/>
                  </a:lnTo>
                  <a:lnTo>
                    <a:pt x="2833" y="5433"/>
                  </a:lnTo>
                  <a:lnTo>
                    <a:pt x="2796" y="5422"/>
                  </a:lnTo>
                  <a:lnTo>
                    <a:pt x="2759" y="5408"/>
                  </a:lnTo>
                  <a:lnTo>
                    <a:pt x="2722" y="5392"/>
                  </a:lnTo>
                  <a:lnTo>
                    <a:pt x="2687" y="5374"/>
                  </a:lnTo>
                  <a:lnTo>
                    <a:pt x="2653" y="5353"/>
                  </a:lnTo>
                  <a:lnTo>
                    <a:pt x="2620" y="5331"/>
                  </a:lnTo>
                  <a:lnTo>
                    <a:pt x="2589" y="5306"/>
                  </a:lnTo>
                  <a:lnTo>
                    <a:pt x="2559" y="5280"/>
                  </a:lnTo>
                  <a:lnTo>
                    <a:pt x="2532" y="5252"/>
                  </a:lnTo>
                  <a:lnTo>
                    <a:pt x="2506" y="5222"/>
                  </a:lnTo>
                  <a:lnTo>
                    <a:pt x="2481" y="5191"/>
                  </a:lnTo>
                  <a:lnTo>
                    <a:pt x="2459" y="5159"/>
                  </a:lnTo>
                  <a:lnTo>
                    <a:pt x="2439" y="5125"/>
                  </a:lnTo>
                  <a:lnTo>
                    <a:pt x="2421" y="5090"/>
                  </a:lnTo>
                  <a:lnTo>
                    <a:pt x="2404" y="5054"/>
                  </a:lnTo>
                  <a:lnTo>
                    <a:pt x="2389" y="5016"/>
                  </a:lnTo>
                  <a:lnTo>
                    <a:pt x="2376" y="4978"/>
                  </a:lnTo>
                  <a:lnTo>
                    <a:pt x="2365" y="4938"/>
                  </a:lnTo>
                  <a:lnTo>
                    <a:pt x="2355" y="4899"/>
                  </a:lnTo>
                  <a:lnTo>
                    <a:pt x="2348" y="4857"/>
                  </a:lnTo>
                  <a:lnTo>
                    <a:pt x="2343" y="4816"/>
                  </a:lnTo>
                  <a:lnTo>
                    <a:pt x="2339" y="4773"/>
                  </a:lnTo>
                  <a:lnTo>
                    <a:pt x="2338" y="4730"/>
                  </a:lnTo>
                  <a:lnTo>
                    <a:pt x="2338" y="4687"/>
                  </a:lnTo>
                  <a:lnTo>
                    <a:pt x="2341" y="4643"/>
                  </a:lnTo>
                  <a:lnTo>
                    <a:pt x="2346" y="4599"/>
                  </a:lnTo>
                  <a:lnTo>
                    <a:pt x="2352" y="4554"/>
                  </a:lnTo>
                  <a:lnTo>
                    <a:pt x="2359" y="4510"/>
                  </a:lnTo>
                  <a:lnTo>
                    <a:pt x="2370" y="4464"/>
                  </a:lnTo>
                  <a:lnTo>
                    <a:pt x="2381" y="4420"/>
                  </a:lnTo>
                  <a:lnTo>
                    <a:pt x="2396" y="4376"/>
                  </a:lnTo>
                  <a:lnTo>
                    <a:pt x="2412" y="4331"/>
                  </a:lnTo>
                  <a:lnTo>
                    <a:pt x="2431" y="4287"/>
                  </a:lnTo>
                  <a:lnTo>
                    <a:pt x="2450" y="4242"/>
                  </a:lnTo>
                  <a:lnTo>
                    <a:pt x="2473" y="4199"/>
                  </a:lnTo>
                  <a:lnTo>
                    <a:pt x="2496" y="4156"/>
                  </a:lnTo>
                  <a:lnTo>
                    <a:pt x="2523" y="4113"/>
                  </a:lnTo>
                  <a:lnTo>
                    <a:pt x="2550" y="4071"/>
                  </a:lnTo>
                  <a:lnTo>
                    <a:pt x="2580" y="4031"/>
                  </a:lnTo>
                  <a:lnTo>
                    <a:pt x="2611" y="3993"/>
                  </a:lnTo>
                  <a:lnTo>
                    <a:pt x="2642" y="3956"/>
                  </a:lnTo>
                  <a:lnTo>
                    <a:pt x="2675" y="3921"/>
                  </a:lnTo>
                  <a:lnTo>
                    <a:pt x="2708" y="3888"/>
                  </a:lnTo>
                  <a:lnTo>
                    <a:pt x="2744" y="3856"/>
                  </a:lnTo>
                  <a:lnTo>
                    <a:pt x="2780" y="3826"/>
                  </a:lnTo>
                  <a:lnTo>
                    <a:pt x="2816" y="3799"/>
                  </a:lnTo>
                  <a:lnTo>
                    <a:pt x="2853" y="3773"/>
                  </a:lnTo>
                  <a:lnTo>
                    <a:pt x="2891" y="3749"/>
                  </a:lnTo>
                  <a:lnTo>
                    <a:pt x="2929" y="3726"/>
                  </a:lnTo>
                  <a:lnTo>
                    <a:pt x="2969" y="3705"/>
                  </a:lnTo>
                  <a:lnTo>
                    <a:pt x="3007" y="3687"/>
                  </a:lnTo>
                  <a:lnTo>
                    <a:pt x="3048" y="3671"/>
                  </a:lnTo>
                  <a:lnTo>
                    <a:pt x="3087" y="3656"/>
                  </a:lnTo>
                  <a:lnTo>
                    <a:pt x="3128" y="3644"/>
                  </a:lnTo>
                  <a:lnTo>
                    <a:pt x="3167" y="3634"/>
                  </a:lnTo>
                  <a:lnTo>
                    <a:pt x="3208" y="3625"/>
                  </a:lnTo>
                  <a:lnTo>
                    <a:pt x="3249" y="3619"/>
                  </a:lnTo>
                  <a:lnTo>
                    <a:pt x="3290" y="3614"/>
                  </a:lnTo>
                  <a:lnTo>
                    <a:pt x="3329" y="3612"/>
                  </a:lnTo>
                  <a:lnTo>
                    <a:pt x="3369" y="3612"/>
                  </a:lnTo>
                  <a:lnTo>
                    <a:pt x="3408" y="3614"/>
                  </a:lnTo>
                  <a:lnTo>
                    <a:pt x="3448" y="3619"/>
                  </a:lnTo>
                  <a:lnTo>
                    <a:pt x="3487" y="3625"/>
                  </a:lnTo>
                  <a:lnTo>
                    <a:pt x="3525" y="3634"/>
                  </a:lnTo>
                  <a:lnTo>
                    <a:pt x="3562" y="3646"/>
                  </a:lnTo>
                  <a:lnTo>
                    <a:pt x="3599" y="3660"/>
                  </a:lnTo>
                  <a:lnTo>
                    <a:pt x="3635" y="3675"/>
                  </a:lnTo>
                  <a:lnTo>
                    <a:pt x="3671" y="3693"/>
                  </a:lnTo>
                  <a:lnTo>
                    <a:pt x="3706" y="3714"/>
                  </a:lnTo>
                  <a:lnTo>
                    <a:pt x="3739" y="3736"/>
                  </a:lnTo>
                  <a:lnTo>
                    <a:pt x="3770" y="3761"/>
                  </a:lnTo>
                  <a:lnTo>
                    <a:pt x="3799" y="3788"/>
                  </a:lnTo>
                  <a:lnTo>
                    <a:pt x="3826" y="3815"/>
                  </a:lnTo>
                  <a:lnTo>
                    <a:pt x="3852" y="3845"/>
                  </a:lnTo>
                  <a:lnTo>
                    <a:pt x="3877" y="3876"/>
                  </a:lnTo>
                  <a:lnTo>
                    <a:pt x="3899" y="3909"/>
                  </a:lnTo>
                  <a:lnTo>
                    <a:pt x="3919" y="3942"/>
                  </a:lnTo>
                  <a:lnTo>
                    <a:pt x="3938" y="3977"/>
                  </a:lnTo>
                  <a:lnTo>
                    <a:pt x="3955" y="4014"/>
                  </a:lnTo>
                  <a:lnTo>
                    <a:pt x="3970" y="4051"/>
                  </a:lnTo>
                  <a:lnTo>
                    <a:pt x="3982" y="4089"/>
                  </a:lnTo>
                  <a:lnTo>
                    <a:pt x="3993" y="4129"/>
                  </a:lnTo>
                  <a:lnTo>
                    <a:pt x="4002" y="4169"/>
                  </a:lnTo>
                  <a:lnTo>
                    <a:pt x="4009" y="4210"/>
                  </a:lnTo>
                  <a:lnTo>
                    <a:pt x="4015" y="4252"/>
                  </a:lnTo>
                  <a:lnTo>
                    <a:pt x="4018" y="4294"/>
                  </a:lnTo>
                  <a:lnTo>
                    <a:pt x="4020" y="4337"/>
                  </a:lnTo>
                  <a:lnTo>
                    <a:pt x="4019" y="4380"/>
                  </a:lnTo>
                  <a:lnTo>
                    <a:pt x="4017" y="4425"/>
                  </a:lnTo>
                  <a:lnTo>
                    <a:pt x="4013" y="4468"/>
                  </a:lnTo>
                  <a:lnTo>
                    <a:pt x="4007" y="4513"/>
                  </a:lnTo>
                  <a:lnTo>
                    <a:pt x="3998" y="4558"/>
                  </a:lnTo>
                  <a:lnTo>
                    <a:pt x="3988" y="4603"/>
                  </a:lnTo>
                  <a:lnTo>
                    <a:pt x="3976" y="4647"/>
                  </a:lnTo>
                  <a:lnTo>
                    <a:pt x="3962" y="4691"/>
                  </a:lnTo>
                  <a:lnTo>
                    <a:pt x="3946" y="4737"/>
                  </a:lnTo>
                  <a:lnTo>
                    <a:pt x="3928" y="4780"/>
                  </a:lnTo>
                  <a:lnTo>
                    <a:pt x="3908" y="4825"/>
                  </a:lnTo>
                  <a:lnTo>
                    <a:pt x="3886" y="4869"/>
                  </a:lnTo>
                  <a:lnTo>
                    <a:pt x="3861" y="4912"/>
                  </a:lnTo>
                  <a:lnTo>
                    <a:pt x="3835" y="4954"/>
                  </a:lnTo>
                  <a:close/>
                </a:path>
              </a:pathLst>
            </a:custGeom>
            <a:solidFill>
              <a:srgbClr val="3A93E3"/>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defRPr/>
              </a:pPr>
              <a:endParaRPr lang="zh-CN" altLang="en-US" b="1">
                <a:solidFill>
                  <a:srgbClr val="FFFFFF"/>
                </a:solidFill>
                <a:latin typeface="微软雅黑" panose="020B0503020204020204" pitchFamily="34" charset="-122"/>
                <a:ea typeface="微软雅黑" panose="020B0503020204020204" pitchFamily="34" charset="-122"/>
              </a:endParaRPr>
            </a:p>
          </p:txBody>
        </p:sp>
      </p:grpSp>
      <p:sp>
        <p:nvSpPr>
          <p:cNvPr id="7" name="矩形 6"/>
          <p:cNvSpPr/>
          <p:nvPr/>
        </p:nvSpPr>
        <p:spPr>
          <a:xfrm>
            <a:off x="207479" y="791548"/>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s://timgsa.baidu.com/timg?image&amp;quality=80&amp;size=b9999_10000&amp;sec=1514950939831&amp;di=d7ebc41295286ba86fbcc5d8a92c40ac&amp;imgtype=0&amp;src=http%3A%2F%2Fwww.passont.com%2FUploadFiles%2FProduct%2F2016-09-05%2F20160905180733733.jpg"/>
          <p:cNvPicPr>
            <a:picLocks noChangeAspect="1" noChangeArrowheads="1"/>
          </p:cNvPicPr>
          <p:nvPr/>
        </p:nvPicPr>
        <p:blipFill>
          <a:blip r:embed="rId2" cstate="print"/>
          <a:srcRect/>
          <a:stretch>
            <a:fillRect/>
          </a:stretch>
        </p:blipFill>
        <p:spPr bwMode="auto">
          <a:xfrm>
            <a:off x="987932" y="1404621"/>
            <a:ext cx="10543437" cy="5150485"/>
          </a:xfrm>
          <a:prstGeom prst="rect">
            <a:avLst/>
          </a:prstGeom>
          <a:noFill/>
        </p:spPr>
      </p:pic>
      <p:sp>
        <p:nvSpPr>
          <p:cNvPr id="9" name="矩形 8"/>
          <p:cNvSpPr/>
          <p:nvPr/>
        </p:nvSpPr>
        <p:spPr>
          <a:xfrm>
            <a:off x="350792" y="1005766"/>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拓展延伸</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6"/>
          <p:cNvSpPr>
            <a:spLocks noChangeArrowheads="1"/>
          </p:cNvSpPr>
          <p:nvPr/>
        </p:nvSpPr>
        <p:spPr bwMode="auto">
          <a:xfrm>
            <a:off x="4943890" y="908052"/>
            <a:ext cx="4611432" cy="954107"/>
          </a:xfrm>
          <a:prstGeom prst="rect">
            <a:avLst/>
          </a:prstGeom>
          <a:noFill/>
          <a:ln w="9525">
            <a:noFill/>
            <a:miter lim="800000"/>
          </a:ln>
        </p:spPr>
        <p:txBody>
          <a:bodyPr wrap="none">
            <a:spAutoFit/>
          </a:bodyPr>
          <a:lstStyle/>
          <a:p>
            <a:pPr>
              <a:buFont typeface="Arial" panose="020B0604020202020204" pitchFamily="34" charset="0"/>
              <a:buNone/>
            </a:pPr>
            <a:r>
              <a:rPr lang="zh-CN" altLang="en-US" sz="2800" b="1" dirty="0">
                <a:solidFill>
                  <a:srgbClr val="0000FF"/>
                </a:solidFill>
                <a:latin typeface="微软雅黑" panose="020B0503020204020204" pitchFamily="34" charset="-122"/>
                <a:ea typeface="微软雅黑" panose="020B0503020204020204" pitchFamily="34" charset="-122"/>
              </a:rPr>
              <a:t>博鳌亚洲论坛</a:t>
            </a:r>
            <a:endParaRPr lang="en-US" altLang="zh-CN" sz="2800" b="1" dirty="0">
              <a:solidFill>
                <a:srgbClr val="0000FF"/>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2800" b="1" dirty="0">
                <a:solidFill>
                  <a:srgbClr val="0000FF"/>
                </a:solidFill>
                <a:latin typeface="微软雅黑" panose="020B0503020204020204" pitchFamily="34" charset="-122"/>
                <a:ea typeface="微软雅黑" panose="020B0503020204020204" pitchFamily="34" charset="-122"/>
              </a:rPr>
              <a:t>（</a:t>
            </a:r>
            <a:r>
              <a:rPr lang="en-US" altLang="zh-CN" sz="2800" b="1" dirty="0" err="1">
                <a:solidFill>
                  <a:srgbClr val="0000FF"/>
                </a:solidFill>
                <a:latin typeface="微软雅黑" panose="020B0503020204020204" pitchFamily="34" charset="-122"/>
                <a:ea typeface="微软雅黑" panose="020B0503020204020204" pitchFamily="34" charset="-122"/>
              </a:rPr>
              <a:t>Boao</a:t>
            </a:r>
            <a:r>
              <a:rPr lang="en-US" altLang="zh-CN" sz="2800" b="1" dirty="0">
                <a:solidFill>
                  <a:srgbClr val="0000FF"/>
                </a:solidFill>
                <a:latin typeface="微软雅黑" panose="020B0503020204020204" pitchFamily="34" charset="-122"/>
                <a:ea typeface="微软雅黑" panose="020B0503020204020204" pitchFamily="34" charset="-122"/>
              </a:rPr>
              <a:t> Forum for Asia</a:t>
            </a:r>
            <a:r>
              <a:rPr lang="zh-CN" altLang="en-US" sz="2800" b="1" dirty="0">
                <a:solidFill>
                  <a:srgbClr val="0000FF"/>
                </a:solidFill>
                <a:latin typeface="微软雅黑" panose="020B0503020204020204" pitchFamily="34" charset="-122"/>
                <a:ea typeface="微软雅黑" panose="020B0503020204020204" pitchFamily="34" charset="-122"/>
              </a:rPr>
              <a:t>）</a:t>
            </a:r>
          </a:p>
        </p:txBody>
      </p:sp>
      <p:sp>
        <p:nvSpPr>
          <p:cNvPr id="29" name="矩形 28"/>
          <p:cNvSpPr>
            <a:spLocks noChangeArrowheads="1"/>
          </p:cNvSpPr>
          <p:nvPr/>
        </p:nvSpPr>
        <p:spPr bwMode="auto">
          <a:xfrm>
            <a:off x="488887" y="2051050"/>
            <a:ext cx="11329041" cy="3416320"/>
          </a:xfrm>
          <a:prstGeom prst="rect">
            <a:avLst/>
          </a:prstGeom>
          <a:noFill/>
          <a:ln w="9525">
            <a:noFill/>
            <a:miter lim="800000"/>
          </a:ln>
        </p:spPr>
        <p:txBody>
          <a:bodyPr>
            <a:spAutoFit/>
          </a:bodyPr>
          <a:lstStyle/>
          <a:p>
            <a:pPr>
              <a:lnSpc>
                <a:spcPct val="150000"/>
              </a:lnSpc>
              <a:buFont typeface="Arial" panose="020B0604020202020204" pitchFamily="34" charset="0"/>
              <a:buNone/>
            </a:pPr>
            <a:r>
              <a:rPr lang="en-US" altLang="zh-CN" sz="2400" b="1" dirty="0">
                <a:latin typeface="宋体" panose="02010600030101010101" pitchFamily="2" charset="-122"/>
              </a:rPr>
              <a:t>    </a:t>
            </a:r>
            <a:r>
              <a:rPr lang="en-US" altLang="zh-CN" sz="2400" dirty="0">
                <a:latin typeface="微软雅黑" panose="020B0503020204020204" pitchFamily="34" charset="-122"/>
                <a:ea typeface="微软雅黑" panose="020B0503020204020204" pitchFamily="34" charset="-122"/>
              </a:rPr>
              <a:t>25</a:t>
            </a:r>
            <a:r>
              <a:rPr lang="zh-CN" altLang="en-US" sz="2400" dirty="0">
                <a:latin typeface="微软雅黑" panose="020B0503020204020204" pitchFamily="34" charset="-122"/>
                <a:ea typeface="微软雅黑" panose="020B0503020204020204" pitchFamily="34" charset="-122"/>
              </a:rPr>
              <a:t>个亚洲国家和澳大利亚发起，于</a:t>
            </a:r>
            <a:r>
              <a:rPr lang="en-US" altLang="zh-CN" sz="2400" dirty="0">
                <a:latin typeface="微软雅黑" panose="020B0503020204020204" pitchFamily="34" charset="-122"/>
                <a:ea typeface="微软雅黑" panose="020B0503020204020204" pitchFamily="34" charset="-122"/>
              </a:rPr>
              <a:t>2001</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27</a:t>
            </a:r>
            <a:r>
              <a:rPr lang="zh-CN" altLang="en-US" sz="2400" dirty="0">
                <a:latin typeface="微软雅黑" panose="020B0503020204020204" pitchFamily="34" charset="-122"/>
                <a:ea typeface="微软雅黑" panose="020B0503020204020204" pitchFamily="34" charset="-122"/>
              </a:rPr>
              <a:t>日在海南省琼海市博鳌镇召开大会，正式宣布成立。论坛为非官方、非营利性、定期的国际组织，为政府、企业及专家学者等提供一个共商经济、社会、环境及其他相关问题的高层对话平台，海南博鳌为论坛总部的永久所在地。</a:t>
            </a:r>
          </a:p>
          <a:p>
            <a:pPr>
              <a:lnSpc>
                <a:spcPct val="150000"/>
              </a:lnSpc>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2002</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日至</a:t>
            </a:r>
            <a:r>
              <a:rPr lang="en-US" altLang="zh-CN" sz="2400" dirty="0">
                <a:latin typeface="微软雅黑" panose="020B0503020204020204" pitchFamily="34" charset="-122"/>
                <a:ea typeface="微软雅黑" panose="020B0503020204020204" pitchFamily="34" charset="-122"/>
              </a:rPr>
              <a:t>13</a:t>
            </a:r>
            <a:r>
              <a:rPr lang="zh-CN" altLang="en-US" sz="2400" dirty="0">
                <a:latin typeface="微软雅黑" panose="020B0503020204020204" pitchFamily="34" charset="-122"/>
                <a:ea typeface="微软雅黑" panose="020B0503020204020204" pitchFamily="34" charset="-122"/>
              </a:rPr>
              <a:t>日博鳌亚洲论坛在博鳌举行首届年会，主题是“新世纪、新挑战、新亚洲</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亚洲经济合作与发展”。</a:t>
            </a:r>
          </a:p>
        </p:txBody>
      </p:sp>
      <p:sp>
        <p:nvSpPr>
          <p:cNvPr id="9" name="矩形 8"/>
          <p:cNvSpPr/>
          <p:nvPr/>
        </p:nvSpPr>
        <p:spPr>
          <a:xfrm>
            <a:off x="350792" y="1005766"/>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拓展延伸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
          <p:cNvSpPr>
            <a:spLocks noChangeArrowheads="1"/>
          </p:cNvSpPr>
          <p:nvPr/>
        </p:nvSpPr>
        <p:spPr bwMode="auto">
          <a:xfrm>
            <a:off x="1210445" y="1242730"/>
            <a:ext cx="10361851" cy="516097"/>
          </a:xfrm>
          <a:prstGeom prst="roundRect">
            <a:avLst>
              <a:gd name="adj" fmla="val 33222"/>
            </a:avLst>
          </a:prstGeom>
          <a:solidFill>
            <a:srgbClr val="FFFFFF"/>
          </a:solidFill>
          <a:ln w="28575">
            <a:solidFill>
              <a:srgbClr val="00B0F0"/>
            </a:solidFill>
            <a:prstDash val="sysDot"/>
            <a:round/>
          </a:ln>
        </p:spPr>
        <p:txBody>
          <a:bodyPr lIns="121917" tIns="60958" rIns="121917" bIns="60958"/>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defTabSz="1218565">
              <a:defRPr/>
            </a:pPr>
            <a:endParaRPr lang="zh-CN" altLang="en-US" sz="2400" b="0" kern="0" dirty="0">
              <a:solidFill>
                <a:srgbClr val="000000"/>
              </a:solidFill>
              <a:latin typeface="微软雅黑" panose="020B0503020204020204" pitchFamily="34" charset="-122"/>
              <a:ea typeface="微软雅黑" panose="020B0503020204020204" pitchFamily="34" charset="-122"/>
            </a:endParaRPr>
          </a:p>
        </p:txBody>
      </p:sp>
      <p:sp>
        <p:nvSpPr>
          <p:cNvPr id="17" name="矩形 9"/>
          <p:cNvSpPr>
            <a:spLocks noChangeArrowheads="1"/>
          </p:cNvSpPr>
          <p:nvPr/>
        </p:nvSpPr>
        <p:spPr bwMode="auto">
          <a:xfrm>
            <a:off x="1210448" y="1192565"/>
            <a:ext cx="10465554" cy="56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lnSpc>
                <a:spcPct val="120000"/>
              </a:lnSpc>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  思考：为什么要加强国际经济合作？</a:t>
            </a:r>
          </a:p>
        </p:txBody>
      </p:sp>
      <p:grpSp>
        <p:nvGrpSpPr>
          <p:cNvPr id="2" name="Group 13"/>
          <p:cNvGrpSpPr/>
          <p:nvPr/>
        </p:nvGrpSpPr>
        <p:grpSpPr bwMode="auto">
          <a:xfrm>
            <a:off x="476272" y="2021229"/>
            <a:ext cx="5106851" cy="3289702"/>
            <a:chOff x="1191" y="862"/>
            <a:chExt cx="3440" cy="3380"/>
          </a:xfrm>
        </p:grpSpPr>
        <p:pic>
          <p:nvPicPr>
            <p:cNvPr id="19" name="Picture 11" descr="09201010##美国某品牌手机关联企业的分布"/>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4" y="862"/>
              <a:ext cx="3216" cy="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2"/>
            <p:cNvSpPr txBox="1">
              <a:spLocks noChangeArrowheads="1"/>
            </p:cNvSpPr>
            <p:nvPr/>
          </p:nvSpPr>
          <p:spPr bwMode="auto">
            <a:xfrm>
              <a:off x="1191" y="3768"/>
              <a:ext cx="3440" cy="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5000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美国某品牌手机关联企业的分布</a:t>
              </a:r>
            </a:p>
          </p:txBody>
        </p:sp>
      </p:grpSp>
      <p:sp>
        <p:nvSpPr>
          <p:cNvPr id="21" name="矩形 20"/>
          <p:cNvSpPr>
            <a:spLocks noChangeArrowheads="1"/>
          </p:cNvSpPr>
          <p:nvPr/>
        </p:nvSpPr>
        <p:spPr bwMode="auto">
          <a:xfrm>
            <a:off x="5547146" y="2021229"/>
            <a:ext cx="5750234" cy="2339101"/>
          </a:xfrm>
          <a:prstGeom prst="rect">
            <a:avLst/>
          </a:prstGeom>
          <a:solidFill>
            <a:srgbClr val="FFFFFF"/>
          </a:solidFill>
          <a:ln w="9525">
            <a:solidFill>
              <a:srgbClr val="FF0000"/>
            </a:solidFill>
            <a:prstDash val="dashDot"/>
            <a:miter lim="800000"/>
          </a:ln>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lnSpc>
                <a:spcPct val="150000"/>
              </a:lnSpc>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    一方面，全球资源和能源的分布是不平衡的，各国的资金、技术、市场条件也不一样，每个国家在发展经济中都具有一定的优势条件，也存在着一些不足。</a:t>
            </a:r>
          </a:p>
        </p:txBody>
      </p:sp>
      <p:sp>
        <p:nvSpPr>
          <p:cNvPr id="22" name="矩形 21"/>
          <p:cNvSpPr>
            <a:spLocks noChangeArrowheads="1"/>
          </p:cNvSpPr>
          <p:nvPr/>
        </p:nvSpPr>
        <p:spPr bwMode="auto">
          <a:xfrm>
            <a:off x="5547146" y="4568364"/>
            <a:ext cx="5750234" cy="1231102"/>
          </a:xfrm>
          <a:prstGeom prst="rect">
            <a:avLst/>
          </a:prstGeom>
          <a:solidFill>
            <a:srgbClr val="FFFFFF"/>
          </a:solidFill>
          <a:ln w="9525">
            <a:solidFill>
              <a:srgbClr val="FF0000"/>
            </a:solidFill>
            <a:prstDash val="dashDot"/>
            <a:miter lim="800000"/>
          </a:ln>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lnSpc>
                <a:spcPct val="150000"/>
              </a:lnSpc>
              <a:spcBef>
                <a:spcPct val="0"/>
              </a:spcBef>
              <a:spcAft>
                <a:spcPct val="0"/>
              </a:spcAft>
            </a:pPr>
            <a:r>
              <a:rPr kumimoji="1" lang="zh-CN" altLang="en-US" sz="2400" b="0" dirty="0">
                <a:solidFill>
                  <a:srgbClr val="000000"/>
                </a:solidFill>
                <a:latin typeface="微软雅黑" panose="020B0503020204020204" pitchFamily="34" charset="-122"/>
                <a:ea typeface="微软雅黑" panose="020B0503020204020204" pitchFamily="34" charset="-122"/>
              </a:rPr>
              <a:t>    另一方面，很多国家的经济发展与其他国家息息相关。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p:nvPr/>
        </p:nvSpPr>
        <p:spPr>
          <a:xfrm>
            <a:off x="5087276" y="981075"/>
            <a:ext cx="1942847" cy="521970"/>
          </a:xfrm>
          <a:prstGeom prst="rect">
            <a:avLst/>
          </a:prstGeom>
          <a:noFill/>
          <a:ln w="9525">
            <a:noFill/>
          </a:ln>
        </p:spPr>
        <p:txBody>
          <a:bodyPr>
            <a:spAutoFit/>
          </a:bodyPr>
          <a:lstStyle/>
          <a:p>
            <a:r>
              <a:rPr lang="zh-CN" altLang="en-US" sz="2800" b="0" dirty="0">
                <a:solidFill>
                  <a:srgbClr val="FF0000"/>
                </a:solidFill>
                <a:latin typeface="微软雅黑" panose="020B0503020204020204" pitchFamily="34" charset="-122"/>
                <a:ea typeface="微软雅黑" panose="020B0503020204020204" pitchFamily="34" charset="-122"/>
              </a:rPr>
              <a:t>现代地图</a:t>
            </a:r>
          </a:p>
        </p:txBody>
      </p:sp>
      <p:pic>
        <p:nvPicPr>
          <p:cNvPr id="22531" name="Picture 5" descr="卫星影像"/>
          <p:cNvPicPr>
            <a:picLocks noChangeAspect="1"/>
          </p:cNvPicPr>
          <p:nvPr/>
        </p:nvPicPr>
        <p:blipFill>
          <a:blip r:embed="rId2" cstate="print"/>
          <a:stretch>
            <a:fillRect/>
          </a:stretch>
        </p:blipFill>
        <p:spPr>
          <a:xfrm>
            <a:off x="4079345" y="1844675"/>
            <a:ext cx="6226952" cy="4699000"/>
          </a:xfrm>
          <a:prstGeom prst="rect">
            <a:avLst/>
          </a:prstGeom>
          <a:noFill/>
          <a:ln w="9525">
            <a:noFill/>
          </a:ln>
        </p:spPr>
      </p:pic>
      <p:sp>
        <p:nvSpPr>
          <p:cNvPr id="305158" name="Text Box 6"/>
          <p:cNvSpPr txBox="1"/>
          <p:nvPr/>
        </p:nvSpPr>
        <p:spPr>
          <a:xfrm>
            <a:off x="1992054" y="2349501"/>
            <a:ext cx="1942847" cy="2399665"/>
          </a:xfrm>
          <a:prstGeom prst="rect">
            <a:avLst/>
          </a:prstGeom>
          <a:noFill/>
          <a:ln w="9525">
            <a:noFill/>
          </a:ln>
        </p:spPr>
        <p:txBody>
          <a:bodyPr>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遥感图像，具有覆盖面大、信息丰富、空间位置准确、快捷、直观的优势。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linds(horizontal)">
                                      <p:cBhvr>
                                        <p:cTn id="7" dur="500"/>
                                        <p:tgtEl>
                                          <p:spTgt spid="225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5158"/>
                                        </p:tgtEl>
                                        <p:attrNameLst>
                                          <p:attrName>style.visibility</p:attrName>
                                        </p:attrNameLst>
                                      </p:cBhvr>
                                      <p:to>
                                        <p:strVal val="visible"/>
                                      </p:to>
                                    </p:set>
                                    <p:animEffect transition="in" filter="blinds(horizontal)">
                                      <p:cBhvr>
                                        <p:cTn id="10" dur="500"/>
                                        <p:tgtEl>
                                          <p:spTgt spid="305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5"/>
          <p:cNvSpPr txBox="1">
            <a:spLocks noChangeArrowheads="1"/>
          </p:cNvSpPr>
          <p:nvPr/>
        </p:nvSpPr>
        <p:spPr bwMode="auto">
          <a:xfrm>
            <a:off x="609521" y="1429226"/>
            <a:ext cx="10971372"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lnSpc>
                <a:spcPct val="150000"/>
              </a:lnSpc>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a:t>
            </a:r>
            <a:r>
              <a:rPr lang="zh-CN" altLang="en-US" sz="2400" b="0" dirty="0">
                <a:solidFill>
                  <a:srgbClr val="000000"/>
                </a:solidFill>
                <a:latin typeface="微软雅黑" panose="020B0503020204020204" pitchFamily="34" charset="-122"/>
                <a:ea typeface="微软雅黑" panose="020B0503020204020204" pitchFamily="34" charset="-122"/>
              </a:rPr>
              <a:t>在经济全球化背景下，各国发展经济必须对外开放，积极参与国际合作和竞争，发挥自已的优势，提高国际竞争力。</a:t>
            </a:r>
          </a:p>
        </p:txBody>
      </p:sp>
      <p:pic>
        <p:nvPicPr>
          <p:cNvPr id="11" name="Picture 6" descr="5-7 200761910160554aa11 拷贝"/>
          <p:cNvPicPr>
            <a:picLocks noChangeAspect="1" noChangeArrowheads="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2285703" y="2660916"/>
            <a:ext cx="7619008" cy="297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97777" y="890196"/>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拓展延伸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a:spLocks noChangeArrowheads="1"/>
          </p:cNvSpPr>
          <p:nvPr/>
        </p:nvSpPr>
        <p:spPr bwMode="auto">
          <a:xfrm>
            <a:off x="956609" y="3279201"/>
            <a:ext cx="29460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国际经济合作</a:t>
            </a:r>
          </a:p>
        </p:txBody>
      </p:sp>
      <p:sp>
        <p:nvSpPr>
          <p:cNvPr id="16" name="左大括号 11"/>
          <p:cNvSpPr/>
          <p:nvPr/>
        </p:nvSpPr>
        <p:spPr bwMode="auto">
          <a:xfrm>
            <a:off x="3453953" y="2739286"/>
            <a:ext cx="232803" cy="1583225"/>
          </a:xfrm>
          <a:prstGeom prst="leftBrace">
            <a:avLst>
              <a:gd name="adj1" fmla="val 74985"/>
              <a:gd name="adj2" fmla="val 50000"/>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lIns="121917" tIns="60958" rIns="121917" bIns="60958"/>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defTabSz="1218565" eaLnBrk="1" hangingPunct="1">
              <a:defRPr/>
            </a:pPr>
            <a:endParaRPr lang="zh-CN" altLang="en-US" sz="2400" b="0" kern="0" dirty="0">
              <a:solidFill>
                <a:srgbClr val="000000"/>
              </a:solidFill>
              <a:latin typeface="微软雅黑" panose="020B0503020204020204" pitchFamily="34" charset="-122"/>
              <a:ea typeface="微软雅黑" panose="020B0503020204020204" pitchFamily="34" charset="-122"/>
            </a:endParaRPr>
          </a:p>
        </p:txBody>
      </p:sp>
      <p:sp>
        <p:nvSpPr>
          <p:cNvPr id="17" name="文本框 12"/>
          <p:cNvSpPr txBox="1">
            <a:spLocks noChangeArrowheads="1"/>
          </p:cNvSpPr>
          <p:nvPr/>
        </p:nvSpPr>
        <p:spPr bwMode="auto">
          <a:xfrm>
            <a:off x="3686754" y="2618597"/>
            <a:ext cx="295448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经济全球化</a:t>
            </a:r>
          </a:p>
        </p:txBody>
      </p:sp>
      <p:sp>
        <p:nvSpPr>
          <p:cNvPr id="18" name="左大括号 11"/>
          <p:cNvSpPr/>
          <p:nvPr/>
        </p:nvSpPr>
        <p:spPr bwMode="auto">
          <a:xfrm>
            <a:off x="5801030" y="2413746"/>
            <a:ext cx="234918" cy="841635"/>
          </a:xfrm>
          <a:prstGeom prst="leftBrace">
            <a:avLst>
              <a:gd name="adj1" fmla="val 76131"/>
              <a:gd name="adj2" fmla="val 50000"/>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lIns="121917" tIns="60958" rIns="121917" bIns="60958"/>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defTabSz="1218565" eaLnBrk="1" hangingPunct="1">
              <a:defRPr/>
            </a:pPr>
            <a:endParaRPr lang="zh-CN" altLang="en-US" sz="2400" b="0" kern="0" dirty="0">
              <a:solidFill>
                <a:srgbClr val="000000"/>
              </a:solidFill>
              <a:latin typeface="微软雅黑" panose="020B0503020204020204" pitchFamily="34" charset="-122"/>
              <a:ea typeface="微软雅黑" panose="020B0503020204020204" pitchFamily="34" charset="-122"/>
            </a:endParaRPr>
          </a:p>
        </p:txBody>
      </p:sp>
      <p:sp>
        <p:nvSpPr>
          <p:cNvPr id="19" name="文本框 13"/>
          <p:cNvSpPr txBox="1">
            <a:spLocks noChangeArrowheads="1"/>
          </p:cNvSpPr>
          <p:nvPr/>
        </p:nvSpPr>
        <p:spPr bwMode="auto">
          <a:xfrm>
            <a:off x="5993620" y="2374046"/>
            <a:ext cx="3024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主要表现</a:t>
            </a:r>
          </a:p>
        </p:txBody>
      </p:sp>
      <p:sp>
        <p:nvSpPr>
          <p:cNvPr id="20" name="文本框 13"/>
          <p:cNvSpPr txBox="1">
            <a:spLocks noChangeArrowheads="1"/>
          </p:cNvSpPr>
          <p:nvPr/>
        </p:nvSpPr>
        <p:spPr bwMode="auto">
          <a:xfrm>
            <a:off x="6035947" y="2786924"/>
            <a:ext cx="32867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主要影响</a:t>
            </a:r>
          </a:p>
        </p:txBody>
      </p:sp>
      <p:sp>
        <p:nvSpPr>
          <p:cNvPr id="21" name="文本框 13"/>
          <p:cNvSpPr txBox="1">
            <a:spLocks noChangeArrowheads="1"/>
          </p:cNvSpPr>
          <p:nvPr/>
        </p:nvSpPr>
        <p:spPr bwMode="auto">
          <a:xfrm>
            <a:off x="3663477" y="3890577"/>
            <a:ext cx="525076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国际经济合作中的重要组织</a:t>
            </a:r>
          </a:p>
        </p:txBody>
      </p:sp>
      <p:sp>
        <p:nvSpPr>
          <p:cNvPr id="22" name="左大括号 11"/>
          <p:cNvSpPr/>
          <p:nvPr/>
        </p:nvSpPr>
        <p:spPr bwMode="auto">
          <a:xfrm>
            <a:off x="8328002" y="3744482"/>
            <a:ext cx="241269" cy="828931"/>
          </a:xfrm>
          <a:prstGeom prst="leftBrace">
            <a:avLst>
              <a:gd name="adj1" fmla="val 77355"/>
              <a:gd name="adj2" fmla="val 50000"/>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lIns="121917" tIns="60958" rIns="121917" bIns="60958"/>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defTabSz="1218565" eaLnBrk="1" hangingPunct="1">
              <a:defRPr/>
            </a:pPr>
            <a:endParaRPr lang="zh-CN" altLang="en-US" sz="2400" b="0" kern="0" dirty="0">
              <a:solidFill>
                <a:srgbClr val="000000"/>
              </a:solidFill>
              <a:latin typeface="微软雅黑" panose="020B0503020204020204" pitchFamily="34" charset="-122"/>
              <a:ea typeface="微软雅黑" panose="020B0503020204020204" pitchFamily="34" charset="-122"/>
            </a:endParaRPr>
          </a:p>
        </p:txBody>
      </p:sp>
      <p:sp>
        <p:nvSpPr>
          <p:cNvPr id="23" name="文本框 13"/>
          <p:cNvSpPr txBox="1">
            <a:spLocks noChangeArrowheads="1"/>
          </p:cNvSpPr>
          <p:nvPr/>
        </p:nvSpPr>
        <p:spPr bwMode="auto">
          <a:xfrm>
            <a:off x="8512127" y="4135128"/>
            <a:ext cx="286136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其他国际组织</a:t>
            </a:r>
          </a:p>
        </p:txBody>
      </p:sp>
      <p:sp>
        <p:nvSpPr>
          <p:cNvPr id="24" name="文本框 13"/>
          <p:cNvSpPr txBox="1">
            <a:spLocks noChangeArrowheads="1"/>
          </p:cNvSpPr>
          <p:nvPr/>
        </p:nvSpPr>
        <p:spPr bwMode="auto">
          <a:xfrm>
            <a:off x="8512127" y="3698430"/>
            <a:ext cx="289310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世界贸易组织</a:t>
            </a:r>
          </a:p>
        </p:txBody>
      </p:sp>
      <p:sp>
        <p:nvSpPr>
          <p:cNvPr id="9" name="矩形 8"/>
          <p:cNvSpPr/>
          <p:nvPr/>
        </p:nvSpPr>
        <p:spPr>
          <a:xfrm>
            <a:off x="350792" y="1005766"/>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课堂总结</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Box 60"/>
          <p:cNvSpPr txBox="1">
            <a:spLocks noChangeArrowheads="1"/>
          </p:cNvSpPr>
          <p:nvPr/>
        </p:nvSpPr>
        <p:spPr bwMode="auto">
          <a:xfrm>
            <a:off x="3735855" y="1376364"/>
            <a:ext cx="3877985" cy="461665"/>
          </a:xfrm>
          <a:prstGeom prst="rect">
            <a:avLst/>
          </a:prstGeom>
          <a:noFill/>
          <a:ln w="9525">
            <a:noFill/>
            <a:miter lim="800000"/>
          </a:ln>
        </p:spPr>
        <p:txBody>
          <a:bodyPr wrap="none">
            <a:spAutoFit/>
          </a:bodyPr>
          <a:lstStyle/>
          <a:p>
            <a:pPr eaLnBrk="1" hangingPunct="1">
              <a:spcBef>
                <a:spcPct val="5000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当今世界十大重要国际组织</a:t>
            </a:r>
          </a:p>
        </p:txBody>
      </p:sp>
      <p:sp>
        <p:nvSpPr>
          <p:cNvPr id="8" name="TextBox 60"/>
          <p:cNvSpPr txBox="1">
            <a:spLocks noChangeArrowheads="1"/>
          </p:cNvSpPr>
          <p:nvPr/>
        </p:nvSpPr>
        <p:spPr bwMode="auto">
          <a:xfrm>
            <a:off x="629838" y="2051687"/>
            <a:ext cx="10931161" cy="4615815"/>
          </a:xfrm>
          <a:prstGeom prst="rect">
            <a:avLst/>
          </a:prstGeom>
          <a:ln w="25400" cap="rnd">
            <a:solidFill>
              <a:schemeClr val="accent6"/>
            </a:solidFill>
            <a:prstDash val="sysDot"/>
            <a:bevel/>
          </a:ln>
        </p:spPr>
        <p:style>
          <a:lnRef idx="2">
            <a:schemeClr val="accent6"/>
          </a:lnRef>
          <a:fillRef idx="1">
            <a:schemeClr val="lt1"/>
          </a:fillRef>
          <a:effectRef idx="0">
            <a:schemeClr val="accent6"/>
          </a:effectRef>
          <a:fontRef idx="minor">
            <a:schemeClr val="dk1"/>
          </a:fontRef>
        </p:style>
        <p:txBody>
          <a:bodyPr>
            <a:spAutoFit/>
          </a:bodyPr>
          <a:lstStyle>
            <a:defPPr>
              <a:defRPr lang="zh-CN"/>
            </a:defPPr>
            <a:lvl1pPr>
              <a:spcBef>
                <a:spcPct val="50000"/>
              </a:spcBef>
              <a:buFont typeface="Arial" panose="020B0604020202020204" pitchFamily="34" charset="0"/>
              <a:buNone/>
              <a:defRPr sz="2800">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7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3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19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19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9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9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9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900">
                <a:latin typeface="Calibri" panose="020F0502020204030204" pitchFamily="34" charset="0"/>
                <a:ea typeface="宋体" panose="02010600030101010101" pitchFamily="2" charset="-122"/>
              </a:defRPr>
            </a:lvl9pPr>
          </a:lstStyle>
          <a:p>
            <a:pPr eaLnBrk="1" hangingPunct="1">
              <a:defRPr/>
            </a:pPr>
            <a:r>
              <a:rPr lang="en-US" altLang="zh-CN" sz="2400" b="1" dirty="0">
                <a:solidFill>
                  <a:srgbClr val="009900"/>
                </a:solidFill>
                <a:latin typeface="微软雅黑" panose="020B0503020204020204" pitchFamily="34" charset="-122"/>
                <a:ea typeface="微软雅黑" panose="020B0503020204020204" pitchFamily="34" charset="-122"/>
              </a:rPr>
              <a:t>⊙</a:t>
            </a: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联合国（</a:t>
            </a:r>
            <a:r>
              <a:rPr lang="en-US" altLang="zh-CN" sz="2000" b="1" dirty="0">
                <a:solidFill>
                  <a:srgbClr val="FF00FF"/>
                </a:solidFill>
                <a:latin typeface="微软雅黑" panose="020B0503020204020204" pitchFamily="34" charset="-122"/>
                <a:ea typeface="微软雅黑" panose="020B0503020204020204" pitchFamily="34" charset="-122"/>
              </a:rPr>
              <a:t>UN</a:t>
            </a:r>
            <a:r>
              <a:rPr lang="zh-CN" altLang="zh-CN" sz="2000" b="1" dirty="0">
                <a:solidFill>
                  <a:srgbClr val="FF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世界上最大的国际组织，总部设在美国纽约</a:t>
            </a:r>
          </a:p>
          <a:p>
            <a:pPr eaLnBrk="1" hangingPunct="1">
              <a:defRPr/>
            </a:pP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北大西洋公约组织（</a:t>
            </a:r>
            <a:r>
              <a:rPr lang="en-US" altLang="zh-CN" sz="2000" b="1" dirty="0">
                <a:solidFill>
                  <a:srgbClr val="FF00FF"/>
                </a:solidFill>
                <a:latin typeface="微软雅黑" panose="020B0503020204020204" pitchFamily="34" charset="-122"/>
                <a:ea typeface="微软雅黑" panose="020B0503020204020204" pitchFamily="34" charset="-122"/>
              </a:rPr>
              <a:t>NATO</a:t>
            </a:r>
            <a:r>
              <a:rPr lang="zh-CN" altLang="zh-CN" sz="2000" b="1" dirty="0">
                <a:solidFill>
                  <a:srgbClr val="FF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——总部在比利时首都布鲁塞尔</a:t>
            </a:r>
          </a:p>
          <a:p>
            <a:pPr eaLnBrk="1" hangingPunct="1">
              <a:defRPr/>
            </a:pP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欧洲联盟（</a:t>
            </a:r>
            <a:r>
              <a:rPr lang="en-US" altLang="zh-CN" sz="2000" b="1" dirty="0">
                <a:solidFill>
                  <a:srgbClr val="FF00FF"/>
                </a:solidFill>
                <a:latin typeface="微软雅黑" panose="020B0503020204020204" pitchFamily="34" charset="-122"/>
                <a:ea typeface="微软雅黑" panose="020B0503020204020204" pitchFamily="34" charset="-122"/>
              </a:rPr>
              <a:t>EU</a:t>
            </a:r>
            <a:r>
              <a:rPr lang="zh-CN" altLang="zh-CN" sz="2000" b="1" dirty="0">
                <a:solidFill>
                  <a:srgbClr val="FF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——总部在比利时首都布鲁塞尔</a:t>
            </a:r>
          </a:p>
          <a:p>
            <a:pPr eaLnBrk="1" hangingPunct="1">
              <a:defRPr/>
            </a:pP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世界贸易组织（</a:t>
            </a:r>
            <a:r>
              <a:rPr lang="en-US" altLang="zh-CN" sz="2000" b="1" dirty="0">
                <a:solidFill>
                  <a:srgbClr val="FF00FF"/>
                </a:solidFill>
                <a:latin typeface="微软雅黑" panose="020B0503020204020204" pitchFamily="34" charset="-122"/>
                <a:ea typeface="微软雅黑" panose="020B0503020204020204" pitchFamily="34" charset="-122"/>
              </a:rPr>
              <a:t>WTO</a:t>
            </a:r>
            <a:r>
              <a:rPr lang="zh-CN" altLang="zh-CN" sz="2000" b="1" dirty="0">
                <a:solidFill>
                  <a:srgbClr val="FF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——总部设在瑞士日内瓦</a:t>
            </a:r>
          </a:p>
          <a:p>
            <a:pPr eaLnBrk="1" hangingPunct="1">
              <a:defRPr/>
            </a:pP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国际货币基金组织（</a:t>
            </a:r>
            <a:r>
              <a:rPr lang="en-US" altLang="zh-CN" sz="2000" b="1" dirty="0">
                <a:solidFill>
                  <a:srgbClr val="FF00FF"/>
                </a:solidFill>
                <a:latin typeface="微软雅黑" panose="020B0503020204020204" pitchFamily="34" charset="-122"/>
                <a:ea typeface="微软雅黑" panose="020B0503020204020204" pitchFamily="34" charset="-122"/>
              </a:rPr>
              <a:t>IMF</a:t>
            </a:r>
            <a:r>
              <a:rPr lang="zh-CN" altLang="zh-CN" sz="2000" b="1" dirty="0">
                <a:solidFill>
                  <a:srgbClr val="FF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——总部设在美国首都华盛顿</a:t>
            </a:r>
          </a:p>
          <a:p>
            <a:pPr eaLnBrk="1" hangingPunct="1">
              <a:defRPr/>
            </a:pP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世界银行（</a:t>
            </a:r>
            <a:r>
              <a:rPr lang="en-US" altLang="zh-CN" sz="2000" b="1" dirty="0">
                <a:solidFill>
                  <a:srgbClr val="FF00FF"/>
                </a:solidFill>
                <a:latin typeface="微软雅黑" panose="020B0503020204020204" pitchFamily="34" charset="-122"/>
                <a:ea typeface="微软雅黑" panose="020B0503020204020204" pitchFamily="34" charset="-122"/>
              </a:rPr>
              <a:t>WB</a:t>
            </a:r>
            <a:r>
              <a:rPr lang="zh-CN" altLang="zh-CN" sz="2000" b="1" dirty="0">
                <a:solidFill>
                  <a:srgbClr val="FF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——总部设在美国首都华盛顿</a:t>
            </a:r>
          </a:p>
          <a:p>
            <a:pPr eaLnBrk="1" hangingPunct="1">
              <a:defRPr/>
            </a:pP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石油输出国组织（</a:t>
            </a:r>
            <a:r>
              <a:rPr lang="en-US" altLang="zh-CN" sz="2000" b="1" dirty="0">
                <a:solidFill>
                  <a:srgbClr val="FF00FF"/>
                </a:solidFill>
                <a:latin typeface="微软雅黑" panose="020B0503020204020204" pitchFamily="34" charset="-122"/>
                <a:ea typeface="微软雅黑" panose="020B0503020204020204" pitchFamily="34" charset="-122"/>
              </a:rPr>
              <a:t>OPEC</a:t>
            </a:r>
            <a:r>
              <a:rPr lang="zh-CN" altLang="zh-CN" sz="2000" b="1" dirty="0">
                <a:solidFill>
                  <a:srgbClr val="FF00FF"/>
                </a:solidFill>
                <a:latin typeface="微软雅黑" panose="020B0503020204020204" pitchFamily="34" charset="-122"/>
                <a:ea typeface="微软雅黑" panose="020B0503020204020204" pitchFamily="34" charset="-122"/>
              </a:rPr>
              <a:t>欧佩克）</a:t>
            </a:r>
            <a:r>
              <a:rPr lang="zh-CN" altLang="zh-CN" sz="2000" b="1" dirty="0">
                <a:latin typeface="微软雅黑" panose="020B0503020204020204" pitchFamily="34" charset="-122"/>
                <a:ea typeface="微软雅黑" panose="020B0503020204020204" pitchFamily="34" charset="-122"/>
              </a:rPr>
              <a:t>——总部设在奥地利首都维也纳</a:t>
            </a:r>
          </a:p>
          <a:p>
            <a:pPr eaLnBrk="1" hangingPunct="1">
              <a:defRPr/>
            </a:pP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国际原子能机构（</a:t>
            </a:r>
            <a:r>
              <a:rPr lang="en-US" altLang="zh-CN" sz="2000" b="1" dirty="0">
                <a:solidFill>
                  <a:srgbClr val="FF00FF"/>
                </a:solidFill>
                <a:latin typeface="微软雅黑" panose="020B0503020204020204" pitchFamily="34" charset="-122"/>
                <a:ea typeface="微软雅黑" panose="020B0503020204020204" pitchFamily="34" charset="-122"/>
              </a:rPr>
              <a:t>IAEA</a:t>
            </a:r>
            <a:r>
              <a:rPr lang="zh-CN" altLang="zh-CN" sz="2000" b="1" dirty="0">
                <a:solidFill>
                  <a:srgbClr val="FF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——总部设在奥地利首都维也纳</a:t>
            </a:r>
          </a:p>
          <a:p>
            <a:pPr eaLnBrk="1" hangingPunct="1">
              <a:defRPr/>
            </a:pP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世界卫生组织（</a:t>
            </a:r>
            <a:r>
              <a:rPr lang="en-US" altLang="zh-CN" sz="2000" b="1" dirty="0">
                <a:solidFill>
                  <a:srgbClr val="FF00FF"/>
                </a:solidFill>
                <a:latin typeface="微软雅黑" panose="020B0503020204020204" pitchFamily="34" charset="-122"/>
                <a:ea typeface="微软雅黑" panose="020B0503020204020204" pitchFamily="34" charset="-122"/>
              </a:rPr>
              <a:t>WHO</a:t>
            </a:r>
            <a:r>
              <a:rPr lang="zh-CN" altLang="zh-CN" sz="2000" b="1" dirty="0">
                <a:solidFill>
                  <a:srgbClr val="FF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——总部设在瑞士日内瓦</a:t>
            </a:r>
          </a:p>
          <a:p>
            <a:pPr eaLnBrk="1" hangingPunct="1">
              <a:defRPr/>
            </a:pPr>
            <a:r>
              <a:rPr lang="en-US" altLang="zh-CN" sz="2000" b="1" dirty="0">
                <a:solidFill>
                  <a:srgbClr val="009900"/>
                </a:solidFill>
                <a:latin typeface="微软雅黑" panose="020B0503020204020204" pitchFamily="34" charset="-122"/>
                <a:ea typeface="微软雅黑" panose="020B0503020204020204" pitchFamily="34" charset="-122"/>
              </a:rPr>
              <a:t>⊙ </a:t>
            </a:r>
            <a:r>
              <a:rPr lang="zh-CN" altLang="zh-CN" sz="2000" b="1" dirty="0">
                <a:solidFill>
                  <a:srgbClr val="FF00FF"/>
                </a:solidFill>
                <a:latin typeface="微软雅黑" panose="020B0503020204020204" pitchFamily="34" charset="-122"/>
                <a:ea typeface="微软雅黑" panose="020B0503020204020204" pitchFamily="34" charset="-122"/>
              </a:rPr>
              <a:t>国际奥林匹克委员会（</a:t>
            </a:r>
            <a:r>
              <a:rPr lang="en-US" altLang="zh-CN" sz="2000" b="1" dirty="0">
                <a:solidFill>
                  <a:srgbClr val="FF00FF"/>
                </a:solidFill>
                <a:latin typeface="微软雅黑" panose="020B0503020204020204" pitchFamily="34" charset="-122"/>
                <a:ea typeface="微软雅黑" panose="020B0503020204020204" pitchFamily="34" charset="-122"/>
              </a:rPr>
              <a:t>IOC</a:t>
            </a:r>
            <a:r>
              <a:rPr lang="zh-CN" altLang="zh-CN" sz="2000" b="1" dirty="0">
                <a:solidFill>
                  <a:srgbClr val="FF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——总部在瑞士洛桑</a:t>
            </a:r>
            <a:endParaRPr lang="en-US" altLang="zh-CN" sz="2000" b="1" dirty="0">
              <a:latin typeface="微软雅黑" panose="020B0503020204020204" pitchFamily="34" charset="-122"/>
              <a:ea typeface="微软雅黑" panose="020B0503020204020204" pitchFamily="34" charset="-122"/>
            </a:endParaRPr>
          </a:p>
        </p:txBody>
      </p:sp>
      <p:sp>
        <p:nvSpPr>
          <p:cNvPr id="9" name="矩形 8"/>
          <p:cNvSpPr/>
          <p:nvPr/>
        </p:nvSpPr>
        <p:spPr>
          <a:xfrm>
            <a:off x="350792" y="1005766"/>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课堂总结</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randombar(horizontal)">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randombar(horizontal)">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randombar(horizontal)">
                                      <p:cBhvr>
                                        <p:cTn id="52" dur="500"/>
                                        <p:tgtEl>
                                          <p:spTgt spid="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animEffect transition="in" filter="randombar(horizontal)">
                                      <p:cBhvr>
                                        <p:cTn id="5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37"/>
          <p:cNvSpPr txBox="1">
            <a:spLocks noChangeArrowheads="1"/>
          </p:cNvSpPr>
          <p:nvPr/>
        </p:nvSpPr>
        <p:spPr bwMode="auto">
          <a:xfrm>
            <a:off x="571387" y="1233281"/>
            <a:ext cx="10768198"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lnSpc>
                <a:spcPct val="150000"/>
              </a:lnSpc>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    请把下面这些世界性或区域性合作组织的标志，与其相应组织名称用线连接起来。</a:t>
            </a:r>
          </a:p>
        </p:txBody>
      </p:sp>
      <p:pic>
        <p:nvPicPr>
          <p:cNvPr id="16"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0035" y="2444920"/>
            <a:ext cx="7720595" cy="294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a:cxnSpLocks noChangeShapeType="1"/>
          </p:cNvCxnSpPr>
          <p:nvPr/>
        </p:nvCxnSpPr>
        <p:spPr bwMode="auto">
          <a:xfrm>
            <a:off x="3337490" y="3672435"/>
            <a:ext cx="1625388" cy="1143353"/>
          </a:xfrm>
          <a:prstGeom prst="line">
            <a:avLst/>
          </a:prstGeom>
          <a:noFill/>
          <a:ln w="1905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cxnSpLocks noChangeShapeType="1"/>
          </p:cNvCxnSpPr>
          <p:nvPr/>
        </p:nvCxnSpPr>
        <p:spPr bwMode="auto">
          <a:xfrm>
            <a:off x="5267638" y="3445353"/>
            <a:ext cx="3453950" cy="1370435"/>
          </a:xfrm>
          <a:prstGeom prst="line">
            <a:avLst/>
          </a:prstGeom>
          <a:noFill/>
          <a:ln w="1905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cxnSpLocks noChangeShapeType="1"/>
          </p:cNvCxnSpPr>
          <p:nvPr/>
        </p:nvCxnSpPr>
        <p:spPr bwMode="auto">
          <a:xfrm flipH="1">
            <a:off x="3274000" y="3648615"/>
            <a:ext cx="3771409" cy="1176700"/>
          </a:xfrm>
          <a:prstGeom prst="line">
            <a:avLst/>
          </a:prstGeom>
          <a:noFill/>
          <a:ln w="1905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cxnSpLocks noChangeShapeType="1"/>
          </p:cNvCxnSpPr>
          <p:nvPr/>
        </p:nvCxnSpPr>
        <p:spPr bwMode="auto">
          <a:xfrm flipH="1">
            <a:off x="7045407" y="3543807"/>
            <a:ext cx="1879355" cy="1306916"/>
          </a:xfrm>
          <a:prstGeom prst="line">
            <a:avLst/>
          </a:prstGeom>
          <a:noFill/>
          <a:ln w="1905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405" y="889275"/>
            <a:ext cx="10971372" cy="54118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3"/>
          <p:cNvGrpSpPr/>
          <p:nvPr/>
        </p:nvGrpSpPr>
        <p:grpSpPr bwMode="auto">
          <a:xfrm>
            <a:off x="2031735" y="152449"/>
            <a:ext cx="10118467" cy="6712436"/>
            <a:chOff x="0" y="0"/>
            <a:chExt cx="11953" cy="10567"/>
          </a:xfrm>
        </p:grpSpPr>
        <p:sp>
          <p:nvSpPr>
            <p:cNvPr id="4" name="Text Box 4"/>
            <p:cNvSpPr txBox="1">
              <a:spLocks noChangeArrowheads="1"/>
            </p:cNvSpPr>
            <p:nvPr/>
          </p:nvSpPr>
          <p:spPr bwMode="auto">
            <a:xfrm>
              <a:off x="7800" y="0"/>
              <a:ext cx="4153"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Font typeface="Arial" panose="020B0604020202020204" pitchFamily="34" charset="0"/>
                <a:buNone/>
              </a:pPr>
              <a:endParaRPr lang="zh-CN" altLang="en-US" sz="2400" b="0" dirty="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Text Box 5"/>
            <p:cNvSpPr txBox="1">
              <a:spLocks noChangeArrowheads="1"/>
            </p:cNvSpPr>
            <p:nvPr/>
          </p:nvSpPr>
          <p:spPr bwMode="auto">
            <a:xfrm>
              <a:off x="0" y="9840"/>
              <a:ext cx="218"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Font typeface="Arial" panose="020B0604020202020204" pitchFamily="34" charset="0"/>
                <a:buNone/>
              </a:pPr>
              <a:endParaRPr lang="zh-CN" altLang="zh-CN" sz="2400" b="0" dirty="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6" name="矩形 1"/>
          <p:cNvSpPr>
            <a:spLocks noChangeArrowheads="1"/>
          </p:cNvSpPr>
          <p:nvPr/>
        </p:nvSpPr>
        <p:spPr bwMode="auto">
          <a:xfrm>
            <a:off x="708992" y="1140179"/>
            <a:ext cx="11005272" cy="4555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0" fontAlgn="base" hangingPunct="0">
              <a:lnSpc>
                <a:spcPct val="150000"/>
              </a:lnSpc>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1</a:t>
            </a:r>
            <a:r>
              <a:rPr lang="zh-CN" altLang="en-US" sz="2400" b="0" dirty="0">
                <a:solidFill>
                  <a:srgbClr val="000000"/>
                </a:solidFill>
                <a:latin typeface="微软雅黑" panose="020B0503020204020204" pitchFamily="34" charset="-122"/>
                <a:ea typeface="微软雅黑" panose="020B0503020204020204" pitchFamily="34" charset="-122"/>
              </a:rPr>
              <a:t>．某洗衣机品牌全球销量第一，某葡萄酒是融合中、美、意、葡多国资本与技术共同打造的，日本地震使美国汽车商面临零件短缺之苦，这些实例说明（    ）</a:t>
            </a:r>
          </a:p>
          <a:p>
            <a:pPr eaLnBrk="0" fontAlgn="base" hangingPunct="0">
              <a:lnSpc>
                <a:spcPct val="150000"/>
              </a:lnSpc>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A</a:t>
            </a:r>
            <a:r>
              <a:rPr lang="zh-CN" altLang="en-US" sz="2400" b="0" dirty="0">
                <a:solidFill>
                  <a:srgbClr val="000000"/>
                </a:solidFill>
                <a:latin typeface="微软雅黑" panose="020B0503020204020204" pitchFamily="34" charset="-122"/>
                <a:ea typeface="微软雅黑" panose="020B0503020204020204" pitchFamily="34" charset="-122"/>
              </a:rPr>
              <a:t>．合作与经济全球化    </a:t>
            </a:r>
            <a:r>
              <a:rPr lang="en-US" altLang="zh-CN" sz="2400" b="0" dirty="0">
                <a:solidFill>
                  <a:srgbClr val="000000"/>
                </a:solidFill>
                <a:latin typeface="微软雅黑" panose="020B0503020204020204" pitchFamily="34" charset="-122"/>
                <a:ea typeface="微软雅黑" panose="020B0503020204020204" pitchFamily="34" charset="-122"/>
              </a:rPr>
              <a:t>B</a:t>
            </a:r>
            <a:r>
              <a:rPr lang="zh-CN" altLang="en-US" sz="2400" b="0" dirty="0">
                <a:solidFill>
                  <a:srgbClr val="000000"/>
                </a:solidFill>
                <a:latin typeface="微软雅黑" panose="020B0503020204020204" pitchFamily="34" charset="-122"/>
                <a:ea typeface="微软雅黑" panose="020B0503020204020204" pitchFamily="34" charset="-122"/>
              </a:rPr>
              <a:t>．国际商业竞争越来越激烈</a:t>
            </a:r>
          </a:p>
          <a:p>
            <a:pPr eaLnBrk="0" fontAlgn="base" hangingPunct="0">
              <a:lnSpc>
                <a:spcPct val="150000"/>
              </a:lnSpc>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   </a:t>
            </a:r>
            <a:r>
              <a:rPr lang="en-US" altLang="zh-CN" sz="2400" b="0" dirty="0">
                <a:solidFill>
                  <a:srgbClr val="000000"/>
                </a:solidFill>
                <a:latin typeface="微软雅黑" panose="020B0503020204020204" pitchFamily="34" charset="-122"/>
                <a:ea typeface="微软雅黑" panose="020B0503020204020204" pitchFamily="34" charset="-122"/>
              </a:rPr>
              <a:t>C</a:t>
            </a:r>
            <a:r>
              <a:rPr lang="zh-CN" altLang="en-US" sz="2400" b="0" dirty="0">
                <a:solidFill>
                  <a:srgbClr val="000000"/>
                </a:solidFill>
                <a:latin typeface="微软雅黑" panose="020B0503020204020204" pitchFamily="34" charset="-122"/>
                <a:ea typeface="微软雅黑" panose="020B0503020204020204" pitchFamily="34" charset="-122"/>
              </a:rPr>
              <a:t>．国家之间和平共处    </a:t>
            </a:r>
            <a:r>
              <a:rPr lang="en-US" altLang="zh-CN" sz="2400" b="0" dirty="0">
                <a:solidFill>
                  <a:srgbClr val="000000"/>
                </a:solidFill>
                <a:latin typeface="微软雅黑" panose="020B0503020204020204" pitchFamily="34" charset="-122"/>
                <a:ea typeface="微软雅黑" panose="020B0503020204020204" pitchFamily="34" charset="-122"/>
              </a:rPr>
              <a:t>D</a:t>
            </a:r>
            <a:r>
              <a:rPr lang="zh-CN" altLang="en-US" sz="2400" b="0" dirty="0">
                <a:solidFill>
                  <a:srgbClr val="000000"/>
                </a:solidFill>
                <a:latin typeface="微软雅黑" panose="020B0503020204020204" pitchFamily="34" charset="-122"/>
                <a:ea typeface="微软雅黑" panose="020B0503020204020204" pitchFamily="34" charset="-122"/>
              </a:rPr>
              <a:t>．国家之间的经济发展独成一体</a:t>
            </a:r>
            <a:endParaRPr lang="en-US" altLang="zh-CN" sz="2400" b="0" dirty="0">
              <a:solidFill>
                <a:srgbClr val="000000"/>
              </a:solidFill>
              <a:latin typeface="微软雅黑" panose="020B0503020204020204" pitchFamily="34" charset="-122"/>
              <a:ea typeface="微软雅黑" panose="020B0503020204020204" pitchFamily="34" charset="-122"/>
            </a:endParaRPr>
          </a:p>
          <a:p>
            <a:pPr eaLnBrk="0" fontAlgn="base" hangingPunct="0">
              <a:lnSpc>
                <a:spcPct val="150000"/>
              </a:lnSpc>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2.</a:t>
            </a:r>
            <a:r>
              <a:rPr lang="zh-CN" altLang="en-US" sz="2400" b="0" dirty="0">
                <a:solidFill>
                  <a:srgbClr val="000000"/>
                </a:solidFill>
                <a:latin typeface="微软雅黑" panose="020B0503020204020204" pitchFamily="34" charset="-122"/>
                <a:ea typeface="微软雅黑" panose="020B0503020204020204" pitchFamily="34" charset="-122"/>
              </a:rPr>
              <a:t>随着全球经济一体化的不断发展，我国与世界各国经济贸易联系日益密切，经济纠纷也会不断增加，解决国际贸易仲裁和协调的机构是 </a:t>
            </a:r>
            <a:r>
              <a:rPr lang="en-US" altLang="zh-CN" sz="2400" b="0" dirty="0">
                <a:solidFill>
                  <a:srgbClr val="000000"/>
                </a:solidFill>
                <a:latin typeface="微软雅黑" panose="020B0503020204020204" pitchFamily="34" charset="-122"/>
                <a:ea typeface="微软雅黑" panose="020B0503020204020204" pitchFamily="34" charset="-122"/>
              </a:rPr>
              <a:t>(     )</a:t>
            </a:r>
          </a:p>
          <a:p>
            <a:pPr eaLnBrk="0" fontAlgn="base" hangingPunct="0">
              <a:lnSpc>
                <a:spcPct val="150000"/>
              </a:lnSpc>
              <a:spcBef>
                <a:spcPct val="0"/>
              </a:spcBef>
              <a:spcAft>
                <a:spcPct val="0"/>
              </a:spcAft>
            </a:pPr>
            <a:r>
              <a:rPr lang="en-US" altLang="zh-CN" sz="2400" b="0" dirty="0">
                <a:solidFill>
                  <a:srgbClr val="000000"/>
                </a:solidFill>
                <a:latin typeface="微软雅黑" panose="020B0503020204020204" pitchFamily="34" charset="-122"/>
                <a:ea typeface="微软雅黑" panose="020B0503020204020204" pitchFamily="34" charset="-122"/>
              </a:rPr>
              <a:t>    A</a:t>
            </a:r>
            <a:r>
              <a:rPr lang="zh-CN" altLang="en-US" sz="2400" b="0" dirty="0">
                <a:solidFill>
                  <a:srgbClr val="000000"/>
                </a:solidFill>
                <a:latin typeface="微软雅黑" panose="020B0503020204020204" pitchFamily="34" charset="-122"/>
                <a:ea typeface="微软雅黑" panose="020B0503020204020204" pitchFamily="34" charset="-122"/>
              </a:rPr>
              <a:t>．联合国           </a:t>
            </a:r>
            <a:r>
              <a:rPr lang="en-US" altLang="zh-CN" sz="2400" b="0" dirty="0">
                <a:solidFill>
                  <a:srgbClr val="000000"/>
                </a:solidFill>
                <a:latin typeface="微软雅黑" panose="020B0503020204020204" pitchFamily="34" charset="-122"/>
                <a:ea typeface="微软雅黑" panose="020B0503020204020204" pitchFamily="34" charset="-122"/>
              </a:rPr>
              <a:t>B</a:t>
            </a:r>
            <a:r>
              <a:rPr lang="zh-CN" altLang="en-US" sz="2400" b="0" dirty="0">
                <a:solidFill>
                  <a:srgbClr val="000000"/>
                </a:solidFill>
                <a:latin typeface="微软雅黑" panose="020B0503020204020204" pitchFamily="34" charset="-122"/>
                <a:ea typeface="微软雅黑" panose="020B0503020204020204" pitchFamily="34" charset="-122"/>
              </a:rPr>
              <a:t>．国际货币基金组织</a:t>
            </a:r>
          </a:p>
          <a:p>
            <a:pPr eaLnBrk="0" fontAlgn="base" hangingPunct="0">
              <a:lnSpc>
                <a:spcPct val="150000"/>
              </a:lnSpc>
              <a:spcBef>
                <a:spcPct val="0"/>
              </a:spcBef>
              <a:spcAft>
                <a:spcPct val="0"/>
              </a:spcAft>
            </a:pPr>
            <a:r>
              <a:rPr lang="zh-CN" altLang="en-US" sz="2400" b="0" dirty="0">
                <a:solidFill>
                  <a:srgbClr val="000000"/>
                </a:solidFill>
                <a:latin typeface="微软雅黑" panose="020B0503020204020204" pitchFamily="34" charset="-122"/>
                <a:ea typeface="微软雅黑" panose="020B0503020204020204" pitchFamily="34" charset="-122"/>
              </a:rPr>
              <a:t>    </a:t>
            </a:r>
            <a:r>
              <a:rPr lang="en-US" altLang="zh-CN" sz="2400" b="0" dirty="0">
                <a:solidFill>
                  <a:srgbClr val="000000"/>
                </a:solidFill>
                <a:latin typeface="微软雅黑" panose="020B0503020204020204" pitchFamily="34" charset="-122"/>
                <a:ea typeface="微软雅黑" panose="020B0503020204020204" pitchFamily="34" charset="-122"/>
              </a:rPr>
              <a:t>C</a:t>
            </a:r>
            <a:r>
              <a:rPr lang="zh-CN" altLang="en-US" sz="2400" b="0" dirty="0">
                <a:solidFill>
                  <a:srgbClr val="000000"/>
                </a:solidFill>
                <a:latin typeface="微软雅黑" panose="020B0503020204020204" pitchFamily="34" charset="-122"/>
                <a:ea typeface="微软雅黑" panose="020B0503020204020204" pitchFamily="34" charset="-122"/>
              </a:rPr>
              <a:t>．世界贸易组织    </a:t>
            </a:r>
            <a:r>
              <a:rPr lang="en-US" altLang="zh-CN" sz="2400" b="0" dirty="0">
                <a:solidFill>
                  <a:srgbClr val="000000"/>
                </a:solidFill>
                <a:latin typeface="微软雅黑" panose="020B0503020204020204" pitchFamily="34" charset="-122"/>
                <a:ea typeface="微软雅黑" panose="020B0503020204020204" pitchFamily="34" charset="-122"/>
              </a:rPr>
              <a:t>D</a:t>
            </a:r>
            <a:r>
              <a:rPr lang="zh-CN" altLang="en-US" sz="2400" b="0" dirty="0">
                <a:solidFill>
                  <a:srgbClr val="000000"/>
                </a:solidFill>
                <a:latin typeface="微软雅黑" panose="020B0503020204020204" pitchFamily="34" charset="-122"/>
                <a:ea typeface="微软雅黑" panose="020B0503020204020204" pitchFamily="34" charset="-122"/>
              </a:rPr>
              <a:t>．联合国经济社会理事会</a:t>
            </a:r>
          </a:p>
        </p:txBody>
      </p:sp>
      <p:sp>
        <p:nvSpPr>
          <p:cNvPr id="7" name="Text Box 11"/>
          <p:cNvSpPr txBox="1">
            <a:spLocks noChangeArrowheads="1"/>
          </p:cNvSpPr>
          <p:nvPr/>
        </p:nvSpPr>
        <p:spPr bwMode="auto">
          <a:xfrm>
            <a:off x="10761882" y="1796818"/>
            <a:ext cx="553920" cy="49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FF3300"/>
                </a:solidFill>
                <a:latin typeface="微软雅黑" panose="020B0503020204020204" pitchFamily="34" charset="-122"/>
                <a:ea typeface="微软雅黑" panose="020B0503020204020204" pitchFamily="34" charset="-122"/>
              </a:rPr>
              <a:t>A</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8" name="Text Box 11"/>
          <p:cNvSpPr txBox="1">
            <a:spLocks noChangeArrowheads="1"/>
          </p:cNvSpPr>
          <p:nvPr/>
        </p:nvSpPr>
        <p:spPr bwMode="auto">
          <a:xfrm>
            <a:off x="8571403" y="4079565"/>
            <a:ext cx="542700" cy="49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FF3300"/>
                </a:solidFill>
                <a:latin typeface="微软雅黑" panose="020B0503020204020204" pitchFamily="34" charset="-122"/>
                <a:ea typeface="微软雅黑" panose="020B0503020204020204" pitchFamily="34" charset="-122"/>
              </a:rPr>
              <a:t>C</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utoUpdateAnimBg="0"/>
      <p:bldP spid="8" grpId="0" bldLvl="0" autoUpdateAnimBg="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319" y="904515"/>
            <a:ext cx="11339459" cy="5688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5"/>
          <p:cNvSpPr/>
          <p:nvPr/>
        </p:nvSpPr>
        <p:spPr>
          <a:xfrm>
            <a:off x="335317" y="1124912"/>
            <a:ext cx="11423782" cy="1508101"/>
          </a:xfrm>
          <a:prstGeom prst="rect">
            <a:avLst/>
          </a:prstGeom>
        </p:spPr>
        <p:txBody>
          <a:bodyPr wrap="square" lIns="121917" tIns="60958" rIns="121917" bIns="60958">
            <a:sp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如图是与美国某品牌汽车生产相关联的部分企业，这说明了当今国际经济关系是（  ）</a:t>
            </a:r>
          </a:p>
          <a:p>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．国际商业竞争日趋激烈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．各个国家经济发展自成一体</a:t>
            </a:r>
          </a:p>
          <a:p>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．国际经济合作不断加强</a:t>
            </a:r>
          </a:p>
          <a:p>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．国际经济合作不断削弱</a:t>
            </a:r>
          </a:p>
        </p:txBody>
      </p:sp>
      <p:pic>
        <p:nvPicPr>
          <p:cNvPr id="1026" name="Picture 2" descr="http://tqmssn.czbanbantong.com/tqms/a018eec00f6b4ff4bc3140316e102605.im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2751" y="1739391"/>
            <a:ext cx="1631969" cy="11521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1"/>
          <p:cNvSpPr txBox="1">
            <a:spLocks noChangeArrowheads="1"/>
          </p:cNvSpPr>
          <p:nvPr/>
        </p:nvSpPr>
        <p:spPr bwMode="auto">
          <a:xfrm>
            <a:off x="8649543" y="1023229"/>
            <a:ext cx="542700" cy="49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FF3300"/>
                </a:solidFill>
                <a:latin typeface="微软雅黑" panose="020B0503020204020204" pitchFamily="34" charset="-122"/>
                <a:ea typeface="微软雅黑" panose="020B0503020204020204" pitchFamily="34" charset="-122"/>
              </a:rPr>
              <a:t>C</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
        <p:nvSpPr>
          <p:cNvPr id="11" name="矩形 10"/>
          <p:cNvSpPr/>
          <p:nvPr/>
        </p:nvSpPr>
        <p:spPr>
          <a:xfrm>
            <a:off x="335316" y="3332990"/>
            <a:ext cx="11332741" cy="2200598"/>
          </a:xfrm>
          <a:prstGeom prst="rect">
            <a:avLst/>
          </a:prstGeom>
        </p:spPr>
        <p:txBody>
          <a:bodyPr wrap="square" lIns="121917" tIns="60958" rIns="121917" bIns="60958">
            <a:spAutoFit/>
          </a:bodyPr>
          <a:lstStyle/>
          <a:p>
            <a:pPr>
              <a:lnSpc>
                <a:spcPct val="150000"/>
              </a:lnSpc>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下列生产、生活现象中不能体现经济全球化的是（　　）</a:t>
            </a:r>
          </a:p>
          <a:p>
            <a:pPr>
              <a:lnSpc>
                <a:spcPct val="150000"/>
              </a:lnSpc>
            </a:pP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．在泰兴的超市可以买到山东烟台的苹果</a:t>
            </a:r>
          </a:p>
          <a:p>
            <a:pPr>
              <a:lnSpc>
                <a:spcPct val="150000"/>
              </a:lnSpc>
            </a:pP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．在中国可以买到产自美国的最新手机</a:t>
            </a:r>
          </a:p>
          <a:p>
            <a:pPr>
              <a:lnSpc>
                <a:spcPct val="150000"/>
              </a:lnSpc>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．中国的棉花、淡水产品大量出口到日本</a:t>
            </a:r>
          </a:p>
          <a:p>
            <a:pPr>
              <a:lnSpc>
                <a:spcPct val="150000"/>
              </a:lnSpc>
            </a:pP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．上海宝钢的铁矿石主要来自澳大利亚</a:t>
            </a:r>
          </a:p>
        </p:txBody>
      </p:sp>
      <p:sp>
        <p:nvSpPr>
          <p:cNvPr id="14" name="Text Box 11"/>
          <p:cNvSpPr txBox="1">
            <a:spLocks noChangeArrowheads="1"/>
          </p:cNvSpPr>
          <p:nvPr/>
        </p:nvSpPr>
        <p:spPr bwMode="auto">
          <a:xfrm>
            <a:off x="5632332" y="3333202"/>
            <a:ext cx="553920" cy="49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FF3300"/>
                </a:solidFill>
                <a:latin typeface="微软雅黑" panose="020B0503020204020204" pitchFamily="34" charset="-122"/>
                <a:ea typeface="微软雅黑" panose="020B0503020204020204" pitchFamily="34" charset="-122"/>
              </a:rPr>
              <a:t>A</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autoUpdateAnimBg="0"/>
      <p:bldP spid="14" grpId="0" bldLvl="0" animBg="1" autoUpdateAnimBg="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12" y="1064536"/>
            <a:ext cx="11339459" cy="4635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476149" y="1412778"/>
            <a:ext cx="11039790" cy="3031595"/>
          </a:xfrm>
          <a:prstGeom prst="rect">
            <a:avLst/>
          </a:prstGeom>
        </p:spPr>
        <p:txBody>
          <a:bodyPr wrap="square" lIns="121917" tIns="60958" rIns="121917" bIns="60958">
            <a:spAutoFit/>
          </a:bodyPr>
          <a:lstStyle/>
          <a:p>
            <a:pPr>
              <a:lnSpc>
                <a:spcPct val="150000"/>
              </a:lnSpc>
            </a:pPr>
            <a:r>
              <a:rPr lang="en-US" altLang="zh-CN" dirty="0">
                <a:latin typeface="微软雅黑" panose="020B0503020204020204" pitchFamily="34" charset="-122"/>
                <a:ea typeface="微软雅黑" panose="020B0503020204020204" pitchFamily="34" charset="-122"/>
              </a:rPr>
              <a:t>5.2015</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日，亚投行意向创始成员国正式确定为</a:t>
            </a:r>
            <a:r>
              <a:rPr lang="en-US" altLang="zh-CN" dirty="0">
                <a:latin typeface="微软雅黑" panose="020B0503020204020204" pitchFamily="34" charset="-122"/>
                <a:ea typeface="微软雅黑" panose="020B0503020204020204" pitchFamily="34" charset="-122"/>
              </a:rPr>
              <a:t>57</a:t>
            </a:r>
            <a:r>
              <a:rPr lang="zh-CN" altLang="en-US" dirty="0">
                <a:latin typeface="微软雅黑" panose="020B0503020204020204" pitchFamily="34" charset="-122"/>
                <a:ea typeface="微软雅黑" panose="020B0503020204020204" pitchFamily="34" charset="-122"/>
              </a:rPr>
              <a:t>个国家，其中亚洲</a:t>
            </a:r>
            <a:r>
              <a:rPr lang="en-US" altLang="zh-CN" dirty="0">
                <a:latin typeface="微软雅黑" panose="020B0503020204020204" pitchFamily="34" charset="-122"/>
                <a:ea typeface="微软雅黑" panose="020B0503020204020204" pitchFamily="34" charset="-122"/>
              </a:rPr>
              <a:t>34</a:t>
            </a:r>
            <a:r>
              <a:rPr lang="zh-CN" altLang="en-US" dirty="0">
                <a:latin typeface="微软雅黑" panose="020B0503020204020204" pitchFamily="34" charset="-122"/>
                <a:ea typeface="微软雅黑" panose="020B0503020204020204" pitchFamily="34" charset="-122"/>
              </a:rPr>
              <a:t>个，欧洲</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个，南美洲</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个，非洲</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个，大洋洲</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个，亚投行通过繁荣亚洲经济带动中国经济。有助于“一带一路”融资，亚投行的创立体现了（　　）</a:t>
            </a:r>
          </a:p>
          <a:p>
            <a:pPr>
              <a:lnSpc>
                <a:spcPct val="150000"/>
              </a:lnSpc>
            </a:pP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．国家之间和平共处</a:t>
            </a:r>
          </a:p>
          <a:p>
            <a:pPr>
              <a:lnSpc>
                <a:spcPct val="150000"/>
              </a:lnSpc>
            </a:pP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．各国经济自成一体</a:t>
            </a:r>
          </a:p>
          <a:p>
            <a:pPr>
              <a:lnSpc>
                <a:spcPct val="150000"/>
              </a:lnSpc>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．国际合作和经济全球化</a:t>
            </a:r>
          </a:p>
          <a:p>
            <a:pPr>
              <a:lnSpc>
                <a:spcPct val="150000"/>
              </a:lnSpc>
            </a:pP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．国际商业竞争越来越弱</a:t>
            </a:r>
          </a:p>
        </p:txBody>
      </p:sp>
      <p:sp>
        <p:nvSpPr>
          <p:cNvPr id="3" name="Text Box 11"/>
          <p:cNvSpPr txBox="1">
            <a:spLocks noChangeArrowheads="1"/>
          </p:cNvSpPr>
          <p:nvPr/>
        </p:nvSpPr>
        <p:spPr bwMode="auto">
          <a:xfrm>
            <a:off x="1264716" y="2279915"/>
            <a:ext cx="542700" cy="49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1917" tIns="60958" rIns="121917" bIns="60958">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pPr>
            <a:r>
              <a:rPr lang="en-US" altLang="zh-CN" sz="2400" b="0" dirty="0">
                <a:solidFill>
                  <a:srgbClr val="FF3300"/>
                </a:solidFill>
                <a:latin typeface="微软雅黑" panose="020B0503020204020204" pitchFamily="34" charset="-122"/>
                <a:ea typeface="微软雅黑" panose="020B0503020204020204" pitchFamily="34" charset="-122"/>
              </a:rPr>
              <a:t>C</a:t>
            </a:r>
            <a:r>
              <a:rPr lang="zh-CN" altLang="en-US" sz="2400" b="0" dirty="0">
                <a:solidFill>
                  <a:srgbClr val="FF3300"/>
                </a:solidFill>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autoUpdateAnimBg="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电子地图"/>
          <p:cNvPicPr>
            <a:picLocks noChangeAspect="1"/>
          </p:cNvPicPr>
          <p:nvPr/>
        </p:nvPicPr>
        <p:blipFill>
          <a:blip r:embed="rId2" cstate="print"/>
          <a:stretch>
            <a:fillRect/>
          </a:stretch>
        </p:blipFill>
        <p:spPr>
          <a:xfrm>
            <a:off x="1992054" y="1419226"/>
            <a:ext cx="8180910" cy="4314825"/>
          </a:xfrm>
          <a:prstGeom prst="rect">
            <a:avLst/>
          </a:prstGeom>
          <a:noFill/>
          <a:ln w="9525">
            <a:noFill/>
          </a:ln>
        </p:spPr>
      </p:pic>
      <p:sp>
        <p:nvSpPr>
          <p:cNvPr id="23555" name="Text Box 5"/>
          <p:cNvSpPr txBox="1"/>
          <p:nvPr/>
        </p:nvSpPr>
        <p:spPr>
          <a:xfrm>
            <a:off x="5087276" y="822325"/>
            <a:ext cx="1942847" cy="521970"/>
          </a:xfrm>
          <a:prstGeom prst="rect">
            <a:avLst/>
          </a:prstGeom>
          <a:noFill/>
          <a:ln w="9525">
            <a:noFill/>
          </a:ln>
        </p:spPr>
        <p:txBody>
          <a:bodyPr>
            <a:spAutoFit/>
          </a:bodyPr>
          <a:lstStyle/>
          <a:p>
            <a:r>
              <a:rPr lang="zh-CN" altLang="en-US" sz="2800" b="0" dirty="0">
                <a:solidFill>
                  <a:srgbClr val="FF0000"/>
                </a:solidFill>
                <a:latin typeface="微软雅黑" panose="020B0503020204020204" pitchFamily="34" charset="-122"/>
                <a:ea typeface="微软雅黑" panose="020B0503020204020204" pitchFamily="34" charset="-122"/>
              </a:rPr>
              <a:t>现代地图</a:t>
            </a:r>
          </a:p>
        </p:txBody>
      </p:sp>
      <p:sp>
        <p:nvSpPr>
          <p:cNvPr id="306182" name="Text Box 6"/>
          <p:cNvSpPr txBox="1"/>
          <p:nvPr/>
        </p:nvSpPr>
        <p:spPr>
          <a:xfrm>
            <a:off x="2134911" y="5661025"/>
            <a:ext cx="7919006" cy="783590"/>
          </a:xfrm>
          <a:prstGeom prst="rect">
            <a:avLst/>
          </a:prstGeom>
          <a:noFill/>
          <a:ln w="9525">
            <a:noFill/>
          </a:ln>
        </p:spPr>
        <p:txBody>
          <a:bodyPr>
            <a:spAutoFit/>
          </a:bodyPr>
          <a:lstStyle/>
          <a:p>
            <a:pPr>
              <a:lnSpc>
                <a:spcPct val="125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电子地图，克服了传统地图携带不方便、内容更新较慢等不足，具备快速获取地理信息的优点。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6182"/>
                                        </p:tgtEl>
                                        <p:attrNameLst>
                                          <p:attrName>style.visibility</p:attrName>
                                        </p:attrNameLst>
                                      </p:cBhvr>
                                      <p:to>
                                        <p:strVal val="visible"/>
                                      </p:to>
                                    </p:set>
                                    <p:animEffect transition="in" filter="blinds(horizontal)">
                                      <p:cBhvr>
                                        <p:cTn id="7" dur="500"/>
                                        <p:tgtEl>
                                          <p:spTgt spid="306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WordArt 3"/>
          <p:cNvSpPr/>
          <p:nvPr/>
        </p:nvSpPr>
        <p:spPr>
          <a:xfrm>
            <a:off x="4434898" y="842964"/>
            <a:ext cx="3028556" cy="504825"/>
          </a:xfrm>
          <a:prstGeom prst="rect">
            <a:avLst/>
          </a:prstGeom>
        </p:spPr>
        <p:txBody>
          <a:bodyPr wrap="none" fromWordArt="1">
            <a:prstTxWarp prst="textPlain">
              <a:avLst>
                <a:gd name="adj" fmla="val 50000"/>
              </a:avLst>
            </a:prstTxWarp>
            <a:noAutofit/>
          </a:bodyPr>
          <a:lstStyle/>
          <a:p>
            <a:pPr algn="ctr">
              <a:lnSpc>
                <a:spcPct val="90000"/>
              </a:lnSpc>
            </a:pPr>
            <a:r>
              <a:rPr lang="zh-CN" altLang="en-US" sz="3300" b="1" dirty="0">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收集地理信息</a:t>
            </a:r>
          </a:p>
        </p:txBody>
      </p:sp>
      <p:pic>
        <p:nvPicPr>
          <p:cNvPr id="24579" name="Picture 4" descr="收集地理信息2"/>
          <p:cNvPicPr>
            <a:picLocks noChangeAspect="1"/>
          </p:cNvPicPr>
          <p:nvPr/>
        </p:nvPicPr>
        <p:blipFill>
          <a:blip r:embed="rId2" cstate="print"/>
          <a:stretch>
            <a:fillRect/>
          </a:stretch>
        </p:blipFill>
        <p:spPr>
          <a:xfrm>
            <a:off x="6671395" y="1622425"/>
            <a:ext cx="3239665" cy="2236788"/>
          </a:xfrm>
          <a:prstGeom prst="rect">
            <a:avLst/>
          </a:prstGeom>
          <a:noFill/>
          <a:ln w="9525">
            <a:noFill/>
          </a:ln>
        </p:spPr>
      </p:pic>
      <p:pic>
        <p:nvPicPr>
          <p:cNvPr id="24580" name="Picture 5" descr="收集地理信息"/>
          <p:cNvPicPr>
            <a:picLocks noChangeAspect="1"/>
          </p:cNvPicPr>
          <p:nvPr/>
        </p:nvPicPr>
        <p:blipFill>
          <a:blip r:embed="rId3" cstate="print"/>
          <a:stretch>
            <a:fillRect/>
          </a:stretch>
        </p:blipFill>
        <p:spPr>
          <a:xfrm>
            <a:off x="2279354" y="1622425"/>
            <a:ext cx="3255539" cy="2209800"/>
          </a:xfrm>
          <a:prstGeom prst="rect">
            <a:avLst/>
          </a:prstGeom>
          <a:noFill/>
          <a:ln w="9525">
            <a:noFill/>
          </a:ln>
        </p:spPr>
      </p:pic>
      <p:pic>
        <p:nvPicPr>
          <p:cNvPr id="24581" name="Picture 9" descr="1-23 yyy-参观博物馆5"/>
          <p:cNvPicPr>
            <a:picLocks noChangeAspect="1"/>
          </p:cNvPicPr>
          <p:nvPr/>
        </p:nvPicPr>
        <p:blipFill>
          <a:blip r:embed="rId4" cstate="print"/>
          <a:stretch>
            <a:fillRect/>
          </a:stretch>
        </p:blipFill>
        <p:spPr>
          <a:xfrm>
            <a:off x="2279353" y="4006850"/>
            <a:ext cx="3239666" cy="2446338"/>
          </a:xfrm>
          <a:prstGeom prst="rect">
            <a:avLst/>
          </a:prstGeom>
          <a:noFill/>
          <a:ln w="9525">
            <a:noFill/>
          </a:ln>
        </p:spPr>
      </p:pic>
      <p:pic>
        <p:nvPicPr>
          <p:cNvPr id="24582" name="Picture 10" descr="1-24 yyy-天文观察2"/>
          <p:cNvPicPr>
            <a:picLocks noChangeAspect="1"/>
          </p:cNvPicPr>
          <p:nvPr/>
        </p:nvPicPr>
        <p:blipFill>
          <a:blip r:embed="rId5" cstate="print"/>
          <a:stretch>
            <a:fillRect/>
          </a:stretch>
        </p:blipFill>
        <p:spPr>
          <a:xfrm>
            <a:off x="6671395" y="4005263"/>
            <a:ext cx="3239665" cy="243046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0-#ppt_w/2"/>
                                          </p:val>
                                        </p:tav>
                                        <p:tav tm="100000">
                                          <p:val>
                                            <p:strVal val="#ppt_x"/>
                                          </p:val>
                                        </p:tav>
                                      </p:tavLst>
                                    </p:anim>
                                    <p:anim calcmode="lin" valueType="num">
                                      <p:cBhvr additive="base">
                                        <p:cTn id="8" dur="500" fill="hold"/>
                                        <p:tgtEl>
                                          <p:spTgt spid="2458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4579"/>
                                        </p:tgtEl>
                                        <p:attrNameLst>
                                          <p:attrName>style.visibility</p:attrName>
                                        </p:attrNameLst>
                                      </p:cBhvr>
                                      <p:to>
                                        <p:strVal val="visible"/>
                                      </p:to>
                                    </p:set>
                                    <p:anim calcmode="lin" valueType="num">
                                      <p:cBhvr additive="base">
                                        <p:cTn id="13" dur="500" fill="hold"/>
                                        <p:tgtEl>
                                          <p:spTgt spid="24579"/>
                                        </p:tgtEl>
                                        <p:attrNameLst>
                                          <p:attrName>ppt_x</p:attrName>
                                        </p:attrNameLst>
                                      </p:cBhvr>
                                      <p:tavLst>
                                        <p:tav tm="0">
                                          <p:val>
                                            <p:strVal val="1+#ppt_w/2"/>
                                          </p:val>
                                        </p:tav>
                                        <p:tav tm="100000">
                                          <p:val>
                                            <p:strVal val="#ppt_x"/>
                                          </p:val>
                                        </p:tav>
                                      </p:tavLst>
                                    </p:anim>
                                    <p:anim calcmode="lin" valueType="num">
                                      <p:cBhvr additive="base">
                                        <p:cTn id="14" dur="500" fill="hold"/>
                                        <p:tgtEl>
                                          <p:spTgt spid="2457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4581"/>
                                        </p:tgtEl>
                                        <p:attrNameLst>
                                          <p:attrName>style.visibility</p:attrName>
                                        </p:attrNameLst>
                                      </p:cBhvr>
                                      <p:to>
                                        <p:strVal val="visible"/>
                                      </p:to>
                                    </p:set>
                                    <p:animEffect transition="in" filter="blinds(horizontal)">
                                      <p:cBhvr>
                                        <p:cTn id="19" dur="500"/>
                                        <p:tgtEl>
                                          <p:spTgt spid="2458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4582"/>
                                        </p:tgtEl>
                                        <p:attrNameLst>
                                          <p:attrName>style.visibility</p:attrName>
                                        </p:attrNameLst>
                                      </p:cBhvr>
                                      <p:to>
                                        <p:strVal val="visible"/>
                                      </p:to>
                                    </p:set>
                                    <p:anim calcmode="lin" valueType="num">
                                      <p:cBhvr additive="base">
                                        <p:cTn id="24" dur="500" fill="hold"/>
                                        <p:tgtEl>
                                          <p:spTgt spid="24582"/>
                                        </p:tgtEl>
                                        <p:attrNameLst>
                                          <p:attrName>ppt_x</p:attrName>
                                        </p:attrNameLst>
                                      </p:cBhvr>
                                      <p:tavLst>
                                        <p:tav tm="0">
                                          <p:val>
                                            <p:strVal val="#ppt_x"/>
                                          </p:val>
                                        </p:tav>
                                        <p:tav tm="100000">
                                          <p:val>
                                            <p:strVal val="#ppt_x"/>
                                          </p:val>
                                        </p:tav>
                                      </p:tavLst>
                                    </p:anim>
                                    <p:anim calcmode="lin" valueType="num">
                                      <p:cBhvr additive="base">
                                        <p:cTn id="25"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0"/>
          <p:cNvSpPr txBox="1"/>
          <p:nvPr/>
        </p:nvSpPr>
        <p:spPr>
          <a:xfrm>
            <a:off x="4095217" y="714375"/>
            <a:ext cx="4571405" cy="521970"/>
          </a:xfrm>
          <a:prstGeom prst="rect">
            <a:avLst/>
          </a:prstGeom>
          <a:no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（一）解开地理之</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谜</a:t>
            </a:r>
            <a:r>
              <a:rPr lang="en-US" altLang="zh-CN"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grpSp>
        <p:nvGrpSpPr>
          <p:cNvPr id="2" name="组合 15"/>
          <p:cNvGrpSpPr/>
          <p:nvPr/>
        </p:nvGrpSpPr>
        <p:grpSpPr>
          <a:xfrm>
            <a:off x="2523797" y="1500189"/>
            <a:ext cx="3560300" cy="2357437"/>
            <a:chOff x="1000100" y="1500174"/>
            <a:chExt cx="3560694" cy="2357454"/>
          </a:xfrm>
        </p:grpSpPr>
        <p:pic>
          <p:nvPicPr>
            <p:cNvPr id="15376" name="Picture 7"/>
            <p:cNvPicPr>
              <a:picLocks noChangeAspect="1"/>
            </p:cNvPicPr>
            <p:nvPr/>
          </p:nvPicPr>
          <p:blipFill>
            <a:blip r:embed="rId2" cstate="print"/>
            <a:stretch>
              <a:fillRect/>
            </a:stretch>
          </p:blipFill>
          <p:spPr>
            <a:xfrm>
              <a:off x="1000100" y="1500174"/>
              <a:ext cx="3560694" cy="2357454"/>
            </a:xfrm>
            <a:prstGeom prst="rect">
              <a:avLst/>
            </a:prstGeom>
            <a:noFill/>
            <a:ln w="9525">
              <a:noFill/>
            </a:ln>
          </p:spPr>
        </p:pic>
        <p:sp>
          <p:nvSpPr>
            <p:cNvPr id="15377" name="TextBox 11"/>
            <p:cNvSpPr txBox="1"/>
            <p:nvPr/>
          </p:nvSpPr>
          <p:spPr>
            <a:xfrm>
              <a:off x="1000100" y="1500174"/>
              <a:ext cx="642942" cy="521974"/>
            </a:xfrm>
            <a:prstGeom prst="rect">
              <a:avLst/>
            </a:prstGeom>
            <a:solidFill>
              <a:schemeClr val="bg1"/>
            </a:solid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春</a:t>
              </a:r>
            </a:p>
          </p:txBody>
        </p:sp>
      </p:grpSp>
      <p:grpSp>
        <p:nvGrpSpPr>
          <p:cNvPr id="3" name="组合 16"/>
          <p:cNvGrpSpPr/>
          <p:nvPr/>
        </p:nvGrpSpPr>
        <p:grpSpPr>
          <a:xfrm>
            <a:off x="6452349" y="1500188"/>
            <a:ext cx="3571410" cy="2343150"/>
            <a:chOff x="4929190" y="1500174"/>
            <a:chExt cx="3571900" cy="2343123"/>
          </a:xfrm>
        </p:grpSpPr>
        <p:pic>
          <p:nvPicPr>
            <p:cNvPr id="15374" name="Picture 6" descr="http://www.taopic.com/uploads/allimg/110620/32-11062010362129.jpg"/>
            <p:cNvPicPr>
              <a:picLocks noChangeAspect="1"/>
            </p:cNvPicPr>
            <p:nvPr/>
          </p:nvPicPr>
          <p:blipFill>
            <a:blip r:embed="rId3" cstate="print"/>
            <a:stretch>
              <a:fillRect/>
            </a:stretch>
          </p:blipFill>
          <p:spPr>
            <a:xfrm>
              <a:off x="4929190" y="1500174"/>
              <a:ext cx="3518202" cy="2343123"/>
            </a:xfrm>
            <a:prstGeom prst="rect">
              <a:avLst/>
            </a:prstGeom>
            <a:noFill/>
            <a:ln w="9525">
              <a:noFill/>
            </a:ln>
          </p:spPr>
        </p:pic>
        <p:sp>
          <p:nvSpPr>
            <p:cNvPr id="15375" name="TextBox 12"/>
            <p:cNvSpPr txBox="1"/>
            <p:nvPr/>
          </p:nvSpPr>
          <p:spPr>
            <a:xfrm>
              <a:off x="7929586" y="1500174"/>
              <a:ext cx="571504" cy="521964"/>
            </a:xfrm>
            <a:prstGeom prst="rect">
              <a:avLst/>
            </a:prstGeom>
            <a:solidFill>
              <a:schemeClr val="bg1"/>
            </a:solid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夏</a:t>
              </a:r>
            </a:p>
          </p:txBody>
        </p:sp>
      </p:grpSp>
      <p:grpSp>
        <p:nvGrpSpPr>
          <p:cNvPr id="4" name="组合 17"/>
          <p:cNvGrpSpPr/>
          <p:nvPr/>
        </p:nvGrpSpPr>
        <p:grpSpPr>
          <a:xfrm>
            <a:off x="2452369" y="4071938"/>
            <a:ext cx="3642838" cy="2095500"/>
            <a:chOff x="928662" y="4071942"/>
            <a:chExt cx="3643312" cy="2095501"/>
          </a:xfrm>
        </p:grpSpPr>
        <p:pic>
          <p:nvPicPr>
            <p:cNvPr id="15372" name="Picture 9" descr="http://img3.imgtn.bdimg.com/it/u=3947759616,1990378525&amp;fm=206&amp;gp=0.jpg"/>
            <p:cNvPicPr>
              <a:picLocks noChangeAspect="1"/>
            </p:cNvPicPr>
            <p:nvPr/>
          </p:nvPicPr>
          <p:blipFill>
            <a:blip r:embed="rId4" cstate="print"/>
            <a:stretch>
              <a:fillRect/>
            </a:stretch>
          </p:blipFill>
          <p:spPr>
            <a:xfrm>
              <a:off x="928662" y="4112240"/>
              <a:ext cx="3643312" cy="2055203"/>
            </a:xfrm>
            <a:prstGeom prst="rect">
              <a:avLst/>
            </a:prstGeom>
            <a:noFill/>
            <a:ln w="9525">
              <a:noFill/>
            </a:ln>
          </p:spPr>
        </p:pic>
        <p:sp>
          <p:nvSpPr>
            <p:cNvPr id="15373" name="TextBox 13"/>
            <p:cNvSpPr txBox="1"/>
            <p:nvPr/>
          </p:nvSpPr>
          <p:spPr>
            <a:xfrm>
              <a:off x="928662" y="4071942"/>
              <a:ext cx="571504" cy="521970"/>
            </a:xfrm>
            <a:prstGeom prst="rect">
              <a:avLst/>
            </a:prstGeom>
            <a:solidFill>
              <a:schemeClr val="bg1"/>
            </a:solidFill>
            <a:ln w="9525">
              <a:noFill/>
            </a:ln>
          </p:spPr>
          <p:txBody>
            <a:bodyPr>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秋</a:t>
              </a:r>
            </a:p>
          </p:txBody>
        </p:sp>
      </p:grpSp>
      <p:grpSp>
        <p:nvGrpSpPr>
          <p:cNvPr id="5" name="组合 18"/>
          <p:cNvGrpSpPr/>
          <p:nvPr/>
        </p:nvGrpSpPr>
        <p:grpSpPr>
          <a:xfrm>
            <a:off x="6452349" y="4071938"/>
            <a:ext cx="3499981" cy="2089150"/>
            <a:chOff x="4929190" y="4071942"/>
            <a:chExt cx="3500462" cy="2089562"/>
          </a:xfrm>
        </p:grpSpPr>
        <p:pic>
          <p:nvPicPr>
            <p:cNvPr id="15370" name="Picture 13" descr="http://pic.yesky.com/imagelist/06/51/1357855_5703.jpg"/>
            <p:cNvPicPr>
              <a:picLocks noChangeAspect="1"/>
            </p:cNvPicPr>
            <p:nvPr/>
          </p:nvPicPr>
          <p:blipFill>
            <a:blip r:embed="rId5" cstate="print"/>
            <a:stretch>
              <a:fillRect/>
            </a:stretch>
          </p:blipFill>
          <p:spPr>
            <a:xfrm>
              <a:off x="4929190" y="4071942"/>
              <a:ext cx="3500462" cy="2089562"/>
            </a:xfrm>
            <a:prstGeom prst="rect">
              <a:avLst/>
            </a:prstGeom>
            <a:noFill/>
            <a:ln w="9525">
              <a:noFill/>
            </a:ln>
          </p:spPr>
        </p:pic>
        <p:sp>
          <p:nvSpPr>
            <p:cNvPr id="15371" name="TextBox 14"/>
            <p:cNvSpPr txBox="1"/>
            <p:nvPr/>
          </p:nvSpPr>
          <p:spPr>
            <a:xfrm>
              <a:off x="7858148" y="4071942"/>
              <a:ext cx="571504" cy="522073"/>
            </a:xfrm>
            <a:prstGeom prst="rect">
              <a:avLst/>
            </a:prstGeom>
            <a:solidFill>
              <a:schemeClr val="bg1"/>
            </a:solid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冬</a:t>
              </a:r>
            </a:p>
          </p:txBody>
        </p:sp>
      </p:gr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WordArt 3"/>
          <p:cNvSpPr/>
          <p:nvPr/>
        </p:nvSpPr>
        <p:spPr>
          <a:xfrm>
            <a:off x="4219026" y="1268414"/>
            <a:ext cx="3028556" cy="504825"/>
          </a:xfrm>
          <a:prstGeom prst="rect">
            <a:avLst/>
          </a:prstGeom>
        </p:spPr>
        <p:txBody>
          <a:bodyPr wrap="none" fromWordArt="1">
            <a:prstTxWarp prst="textPlain">
              <a:avLst>
                <a:gd name="adj" fmla="val 50000"/>
              </a:avLst>
            </a:prstTxWarp>
            <a:noAutofit/>
          </a:bodyPr>
          <a:lstStyle/>
          <a:p>
            <a:pPr algn="ctr"/>
            <a:r>
              <a:rPr lang="zh-CN" altLang="en-US" sz="3300" b="1" dirty="0">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思考地理问题</a:t>
            </a:r>
          </a:p>
        </p:txBody>
      </p:sp>
      <p:sp>
        <p:nvSpPr>
          <p:cNvPr id="25603" name="Text Box 6"/>
          <p:cNvSpPr txBox="1"/>
          <p:nvPr/>
        </p:nvSpPr>
        <p:spPr>
          <a:xfrm>
            <a:off x="2782843" y="2355851"/>
            <a:ext cx="7709166" cy="3969385"/>
          </a:xfrm>
          <a:prstGeom prst="rect">
            <a:avLst/>
          </a:prstGeom>
          <a:noFill/>
          <a:ln w="9525">
            <a:noFill/>
          </a:ln>
        </p:spPr>
        <p:txBody>
          <a:bodyPr wrap="square">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一、通过对比、分析与综合等方法，探究地理事物和现象的特征与成因，思考它们之间的相互关系。</a:t>
            </a:r>
          </a:p>
          <a:p>
            <a:pPr>
              <a:spcBef>
                <a:spcPct val="50000"/>
              </a:spcBef>
            </a:pPr>
            <a:r>
              <a:rPr lang="zh-CN" altLang="en-US" sz="2800" dirty="0">
                <a:latin typeface="微软雅黑" panose="020B0503020204020204" pitchFamily="34" charset="-122"/>
                <a:ea typeface="微软雅黑" panose="020B0503020204020204" pitchFamily="34" charset="-122"/>
              </a:rPr>
              <a:t>二、善于提出各种地理问题，敢于对某些地理结论提出疑问。</a:t>
            </a:r>
          </a:p>
          <a:p>
            <a:pPr>
              <a:spcBef>
                <a:spcPct val="50000"/>
              </a:spcBef>
            </a:pPr>
            <a:r>
              <a:rPr lang="zh-CN" altLang="en-US" sz="2800" dirty="0">
                <a:latin typeface="微软雅黑" panose="020B0503020204020204" pitchFamily="34" charset="-122"/>
                <a:ea typeface="微软雅黑" panose="020B0503020204020204" pitchFamily="34" charset="-122"/>
              </a:rPr>
              <a:t>三、多角度观察、认识某些地理事物和现象，既要看到它们有利的一面，又要看到它们不利的一面，并且能够产生一些联想与创意。</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descr="伐木"/>
          <p:cNvPicPr>
            <a:picLocks noChangeAspect="1"/>
          </p:cNvPicPr>
          <p:nvPr/>
        </p:nvPicPr>
        <p:blipFill>
          <a:blip r:embed="rId2" cstate="print"/>
          <a:stretch>
            <a:fillRect/>
          </a:stretch>
        </p:blipFill>
        <p:spPr>
          <a:xfrm>
            <a:off x="2350782" y="2781301"/>
            <a:ext cx="3098397" cy="2265363"/>
          </a:xfrm>
          <a:prstGeom prst="rect">
            <a:avLst/>
          </a:prstGeom>
          <a:noFill/>
          <a:ln w="9525">
            <a:noFill/>
          </a:ln>
        </p:spPr>
      </p:pic>
      <p:pic>
        <p:nvPicPr>
          <p:cNvPr id="26627" name="Picture 5" descr="20元人民币"/>
          <p:cNvPicPr>
            <a:picLocks noChangeAspect="1"/>
          </p:cNvPicPr>
          <p:nvPr/>
        </p:nvPicPr>
        <p:blipFill>
          <a:blip r:embed="rId3" cstate="print"/>
          <a:stretch>
            <a:fillRect/>
          </a:stretch>
        </p:blipFill>
        <p:spPr>
          <a:xfrm>
            <a:off x="5879335" y="3175001"/>
            <a:ext cx="3815853" cy="1838325"/>
          </a:xfrm>
          <a:prstGeom prst="rect">
            <a:avLst/>
          </a:prstGeom>
          <a:noFill/>
          <a:ln w="9525">
            <a:noFill/>
          </a:ln>
        </p:spPr>
      </p:pic>
      <p:sp>
        <p:nvSpPr>
          <p:cNvPr id="26628" name="Rectangle 7"/>
          <p:cNvSpPr/>
          <p:nvPr/>
        </p:nvSpPr>
        <p:spPr>
          <a:xfrm>
            <a:off x="1992053" y="1850317"/>
            <a:ext cx="184731" cy="507831"/>
          </a:xfrm>
          <a:prstGeom prst="rect">
            <a:avLst/>
          </a:prstGeom>
          <a:noFill/>
          <a:ln w="9525">
            <a:noFill/>
          </a:ln>
        </p:spPr>
        <p:txBody>
          <a:bodyPr wrap="none" anchor="ctr">
            <a:spAutoFit/>
          </a:bodyPr>
          <a:lstStyle/>
          <a:p>
            <a:endParaRPr lang="en-US" altLang="zh-CN" sz="900" b="0" dirty="0">
              <a:latin typeface="微软雅黑" panose="020B0503020204020204" pitchFamily="34" charset="-122"/>
              <a:ea typeface="微软雅黑" panose="020B0503020204020204" pitchFamily="34" charset="-122"/>
            </a:endParaRPr>
          </a:p>
          <a:p>
            <a:pPr eaLnBrk="0" hangingPunct="0"/>
            <a:endParaRPr lang="en-US" altLang="zh-CN" sz="1800" b="0" dirty="0">
              <a:latin typeface="Arial" panose="020B0604020202020204" pitchFamily="34" charset="0"/>
              <a:ea typeface="微软雅黑" panose="020B0503020204020204" pitchFamily="34" charset="-122"/>
            </a:endParaRPr>
          </a:p>
        </p:txBody>
      </p:sp>
      <p:sp>
        <p:nvSpPr>
          <p:cNvPr id="26629" name="Rectangle 10"/>
          <p:cNvSpPr/>
          <p:nvPr/>
        </p:nvSpPr>
        <p:spPr>
          <a:xfrm>
            <a:off x="2568241" y="1916113"/>
            <a:ext cx="7126947" cy="368300"/>
          </a:xfrm>
          <a:prstGeom prst="rect">
            <a:avLst/>
          </a:prstGeom>
          <a:noFill/>
          <a:ln w="9525">
            <a:noFill/>
          </a:ln>
        </p:spPr>
        <p:txBody>
          <a:bodyPr>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读下列材料，根据例题的样式，提出问题，并思考解答方法。</a:t>
            </a:r>
          </a:p>
        </p:txBody>
      </p:sp>
      <p:sp>
        <p:nvSpPr>
          <p:cNvPr id="26630" name="Rectangle 11"/>
          <p:cNvSpPr/>
          <p:nvPr/>
        </p:nvSpPr>
        <p:spPr>
          <a:xfrm>
            <a:off x="2207926" y="5264150"/>
            <a:ext cx="3262432" cy="400110"/>
          </a:xfrm>
          <a:prstGeom prst="rect">
            <a:avLst/>
          </a:prstGeom>
          <a:noFill/>
          <a:ln w="9525">
            <a:noFill/>
          </a:ln>
        </p:spPr>
        <p:txBody>
          <a:bodyPr wrap="none">
            <a:spAutoFit/>
          </a:bodyPr>
          <a:lstStyle/>
          <a:p>
            <a:r>
              <a:rPr lang="zh-CN" altLang="en-US" sz="2000" b="0" dirty="0">
                <a:latin typeface="微软雅黑" panose="020B0503020204020204" pitchFamily="34" charset="-122"/>
                <a:ea typeface="微软雅黑" panose="020B0503020204020204" pitchFamily="34" charset="-122"/>
              </a:rPr>
              <a:t>巴西的拓荒者正在砍树开荒</a:t>
            </a:r>
          </a:p>
        </p:txBody>
      </p:sp>
      <p:sp>
        <p:nvSpPr>
          <p:cNvPr id="26631" name="Rectangle 12"/>
          <p:cNvSpPr/>
          <p:nvPr/>
        </p:nvSpPr>
        <p:spPr>
          <a:xfrm>
            <a:off x="6023779" y="5264150"/>
            <a:ext cx="3563796" cy="400110"/>
          </a:xfrm>
          <a:prstGeom prst="rect">
            <a:avLst/>
          </a:prstGeom>
          <a:noFill/>
          <a:ln w="9525">
            <a:noFill/>
          </a:ln>
        </p:spPr>
        <p:txBody>
          <a:bodyPr wrap="none">
            <a:spAutoFit/>
          </a:bodyPr>
          <a:lstStyle/>
          <a:p>
            <a:r>
              <a:rPr lang="en-US" altLang="zh-CN" sz="2000" b="0" dirty="0">
                <a:latin typeface="微软雅黑" panose="020B0503020204020204" pitchFamily="34" charset="-122"/>
                <a:ea typeface="微软雅黑" panose="020B0503020204020204" pitchFamily="34" charset="-122"/>
              </a:rPr>
              <a:t>20</a:t>
            </a:r>
            <a:r>
              <a:rPr lang="zh-CN" altLang="en-US" sz="2000" b="0" dirty="0">
                <a:latin typeface="微软雅黑" panose="020B0503020204020204" pitchFamily="34" charset="-122"/>
                <a:ea typeface="微软雅黑" panose="020B0503020204020204" pitchFamily="34" charset="-122"/>
              </a:rPr>
              <a:t>元人民币（样币）上的景观</a:t>
            </a:r>
          </a:p>
        </p:txBody>
      </p:sp>
      <p:sp>
        <p:nvSpPr>
          <p:cNvPr id="26632" name="WordArt 13"/>
          <p:cNvSpPr/>
          <p:nvPr/>
        </p:nvSpPr>
        <p:spPr>
          <a:xfrm>
            <a:off x="5447591" y="1125539"/>
            <a:ext cx="1028566" cy="504825"/>
          </a:xfrm>
          <a:prstGeom prst="rect">
            <a:avLst/>
          </a:prstGeom>
        </p:spPr>
        <p:txBody>
          <a:bodyPr wrap="none" fromWordArt="1">
            <a:prstTxWarp prst="textPlain">
              <a:avLst>
                <a:gd name="adj" fmla="val 50000"/>
              </a:avLst>
            </a:prstTxWarp>
            <a:normAutofit fontScale="82500" lnSpcReduction="20000"/>
          </a:bodyPr>
          <a:lstStyle/>
          <a:p>
            <a:pPr algn="ctr"/>
            <a:r>
              <a:rPr lang="zh-CN" altLang="en-US" sz="4000" b="1">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隶书" panose="02010509060101010101" charset="-122"/>
                <a:ea typeface="隶书" panose="02010509060101010101" charset="-122"/>
              </a:rPr>
              <a:t>活动</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1"/>
          <p:cNvPicPr>
            <a:picLocks noChangeAspect="1"/>
          </p:cNvPicPr>
          <p:nvPr/>
        </p:nvPicPr>
        <p:blipFill>
          <a:blip r:embed="rId2" cstate="print"/>
          <a:stretch>
            <a:fillRect/>
          </a:stretch>
        </p:blipFill>
        <p:spPr>
          <a:xfrm>
            <a:off x="1992054" y="1900238"/>
            <a:ext cx="8206307" cy="4697412"/>
          </a:xfrm>
          <a:prstGeom prst="rect">
            <a:avLst/>
          </a:prstGeom>
          <a:noFill/>
          <a:ln w="9525">
            <a:noFill/>
          </a:ln>
        </p:spPr>
      </p:pic>
      <p:grpSp>
        <p:nvGrpSpPr>
          <p:cNvPr id="2" name="Group 3"/>
          <p:cNvGrpSpPr>
            <a:grpSpLocks noChangeAspect="1"/>
          </p:cNvGrpSpPr>
          <p:nvPr/>
        </p:nvGrpSpPr>
        <p:grpSpPr>
          <a:xfrm>
            <a:off x="3719029" y="2330450"/>
            <a:ext cx="4852355" cy="1169988"/>
            <a:chOff x="0" y="0"/>
            <a:chExt cx="3057" cy="737"/>
          </a:xfrm>
        </p:grpSpPr>
        <p:pic>
          <p:nvPicPr>
            <p:cNvPr id="27657" name="Picture 4" descr="野外旅行5"/>
            <p:cNvPicPr>
              <a:picLocks noChangeAspect="1"/>
            </p:cNvPicPr>
            <p:nvPr/>
          </p:nvPicPr>
          <p:blipFill>
            <a:blip r:embed="rId3" cstate="print"/>
            <a:stretch>
              <a:fillRect/>
            </a:stretch>
          </p:blipFill>
          <p:spPr>
            <a:xfrm>
              <a:off x="0" y="0"/>
              <a:ext cx="842" cy="737"/>
            </a:xfrm>
            <a:prstGeom prst="rect">
              <a:avLst/>
            </a:prstGeom>
            <a:noFill/>
            <a:ln w="9525">
              <a:noFill/>
            </a:ln>
          </p:spPr>
        </p:pic>
        <p:pic>
          <p:nvPicPr>
            <p:cNvPr id="27658" name="Picture 5" descr="野外旅行6"/>
            <p:cNvPicPr>
              <a:picLocks noChangeAspect="1"/>
            </p:cNvPicPr>
            <p:nvPr/>
          </p:nvPicPr>
          <p:blipFill>
            <a:blip r:embed="rId4" cstate="print"/>
            <a:stretch>
              <a:fillRect/>
            </a:stretch>
          </p:blipFill>
          <p:spPr>
            <a:xfrm>
              <a:off x="1107" y="0"/>
              <a:ext cx="842" cy="737"/>
            </a:xfrm>
            <a:prstGeom prst="rect">
              <a:avLst/>
            </a:prstGeom>
            <a:noFill/>
            <a:ln w="9525">
              <a:noFill/>
            </a:ln>
          </p:spPr>
        </p:pic>
        <p:pic>
          <p:nvPicPr>
            <p:cNvPr id="27659" name="Picture 6" descr="野外旅行7"/>
            <p:cNvPicPr>
              <a:picLocks noChangeAspect="1"/>
            </p:cNvPicPr>
            <p:nvPr/>
          </p:nvPicPr>
          <p:blipFill>
            <a:blip r:embed="rId5" cstate="print"/>
            <a:stretch>
              <a:fillRect/>
            </a:stretch>
          </p:blipFill>
          <p:spPr>
            <a:xfrm>
              <a:off x="2215" y="0"/>
              <a:ext cx="842" cy="737"/>
            </a:xfrm>
            <a:prstGeom prst="rect">
              <a:avLst/>
            </a:prstGeom>
            <a:noFill/>
            <a:ln w="9525">
              <a:noFill/>
            </a:ln>
          </p:spPr>
        </p:pic>
      </p:grpSp>
      <p:grpSp>
        <p:nvGrpSpPr>
          <p:cNvPr id="3" name="Group 7"/>
          <p:cNvGrpSpPr>
            <a:grpSpLocks noChangeAspect="1"/>
          </p:cNvGrpSpPr>
          <p:nvPr/>
        </p:nvGrpSpPr>
        <p:grpSpPr>
          <a:xfrm>
            <a:off x="3358713" y="4130675"/>
            <a:ext cx="5495210" cy="1169988"/>
            <a:chOff x="0" y="0"/>
            <a:chExt cx="3462" cy="737"/>
          </a:xfrm>
        </p:grpSpPr>
        <p:pic>
          <p:nvPicPr>
            <p:cNvPr id="27654" name="Picture 8" descr="野外旅行4"/>
            <p:cNvPicPr>
              <a:picLocks noChangeAspect="1"/>
            </p:cNvPicPr>
            <p:nvPr/>
          </p:nvPicPr>
          <p:blipFill>
            <a:blip r:embed="rId6" cstate="print"/>
            <a:stretch>
              <a:fillRect/>
            </a:stretch>
          </p:blipFill>
          <p:spPr>
            <a:xfrm>
              <a:off x="0" y="0"/>
              <a:ext cx="983" cy="606"/>
            </a:xfrm>
            <a:prstGeom prst="rect">
              <a:avLst/>
            </a:prstGeom>
            <a:noFill/>
            <a:ln w="9525">
              <a:noFill/>
            </a:ln>
          </p:spPr>
        </p:pic>
        <p:pic>
          <p:nvPicPr>
            <p:cNvPr id="27655" name="Picture 9" descr="野外旅行2"/>
            <p:cNvPicPr>
              <a:picLocks noChangeAspect="1"/>
            </p:cNvPicPr>
            <p:nvPr/>
          </p:nvPicPr>
          <p:blipFill>
            <a:blip r:embed="rId7" cstate="print"/>
            <a:stretch>
              <a:fillRect/>
            </a:stretch>
          </p:blipFill>
          <p:spPr>
            <a:xfrm>
              <a:off x="1248" y="0"/>
              <a:ext cx="967" cy="737"/>
            </a:xfrm>
            <a:prstGeom prst="rect">
              <a:avLst/>
            </a:prstGeom>
            <a:noFill/>
            <a:ln w="9525">
              <a:noFill/>
            </a:ln>
          </p:spPr>
        </p:pic>
        <p:pic>
          <p:nvPicPr>
            <p:cNvPr id="27656" name="Picture 10" descr="野外旅行3"/>
            <p:cNvPicPr>
              <a:picLocks noChangeAspect="1"/>
            </p:cNvPicPr>
            <p:nvPr/>
          </p:nvPicPr>
          <p:blipFill>
            <a:blip r:embed="rId8" cstate="print"/>
            <a:stretch>
              <a:fillRect/>
            </a:stretch>
          </p:blipFill>
          <p:spPr>
            <a:xfrm>
              <a:off x="2479" y="0"/>
              <a:ext cx="983" cy="644"/>
            </a:xfrm>
            <a:prstGeom prst="rect">
              <a:avLst/>
            </a:prstGeom>
            <a:noFill/>
            <a:ln w="9525">
              <a:noFill/>
            </a:ln>
          </p:spPr>
        </p:pic>
      </p:grpSp>
      <p:sp>
        <p:nvSpPr>
          <p:cNvPr id="27653" name="WordArt 12"/>
          <p:cNvSpPr/>
          <p:nvPr/>
        </p:nvSpPr>
        <p:spPr>
          <a:xfrm>
            <a:off x="4290454" y="1052514"/>
            <a:ext cx="3028556" cy="504825"/>
          </a:xfrm>
          <a:prstGeom prst="rect">
            <a:avLst/>
          </a:prstGeom>
        </p:spPr>
        <p:txBody>
          <a:bodyPr wrap="none" fromWordArt="1">
            <a:prstTxWarp prst="textPlain">
              <a:avLst>
                <a:gd name="adj" fmla="val 50000"/>
              </a:avLst>
            </a:prstTxWarp>
            <a:normAutofit fontScale="82500" lnSpcReduction="20000"/>
          </a:bodyPr>
          <a:lstStyle/>
          <a:p>
            <a:pPr algn="ctr" eaLnBrk="0" hangingPunct="0"/>
            <a:r>
              <a:rPr lang="zh-CN" altLang="en-US" sz="4000" b="1" dirty="0">
                <a:ln w="19050" cap="flat" cmpd="sng">
                  <a:solidFill>
                    <a:srgbClr val="0000FF"/>
                  </a:solidFill>
                  <a:prstDash val="solid"/>
                  <a:headEnd type="none" w="med" len="med"/>
                  <a:tailEnd type="none" w="med" len="med"/>
                </a:ln>
                <a:solidFill>
                  <a:srgbClr val="00FFFF"/>
                </a:solidFill>
                <a:effectLst>
                  <a:outerShdw dist="35921" dir="2699999" algn="ctr" rotWithShape="0">
                    <a:srgbClr val="990000"/>
                  </a:outerShdw>
                </a:effectLst>
                <a:latin typeface="微软雅黑" panose="020B0503020204020204" pitchFamily="34" charset="-122"/>
                <a:ea typeface="微软雅黑" panose="020B0503020204020204" pitchFamily="34" charset="-122"/>
              </a:rPr>
              <a:t>开展地理考察</a:t>
            </a:r>
          </a:p>
        </p:txBody>
      </p:sp>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图片欣赏</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Text Box 3"/>
          <p:cNvSpPr txBox="1"/>
          <p:nvPr/>
        </p:nvSpPr>
        <p:spPr>
          <a:xfrm>
            <a:off x="2651647" y="2111001"/>
            <a:ext cx="351378" cy="369332"/>
          </a:xfrm>
          <a:prstGeom prst="rect">
            <a:avLst/>
          </a:prstGeom>
          <a:noFill/>
          <a:ln w="9525">
            <a:noFill/>
          </a:ln>
        </p:spPr>
        <p:txBody>
          <a:bodyPr wrap="none">
            <a:spAutoFit/>
          </a:bodyPr>
          <a:lstStyle/>
          <a:p>
            <a:r>
              <a:rPr lang="en-US" altLang="zh-CN" dirty="0">
                <a:solidFill>
                  <a:srgbClr val="FF0000"/>
                </a:solidFill>
                <a:latin typeface="Times New Roman" panose="02020603050405020304" pitchFamily="18" charset="0"/>
                <a:ea typeface="楷体_GB2312" panose="02010609030101010101" pitchFamily="49" charset="-122"/>
              </a:rPr>
              <a:t>A</a:t>
            </a:r>
          </a:p>
        </p:txBody>
      </p:sp>
      <p:sp>
        <p:nvSpPr>
          <p:cNvPr id="296964" name="Text Box 4"/>
          <p:cNvSpPr txBox="1"/>
          <p:nvPr/>
        </p:nvSpPr>
        <p:spPr>
          <a:xfrm>
            <a:off x="8478570" y="4378734"/>
            <a:ext cx="338554" cy="369332"/>
          </a:xfrm>
          <a:prstGeom prst="rect">
            <a:avLst/>
          </a:prstGeom>
          <a:noFill/>
          <a:ln w="9525">
            <a:noFill/>
          </a:ln>
        </p:spPr>
        <p:txBody>
          <a:bodyPr wrap="none">
            <a:spAutoFit/>
          </a:bodyPr>
          <a:lstStyle/>
          <a:p>
            <a:r>
              <a:rPr lang="en-US" altLang="zh-CN" dirty="0">
                <a:solidFill>
                  <a:srgbClr val="FF0000"/>
                </a:solidFill>
                <a:latin typeface="Times New Roman" panose="02020603050405020304" pitchFamily="18" charset="0"/>
                <a:ea typeface="楷体_GB2312" panose="02010609030101010101" pitchFamily="49" charset="-122"/>
              </a:rPr>
              <a:t>B</a:t>
            </a:r>
          </a:p>
        </p:txBody>
      </p:sp>
      <p:sp>
        <p:nvSpPr>
          <p:cNvPr id="29700" name="Text Box 8"/>
          <p:cNvSpPr txBox="1"/>
          <p:nvPr/>
        </p:nvSpPr>
        <p:spPr>
          <a:xfrm>
            <a:off x="1899846" y="1385995"/>
            <a:ext cx="7865039" cy="4523105"/>
          </a:xfrm>
          <a:prstGeom prst="rect">
            <a:avLst/>
          </a:prstGeom>
          <a:noFill/>
          <a:ln w="9525">
            <a:noFill/>
          </a:ln>
        </p:spPr>
        <p:txBody>
          <a:bodyPr>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、绘制一幅简单的学校平面图，下列比例尺比较适宜的是（    ）</a:t>
            </a:r>
          </a:p>
          <a:p>
            <a:pPr marL="179705" lvl="1" indent="0" eaLnBrk="1" hangingPunct="1">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 1:2000                        B. 1:100 000</a:t>
            </a:r>
          </a:p>
          <a:p>
            <a:pPr marL="179705" lvl="1" indent="0" eaLnBrk="1" hangingPunct="1">
              <a:lnSpc>
                <a:spcPct val="150000"/>
              </a:lnSpc>
            </a:pPr>
            <a:r>
              <a:rPr lang="en-US" altLang="zh-CN" sz="2400" dirty="0">
                <a:latin typeface="微软雅黑" panose="020B0503020204020204" pitchFamily="34" charset="-122"/>
                <a:ea typeface="微软雅黑" panose="020B0503020204020204" pitchFamily="34" charset="-122"/>
              </a:rPr>
              <a:t>    C. 1:30 000                     D. 1:1 000 000</a:t>
            </a:r>
          </a:p>
          <a:p>
            <a:pPr>
              <a:lnSpc>
                <a:spcPct val="150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、如果在地图上量得两地之间的直线距离为</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厘米，图上比例尺为</a:t>
            </a:r>
            <a:r>
              <a:rPr lang="en-US" altLang="zh-CN" sz="2400" dirty="0">
                <a:latin typeface="微软雅黑" panose="020B0503020204020204" pitchFamily="34" charset="-122"/>
                <a:ea typeface="微软雅黑" panose="020B0503020204020204" pitchFamily="34" charset="-122"/>
              </a:rPr>
              <a:t>1:6 000 000</a:t>
            </a:r>
            <a:r>
              <a:rPr lang="zh-CN" altLang="en-US" sz="2400" dirty="0">
                <a:latin typeface="微软雅黑" panose="020B0503020204020204" pitchFamily="34" charset="-122"/>
                <a:ea typeface="微软雅黑" panose="020B0503020204020204" pitchFamily="34" charset="-122"/>
              </a:rPr>
              <a:t>，则两地间的实地距离为（    ）</a:t>
            </a:r>
          </a:p>
          <a:p>
            <a:pPr marL="179705" lvl="1" indent="0" eaLnBrk="1" hangingPunct="1">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 18</a:t>
            </a:r>
            <a:r>
              <a:rPr lang="zh-CN" altLang="en-US" sz="2400" dirty="0">
                <a:latin typeface="微软雅黑" panose="020B0503020204020204" pitchFamily="34" charset="-122"/>
                <a:ea typeface="微软雅黑" panose="020B0503020204020204" pitchFamily="34" charset="-122"/>
              </a:rPr>
              <a:t>千米                       </a:t>
            </a:r>
            <a:r>
              <a:rPr lang="en-US" altLang="zh-CN" sz="2400" dirty="0">
                <a:latin typeface="微软雅黑" panose="020B0503020204020204" pitchFamily="34" charset="-122"/>
                <a:ea typeface="微软雅黑" panose="020B0503020204020204" pitchFamily="34" charset="-122"/>
              </a:rPr>
              <a:t>B. 180</a:t>
            </a:r>
            <a:r>
              <a:rPr lang="zh-CN" altLang="en-US" sz="2400" dirty="0">
                <a:latin typeface="微软雅黑" panose="020B0503020204020204" pitchFamily="34" charset="-122"/>
                <a:ea typeface="微软雅黑" panose="020B0503020204020204" pitchFamily="34" charset="-122"/>
              </a:rPr>
              <a:t>千米</a:t>
            </a:r>
          </a:p>
          <a:p>
            <a:pPr marL="179705" lvl="1" indent="0" eaLnBrk="1" hangingPunct="1">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 1800</a:t>
            </a:r>
            <a:r>
              <a:rPr lang="zh-CN" altLang="en-US" sz="2400" dirty="0">
                <a:latin typeface="微软雅黑" panose="020B0503020204020204" pitchFamily="34" charset="-122"/>
                <a:ea typeface="微软雅黑" panose="020B0503020204020204" pitchFamily="34" charset="-122"/>
              </a:rPr>
              <a:t>千米                   </a:t>
            </a:r>
            <a:r>
              <a:rPr lang="en-US" altLang="zh-CN" sz="2400" dirty="0">
                <a:latin typeface="微软雅黑" panose="020B0503020204020204" pitchFamily="34" charset="-122"/>
                <a:ea typeface="微软雅黑" panose="020B0503020204020204" pitchFamily="34" charset="-122"/>
              </a:rPr>
              <a:t>D. 18000</a:t>
            </a:r>
            <a:r>
              <a:rPr lang="zh-CN" altLang="en-US" sz="2400" dirty="0">
                <a:latin typeface="微软雅黑" panose="020B0503020204020204" pitchFamily="34" charset="-122"/>
                <a:ea typeface="微软雅黑" panose="020B0503020204020204" pitchFamily="34" charset="-122"/>
              </a:rPr>
              <a:t>千米</a:t>
            </a:r>
          </a:p>
        </p:txBody>
      </p:sp>
      <p:sp>
        <p:nvSpPr>
          <p:cNvPr id="17" name="矩形 1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63"/>
                                        </p:tgtEl>
                                        <p:attrNameLst>
                                          <p:attrName>style.visibility</p:attrName>
                                        </p:attrNameLst>
                                      </p:cBhvr>
                                      <p:to>
                                        <p:strVal val="visible"/>
                                      </p:to>
                                    </p:set>
                                    <p:anim calcmode="lin" valueType="num">
                                      <p:cBhvr additive="base">
                                        <p:cTn id="7" dur="500" fill="hold"/>
                                        <p:tgtEl>
                                          <p:spTgt spid="296963"/>
                                        </p:tgtEl>
                                        <p:attrNameLst>
                                          <p:attrName>ppt_x</p:attrName>
                                        </p:attrNameLst>
                                      </p:cBhvr>
                                      <p:tavLst>
                                        <p:tav tm="0">
                                          <p:val>
                                            <p:strVal val="#ppt_x"/>
                                          </p:val>
                                        </p:tav>
                                        <p:tav tm="100000">
                                          <p:val>
                                            <p:strVal val="#ppt_x"/>
                                          </p:val>
                                        </p:tav>
                                      </p:tavLst>
                                    </p:anim>
                                    <p:anim calcmode="lin" valueType="num">
                                      <p:cBhvr additive="base">
                                        <p:cTn id="8" dur="500" fill="hold"/>
                                        <p:tgtEl>
                                          <p:spTgt spid="2969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6964"/>
                                        </p:tgtEl>
                                        <p:attrNameLst>
                                          <p:attrName>style.visibility</p:attrName>
                                        </p:attrNameLst>
                                      </p:cBhvr>
                                      <p:to>
                                        <p:strVal val="visible"/>
                                      </p:to>
                                    </p:set>
                                    <p:anim calcmode="lin" valueType="num">
                                      <p:cBhvr additive="base">
                                        <p:cTn id="13" dur="500" fill="hold"/>
                                        <p:tgtEl>
                                          <p:spTgt spid="296964"/>
                                        </p:tgtEl>
                                        <p:attrNameLst>
                                          <p:attrName>ppt_x</p:attrName>
                                        </p:attrNameLst>
                                      </p:cBhvr>
                                      <p:tavLst>
                                        <p:tav tm="0">
                                          <p:val>
                                            <p:strVal val="#ppt_x"/>
                                          </p:val>
                                        </p:tav>
                                        <p:tav tm="100000">
                                          <p:val>
                                            <p:strVal val="#ppt_x"/>
                                          </p:val>
                                        </p:tav>
                                      </p:tavLst>
                                    </p:anim>
                                    <p:anim calcmode="lin" valueType="num">
                                      <p:cBhvr additive="base">
                                        <p:cTn id="14" dur="500" fill="hold"/>
                                        <p:tgtEl>
                                          <p:spTgt spid="296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p:bldP spid="29696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Text Box 3"/>
          <p:cNvSpPr txBox="1"/>
          <p:nvPr/>
        </p:nvSpPr>
        <p:spPr>
          <a:xfrm>
            <a:off x="2762776" y="2364962"/>
            <a:ext cx="387300" cy="368300"/>
          </a:xfrm>
          <a:prstGeom prst="rect">
            <a:avLst/>
          </a:prstGeom>
          <a:noFill/>
          <a:ln w="9525">
            <a:noFill/>
          </a:ln>
        </p:spPr>
        <p:txBody>
          <a:bodyPr>
            <a:spAutoFit/>
          </a:bodyPr>
          <a:lstStyle/>
          <a:p>
            <a:r>
              <a:rPr lang="en-US" altLang="zh-CN" dirty="0">
                <a:solidFill>
                  <a:srgbClr val="FF0000"/>
                </a:solidFill>
                <a:latin typeface="Times New Roman" panose="02020603050405020304" pitchFamily="18" charset="0"/>
                <a:ea typeface="楷体_GB2312" panose="02010609030101010101" pitchFamily="49" charset="-122"/>
              </a:rPr>
              <a:t>D</a:t>
            </a:r>
          </a:p>
        </p:txBody>
      </p:sp>
      <p:sp>
        <p:nvSpPr>
          <p:cNvPr id="297988" name="Text Box 4"/>
          <p:cNvSpPr txBox="1"/>
          <p:nvPr/>
        </p:nvSpPr>
        <p:spPr>
          <a:xfrm>
            <a:off x="6736102" y="931224"/>
            <a:ext cx="387300" cy="368300"/>
          </a:xfrm>
          <a:prstGeom prst="rect">
            <a:avLst/>
          </a:prstGeom>
          <a:noFill/>
          <a:ln w="9525">
            <a:noFill/>
          </a:ln>
        </p:spPr>
        <p:txBody>
          <a:bodyPr>
            <a:spAutoFit/>
          </a:bodyPr>
          <a:lstStyle/>
          <a:p>
            <a:r>
              <a:rPr lang="en-US" altLang="zh-CN" dirty="0">
                <a:solidFill>
                  <a:srgbClr val="FF0000"/>
                </a:solidFill>
                <a:latin typeface="Times New Roman" panose="02020603050405020304" pitchFamily="18" charset="0"/>
                <a:ea typeface="楷体_GB2312" panose="02010609030101010101" pitchFamily="49" charset="-122"/>
              </a:rPr>
              <a:t>D</a:t>
            </a:r>
          </a:p>
        </p:txBody>
      </p:sp>
      <p:sp>
        <p:nvSpPr>
          <p:cNvPr id="30724" name="Text Box 5"/>
          <p:cNvSpPr txBox="1"/>
          <p:nvPr/>
        </p:nvSpPr>
        <p:spPr>
          <a:xfrm>
            <a:off x="2286405" y="962725"/>
            <a:ext cx="7533294" cy="3900170"/>
          </a:xfrm>
          <a:prstGeom prst="rect">
            <a:avLst/>
          </a:prstGeom>
          <a:noFill/>
          <a:ln w="9525">
            <a:noFill/>
          </a:ln>
        </p:spPr>
        <p:txBody>
          <a:bodyPr>
            <a:spAutoFit/>
          </a:bodyPr>
          <a:lstStyle/>
          <a:p>
            <a:pPr>
              <a:lnSpc>
                <a:spcPct val="125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、当你到一个陌生城市旅游时，你应选择（    ）</a:t>
            </a:r>
          </a:p>
          <a:p>
            <a:pPr>
              <a:lnSpc>
                <a:spcPct val="125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．世界气候图             </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．世界政区图</a:t>
            </a:r>
          </a:p>
          <a:p>
            <a:pPr>
              <a:lnSpc>
                <a:spcPct val="125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．中国地形图             </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．城市旅游交通图</a:t>
            </a:r>
          </a:p>
          <a:p>
            <a:pPr>
              <a:lnSpc>
                <a:spcPct val="125000"/>
              </a:lnSpc>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、在有指向标的地图中，其指向标的箭头指示的方向</a:t>
            </a:r>
          </a:p>
          <a:p>
            <a:pPr>
              <a:lnSpc>
                <a:spcPct val="125000"/>
              </a:lnSpc>
            </a:pPr>
            <a:r>
              <a:rPr lang="zh-CN" altLang="en-US" dirty="0">
                <a:latin typeface="微软雅黑" panose="020B0503020204020204" pitchFamily="34" charset="-122"/>
                <a:ea typeface="微软雅黑" panose="020B0503020204020204" pitchFamily="34" charset="-122"/>
              </a:rPr>
              <a:t>为（    ）      </a:t>
            </a:r>
          </a:p>
          <a:p>
            <a:pPr>
              <a:lnSpc>
                <a:spcPct val="125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．东方      </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．南方     </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．西方     </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．北方</a:t>
            </a:r>
          </a:p>
          <a:p>
            <a:pPr>
              <a:lnSpc>
                <a:spcPct val="125000"/>
              </a:lnSpc>
            </a:pP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、某人驾驶汽车从图中</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向</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方向行驶，其行驶方向是（     ）  </a:t>
            </a:r>
          </a:p>
          <a:p>
            <a:pPr>
              <a:lnSpc>
                <a:spcPct val="125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．先向东，后向东北 </a:t>
            </a:r>
          </a:p>
          <a:p>
            <a:pPr>
              <a:lnSpc>
                <a:spcPct val="125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．先向东北，后向北 </a:t>
            </a:r>
          </a:p>
          <a:p>
            <a:pPr>
              <a:lnSpc>
                <a:spcPct val="125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．一直向北</a:t>
            </a:r>
          </a:p>
          <a:p>
            <a:pPr>
              <a:lnSpc>
                <a:spcPct val="125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．先西南，后向南</a:t>
            </a:r>
          </a:p>
        </p:txBody>
      </p:sp>
      <p:sp>
        <p:nvSpPr>
          <p:cNvPr id="297991" name="Text Box 7"/>
          <p:cNvSpPr txBox="1"/>
          <p:nvPr/>
        </p:nvSpPr>
        <p:spPr>
          <a:xfrm>
            <a:off x="8328013" y="3066782"/>
            <a:ext cx="387300" cy="368300"/>
          </a:xfrm>
          <a:prstGeom prst="rect">
            <a:avLst/>
          </a:prstGeom>
          <a:noFill/>
          <a:ln w="9525">
            <a:noFill/>
          </a:ln>
        </p:spPr>
        <p:txBody>
          <a:bodyPr>
            <a:spAutoFit/>
          </a:bodyPr>
          <a:lstStyle/>
          <a:p>
            <a:r>
              <a:rPr lang="en-US" altLang="zh-CN" dirty="0">
                <a:solidFill>
                  <a:srgbClr val="FF0000"/>
                </a:solidFill>
                <a:latin typeface="Times New Roman" panose="02020603050405020304" pitchFamily="18" charset="0"/>
                <a:ea typeface="楷体_GB2312" panose="02010609030101010101" pitchFamily="49" charset="-122"/>
              </a:rPr>
              <a:t>B</a:t>
            </a:r>
          </a:p>
        </p:txBody>
      </p:sp>
      <p:pic>
        <p:nvPicPr>
          <p:cNvPr id="30726" name="Picture 10" descr="未标题-3"/>
          <p:cNvPicPr>
            <a:picLocks noChangeAspect="1"/>
          </p:cNvPicPr>
          <p:nvPr/>
        </p:nvPicPr>
        <p:blipFill>
          <a:blip r:embed="rId2" cstate="print"/>
          <a:stretch>
            <a:fillRect/>
          </a:stretch>
        </p:blipFill>
        <p:spPr>
          <a:xfrm>
            <a:off x="6023779" y="4292600"/>
            <a:ext cx="3526966" cy="1906588"/>
          </a:xfrm>
          <a:prstGeom prst="rect">
            <a:avLst/>
          </a:prstGeom>
          <a:noFill/>
          <a:ln w="9525">
            <a:noFill/>
          </a:ln>
        </p:spPr>
      </p:pic>
      <p:sp>
        <p:nvSpPr>
          <p:cNvPr id="17" name="矩形 16"/>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随堂练习</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987"/>
                                        </p:tgtEl>
                                        <p:attrNameLst>
                                          <p:attrName>style.visibility</p:attrName>
                                        </p:attrNameLst>
                                      </p:cBhvr>
                                      <p:to>
                                        <p:strVal val="visible"/>
                                      </p:to>
                                    </p:set>
                                    <p:anim calcmode="lin" valueType="num">
                                      <p:cBhvr additive="base">
                                        <p:cTn id="7" dur="500" fill="hold"/>
                                        <p:tgtEl>
                                          <p:spTgt spid="297987"/>
                                        </p:tgtEl>
                                        <p:attrNameLst>
                                          <p:attrName>ppt_x</p:attrName>
                                        </p:attrNameLst>
                                      </p:cBhvr>
                                      <p:tavLst>
                                        <p:tav tm="0">
                                          <p:val>
                                            <p:strVal val="#ppt_x"/>
                                          </p:val>
                                        </p:tav>
                                        <p:tav tm="100000">
                                          <p:val>
                                            <p:strVal val="#ppt_x"/>
                                          </p:val>
                                        </p:tav>
                                      </p:tavLst>
                                    </p:anim>
                                    <p:anim calcmode="lin" valueType="num">
                                      <p:cBhvr additive="base">
                                        <p:cTn id="8" dur="500" fill="hold"/>
                                        <p:tgtEl>
                                          <p:spTgt spid="2979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988"/>
                                        </p:tgtEl>
                                        <p:attrNameLst>
                                          <p:attrName>style.visibility</p:attrName>
                                        </p:attrNameLst>
                                      </p:cBhvr>
                                      <p:to>
                                        <p:strVal val="visible"/>
                                      </p:to>
                                    </p:set>
                                    <p:anim calcmode="lin" valueType="num">
                                      <p:cBhvr additive="base">
                                        <p:cTn id="13" dur="500" fill="hold"/>
                                        <p:tgtEl>
                                          <p:spTgt spid="297988"/>
                                        </p:tgtEl>
                                        <p:attrNameLst>
                                          <p:attrName>ppt_x</p:attrName>
                                        </p:attrNameLst>
                                      </p:cBhvr>
                                      <p:tavLst>
                                        <p:tav tm="0">
                                          <p:val>
                                            <p:strVal val="#ppt_x"/>
                                          </p:val>
                                        </p:tav>
                                        <p:tav tm="100000">
                                          <p:val>
                                            <p:strVal val="#ppt_x"/>
                                          </p:val>
                                        </p:tav>
                                      </p:tavLst>
                                    </p:anim>
                                    <p:anim calcmode="lin" valueType="num">
                                      <p:cBhvr additive="base">
                                        <p:cTn id="14" dur="500" fill="hold"/>
                                        <p:tgtEl>
                                          <p:spTgt spid="29798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7991"/>
                                        </p:tgtEl>
                                        <p:attrNameLst>
                                          <p:attrName>style.visibility</p:attrName>
                                        </p:attrNameLst>
                                      </p:cBhvr>
                                      <p:to>
                                        <p:strVal val="visible"/>
                                      </p:to>
                                    </p:set>
                                    <p:anim calcmode="lin" valueType="num">
                                      <p:cBhvr additive="base">
                                        <p:cTn id="19" dur="500" fill="hold"/>
                                        <p:tgtEl>
                                          <p:spTgt spid="297991"/>
                                        </p:tgtEl>
                                        <p:attrNameLst>
                                          <p:attrName>ppt_x</p:attrName>
                                        </p:attrNameLst>
                                      </p:cBhvr>
                                      <p:tavLst>
                                        <p:tav tm="0">
                                          <p:val>
                                            <p:strVal val="#ppt_x"/>
                                          </p:val>
                                        </p:tav>
                                        <p:tav tm="100000">
                                          <p:val>
                                            <p:strVal val="#ppt_x"/>
                                          </p:val>
                                        </p:tav>
                                      </p:tavLst>
                                    </p:anim>
                                    <p:anim calcmode="lin" valueType="num">
                                      <p:cBhvr additive="base">
                                        <p:cTn id="20" dur="500" fill="hold"/>
                                        <p:tgtEl>
                                          <p:spTgt spid="2979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p:bldP spid="297988" grpId="0"/>
      <p:bldP spid="29799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646363" y="2373313"/>
            <a:ext cx="77708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400" b="1" i="0" u="none" strike="noStrike" kern="1200" cap="none" spc="6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谢谢！</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dirty="0"/>
          </a:p>
        </p:txBody>
      </p:sp>
      <p:grpSp>
        <p:nvGrpSpPr>
          <p:cNvPr id="2" name="组合 8"/>
          <p:cNvGrpSpPr>
            <a:grpSpLocks/>
          </p:cNvGrpSpPr>
          <p:nvPr/>
        </p:nvGrpSpPr>
        <p:grpSpPr bwMode="auto">
          <a:xfrm>
            <a:off x="3851486" y="256409"/>
            <a:ext cx="7577847" cy="3067817"/>
            <a:chOff x="3590522" y="386531"/>
            <a:chExt cx="7578834" cy="3069077"/>
          </a:xfrm>
        </p:grpSpPr>
        <p:sp>
          <p:nvSpPr>
            <p:cNvPr id="25" name="矩形 24"/>
            <p:cNvSpPr>
              <a:spLocks noChangeArrowheads="1"/>
            </p:cNvSpPr>
            <p:nvPr/>
          </p:nvSpPr>
          <p:spPr bwMode="auto">
            <a:xfrm>
              <a:off x="8672218" y="386531"/>
              <a:ext cx="2497138" cy="55426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buFont typeface="Arial" panose="020B0604020202020204" pitchFamily="34" charset="0"/>
                <a:buNone/>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第二章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地球的面貌</a:t>
              </a:r>
            </a:p>
          </p:txBody>
        </p:sp>
        <p:sp>
          <p:nvSpPr>
            <p:cNvPr id="26" name="TextBox 2"/>
            <p:cNvSpPr txBox="1">
              <a:spLocks noChangeArrowheads="1"/>
            </p:cNvSpPr>
            <p:nvPr/>
          </p:nvSpPr>
          <p:spPr bwMode="auto">
            <a:xfrm>
              <a:off x="3590522" y="2625005"/>
              <a:ext cx="3548062" cy="830603"/>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4800" b="1" spc="300" dirty="0">
                  <a:solidFill>
                    <a:schemeClr val="tx1">
                      <a:lumMod val="85000"/>
                      <a:lumOff val="15000"/>
                    </a:schemeClr>
                  </a:solidFill>
                  <a:latin typeface="微软雅黑" panose="020B0503020204020204" pitchFamily="34" charset="-122"/>
                  <a:ea typeface="微软雅黑" panose="020B0503020204020204" pitchFamily="34" charset="-122"/>
                </a:rPr>
                <a:t>认识地球</a:t>
              </a:r>
            </a:p>
          </p:txBody>
        </p:sp>
      </p:grpSp>
      <p:sp>
        <p:nvSpPr>
          <p:cNvPr id="10" name="标题 9"/>
          <p:cNvSpPr>
            <a:spLocks noGrp="1"/>
          </p:cNvSpPr>
          <p:nvPr>
            <p:ph type="title" idx="4294967295"/>
          </p:nvPr>
        </p:nvSpPr>
        <p:spPr>
          <a:xfrm>
            <a:off x="609521" y="274638"/>
            <a:ext cx="1165205" cy="778098"/>
          </a:xfrm>
          <a:prstGeom prst="rect">
            <a:avLst/>
          </a:prstGeom>
        </p:spPr>
        <p:txBody>
          <a:bodyPr/>
          <a:lstStyle/>
          <a:p>
            <a:r>
              <a:rPr lang="zh-CN" altLang="en-US" dirty="0"/>
              <a:t>2</a:t>
            </a:r>
            <a:r>
              <a:rPr lang="en-US" altLang="zh-CN" dirty="0"/>
              <a:t>.1</a:t>
            </a:r>
            <a:endParaRPr lang="zh-CN" altLang="en-US" dirty="0"/>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idx="4294967295"/>
          </p:nvPr>
        </p:nvSpPr>
        <p:spPr bwMode="auto">
          <a:xfrm>
            <a:off x="4590452" y="790575"/>
            <a:ext cx="6425364" cy="1512888"/>
          </a:xfrm>
          <a:prstGeom prst="rect">
            <a:avLst/>
          </a:prstGeom>
          <a:noFill/>
          <a:ln>
            <a:miter lim="800000"/>
            <a:headEnd/>
            <a:tailEnd/>
          </a:ln>
        </p:spPr>
        <p:txBody>
          <a:bodyPr lIns="96762" tIns="48381" rIns="96762" bIns="48381"/>
          <a:lstStyle/>
          <a:p>
            <a:pPr marL="0" indent="0"/>
            <a:r>
              <a:rPr lang="zh-CN" altLang="en-US" sz="3000">
                <a:solidFill>
                  <a:srgbClr val="FF0000"/>
                </a:solidFill>
                <a:latin typeface="微软雅黑" pitchFamily="34" charset="-122"/>
                <a:ea typeface="微软雅黑" pitchFamily="34" charset="-122"/>
              </a:rPr>
              <a:t>   第二章</a:t>
            </a:r>
            <a:br>
              <a:rPr lang="zh-CN" altLang="en-US" sz="3000">
                <a:solidFill>
                  <a:srgbClr val="FF0000"/>
                </a:solidFill>
                <a:latin typeface="微软雅黑" pitchFamily="34" charset="-122"/>
                <a:ea typeface="微软雅黑" pitchFamily="34" charset="-122"/>
              </a:rPr>
            </a:br>
            <a:r>
              <a:rPr lang="zh-CN" altLang="en-US" sz="3000">
                <a:solidFill>
                  <a:srgbClr val="FF0000"/>
                </a:solidFill>
                <a:latin typeface="微软雅黑" pitchFamily="34" charset="-122"/>
                <a:ea typeface="微软雅黑" pitchFamily="34" charset="-122"/>
              </a:rPr>
              <a:t>地球的面貌</a:t>
            </a:r>
          </a:p>
        </p:txBody>
      </p:sp>
      <p:sp>
        <p:nvSpPr>
          <p:cNvPr id="8195" name="Rectangle 3"/>
          <p:cNvSpPr>
            <a:spLocks noGrp="1" noChangeArrowheads="1"/>
          </p:cNvSpPr>
          <p:nvPr>
            <p:ph type="subTitle" idx="4294967295"/>
          </p:nvPr>
        </p:nvSpPr>
        <p:spPr bwMode="auto">
          <a:xfrm>
            <a:off x="907932" y="2611439"/>
            <a:ext cx="11282481" cy="2797175"/>
          </a:xfrm>
          <a:prstGeom prst="rect">
            <a:avLst/>
          </a:prstGeom>
          <a:noFill/>
          <a:ln>
            <a:miter lim="800000"/>
            <a:headEnd/>
            <a:tailEnd/>
          </a:ln>
        </p:spPr>
        <p:txBody>
          <a:bodyPr lIns="96762" tIns="48381" rIns="96762" bIns="48381">
            <a:normAutofit lnSpcReduction="10000"/>
          </a:bodyPr>
          <a:lstStyle/>
          <a:p>
            <a:r>
              <a:rPr lang="en-US" altLang="zh-CN" sz="3000">
                <a:latin typeface="微软雅黑" pitchFamily="34" charset="-122"/>
                <a:ea typeface="微软雅黑" pitchFamily="34" charset="-122"/>
              </a:rPr>
              <a:t>        </a:t>
            </a:r>
            <a:r>
              <a:rPr lang="zh-CN" altLang="en-US" sz="3000">
                <a:latin typeface="微软雅黑" pitchFamily="34" charset="-122"/>
                <a:ea typeface="微软雅黑" pitchFamily="34" charset="-122"/>
              </a:rPr>
              <a:t>在我们赖以生存的地球上，有浩瀚的海洋， 奔腾的河流，巍峨的群山，深邃的峡谷，广袤的平原，雄浑的高原，苍凉的大漠</a:t>
            </a:r>
            <a:r>
              <a:rPr lang="en-US" altLang="zh-CN" sz="3000">
                <a:latin typeface="微软雅黑" pitchFamily="34" charset="-122"/>
                <a:ea typeface="微软雅黑" pitchFamily="34" charset="-122"/>
              </a:rPr>
              <a:t>……</a:t>
            </a:r>
            <a:r>
              <a:rPr lang="zh-CN" altLang="en-US" sz="3000">
                <a:latin typeface="微软雅黑" pitchFamily="34" charset="-122"/>
                <a:ea typeface="微软雅黑" pitchFamily="34" charset="-122"/>
              </a:rPr>
              <a:t>地球经历了怎样的“沧海桑田”，才造就了如此绚丽多姿、生机盎然的地理景观？</a:t>
            </a:r>
          </a:p>
          <a:p>
            <a:r>
              <a:rPr lang="zh-CN" altLang="en-US" sz="3000">
                <a:latin typeface="微软雅黑" pitchFamily="34" charset="-122"/>
                <a:ea typeface="微软雅黑" pitchFamily="34" charset="-122"/>
              </a:rPr>
              <a:t>        “人类只有一个地球”，让我们来认识她的面貌，了解自己的家园。</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u=175566523,555489727&amp;fm=0&amp;gp=6">
            <a:hlinkClick r:id="rId2"/>
          </p:cNvPr>
          <p:cNvPicPr>
            <a:picLocks noChangeAspect="1" noChangeArrowheads="1"/>
          </p:cNvPicPr>
          <p:nvPr/>
        </p:nvPicPr>
        <p:blipFill>
          <a:blip r:embed="rId3" cstate="print"/>
          <a:srcRect/>
          <a:stretch>
            <a:fillRect/>
          </a:stretch>
        </p:blipFill>
        <p:spPr bwMode="auto">
          <a:xfrm>
            <a:off x="5868224" y="3352800"/>
            <a:ext cx="4368231" cy="3276600"/>
          </a:xfrm>
          <a:prstGeom prst="rect">
            <a:avLst/>
          </a:prstGeom>
          <a:noFill/>
          <a:ln w="9525">
            <a:noFill/>
            <a:miter lim="800000"/>
            <a:headEnd/>
            <a:tailEnd/>
          </a:ln>
        </p:spPr>
      </p:pic>
      <p:sp>
        <p:nvSpPr>
          <p:cNvPr id="41987" name="Text Box 3"/>
          <p:cNvSpPr txBox="1">
            <a:spLocks noChangeArrowheads="1"/>
          </p:cNvSpPr>
          <p:nvPr/>
        </p:nvSpPr>
        <p:spPr bwMode="auto">
          <a:xfrm>
            <a:off x="0" y="825501"/>
            <a:ext cx="1995228" cy="677863"/>
          </a:xfrm>
          <a:prstGeom prst="rect">
            <a:avLst/>
          </a:prstGeom>
          <a:noFill/>
          <a:ln w="38100">
            <a:solidFill>
              <a:srgbClr val="339966"/>
            </a:solidFill>
            <a:miter lim="800000"/>
            <a:headEnd/>
            <a:tailEnd/>
          </a:ln>
        </p:spPr>
        <p:txBody>
          <a:bodyPr lIns="96762" tIns="48381" rIns="96762" bIns="48381">
            <a:spAutoFit/>
          </a:bodyPr>
          <a:lstStyle/>
          <a:p>
            <a:pPr algn="ctr">
              <a:spcBef>
                <a:spcPct val="50000"/>
              </a:spcBef>
            </a:pPr>
            <a:r>
              <a:rPr lang="zh-CN" altLang="en-US" sz="3800">
                <a:latin typeface="微软雅黑" pitchFamily="34" charset="-122"/>
                <a:ea typeface="微软雅黑" pitchFamily="34" charset="-122"/>
              </a:rPr>
              <a:t>第一节</a:t>
            </a:r>
          </a:p>
        </p:txBody>
      </p:sp>
      <p:pic>
        <p:nvPicPr>
          <p:cNvPr id="9220" name="Picture 4" descr="绿地球"/>
          <p:cNvPicPr>
            <a:picLocks noChangeAspect="1" noChangeArrowheads="1"/>
          </p:cNvPicPr>
          <p:nvPr/>
        </p:nvPicPr>
        <p:blipFill>
          <a:blip r:embed="rId4" cstate="print"/>
          <a:srcRect/>
          <a:stretch>
            <a:fillRect/>
          </a:stretch>
        </p:blipFill>
        <p:spPr bwMode="auto">
          <a:xfrm>
            <a:off x="9885663" y="1038226"/>
            <a:ext cx="1968244" cy="1476375"/>
          </a:xfrm>
          <a:prstGeom prst="rect">
            <a:avLst/>
          </a:prstGeom>
          <a:noFill/>
          <a:ln w="9525">
            <a:noFill/>
            <a:miter lim="800000"/>
            <a:headEnd/>
            <a:tailEnd/>
          </a:ln>
        </p:spPr>
      </p:pic>
      <p:sp>
        <p:nvSpPr>
          <p:cNvPr id="41989" name="WordArt 5"/>
          <p:cNvSpPr>
            <a:spLocks noChangeArrowheads="1" noChangeShapeType="1"/>
          </p:cNvSpPr>
          <p:nvPr/>
        </p:nvSpPr>
        <p:spPr bwMode="auto">
          <a:xfrm rot="-327876">
            <a:off x="2447606" y="1773238"/>
            <a:ext cx="5760288" cy="2132012"/>
          </a:xfrm>
          <a:prstGeom prst="rect">
            <a:avLst/>
          </a:prstGeom>
        </p:spPr>
        <p:txBody>
          <a:bodyPr wrap="none" fromWordArt="1">
            <a:prstTxWarp prst="textSlantUp">
              <a:avLst>
                <a:gd name="adj" fmla="val 51028"/>
              </a:avLst>
            </a:prstTxWarp>
          </a:bodyPr>
          <a:lstStyle/>
          <a:p>
            <a:pPr algn="ctr"/>
            <a:r>
              <a:rPr lang="zh-CN" altLang="en-US" sz="3800" kern="10">
                <a:ln w="9525">
                  <a:solidFill>
                    <a:srgbClr val="CC99FF"/>
                  </a:solidFill>
                  <a:round/>
                  <a:headEnd/>
                  <a:tailEnd/>
                </a:ln>
                <a:gradFill rotWithShape="1">
                  <a:gsLst>
                    <a:gs pos="0">
                      <a:srgbClr val="6600CC"/>
                    </a:gs>
                    <a:gs pos="100000">
                      <a:srgbClr val="CC00CC"/>
                    </a:gs>
                  </a:gsLst>
                  <a:lin ang="5700000" scaled="1"/>
                </a:gradFill>
                <a:effectLst>
                  <a:outerShdw dist="53882" dir="2700000" algn="ctr" rotWithShape="0">
                    <a:srgbClr val="9999FF">
                      <a:alpha val="79999"/>
                    </a:srgbClr>
                  </a:outerShdw>
                </a:effectLst>
                <a:latin typeface="微软雅黑"/>
                <a:ea typeface="微软雅黑"/>
              </a:rPr>
              <a:t>认识地球</a:t>
            </a:r>
          </a:p>
        </p:txBody>
      </p:sp>
      <p:grpSp>
        <p:nvGrpSpPr>
          <p:cNvPr id="2" name="Group 6"/>
          <p:cNvGrpSpPr>
            <a:grpSpLocks/>
          </p:cNvGrpSpPr>
          <p:nvPr/>
        </p:nvGrpSpPr>
        <p:grpSpPr bwMode="auto">
          <a:xfrm>
            <a:off x="0" y="1827213"/>
            <a:ext cx="2496813" cy="1695450"/>
            <a:chOff x="0" y="0"/>
            <a:chExt cx="1180" cy="1067"/>
          </a:xfrm>
        </p:grpSpPr>
        <p:pic>
          <p:nvPicPr>
            <p:cNvPr id="9224" name="Picture 7" descr="z025">
              <a:hlinkClick r:id="" action="ppaction://hlinkshowjump?jump=nextslide"/>
            </p:cNvPr>
            <p:cNvPicPr>
              <a:picLocks noChangeAspect="1" noChangeArrowheads="1"/>
            </p:cNvPicPr>
            <p:nvPr/>
          </p:nvPicPr>
          <p:blipFill>
            <a:blip r:embed="rId5" cstate="print"/>
            <a:srcRect/>
            <a:stretch>
              <a:fillRect/>
            </a:stretch>
          </p:blipFill>
          <p:spPr bwMode="auto">
            <a:xfrm>
              <a:off x="0" y="0"/>
              <a:ext cx="1180" cy="1067"/>
            </a:xfrm>
            <a:prstGeom prst="rect">
              <a:avLst/>
            </a:prstGeom>
            <a:noFill/>
            <a:ln w="9525">
              <a:noFill/>
              <a:miter lim="800000"/>
              <a:headEnd/>
              <a:tailEnd/>
            </a:ln>
          </p:spPr>
        </p:pic>
        <p:sp>
          <p:nvSpPr>
            <p:cNvPr id="9225" name="Oval 8"/>
            <p:cNvSpPr>
              <a:spLocks noChangeArrowheads="1"/>
            </p:cNvSpPr>
            <p:nvPr/>
          </p:nvSpPr>
          <p:spPr bwMode="auto">
            <a:xfrm>
              <a:off x="91" y="46"/>
              <a:ext cx="998" cy="998"/>
            </a:xfrm>
            <a:prstGeom prst="ellipse">
              <a:avLst/>
            </a:prstGeom>
            <a:solidFill>
              <a:schemeClr val="bg1">
                <a:alpha val="0"/>
              </a:schemeClr>
            </a:solidFill>
            <a:ln w="76200">
              <a:solidFill>
                <a:srgbClr val="0066FF"/>
              </a:solidFill>
              <a:round/>
              <a:headEnd/>
              <a:tailE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grpId="0" nodeType="clickEffect">
                                  <p:stCondLst>
                                    <p:cond delay="0"/>
                                  </p:stCondLst>
                                  <p:childTnLst>
                                    <p:set>
                                      <p:cBhvr>
                                        <p:cTn id="11" dur="1" fill="hold">
                                          <p:stCondLst>
                                            <p:cond delay="0"/>
                                          </p:stCondLst>
                                        </p:cTn>
                                        <p:tgtEl>
                                          <p:spTgt spid="41989"/>
                                        </p:tgtEl>
                                        <p:attrNameLst>
                                          <p:attrName>style.visibility</p:attrName>
                                        </p:attrNameLst>
                                      </p:cBhvr>
                                      <p:to>
                                        <p:strVal val="visible"/>
                                      </p:to>
                                    </p:set>
                                    <p:animEffect transition="in" filter="diamond(out)">
                                      <p:cBhvr>
                                        <p:cTn id="12" dur="10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nimBg="1" autoUpdateAnimBg="0"/>
      <p:bldP spid="41989"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4742" name="Rectangle 6"/>
          <p:cNvSpPr>
            <a:spLocks noChangeArrowheads="1"/>
          </p:cNvSpPr>
          <p:nvPr/>
        </p:nvSpPr>
        <p:spPr bwMode="auto">
          <a:xfrm>
            <a:off x="238095" y="5445126"/>
            <a:ext cx="11698352" cy="1204913"/>
          </a:xfrm>
          <a:prstGeom prst="rect">
            <a:avLst/>
          </a:prstGeom>
          <a:noFill/>
          <a:ln w="9525">
            <a:noFill/>
            <a:miter lim="800000"/>
            <a:headEnd/>
            <a:tailEnd/>
          </a:ln>
        </p:spPr>
        <p:txBody>
          <a:bodyPr lIns="96762" tIns="48381" rIns="96762" bIns="48381" anchor="ctr">
            <a:spAutoFit/>
          </a:bodyPr>
          <a:lstStyle/>
          <a:p>
            <a:r>
              <a:rPr lang="en-US" altLang="zh-CN">
                <a:solidFill>
                  <a:srgbClr val="3333FF"/>
                </a:solidFill>
                <a:latin typeface="微软雅黑" pitchFamily="34" charset="-122"/>
                <a:ea typeface="微软雅黑" pitchFamily="34" charset="-122"/>
              </a:rPr>
              <a:t>  </a:t>
            </a:r>
            <a:r>
              <a:rPr lang="zh-CN" altLang="en-US" sz="2400">
                <a:solidFill>
                  <a:srgbClr val="3333FF"/>
                </a:solidFill>
                <a:latin typeface="微软雅黑" pitchFamily="34" charset="-122"/>
                <a:ea typeface="微软雅黑" pitchFamily="34" charset="-122"/>
              </a:rPr>
              <a:t>从宇宙空间看地球，地球犹如悬浮在黑色大幕里的翡翠大圆盘，在太阳光的照射下，蓝色的海洋与蜿蜒相接的陆地美景交辉，飘忽变幻的白云环绕其上，堪称宇宙间最美丽的天体。 </a:t>
            </a:r>
          </a:p>
        </p:txBody>
      </p:sp>
      <p:sp>
        <p:nvSpPr>
          <p:cNvPr id="10243" name="WordArt 7"/>
          <p:cNvSpPr>
            <a:spLocks noChangeArrowheads="1" noChangeShapeType="1"/>
          </p:cNvSpPr>
          <p:nvPr/>
        </p:nvSpPr>
        <p:spPr bwMode="auto">
          <a:xfrm>
            <a:off x="0" y="836614"/>
            <a:ext cx="3366650" cy="504825"/>
          </a:xfrm>
          <a:prstGeom prst="rect">
            <a:avLst/>
          </a:prstGeom>
        </p:spPr>
        <p:txBody>
          <a:bodyPr wrap="none" fromWordArt="1">
            <a:prstTxWarp prst="textPlain">
              <a:avLst>
                <a:gd name="adj" fmla="val 50000"/>
              </a:avLst>
            </a:prstTxWarp>
          </a:bodyPr>
          <a:lstStyle/>
          <a:p>
            <a:pPr algn="ctr"/>
            <a:r>
              <a:rPr lang="zh-CN" altLang="en-US" sz="4200" kern="10">
                <a:ln w="19050">
                  <a:solidFill>
                    <a:srgbClr val="0000FF"/>
                  </a:solidFill>
                  <a:round/>
                  <a:headEnd/>
                  <a:tailEnd/>
                </a:ln>
                <a:solidFill>
                  <a:srgbClr val="00FFFF"/>
                </a:solidFill>
                <a:effectLst>
                  <a:outerShdw dist="35921" dir="2700000" algn="ctr" rotWithShape="0">
                    <a:srgbClr val="990000"/>
                  </a:outerShdw>
                </a:effectLst>
                <a:latin typeface="微软雅黑"/>
                <a:ea typeface="微软雅黑"/>
              </a:rPr>
              <a:t>地球的形状</a:t>
            </a:r>
          </a:p>
        </p:txBody>
      </p:sp>
      <p:pic>
        <p:nvPicPr>
          <p:cNvPr id="244744" name="Picture 8" descr="地球"/>
          <p:cNvPicPr>
            <a:picLocks noChangeAspect="1" noChangeArrowheads="1"/>
          </p:cNvPicPr>
          <p:nvPr/>
        </p:nvPicPr>
        <p:blipFill>
          <a:blip r:embed="rId2" cstate="print"/>
          <a:srcRect/>
          <a:stretch>
            <a:fillRect/>
          </a:stretch>
        </p:blipFill>
        <p:spPr bwMode="auto">
          <a:xfrm>
            <a:off x="3312682" y="1557338"/>
            <a:ext cx="5277750" cy="3808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44744"/>
                                        </p:tgtEl>
                                        <p:attrNameLst>
                                          <p:attrName>style.visibility</p:attrName>
                                        </p:attrNameLst>
                                      </p:cBhvr>
                                      <p:to>
                                        <p:strVal val="visible"/>
                                      </p:to>
                                    </p:set>
                                    <p:anim calcmode="lin" valueType="num">
                                      <p:cBhvr>
                                        <p:cTn id="7" dur="500" fill="hold"/>
                                        <p:tgtEl>
                                          <p:spTgt spid="244744"/>
                                        </p:tgtEl>
                                        <p:attrNameLst>
                                          <p:attrName>ppt_w</p:attrName>
                                        </p:attrNameLst>
                                      </p:cBhvr>
                                      <p:tavLst>
                                        <p:tav tm="0">
                                          <p:val>
                                            <p:fltVal val="0"/>
                                          </p:val>
                                        </p:tav>
                                        <p:tav tm="100000">
                                          <p:val>
                                            <p:strVal val="#ppt_w"/>
                                          </p:val>
                                        </p:tav>
                                      </p:tavLst>
                                    </p:anim>
                                    <p:anim calcmode="lin" valueType="num">
                                      <p:cBhvr>
                                        <p:cTn id="8" dur="500" fill="hold"/>
                                        <p:tgtEl>
                                          <p:spTgt spid="24474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44742"/>
                                        </p:tgtEl>
                                        <p:attrNameLst>
                                          <p:attrName>style.visibility</p:attrName>
                                        </p:attrNameLst>
                                      </p:cBhvr>
                                      <p:to>
                                        <p:strVal val="visible"/>
                                      </p:to>
                                    </p:set>
                                    <p:animEffect transition="in" filter="blinds(horizontal)">
                                      <p:cBhvr>
                                        <p:cTn id="13" dur="500"/>
                                        <p:tgtEl>
                                          <p:spTgt spid="244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1265"/>
          <p:cNvPicPr>
            <a:picLocks noChangeAspect="1"/>
          </p:cNvPicPr>
          <p:nvPr/>
        </p:nvPicPr>
        <p:blipFill>
          <a:blip r:embed="rId2" cstate="print"/>
          <a:stretch>
            <a:fillRect/>
          </a:stretch>
        </p:blipFill>
        <p:spPr>
          <a:xfrm>
            <a:off x="6209492" y="798195"/>
            <a:ext cx="4663468" cy="2862580"/>
          </a:xfrm>
          <a:prstGeom prst="rect">
            <a:avLst/>
          </a:prstGeom>
          <a:noFill/>
          <a:ln w="9525">
            <a:noFill/>
          </a:ln>
        </p:spPr>
      </p:pic>
      <p:pic>
        <p:nvPicPr>
          <p:cNvPr id="11267" name="图片 11266"/>
          <p:cNvPicPr>
            <a:picLocks noChangeAspect="1"/>
          </p:cNvPicPr>
          <p:nvPr/>
        </p:nvPicPr>
        <p:blipFill>
          <a:blip r:embed="rId3" cstate="print"/>
          <a:stretch>
            <a:fillRect/>
          </a:stretch>
        </p:blipFill>
        <p:spPr>
          <a:xfrm>
            <a:off x="1523802" y="798195"/>
            <a:ext cx="4685690" cy="2862580"/>
          </a:xfrm>
          <a:prstGeom prst="rect">
            <a:avLst/>
          </a:prstGeom>
          <a:noFill/>
          <a:ln w="9525">
            <a:noFill/>
          </a:ln>
        </p:spPr>
      </p:pic>
      <p:pic>
        <p:nvPicPr>
          <p:cNvPr id="11268" name="图片 11267"/>
          <p:cNvPicPr>
            <a:picLocks noChangeAspect="1"/>
          </p:cNvPicPr>
          <p:nvPr/>
        </p:nvPicPr>
        <p:blipFill>
          <a:blip r:embed="rId4" cstate="print"/>
          <a:stretch>
            <a:fillRect/>
          </a:stretch>
        </p:blipFill>
        <p:spPr>
          <a:xfrm>
            <a:off x="1523802" y="3660776"/>
            <a:ext cx="4686325" cy="3197225"/>
          </a:xfrm>
          <a:prstGeom prst="rect">
            <a:avLst/>
          </a:prstGeom>
          <a:noFill/>
          <a:ln w="9525">
            <a:noFill/>
          </a:ln>
        </p:spPr>
      </p:pic>
      <p:sp>
        <p:nvSpPr>
          <p:cNvPr id="11269" name="文本框 11268"/>
          <p:cNvSpPr txBox="1"/>
          <p:nvPr/>
        </p:nvSpPr>
        <p:spPr>
          <a:xfrm>
            <a:off x="4075535" y="700406"/>
            <a:ext cx="3276808" cy="706755"/>
          </a:xfrm>
          <a:prstGeom prst="rect">
            <a:avLst/>
          </a:prstGeom>
          <a:solidFill>
            <a:schemeClr val="bg1"/>
          </a:solidFill>
          <a:ln w="9525">
            <a:noFill/>
          </a:ln>
        </p:spPr>
        <p:txBody>
          <a:bodyPr wrap="square">
            <a:spAutoFit/>
          </a:bodyPr>
          <a:lstStyle/>
          <a:p>
            <a:r>
              <a:rPr lang="zh-CN" altLang="en-US" sz="4000">
                <a:solidFill>
                  <a:srgbClr val="F03C04"/>
                </a:solidFill>
                <a:latin typeface="Times New Roman" panose="02020603050405020304" pitchFamily="18" charset="0"/>
                <a:ea typeface="华文新魏" pitchFamily="2" charset="-122"/>
              </a:rPr>
              <a:t>  </a:t>
            </a:r>
            <a:r>
              <a:rPr lang="zh-CN" altLang="en-US" sz="2400">
                <a:solidFill>
                  <a:srgbClr val="F03C04"/>
                </a:solidFill>
                <a:latin typeface="微软雅黑" panose="020B0503020204020204" pitchFamily="34" charset="-122"/>
                <a:ea typeface="微软雅黑" panose="020B0503020204020204" pitchFamily="34" charset="-122"/>
              </a:rPr>
              <a:t>千姿百态的自然风光</a:t>
            </a:r>
          </a:p>
        </p:txBody>
      </p:sp>
      <p:pic>
        <p:nvPicPr>
          <p:cNvPr id="11270" name="图片 11269"/>
          <p:cNvPicPr>
            <a:picLocks noChangeAspect="1"/>
          </p:cNvPicPr>
          <p:nvPr/>
        </p:nvPicPr>
        <p:blipFill>
          <a:blip r:embed="rId5" cstate="print"/>
          <a:stretch>
            <a:fillRect/>
          </a:stretch>
        </p:blipFill>
        <p:spPr>
          <a:xfrm>
            <a:off x="6209492" y="3660776"/>
            <a:ext cx="4664103" cy="319722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5060073" y="753735"/>
            <a:ext cx="2648262" cy="1141412"/>
          </a:xfrm>
          <a:prstGeom prst="rect">
            <a:avLst/>
          </a:prstGeom>
          <a:noFill/>
          <a:ln>
            <a:miter lim="800000"/>
            <a:headEnd/>
            <a:tailEnd/>
          </a:ln>
        </p:spPr>
        <p:txBody>
          <a:bodyPr lIns="96762" tIns="48381" rIns="96762" bIns="48381"/>
          <a:lstStyle/>
          <a:p>
            <a:r>
              <a:rPr lang="zh-CN" altLang="en-US" sz="3000" dirty="0">
                <a:solidFill>
                  <a:srgbClr val="FF0000"/>
                </a:solidFill>
                <a:latin typeface="微软雅黑" pitchFamily="34" charset="-122"/>
                <a:ea typeface="微软雅黑" pitchFamily="34" charset="-122"/>
              </a:rPr>
              <a:t>地球的形状</a:t>
            </a:r>
          </a:p>
        </p:txBody>
      </p:sp>
      <p:sp>
        <p:nvSpPr>
          <p:cNvPr id="11267" name="Rectangle 3"/>
          <p:cNvSpPr>
            <a:spLocks noGrp="1" noChangeArrowheads="1"/>
          </p:cNvSpPr>
          <p:nvPr>
            <p:ph type="body" idx="4294967295"/>
          </p:nvPr>
        </p:nvSpPr>
        <p:spPr bwMode="auto">
          <a:xfrm>
            <a:off x="3263037" y="1947918"/>
            <a:ext cx="6484094" cy="3790950"/>
          </a:xfrm>
          <a:prstGeom prst="rect">
            <a:avLst/>
          </a:prstGeom>
          <a:noFill/>
          <a:ln>
            <a:miter lim="800000"/>
            <a:headEnd/>
            <a:tailEnd/>
          </a:ln>
        </p:spPr>
        <p:txBody>
          <a:bodyPr lIns="96762" tIns="48381" rIns="96762" bIns="48381"/>
          <a:lstStyle/>
          <a:p>
            <a:r>
              <a:rPr lang="zh-CN" altLang="en-US" sz="3000" b="1" dirty="0">
                <a:latin typeface="微软雅黑" pitchFamily="34" charset="-122"/>
                <a:ea typeface="微软雅黑" pitchFamily="34" charset="-122"/>
              </a:rPr>
              <a:t>探究问题：</a:t>
            </a:r>
          </a:p>
          <a:p>
            <a:pPr>
              <a:buFontTx/>
              <a:buNone/>
            </a:pPr>
            <a:r>
              <a:rPr lang="zh-CN" altLang="en-US" sz="3000" dirty="0">
                <a:latin typeface="微软雅黑" pitchFamily="34" charset="-122"/>
                <a:ea typeface="微软雅黑" pitchFamily="34" charset="-122"/>
              </a:rPr>
              <a:t>   </a:t>
            </a:r>
            <a:r>
              <a:rPr lang="en-US" altLang="zh-CN" sz="3000" dirty="0">
                <a:latin typeface="微软雅黑" pitchFamily="34" charset="-122"/>
                <a:ea typeface="微软雅黑" pitchFamily="34" charset="-122"/>
              </a:rPr>
              <a:t>1. </a:t>
            </a:r>
            <a:r>
              <a:rPr lang="zh-CN" altLang="en-US" sz="3000" dirty="0">
                <a:latin typeface="微软雅黑" pitchFamily="34" charset="-122"/>
                <a:ea typeface="微软雅黑" pitchFamily="34" charset="-122"/>
              </a:rPr>
              <a:t>人类是如何认识地球的呢？</a:t>
            </a:r>
          </a:p>
          <a:p>
            <a:pPr>
              <a:buFontTx/>
              <a:buNone/>
            </a:pPr>
            <a:r>
              <a:rPr lang="zh-CN" altLang="en-US" sz="3000" dirty="0">
                <a:latin typeface="微软雅黑" pitchFamily="34" charset="-122"/>
                <a:ea typeface="微软雅黑" pitchFamily="34" charset="-122"/>
              </a:rPr>
              <a:t>   </a:t>
            </a:r>
            <a:r>
              <a:rPr lang="en-US" altLang="zh-CN" sz="3000" dirty="0">
                <a:latin typeface="微软雅黑" pitchFamily="34" charset="-122"/>
                <a:ea typeface="微软雅黑" pitchFamily="34" charset="-122"/>
              </a:rPr>
              <a:t>2. </a:t>
            </a:r>
            <a:r>
              <a:rPr lang="zh-CN" altLang="en-US" sz="3000" dirty="0">
                <a:latin typeface="微软雅黑" pitchFamily="34" charset="-122"/>
                <a:ea typeface="微软雅黑" pitchFamily="34" charset="-122"/>
              </a:rPr>
              <a:t>地球的真实形状是怎样的？</a:t>
            </a:r>
          </a:p>
          <a:p>
            <a:r>
              <a:rPr lang="zh-CN" altLang="en-US" sz="3000" b="1" dirty="0">
                <a:latin typeface="微软雅黑" pitchFamily="34" charset="-122"/>
                <a:ea typeface="微软雅黑" pitchFamily="34" charset="-122"/>
              </a:rPr>
              <a:t>小组活动：</a:t>
            </a:r>
            <a:r>
              <a:rPr lang="zh-CN" altLang="en-US" sz="3000" dirty="0">
                <a:latin typeface="微软雅黑" pitchFamily="34" charset="-122"/>
                <a:ea typeface="微软雅黑" pitchFamily="34" charset="-122"/>
                <a:sym typeface="Wingdings" pitchFamily="2" charset="2"/>
              </a:rPr>
              <a:t>（</a:t>
            </a:r>
            <a:r>
              <a:rPr lang="zh-CN" altLang="en-US" sz="3000" dirty="0">
                <a:solidFill>
                  <a:srgbClr val="FF0000"/>
                </a:solidFill>
                <a:latin typeface="微软雅黑" pitchFamily="34" charset="-122"/>
                <a:ea typeface="微软雅黑" pitchFamily="34" charset="-122"/>
                <a:sym typeface="Wingdings" pitchFamily="2" charset="2"/>
              </a:rPr>
              <a:t>读、思、议、结</a:t>
            </a:r>
            <a:r>
              <a:rPr lang="zh-CN" altLang="en-US" sz="3000" dirty="0">
                <a:latin typeface="微软雅黑" pitchFamily="34" charset="-122"/>
                <a:ea typeface="微软雅黑" pitchFamily="34" charset="-122"/>
                <a:sym typeface="Wingdings" pitchFamily="2" charset="2"/>
              </a:rPr>
              <a:t>）</a:t>
            </a:r>
            <a:endParaRPr lang="zh-CN" altLang="en-US" sz="3000" dirty="0">
              <a:latin typeface="微软雅黑" pitchFamily="34" charset="-122"/>
              <a:ea typeface="微软雅黑" pitchFamily="34" charset="-122"/>
            </a:endParaRPr>
          </a:p>
          <a:p>
            <a:pPr>
              <a:buFontTx/>
              <a:buNone/>
            </a:pPr>
            <a:r>
              <a:rPr lang="zh-CN" altLang="en-US" sz="3000" dirty="0">
                <a:latin typeface="微软雅黑" pitchFamily="34" charset="-122"/>
                <a:ea typeface="微软雅黑" pitchFamily="34" charset="-122"/>
              </a:rPr>
              <a:t>   </a:t>
            </a:r>
            <a:r>
              <a:rPr lang="en-US" altLang="zh-CN" sz="3000" dirty="0">
                <a:latin typeface="微软雅黑" pitchFamily="34" charset="-122"/>
                <a:ea typeface="微软雅黑" pitchFamily="34" charset="-122"/>
              </a:rPr>
              <a:t>1. “</a:t>
            </a:r>
            <a:r>
              <a:rPr lang="zh-CN" altLang="en-US" sz="3000" dirty="0">
                <a:latin typeface="微软雅黑" pitchFamily="34" charset="-122"/>
                <a:ea typeface="微软雅黑" pitchFamily="34" charset="-122"/>
              </a:rPr>
              <a:t>盖天说”与“浑天说”。</a:t>
            </a:r>
          </a:p>
          <a:p>
            <a:pPr>
              <a:buFontTx/>
              <a:buNone/>
            </a:pPr>
            <a:r>
              <a:rPr lang="zh-CN" altLang="en-US" sz="3000" dirty="0">
                <a:latin typeface="微软雅黑" pitchFamily="34" charset="-122"/>
                <a:ea typeface="微软雅黑" pitchFamily="34" charset="-122"/>
              </a:rPr>
              <a:t>   </a:t>
            </a:r>
            <a:r>
              <a:rPr lang="en-US" altLang="zh-CN" sz="3000" dirty="0">
                <a:latin typeface="微软雅黑" pitchFamily="34" charset="-122"/>
                <a:ea typeface="微软雅黑" pitchFamily="34" charset="-122"/>
              </a:rPr>
              <a:t>2. </a:t>
            </a:r>
            <a:r>
              <a:rPr lang="zh-CN" altLang="en-US" sz="3000" dirty="0">
                <a:latin typeface="微软雅黑" pitchFamily="34" charset="-122"/>
                <a:ea typeface="微软雅黑" pitchFamily="34" charset="-122"/>
              </a:rPr>
              <a:t>麦哲伦的环球航行</a:t>
            </a:r>
            <a:r>
              <a:rPr lang="en-US" altLang="zh-CN" sz="3000" b="1" dirty="0">
                <a:latin typeface="微软雅黑" pitchFamily="34" charset="-122"/>
                <a:ea typeface="微软雅黑" pitchFamily="34" charset="-122"/>
              </a:rPr>
              <a:t>……</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ChangeArrowheads="1"/>
          </p:cNvSpPr>
          <p:nvPr/>
        </p:nvSpPr>
        <p:spPr bwMode="auto">
          <a:xfrm>
            <a:off x="1449199" y="1416051"/>
            <a:ext cx="10080900" cy="4437063"/>
          </a:xfrm>
          <a:prstGeom prst="rect">
            <a:avLst/>
          </a:prstGeom>
          <a:noFill/>
          <a:ln w="9525">
            <a:noFill/>
            <a:miter lim="800000"/>
            <a:headEnd/>
            <a:tailEnd/>
          </a:ln>
        </p:spPr>
        <p:txBody>
          <a:bodyPr lIns="96762" tIns="48381" rIns="96762" bIns="48381" anchor="ctr">
            <a:spAutoFit/>
          </a:bodyPr>
          <a:lstStyle/>
          <a:p>
            <a:pPr>
              <a:lnSpc>
                <a:spcPct val="150000"/>
              </a:lnSpc>
              <a:spcBef>
                <a:spcPct val="20000"/>
              </a:spcBef>
              <a:tabLst>
                <a:tab pos="603250" algn="l"/>
              </a:tabLst>
            </a:pPr>
            <a:r>
              <a:rPr lang="es-EC" altLang="en-US" sz="3000">
                <a:solidFill>
                  <a:srgbClr val="0000CC"/>
                </a:solidFill>
                <a:latin typeface="微软雅黑" pitchFamily="34" charset="-122"/>
                <a:ea typeface="微软雅黑" pitchFamily="34" charset="-122"/>
              </a:rPr>
              <a:t>1.“_________</a:t>
            </a:r>
            <a:r>
              <a:rPr lang="en-US" altLang="zh-CN" sz="3000">
                <a:solidFill>
                  <a:srgbClr val="0000CC"/>
                </a:solidFill>
                <a:latin typeface="微软雅黑" pitchFamily="34" charset="-122"/>
                <a:ea typeface="微软雅黑" pitchFamily="34" charset="-122"/>
              </a:rPr>
              <a:t>”→“</a:t>
            </a:r>
            <a:r>
              <a:rPr lang="es-EC" altLang="en-US" sz="3000">
                <a:solidFill>
                  <a:srgbClr val="0000CC"/>
                </a:solidFill>
                <a:latin typeface="微软雅黑" pitchFamily="34" charset="-122"/>
                <a:ea typeface="微软雅黑" pitchFamily="34" charset="-122"/>
              </a:rPr>
              <a:t>___________________    </a:t>
            </a:r>
            <a:r>
              <a:rPr lang="en-US" altLang="zh-CN" sz="3000">
                <a:solidFill>
                  <a:srgbClr val="0000CC"/>
                </a:solidFill>
                <a:latin typeface="微软雅黑" pitchFamily="34" charset="-122"/>
                <a:ea typeface="微软雅黑" pitchFamily="34" charset="-122"/>
              </a:rPr>
              <a:t>”→</a:t>
            </a:r>
            <a:r>
              <a:rPr lang="es-EC" altLang="en-US" sz="3000">
                <a:solidFill>
                  <a:srgbClr val="0000CC"/>
                </a:solidFill>
                <a:latin typeface="微软雅黑" pitchFamily="34" charset="-122"/>
                <a:ea typeface="微软雅黑" pitchFamily="34" charset="-122"/>
              </a:rPr>
              <a:t>_________    </a:t>
            </a:r>
            <a:r>
              <a:rPr lang="zh-CN" altLang="en-US" sz="3000">
                <a:solidFill>
                  <a:srgbClr val="0000CC"/>
                </a:solidFill>
                <a:latin typeface="微软雅黑" pitchFamily="34" charset="-122"/>
                <a:ea typeface="微软雅黑" pitchFamily="34" charset="-122"/>
              </a:rPr>
              <a:t>首次环球航行→</a:t>
            </a:r>
            <a:r>
              <a:rPr lang="es-EC" altLang="en-US" sz="3000">
                <a:solidFill>
                  <a:srgbClr val="0000CC"/>
                </a:solidFill>
                <a:latin typeface="微软雅黑" pitchFamily="34" charset="-122"/>
                <a:ea typeface="微软雅黑" pitchFamily="34" charset="-122"/>
              </a:rPr>
              <a:t>_______________</a:t>
            </a:r>
          </a:p>
          <a:p>
            <a:pPr>
              <a:lnSpc>
                <a:spcPct val="150000"/>
              </a:lnSpc>
              <a:spcBef>
                <a:spcPct val="20000"/>
              </a:spcBef>
              <a:tabLst>
                <a:tab pos="603250" algn="l"/>
              </a:tabLst>
            </a:pPr>
            <a:r>
              <a:rPr lang="es-EC" altLang="en-US" sz="3000">
                <a:solidFill>
                  <a:srgbClr val="0000CC"/>
                </a:solidFill>
                <a:latin typeface="微软雅黑" pitchFamily="34" charset="-122"/>
                <a:ea typeface="微软雅黑" pitchFamily="34" charset="-122"/>
              </a:rPr>
              <a:t>2.</a:t>
            </a:r>
            <a:r>
              <a:rPr lang="zh-CN" altLang="en-US" sz="3000">
                <a:solidFill>
                  <a:srgbClr val="0000CC"/>
                </a:solidFill>
                <a:latin typeface="微软雅黑" pitchFamily="34" charset="-122"/>
                <a:ea typeface="微软雅黑" pitchFamily="34" charset="-122"/>
              </a:rPr>
              <a:t>麦哲伦船队首次环球航行（经过的大洋依次是</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a:t>
            </a:r>
          </a:p>
          <a:p>
            <a:pPr>
              <a:lnSpc>
                <a:spcPct val="150000"/>
              </a:lnSpc>
              <a:spcBef>
                <a:spcPct val="20000"/>
              </a:spcBef>
              <a:tabLst>
                <a:tab pos="603250" algn="l"/>
              </a:tabLst>
            </a:pPr>
            <a:r>
              <a:rPr lang="es-EC" altLang="en-US" sz="3000">
                <a:solidFill>
                  <a:srgbClr val="0000CC"/>
                </a:solidFill>
                <a:latin typeface="微软雅黑" pitchFamily="34" charset="-122"/>
                <a:ea typeface="微软雅黑" pitchFamily="34" charset="-122"/>
              </a:rPr>
              <a:t>3</a:t>
            </a:r>
            <a:r>
              <a:rPr lang="es-EC" altLang="zh-CN" sz="3000">
                <a:solidFill>
                  <a:srgbClr val="0000CC"/>
                </a:solidFill>
                <a:latin typeface="微软雅黑" pitchFamily="34" charset="-122"/>
                <a:ea typeface="微软雅黑" pitchFamily="34" charset="-122"/>
              </a:rPr>
              <a:t>、</a:t>
            </a:r>
            <a:r>
              <a:rPr lang="zh-CN" altLang="es-EC" sz="3000">
                <a:solidFill>
                  <a:srgbClr val="0000CC"/>
                </a:solidFill>
                <a:latin typeface="微软雅黑" pitchFamily="34" charset="-122"/>
                <a:ea typeface="微软雅黑" pitchFamily="34" charset="-122"/>
              </a:rPr>
              <a:t>经过长期的精密测量，发现地球并不是一个规则球体，而是一个两极稍扁、赤道略鼓的不规则球体。</a:t>
            </a:r>
            <a:endParaRPr lang="zh-CN" altLang="en-US" sz="3000">
              <a:solidFill>
                <a:srgbClr val="0000CC"/>
              </a:solidFill>
              <a:latin typeface="微软雅黑" pitchFamily="34" charset="-122"/>
              <a:ea typeface="微软雅黑" pitchFamily="34" charset="-122"/>
            </a:endParaRPr>
          </a:p>
        </p:txBody>
      </p:sp>
      <p:sp>
        <p:nvSpPr>
          <p:cNvPr id="12291" name="Rectangle 4"/>
          <p:cNvSpPr>
            <a:spLocks noChangeArrowheads="1"/>
          </p:cNvSpPr>
          <p:nvPr/>
        </p:nvSpPr>
        <p:spPr bwMode="auto">
          <a:xfrm>
            <a:off x="0" y="742950"/>
            <a:ext cx="3744426" cy="554038"/>
          </a:xfrm>
          <a:prstGeom prst="rect">
            <a:avLst/>
          </a:prstGeom>
          <a:noFill/>
          <a:ln w="38100">
            <a:solidFill>
              <a:srgbClr val="339966"/>
            </a:solidFill>
            <a:miter lim="800000"/>
            <a:headEnd/>
            <a:tailEnd/>
          </a:ln>
        </p:spPr>
        <p:txBody>
          <a:bodyPr lIns="96762" tIns="48381" rIns="96762" bIns="48381">
            <a:spAutoFit/>
          </a:bodyPr>
          <a:lstStyle/>
          <a:p>
            <a:r>
              <a:rPr lang="zh-CN" altLang="en-US" sz="3000">
                <a:solidFill>
                  <a:srgbClr val="FF3300"/>
                </a:solidFill>
                <a:latin typeface="微软雅黑" pitchFamily="34" charset="-122"/>
                <a:ea typeface="微软雅黑" pitchFamily="34" charset="-122"/>
              </a:rPr>
              <a:t>地球的形状</a:t>
            </a:r>
          </a:p>
        </p:txBody>
      </p:sp>
      <p:sp>
        <p:nvSpPr>
          <p:cNvPr id="40965" name="Text Box 5"/>
          <p:cNvSpPr txBox="1">
            <a:spLocks noChangeArrowheads="1"/>
          </p:cNvSpPr>
          <p:nvPr/>
        </p:nvSpPr>
        <p:spPr bwMode="auto">
          <a:xfrm>
            <a:off x="2122212" y="1447800"/>
            <a:ext cx="2495225" cy="554038"/>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latin typeface="微软雅黑" pitchFamily="34" charset="-122"/>
                <a:ea typeface="微软雅黑" pitchFamily="34" charset="-122"/>
              </a:rPr>
              <a:t>天圆地方</a:t>
            </a:r>
          </a:p>
        </p:txBody>
      </p:sp>
      <p:sp>
        <p:nvSpPr>
          <p:cNvPr id="40966" name="Text Box 6"/>
          <p:cNvSpPr txBox="1">
            <a:spLocks noChangeArrowheads="1"/>
          </p:cNvSpPr>
          <p:nvPr/>
        </p:nvSpPr>
        <p:spPr bwMode="auto">
          <a:xfrm>
            <a:off x="4719024" y="1492251"/>
            <a:ext cx="5568225" cy="555625"/>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latin typeface="微软雅黑" pitchFamily="34" charset="-122"/>
                <a:ea typeface="微软雅黑" pitchFamily="34" charset="-122"/>
              </a:rPr>
              <a:t>天之包地，犹壳之裹黄</a:t>
            </a:r>
          </a:p>
        </p:txBody>
      </p:sp>
      <p:sp>
        <p:nvSpPr>
          <p:cNvPr id="40967" name="Text Box 7"/>
          <p:cNvSpPr txBox="1">
            <a:spLocks noChangeArrowheads="1"/>
          </p:cNvSpPr>
          <p:nvPr/>
        </p:nvSpPr>
        <p:spPr bwMode="auto">
          <a:xfrm>
            <a:off x="4187280" y="2195514"/>
            <a:ext cx="3647600" cy="554037"/>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latin typeface="微软雅黑" pitchFamily="34" charset="-122"/>
                <a:ea typeface="微软雅黑" pitchFamily="34" charset="-122"/>
              </a:rPr>
              <a:t>地球卫星照片</a:t>
            </a:r>
          </a:p>
        </p:txBody>
      </p:sp>
      <p:sp>
        <p:nvSpPr>
          <p:cNvPr id="40968" name="Text Box 8"/>
          <p:cNvSpPr txBox="1">
            <a:spLocks noChangeArrowheads="1"/>
          </p:cNvSpPr>
          <p:nvPr/>
        </p:nvSpPr>
        <p:spPr bwMode="auto">
          <a:xfrm>
            <a:off x="9361856" y="1498601"/>
            <a:ext cx="3265063" cy="555625"/>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latin typeface="微软雅黑" pitchFamily="34" charset="-122"/>
                <a:ea typeface="微软雅黑" pitchFamily="34" charset="-122"/>
              </a:rPr>
              <a:t>麦哲伦船队</a:t>
            </a:r>
          </a:p>
        </p:txBody>
      </p:sp>
      <p:sp>
        <p:nvSpPr>
          <p:cNvPr id="40969" name="Text Box 9"/>
          <p:cNvSpPr txBox="1">
            <a:spLocks noChangeArrowheads="1"/>
          </p:cNvSpPr>
          <p:nvPr/>
        </p:nvSpPr>
        <p:spPr bwMode="auto">
          <a:xfrm>
            <a:off x="9541221" y="2994025"/>
            <a:ext cx="2687287" cy="554038"/>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latin typeface="微软雅黑" pitchFamily="34" charset="-122"/>
                <a:ea typeface="微软雅黑" pitchFamily="34" charset="-122"/>
              </a:rPr>
              <a:t>大西洋</a:t>
            </a:r>
          </a:p>
        </p:txBody>
      </p:sp>
      <p:sp>
        <p:nvSpPr>
          <p:cNvPr id="40970" name="Rectangle 10"/>
          <p:cNvSpPr>
            <a:spLocks noChangeArrowheads="1"/>
          </p:cNvSpPr>
          <p:nvPr/>
        </p:nvSpPr>
        <p:spPr bwMode="auto">
          <a:xfrm>
            <a:off x="1590468" y="3597276"/>
            <a:ext cx="1339676" cy="555625"/>
          </a:xfrm>
          <a:prstGeom prst="rect">
            <a:avLst/>
          </a:prstGeom>
          <a:noFill/>
          <a:ln w="9525">
            <a:noFill/>
            <a:miter lim="800000"/>
            <a:headEnd/>
            <a:tailEnd/>
          </a:ln>
        </p:spPr>
        <p:txBody>
          <a:bodyPr wrap="none" lIns="96762" tIns="48381" rIns="96762" bIns="48381">
            <a:spAutoFit/>
          </a:bodyPr>
          <a:lstStyle/>
          <a:p>
            <a:r>
              <a:rPr lang="zh-CN" altLang="en-US" sz="3000">
                <a:solidFill>
                  <a:srgbClr val="FF3300"/>
                </a:solidFill>
                <a:latin typeface="微软雅黑" pitchFamily="34" charset="-122"/>
                <a:ea typeface="微软雅黑" pitchFamily="34" charset="-122"/>
              </a:rPr>
              <a:t>太平洋</a:t>
            </a:r>
          </a:p>
        </p:txBody>
      </p:sp>
      <p:sp>
        <p:nvSpPr>
          <p:cNvPr id="40971" name="Rectangle 11"/>
          <p:cNvSpPr>
            <a:spLocks noChangeArrowheads="1"/>
          </p:cNvSpPr>
          <p:nvPr/>
        </p:nvSpPr>
        <p:spPr bwMode="auto">
          <a:xfrm>
            <a:off x="3487284" y="3659188"/>
            <a:ext cx="1339676" cy="554037"/>
          </a:xfrm>
          <a:prstGeom prst="rect">
            <a:avLst/>
          </a:prstGeom>
          <a:noFill/>
          <a:ln w="9525">
            <a:noFill/>
            <a:miter lim="800000"/>
            <a:headEnd/>
            <a:tailEnd/>
          </a:ln>
        </p:spPr>
        <p:txBody>
          <a:bodyPr wrap="none" lIns="96762" tIns="48381" rIns="96762" bIns="48381">
            <a:spAutoFit/>
          </a:bodyPr>
          <a:lstStyle/>
          <a:p>
            <a:r>
              <a:rPr lang="zh-CN" altLang="en-US" sz="3000">
                <a:solidFill>
                  <a:srgbClr val="FF3300"/>
                </a:solidFill>
                <a:latin typeface="微软雅黑" pitchFamily="34" charset="-122"/>
                <a:ea typeface="微软雅黑" pitchFamily="34" charset="-122"/>
              </a:rPr>
              <a:t>印度洋</a:t>
            </a:r>
          </a:p>
        </p:txBody>
      </p:sp>
      <p:sp>
        <p:nvSpPr>
          <p:cNvPr id="40972" name="Rectangle 12"/>
          <p:cNvSpPr>
            <a:spLocks noChangeArrowheads="1"/>
          </p:cNvSpPr>
          <p:nvPr/>
        </p:nvSpPr>
        <p:spPr bwMode="auto">
          <a:xfrm>
            <a:off x="5577749" y="3598863"/>
            <a:ext cx="1341263" cy="554037"/>
          </a:xfrm>
          <a:prstGeom prst="rect">
            <a:avLst/>
          </a:prstGeom>
          <a:noFill/>
          <a:ln w="9525">
            <a:noFill/>
            <a:miter lim="800000"/>
            <a:headEnd/>
            <a:tailEnd/>
          </a:ln>
        </p:spPr>
        <p:txBody>
          <a:bodyPr wrap="none" lIns="96762" tIns="48381" rIns="96762" bIns="48381">
            <a:spAutoFit/>
          </a:bodyPr>
          <a:lstStyle/>
          <a:p>
            <a:pPr>
              <a:spcBef>
                <a:spcPct val="50000"/>
              </a:spcBef>
            </a:pPr>
            <a:r>
              <a:rPr lang="zh-CN" altLang="en-US" sz="3000">
                <a:solidFill>
                  <a:srgbClr val="FF3300"/>
                </a:solidFill>
                <a:latin typeface="微软雅黑" pitchFamily="34" charset="-122"/>
                <a:ea typeface="微软雅黑" pitchFamily="34" charset="-122"/>
              </a:rPr>
              <a:t>大西洋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72"/>
                                        </p:tgtEl>
                                        <p:attrNameLst>
                                          <p:attrName>style.visibility</p:attrName>
                                        </p:attrNameLst>
                                      </p:cBhvr>
                                      <p:to>
                                        <p:strVal val="visible"/>
                                      </p:to>
                                    </p:set>
                                    <p:animEffect transition="in" filter="wipe(left)">
                                      <p:cBhvr>
                                        <p:cTn id="7" dur="500"/>
                                        <p:tgtEl>
                                          <p:spTgt spid="4097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969"/>
                                        </p:tgtEl>
                                        <p:attrNameLst>
                                          <p:attrName>style.visibility</p:attrName>
                                        </p:attrNameLst>
                                      </p:cBhvr>
                                      <p:to>
                                        <p:strVal val="visible"/>
                                      </p:to>
                                    </p:set>
                                    <p:animEffect transition="in" filter="wipe(left)">
                                      <p:cBhvr>
                                        <p:cTn id="10" dur="500"/>
                                        <p:tgtEl>
                                          <p:spTgt spid="4096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0968"/>
                                        </p:tgtEl>
                                        <p:attrNameLst>
                                          <p:attrName>style.visibility</p:attrName>
                                        </p:attrNameLst>
                                      </p:cBhvr>
                                      <p:to>
                                        <p:strVal val="visible"/>
                                      </p:to>
                                    </p:set>
                                    <p:animEffect transition="in" filter="wipe(left)">
                                      <p:cBhvr>
                                        <p:cTn id="13" dur="500"/>
                                        <p:tgtEl>
                                          <p:spTgt spid="4096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0965"/>
                                        </p:tgtEl>
                                        <p:attrNameLst>
                                          <p:attrName>style.visibility</p:attrName>
                                        </p:attrNameLst>
                                      </p:cBhvr>
                                      <p:to>
                                        <p:strVal val="visible"/>
                                      </p:to>
                                    </p:set>
                                    <p:animEffect transition="in" filter="wipe(left)">
                                      <p:cBhvr>
                                        <p:cTn id="16" dur="500"/>
                                        <p:tgtEl>
                                          <p:spTgt spid="4096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0966"/>
                                        </p:tgtEl>
                                        <p:attrNameLst>
                                          <p:attrName>style.visibility</p:attrName>
                                        </p:attrNameLst>
                                      </p:cBhvr>
                                      <p:to>
                                        <p:strVal val="visible"/>
                                      </p:to>
                                    </p:set>
                                    <p:animEffect transition="in" filter="wipe(left)">
                                      <p:cBhvr>
                                        <p:cTn id="19" dur="500"/>
                                        <p:tgtEl>
                                          <p:spTgt spid="4096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0970"/>
                                        </p:tgtEl>
                                        <p:attrNameLst>
                                          <p:attrName>style.visibility</p:attrName>
                                        </p:attrNameLst>
                                      </p:cBhvr>
                                      <p:to>
                                        <p:strVal val="visible"/>
                                      </p:to>
                                    </p:set>
                                    <p:animEffect transition="in" filter="wipe(left)">
                                      <p:cBhvr>
                                        <p:cTn id="22" dur="500"/>
                                        <p:tgtEl>
                                          <p:spTgt spid="4097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0971"/>
                                        </p:tgtEl>
                                        <p:attrNameLst>
                                          <p:attrName>style.visibility</p:attrName>
                                        </p:attrNameLst>
                                      </p:cBhvr>
                                      <p:to>
                                        <p:strVal val="visible"/>
                                      </p:to>
                                    </p:set>
                                    <p:animEffect transition="in" filter="wipe(left)">
                                      <p:cBhvr>
                                        <p:cTn id="25" dur="500"/>
                                        <p:tgtEl>
                                          <p:spTgt spid="4097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0967"/>
                                        </p:tgtEl>
                                        <p:attrNameLst>
                                          <p:attrName>style.visibility</p:attrName>
                                        </p:attrNameLst>
                                      </p:cBhvr>
                                      <p:to>
                                        <p:strVal val="visible"/>
                                      </p:to>
                                    </p:set>
                                    <p:animEffect transition="in" filter="wipe(left)">
                                      <p:cBhvr>
                                        <p:cTn id="28" dur="500"/>
                                        <p:tgtEl>
                                          <p:spTgt spid="4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utoUpdateAnimBg="0"/>
      <p:bldP spid="40966" grpId="0" autoUpdateAnimBg="0"/>
      <p:bldP spid="40967" grpId="0" autoUpdateAnimBg="0"/>
      <p:bldP spid="40968" grpId="0" autoUpdateAnimBg="0"/>
      <p:bldP spid="40969" grpId="0" autoUpdateAnimBg="0"/>
      <p:bldP spid="40970" grpId="0" autoUpdateAnimBg="0"/>
      <p:bldP spid="40971" grpId="0" autoUpdateAnimBg="0"/>
      <p:bldP spid="40972"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bwMode="auto">
          <a:xfrm>
            <a:off x="1" y="930275"/>
            <a:ext cx="10360264" cy="1143000"/>
          </a:xfrm>
          <a:prstGeom prst="rect">
            <a:avLst/>
          </a:prstGeom>
          <a:noFill/>
          <a:ln>
            <a:miter lim="800000"/>
            <a:headEnd/>
            <a:tailEnd/>
          </a:ln>
        </p:spPr>
        <p:txBody>
          <a:bodyPr lIns="96762" tIns="48381" rIns="96762" bIns="48381"/>
          <a:lstStyle/>
          <a:p>
            <a:r>
              <a:rPr lang="zh-CN" altLang="en-US" sz="3000">
                <a:solidFill>
                  <a:srgbClr val="FF0000"/>
                </a:solidFill>
                <a:latin typeface="微软雅黑" pitchFamily="34" charset="-122"/>
                <a:ea typeface="微软雅黑" pitchFamily="34" charset="-122"/>
              </a:rPr>
              <a:t>地球有多大</a:t>
            </a:r>
          </a:p>
        </p:txBody>
      </p:sp>
      <p:sp>
        <p:nvSpPr>
          <p:cNvPr id="13315" name="Rectangle 3"/>
          <p:cNvSpPr>
            <a:spLocks noGrp="1" noChangeArrowheads="1"/>
          </p:cNvSpPr>
          <p:nvPr>
            <p:ph type="body" idx="4294967295"/>
          </p:nvPr>
        </p:nvSpPr>
        <p:spPr bwMode="auto">
          <a:xfrm>
            <a:off x="1822213" y="1912939"/>
            <a:ext cx="10368200" cy="4683125"/>
          </a:xfrm>
          <a:prstGeom prst="rect">
            <a:avLst/>
          </a:prstGeom>
          <a:noFill/>
          <a:ln>
            <a:miter lim="800000"/>
            <a:headEnd/>
            <a:tailEnd/>
          </a:ln>
        </p:spPr>
        <p:txBody>
          <a:bodyPr lIns="96762" tIns="48381" rIns="96762" bIns="48381"/>
          <a:lstStyle/>
          <a:p>
            <a:r>
              <a:rPr lang="zh-CN" altLang="en-US" sz="3000" b="1">
                <a:latin typeface="微软雅黑" pitchFamily="34" charset="-122"/>
                <a:ea typeface="微软雅黑" pitchFamily="34" charset="-122"/>
              </a:rPr>
              <a:t>探究问题：</a:t>
            </a:r>
          </a:p>
          <a:p>
            <a:pPr>
              <a:buFontTx/>
              <a:buNone/>
            </a:pPr>
            <a:r>
              <a:rPr lang="zh-CN" altLang="en-US" sz="3000">
                <a:latin typeface="微软雅黑" pitchFamily="34" charset="-122"/>
                <a:ea typeface="微软雅黑" pitchFamily="34" charset="-122"/>
              </a:rPr>
              <a:t>        从哪些数据可以表明地球的大小呢？</a:t>
            </a:r>
          </a:p>
          <a:p>
            <a:r>
              <a:rPr lang="zh-CN" altLang="en-US" sz="3000" b="1">
                <a:latin typeface="微软雅黑" pitchFamily="34" charset="-122"/>
                <a:ea typeface="微软雅黑" pitchFamily="34" charset="-122"/>
              </a:rPr>
              <a:t>小组活动：</a:t>
            </a:r>
          </a:p>
          <a:p>
            <a:pPr>
              <a:buFontTx/>
              <a:buNone/>
            </a:pPr>
            <a:r>
              <a:rPr lang="zh-CN" altLang="en-US" sz="3000">
                <a:latin typeface="微软雅黑" pitchFamily="34" charset="-122"/>
                <a:ea typeface="微软雅黑" pitchFamily="34" charset="-122"/>
              </a:rPr>
              <a:t>        读图</a:t>
            </a:r>
            <a:r>
              <a:rPr lang="en-US" altLang="zh-CN" sz="3000">
                <a:latin typeface="微软雅黑" pitchFamily="34" charset="-122"/>
                <a:ea typeface="微软雅黑" pitchFamily="34" charset="-122"/>
              </a:rPr>
              <a:t>2-5</a:t>
            </a:r>
            <a:r>
              <a:rPr lang="zh-CN" altLang="en-US" sz="3000">
                <a:latin typeface="微软雅黑" pitchFamily="34" charset="-122"/>
                <a:ea typeface="微软雅黑" pitchFamily="34" charset="-122"/>
              </a:rPr>
              <a:t>，地球的基本数据，认识地球到底有多大。</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val 2"/>
          <p:cNvSpPr>
            <a:spLocks noChangeArrowheads="1"/>
          </p:cNvSpPr>
          <p:nvPr/>
        </p:nvSpPr>
        <p:spPr bwMode="auto">
          <a:xfrm>
            <a:off x="1938086" y="644526"/>
            <a:ext cx="7392025" cy="5256213"/>
          </a:xfrm>
          <a:prstGeom prst="ellipse">
            <a:avLst/>
          </a:prstGeom>
          <a:noFill/>
          <a:ln w="57150">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7651" name="Oval 3"/>
          <p:cNvSpPr>
            <a:spLocks noChangeArrowheads="1"/>
          </p:cNvSpPr>
          <p:nvPr/>
        </p:nvSpPr>
        <p:spPr bwMode="auto">
          <a:xfrm>
            <a:off x="1938086" y="2660650"/>
            <a:ext cx="7392025" cy="1295400"/>
          </a:xfrm>
          <a:prstGeom prst="ellipse">
            <a:avLst/>
          </a:prstGeom>
          <a:noFill/>
          <a:ln w="57150" algn="ctr">
            <a:solidFill>
              <a:srgbClr val="FF3300"/>
            </a:solidFill>
            <a:round/>
            <a:headEnd/>
            <a:tailEnd/>
          </a:ln>
        </p:spPr>
        <p:txBody>
          <a:bodyPr wrap="none" lIns="96762" tIns="48381" rIns="96762" bIns="48381" anchor="ctr"/>
          <a:lstStyle/>
          <a:p>
            <a:pPr algn="ctr"/>
            <a:endParaRPr lang="zh-CN" altLang="zh-CN" sz="1900">
              <a:latin typeface="微软雅黑" pitchFamily="34" charset="-122"/>
              <a:ea typeface="微软雅黑" pitchFamily="34" charset="-122"/>
            </a:endParaRPr>
          </a:p>
        </p:txBody>
      </p:sp>
      <p:sp>
        <p:nvSpPr>
          <p:cNvPr id="27652" name="Line 4"/>
          <p:cNvSpPr>
            <a:spLocks noChangeShapeType="1"/>
          </p:cNvSpPr>
          <p:nvPr/>
        </p:nvSpPr>
        <p:spPr bwMode="auto">
          <a:xfrm>
            <a:off x="5682510" y="644526"/>
            <a:ext cx="0" cy="2665413"/>
          </a:xfrm>
          <a:prstGeom prst="line">
            <a:avLst/>
          </a:prstGeom>
          <a:noFill/>
          <a:ln w="57150">
            <a:solidFill>
              <a:srgbClr val="FFFF00"/>
            </a:solidFill>
            <a:round/>
            <a:headEnd type="triangle" w="med" len="med"/>
            <a:tailEnd type="triangle" w="med" len="med"/>
          </a:ln>
        </p:spPr>
        <p:txBody>
          <a:bodyPr wrap="none" lIns="96762" tIns="48381" rIns="96762" bIns="48381" anchor="ctr"/>
          <a:lstStyle/>
          <a:p>
            <a:endParaRPr lang="zh-CN" altLang="en-US"/>
          </a:p>
        </p:txBody>
      </p:sp>
      <p:sp>
        <p:nvSpPr>
          <p:cNvPr id="27653" name="Line 5"/>
          <p:cNvSpPr>
            <a:spLocks noChangeShapeType="1"/>
          </p:cNvSpPr>
          <p:nvPr/>
        </p:nvSpPr>
        <p:spPr bwMode="auto">
          <a:xfrm flipH="1">
            <a:off x="5684099" y="3309938"/>
            <a:ext cx="3646012" cy="0"/>
          </a:xfrm>
          <a:prstGeom prst="line">
            <a:avLst/>
          </a:prstGeom>
          <a:noFill/>
          <a:ln w="57150">
            <a:solidFill>
              <a:srgbClr val="FFFF00"/>
            </a:solidFill>
            <a:round/>
            <a:headEnd type="triangle" w="med" len="med"/>
            <a:tailEnd type="triangle" w="med" len="med"/>
          </a:ln>
        </p:spPr>
        <p:txBody>
          <a:bodyPr wrap="none" lIns="96762" tIns="48381" rIns="96762" bIns="48381" anchor="ctr"/>
          <a:lstStyle/>
          <a:p>
            <a:endParaRPr lang="zh-CN" altLang="en-US"/>
          </a:p>
        </p:txBody>
      </p:sp>
      <p:sp>
        <p:nvSpPr>
          <p:cNvPr id="27655" name="Text Box 7"/>
          <p:cNvSpPr txBox="1">
            <a:spLocks noChangeArrowheads="1"/>
          </p:cNvSpPr>
          <p:nvPr/>
        </p:nvSpPr>
        <p:spPr bwMode="auto">
          <a:xfrm>
            <a:off x="5349779" y="810987"/>
            <a:ext cx="472413" cy="1203779"/>
          </a:xfrm>
          <a:prstGeom prst="rect">
            <a:avLst/>
          </a:prstGeom>
          <a:noFill/>
          <a:ln w="9525" algn="ctr">
            <a:noFill/>
            <a:miter lim="800000"/>
            <a:headEnd/>
            <a:tailEnd/>
          </a:ln>
        </p:spPr>
        <p:txBody>
          <a:bodyPr vert="eaVert" wrap="none" lIns="96762" tIns="48381" rIns="96762" bIns="48381">
            <a:spAutoFit/>
          </a:bodyPr>
          <a:lstStyle/>
          <a:p>
            <a:pPr algn="ctr"/>
            <a:r>
              <a:rPr lang="zh-CN" altLang="en-US">
                <a:latin typeface="微软雅黑" pitchFamily="34" charset="-122"/>
                <a:ea typeface="微软雅黑" pitchFamily="34" charset="-122"/>
              </a:rPr>
              <a:t>极  半  径  </a:t>
            </a:r>
          </a:p>
        </p:txBody>
      </p:sp>
      <p:sp>
        <p:nvSpPr>
          <p:cNvPr id="27656" name="Text Box 8"/>
          <p:cNvSpPr txBox="1">
            <a:spLocks noChangeArrowheads="1"/>
          </p:cNvSpPr>
          <p:nvPr/>
        </p:nvSpPr>
        <p:spPr bwMode="auto">
          <a:xfrm rot="-5400000">
            <a:off x="5246697" y="1697868"/>
            <a:ext cx="1562100" cy="560314"/>
          </a:xfrm>
          <a:prstGeom prst="rect">
            <a:avLst/>
          </a:prstGeom>
          <a:noFill/>
          <a:ln w="9525" algn="ctr">
            <a:noFill/>
            <a:miter lim="800000"/>
            <a:headEnd/>
            <a:tailEnd/>
          </a:ln>
        </p:spPr>
        <p:txBody>
          <a:bodyPr wrap="none" lIns="96762" tIns="48381" rIns="96762" bIns="48381">
            <a:spAutoFit/>
          </a:bodyPr>
          <a:lstStyle/>
          <a:p>
            <a:pPr algn="ctr"/>
            <a:r>
              <a:rPr lang="en-US" altLang="zh-CN" sz="3000">
                <a:solidFill>
                  <a:srgbClr val="FF00FF"/>
                </a:solidFill>
                <a:latin typeface="微软雅黑" pitchFamily="34" charset="-122"/>
                <a:ea typeface="微软雅黑" pitchFamily="34" charset="-122"/>
              </a:rPr>
              <a:t>6357</a:t>
            </a:r>
            <a:r>
              <a:rPr lang="zh-CN" altLang="en-US">
                <a:solidFill>
                  <a:srgbClr val="FF00FF"/>
                </a:solidFill>
                <a:latin typeface="微软雅黑" pitchFamily="34" charset="-122"/>
                <a:ea typeface="微软雅黑" pitchFamily="34" charset="-122"/>
              </a:rPr>
              <a:t>千米</a:t>
            </a:r>
          </a:p>
        </p:txBody>
      </p:sp>
      <p:sp>
        <p:nvSpPr>
          <p:cNvPr id="27657" name="Text Box 9"/>
          <p:cNvSpPr txBox="1">
            <a:spLocks noChangeArrowheads="1"/>
          </p:cNvSpPr>
          <p:nvPr/>
        </p:nvSpPr>
        <p:spPr bwMode="auto">
          <a:xfrm>
            <a:off x="5960287" y="2895600"/>
            <a:ext cx="1325389" cy="374650"/>
          </a:xfrm>
          <a:prstGeom prst="rect">
            <a:avLst/>
          </a:prstGeom>
          <a:noFill/>
          <a:ln w="9525" algn="ctr">
            <a:noFill/>
            <a:miter lim="800000"/>
            <a:headEnd/>
            <a:tailEnd/>
          </a:ln>
        </p:spPr>
        <p:txBody>
          <a:bodyPr wrap="none" lIns="96762" tIns="48381" rIns="96762" bIns="48381">
            <a:spAutoFit/>
          </a:bodyPr>
          <a:lstStyle/>
          <a:p>
            <a:r>
              <a:rPr lang="zh-CN" altLang="en-US">
                <a:latin typeface="微软雅黑" pitchFamily="34" charset="-122"/>
                <a:ea typeface="微软雅黑" pitchFamily="34" charset="-122"/>
              </a:rPr>
              <a:t>赤 道 半 径</a:t>
            </a:r>
            <a:endParaRPr lang="zh-CN" altLang="en-US">
              <a:solidFill>
                <a:srgbClr val="FF00FF"/>
              </a:solidFill>
              <a:latin typeface="微软雅黑" pitchFamily="34" charset="-122"/>
              <a:ea typeface="微软雅黑" pitchFamily="34" charset="-122"/>
            </a:endParaRPr>
          </a:p>
        </p:txBody>
      </p:sp>
      <p:sp>
        <p:nvSpPr>
          <p:cNvPr id="27659" name="Rectangle 11"/>
          <p:cNvSpPr>
            <a:spLocks noChangeArrowheads="1"/>
          </p:cNvSpPr>
          <p:nvPr/>
        </p:nvSpPr>
        <p:spPr bwMode="auto">
          <a:xfrm>
            <a:off x="5682511" y="3236913"/>
            <a:ext cx="1560310" cy="558800"/>
          </a:xfrm>
          <a:prstGeom prst="rect">
            <a:avLst/>
          </a:prstGeom>
          <a:noFill/>
          <a:ln w="9525" algn="ctr">
            <a:noFill/>
            <a:miter lim="800000"/>
            <a:headEnd/>
            <a:tailEnd/>
          </a:ln>
        </p:spPr>
        <p:txBody>
          <a:bodyPr wrap="none" lIns="96762" tIns="48381" rIns="96762" bIns="48381">
            <a:spAutoFit/>
          </a:bodyPr>
          <a:lstStyle/>
          <a:p>
            <a:pPr algn="ctr"/>
            <a:r>
              <a:rPr lang="en-US" altLang="zh-CN" sz="3000">
                <a:solidFill>
                  <a:srgbClr val="FF00FF"/>
                </a:solidFill>
                <a:latin typeface="微软雅黑" pitchFamily="34" charset="-122"/>
                <a:ea typeface="微软雅黑" pitchFamily="34" charset="-122"/>
              </a:rPr>
              <a:t>6378</a:t>
            </a:r>
            <a:r>
              <a:rPr lang="zh-CN" altLang="en-US">
                <a:solidFill>
                  <a:srgbClr val="FF00FF"/>
                </a:solidFill>
                <a:latin typeface="微软雅黑" pitchFamily="34" charset="-122"/>
                <a:ea typeface="微软雅黑" pitchFamily="34" charset="-122"/>
              </a:rPr>
              <a:t>千米</a:t>
            </a:r>
          </a:p>
        </p:txBody>
      </p:sp>
      <p:sp>
        <p:nvSpPr>
          <p:cNvPr id="14346" name="Rectangle 12"/>
          <p:cNvSpPr>
            <a:spLocks noChangeArrowheads="1"/>
          </p:cNvSpPr>
          <p:nvPr/>
        </p:nvSpPr>
        <p:spPr bwMode="auto">
          <a:xfrm>
            <a:off x="4531724" y="3165475"/>
            <a:ext cx="960312" cy="285750"/>
          </a:xfrm>
          <a:prstGeom prst="rect">
            <a:avLst/>
          </a:prstGeom>
          <a:solidFill>
            <a:schemeClr val="accent1"/>
          </a:solidFill>
          <a:ln w="9525" algn="ctr">
            <a:solidFill>
              <a:schemeClr val="tx1"/>
            </a:solidFill>
            <a:miter lim="800000"/>
            <a:headEnd/>
            <a:tailEnd/>
          </a:ln>
        </p:spPr>
        <p:txBody>
          <a:bodyPr wrap="none" lIns="96762" tIns="48381" rIns="96762" bIns="48381" anchor="ctr"/>
          <a:lstStyle/>
          <a:p>
            <a:pPr algn="ctr"/>
            <a:r>
              <a:rPr lang="zh-CN" altLang="en-US" sz="1900">
                <a:latin typeface="微软雅黑" pitchFamily="34" charset="-122"/>
                <a:ea typeface="微软雅黑" pitchFamily="34" charset="-122"/>
              </a:rPr>
              <a:t>地心</a:t>
            </a:r>
          </a:p>
        </p:txBody>
      </p:sp>
      <p:sp>
        <p:nvSpPr>
          <p:cNvPr id="14347" name="Oval 13"/>
          <p:cNvSpPr>
            <a:spLocks noChangeArrowheads="1"/>
          </p:cNvSpPr>
          <p:nvPr/>
        </p:nvSpPr>
        <p:spPr bwMode="auto">
          <a:xfrm>
            <a:off x="5585687" y="3309938"/>
            <a:ext cx="96824" cy="69850"/>
          </a:xfrm>
          <a:prstGeom prst="ellipse">
            <a:avLst/>
          </a:prstGeom>
          <a:solidFill>
            <a:srgbClr val="FF3300"/>
          </a:solidFill>
          <a:ln w="9525" algn="ctr">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7663" name="AutoShape 15"/>
          <p:cNvSpPr>
            <a:spLocks noChangeArrowheads="1"/>
          </p:cNvSpPr>
          <p:nvPr/>
        </p:nvSpPr>
        <p:spPr bwMode="auto">
          <a:xfrm>
            <a:off x="7025360" y="1725613"/>
            <a:ext cx="2399988" cy="646112"/>
          </a:xfrm>
          <a:prstGeom prst="leftArrow">
            <a:avLst>
              <a:gd name="adj1" fmla="val 50000"/>
              <a:gd name="adj2" fmla="val 69656"/>
            </a:avLst>
          </a:prstGeom>
          <a:solidFill>
            <a:schemeClr val="accent1"/>
          </a:solidFill>
          <a:ln w="9525">
            <a:solidFill>
              <a:schemeClr val="tx1"/>
            </a:solidFill>
            <a:miter lim="800000"/>
            <a:headEnd/>
            <a:tailEnd/>
          </a:ln>
        </p:spPr>
        <p:txBody>
          <a:bodyPr wrap="none" lIns="96762" tIns="48381" rIns="96762" bIns="48381" anchor="ctr"/>
          <a:lstStyle/>
          <a:p>
            <a:pPr algn="ctr"/>
            <a:endParaRPr lang="zh-CN" altLang="zh-CN">
              <a:latin typeface="微软雅黑" pitchFamily="34" charset="-122"/>
              <a:ea typeface="微软雅黑" pitchFamily="34" charset="-122"/>
            </a:endParaRPr>
          </a:p>
        </p:txBody>
      </p:sp>
      <p:sp>
        <p:nvSpPr>
          <p:cNvPr id="27665" name="Text Box 17"/>
          <p:cNvSpPr txBox="1">
            <a:spLocks noChangeArrowheads="1"/>
          </p:cNvSpPr>
          <p:nvPr/>
        </p:nvSpPr>
        <p:spPr bwMode="auto">
          <a:xfrm>
            <a:off x="9377729" y="1652588"/>
            <a:ext cx="2399988" cy="749300"/>
          </a:xfrm>
          <a:prstGeom prst="rect">
            <a:avLst/>
          </a:prstGeom>
          <a:noFill/>
          <a:ln w="9525">
            <a:noFill/>
            <a:miter lim="800000"/>
            <a:headEnd/>
            <a:tailEnd/>
          </a:ln>
        </p:spPr>
        <p:txBody>
          <a:bodyPr lIns="96762" tIns="48381" rIns="96762" bIns="48381">
            <a:spAutoFit/>
          </a:bodyPr>
          <a:lstStyle/>
          <a:p>
            <a:pPr>
              <a:spcBef>
                <a:spcPct val="50000"/>
              </a:spcBef>
            </a:pPr>
            <a:r>
              <a:rPr lang="zh-CN" altLang="en-US" sz="2100">
                <a:latin typeface="微软雅黑" pitchFamily="34" charset="-122"/>
                <a:ea typeface="微软雅黑" pitchFamily="34" charset="-122"/>
              </a:rPr>
              <a:t>地球表面积约</a:t>
            </a:r>
            <a:r>
              <a:rPr lang="en-US" altLang="zh-CN" sz="2100">
                <a:latin typeface="微软雅黑" pitchFamily="34" charset="-122"/>
                <a:ea typeface="微软雅黑" pitchFamily="34" charset="-122"/>
              </a:rPr>
              <a:t>5.1</a:t>
            </a:r>
            <a:r>
              <a:rPr lang="zh-CN" altLang="en-US" sz="2100">
                <a:latin typeface="微软雅黑" pitchFamily="34" charset="-122"/>
                <a:ea typeface="微软雅黑" pitchFamily="34" charset="-122"/>
              </a:rPr>
              <a:t>亿平方千米</a:t>
            </a:r>
          </a:p>
        </p:txBody>
      </p:sp>
      <p:sp>
        <p:nvSpPr>
          <p:cNvPr id="27672" name="AutoShape 24"/>
          <p:cNvSpPr>
            <a:spLocks noChangeArrowheads="1"/>
          </p:cNvSpPr>
          <p:nvPr/>
        </p:nvSpPr>
        <p:spPr bwMode="auto">
          <a:xfrm>
            <a:off x="8369798" y="3741738"/>
            <a:ext cx="1536500" cy="144462"/>
          </a:xfrm>
          <a:prstGeom prst="rightArrow">
            <a:avLst>
              <a:gd name="adj1" fmla="val 50000"/>
              <a:gd name="adj2" fmla="val 199451"/>
            </a:avLst>
          </a:prstGeom>
          <a:solidFill>
            <a:schemeClr val="accent1"/>
          </a:solidFill>
          <a:ln w="9525">
            <a:solidFill>
              <a:schemeClr val="tx1"/>
            </a:solidFill>
            <a:miter lim="800000"/>
            <a:headEnd/>
            <a:tailEnd/>
          </a:ln>
        </p:spPr>
        <p:txBody>
          <a:bodyPr wrap="none" lIns="96762" tIns="48381" rIns="96762" bIns="48381" anchor="ctr"/>
          <a:lstStyle/>
          <a:p>
            <a:pPr algn="ctr"/>
            <a:endParaRPr lang="zh-CN" altLang="zh-CN">
              <a:latin typeface="微软雅黑" pitchFamily="34" charset="-122"/>
              <a:ea typeface="微软雅黑" pitchFamily="34" charset="-122"/>
            </a:endParaRPr>
          </a:p>
        </p:txBody>
      </p:sp>
      <p:sp>
        <p:nvSpPr>
          <p:cNvPr id="27673" name="Text Box 25"/>
          <p:cNvSpPr txBox="1">
            <a:spLocks noChangeArrowheads="1"/>
          </p:cNvSpPr>
          <p:nvPr/>
        </p:nvSpPr>
        <p:spPr bwMode="auto">
          <a:xfrm>
            <a:off x="9712649" y="3454401"/>
            <a:ext cx="2257131" cy="746125"/>
          </a:xfrm>
          <a:prstGeom prst="rect">
            <a:avLst/>
          </a:prstGeom>
          <a:noFill/>
          <a:ln w="9525">
            <a:noFill/>
            <a:miter lim="800000"/>
            <a:headEnd/>
            <a:tailEnd/>
          </a:ln>
        </p:spPr>
        <p:txBody>
          <a:bodyPr lIns="96762" tIns="48381" rIns="96762" bIns="48381">
            <a:spAutoFit/>
          </a:bodyPr>
          <a:lstStyle/>
          <a:p>
            <a:pPr>
              <a:spcBef>
                <a:spcPct val="50000"/>
              </a:spcBef>
            </a:pPr>
            <a:r>
              <a:rPr lang="zh-CN" altLang="en-US" sz="2100">
                <a:latin typeface="微软雅黑" pitchFamily="34" charset="-122"/>
                <a:ea typeface="微软雅黑" pitchFamily="34" charset="-122"/>
              </a:rPr>
              <a:t>地球赤道周长约</a:t>
            </a:r>
            <a:r>
              <a:rPr lang="en-US" altLang="zh-CN" sz="2100">
                <a:latin typeface="微软雅黑" pitchFamily="34" charset="-122"/>
                <a:ea typeface="微软雅黑" pitchFamily="34" charset="-122"/>
              </a:rPr>
              <a:t>4</a:t>
            </a:r>
            <a:r>
              <a:rPr lang="zh-CN" altLang="en-US" sz="2100">
                <a:latin typeface="微软雅黑" pitchFamily="34" charset="-122"/>
                <a:ea typeface="微软雅黑" pitchFamily="34" charset="-122"/>
              </a:rPr>
              <a:t>万千米</a:t>
            </a:r>
          </a:p>
        </p:txBody>
      </p:sp>
      <p:sp>
        <p:nvSpPr>
          <p:cNvPr id="27674" name="Text Box 26"/>
          <p:cNvSpPr txBox="1">
            <a:spLocks noChangeArrowheads="1"/>
          </p:cNvSpPr>
          <p:nvPr/>
        </p:nvSpPr>
        <p:spPr bwMode="auto">
          <a:xfrm>
            <a:off x="2898398" y="5900739"/>
            <a:ext cx="7007901" cy="376237"/>
          </a:xfrm>
          <a:prstGeom prst="rect">
            <a:avLst/>
          </a:prstGeom>
          <a:noFill/>
          <a:ln w="9525">
            <a:noFill/>
            <a:miter lim="800000"/>
            <a:headEnd/>
            <a:tailEnd/>
          </a:ln>
        </p:spPr>
        <p:txBody>
          <a:bodyPr lIns="96762" tIns="48381" rIns="96762" bIns="48381">
            <a:spAutoFit/>
          </a:bodyPr>
          <a:lstStyle/>
          <a:p>
            <a:pPr>
              <a:spcBef>
                <a:spcPct val="50000"/>
              </a:spcBef>
            </a:pPr>
            <a:r>
              <a:rPr lang="zh-CN" altLang="en-US">
                <a:latin typeface="微软雅黑" pitchFamily="34" charset="-122"/>
                <a:ea typeface="微软雅黑" pitchFamily="34" charset="-122"/>
              </a:rPr>
              <a:t>地球平均半径约</a:t>
            </a:r>
            <a:r>
              <a:rPr lang="en-US" altLang="zh-CN">
                <a:latin typeface="微软雅黑" pitchFamily="34" charset="-122"/>
                <a:ea typeface="微软雅黑" pitchFamily="34" charset="-122"/>
              </a:rPr>
              <a:t>6371</a:t>
            </a:r>
            <a:r>
              <a:rPr lang="zh-CN" altLang="en-US">
                <a:latin typeface="微软雅黑" pitchFamily="34" charset="-122"/>
                <a:ea typeface="微软雅黑" pitchFamily="34" charset="-122"/>
              </a:rPr>
              <a:t>千米</a:t>
            </a:r>
          </a:p>
        </p:txBody>
      </p:sp>
      <p:sp>
        <p:nvSpPr>
          <p:cNvPr id="14354" name="TextBox 2"/>
          <p:cNvSpPr txBox="1">
            <a:spLocks noChangeArrowheads="1"/>
          </p:cNvSpPr>
          <p:nvPr/>
        </p:nvSpPr>
        <p:spPr bwMode="auto">
          <a:xfrm>
            <a:off x="88889" y="842964"/>
            <a:ext cx="1955545" cy="554037"/>
          </a:xfrm>
          <a:prstGeom prst="rect">
            <a:avLst/>
          </a:prstGeom>
          <a:noFill/>
          <a:ln w="9525">
            <a:noFill/>
            <a:miter lim="800000"/>
            <a:headEnd/>
            <a:tailEnd/>
          </a:ln>
        </p:spPr>
        <p:txBody>
          <a:bodyPr>
            <a:spAutoFit/>
          </a:bodyPr>
          <a:lstStyle/>
          <a:p>
            <a:r>
              <a:rPr lang="zh-CN" altLang="en-US" sz="3000">
                <a:solidFill>
                  <a:srgbClr val="FF0000"/>
                </a:solidFill>
                <a:latin typeface="微软雅黑" pitchFamily="34" charset="-122"/>
                <a:ea typeface="微软雅黑" pitchFamily="34" charset="-122"/>
              </a:rPr>
              <a:t>认识地球</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mph" presetSubtype="0" fill="hold" nodeType="clickEffect">
                                  <p:stCondLst>
                                    <p:cond delay="0"/>
                                  </p:stCondLst>
                                  <p:childTnLst>
                                    <p:animClr clrSpc="rgb" dir="cw">
                                      <p:cBhvr override="childStyle">
                                        <p:cTn id="6" dur="500" autoRev="1" fill="hold"/>
                                        <p:tgtEl>
                                          <p:spTgt spid="27651"/>
                                        </p:tgtEl>
                                        <p:attrNameLst>
                                          <p:attrName>style.color</p:attrName>
                                        </p:attrNameLst>
                                      </p:cBhvr>
                                      <p:to>
                                        <a:schemeClr val="bg1"/>
                                      </p:to>
                                    </p:animClr>
                                    <p:animClr clrSpc="rgb" dir="cw">
                                      <p:cBhvr>
                                        <p:cTn id="7" dur="500" autoRev="1" fill="hold"/>
                                        <p:tgtEl>
                                          <p:spTgt spid="27651"/>
                                        </p:tgtEl>
                                        <p:attrNameLst>
                                          <p:attrName>fillcolor</p:attrName>
                                        </p:attrNameLst>
                                      </p:cBhvr>
                                      <p:to>
                                        <a:schemeClr val="bg1"/>
                                      </p:to>
                                    </p:animClr>
                                    <p:set>
                                      <p:cBhvr>
                                        <p:cTn id="8" dur="500" autoRev="1" fill="hold"/>
                                        <p:tgtEl>
                                          <p:spTgt spid="27651"/>
                                        </p:tgtEl>
                                        <p:attrNameLst>
                                          <p:attrName>fill.type</p:attrName>
                                        </p:attrNameLst>
                                      </p:cBhvr>
                                      <p:to>
                                        <p:strVal val="solid"/>
                                      </p:to>
                                    </p:set>
                                    <p:set>
                                      <p:cBhvr>
                                        <p:cTn id="9" dur="500" autoRev="1" fill="hold"/>
                                        <p:tgtEl>
                                          <p:spTgt spid="27651"/>
                                        </p:tgtEl>
                                        <p:attrNameLst>
                                          <p:attrName>fill.on</p:attrName>
                                        </p:attrNameLst>
                                      </p:cBhvr>
                                      <p:to>
                                        <p:strVal val="tru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7" presetClass="entr" presetSubtype="8" fill="hold" grpId="0" nodeType="clickEffect">
                                  <p:stCondLst>
                                    <p:cond delay="0"/>
                                  </p:stCondLst>
                                  <p:childTnLst>
                                    <p:set>
                                      <p:cBhvr>
                                        <p:cTn id="13" dur="1" fill="hold">
                                          <p:stCondLst>
                                            <p:cond delay="0"/>
                                          </p:stCondLst>
                                        </p:cTn>
                                        <p:tgtEl>
                                          <p:spTgt spid="27653"/>
                                        </p:tgtEl>
                                        <p:attrNameLst>
                                          <p:attrName>style.visibility</p:attrName>
                                        </p:attrNameLst>
                                      </p:cBhvr>
                                      <p:to>
                                        <p:strVal val="visible"/>
                                      </p:to>
                                    </p:set>
                                    <p:anim calcmode="lin" valueType="num">
                                      <p:cBhvr>
                                        <p:cTn id="14" dur="500" fill="hold"/>
                                        <p:tgtEl>
                                          <p:spTgt spid="27653"/>
                                        </p:tgtEl>
                                        <p:attrNameLst>
                                          <p:attrName>ppt_x</p:attrName>
                                        </p:attrNameLst>
                                      </p:cBhvr>
                                      <p:tavLst>
                                        <p:tav tm="0">
                                          <p:val>
                                            <p:strVal val="#ppt_x-#ppt_w/2"/>
                                          </p:val>
                                        </p:tav>
                                        <p:tav tm="100000">
                                          <p:val>
                                            <p:strVal val="#ppt_x"/>
                                          </p:val>
                                        </p:tav>
                                      </p:tavLst>
                                    </p:anim>
                                    <p:anim calcmode="lin" valueType="num">
                                      <p:cBhvr>
                                        <p:cTn id="15" dur="500" fill="hold"/>
                                        <p:tgtEl>
                                          <p:spTgt spid="27653"/>
                                        </p:tgtEl>
                                        <p:attrNameLst>
                                          <p:attrName>ppt_y</p:attrName>
                                        </p:attrNameLst>
                                      </p:cBhvr>
                                      <p:tavLst>
                                        <p:tav tm="0">
                                          <p:val>
                                            <p:strVal val="#ppt_y"/>
                                          </p:val>
                                        </p:tav>
                                        <p:tav tm="100000">
                                          <p:val>
                                            <p:strVal val="#ppt_y"/>
                                          </p:val>
                                        </p:tav>
                                      </p:tavLst>
                                    </p:anim>
                                    <p:anim calcmode="lin" valueType="num">
                                      <p:cBhvr>
                                        <p:cTn id="16" dur="500" fill="hold"/>
                                        <p:tgtEl>
                                          <p:spTgt spid="27653"/>
                                        </p:tgtEl>
                                        <p:attrNameLst>
                                          <p:attrName>ppt_w</p:attrName>
                                        </p:attrNameLst>
                                      </p:cBhvr>
                                      <p:tavLst>
                                        <p:tav tm="0">
                                          <p:val>
                                            <p:fltVal val="0"/>
                                          </p:val>
                                        </p:tav>
                                        <p:tav tm="100000">
                                          <p:val>
                                            <p:strVal val="#ppt_w"/>
                                          </p:val>
                                        </p:tav>
                                      </p:tavLst>
                                    </p:anim>
                                    <p:anim calcmode="lin" valueType="num">
                                      <p:cBhvr>
                                        <p:cTn id="17" dur="500" fill="hold"/>
                                        <p:tgtEl>
                                          <p:spTgt spid="27653"/>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7657"/>
                                        </p:tgtEl>
                                        <p:attrNameLst>
                                          <p:attrName>style.visibility</p:attrName>
                                        </p:attrNameLst>
                                      </p:cBhvr>
                                      <p:to>
                                        <p:strVal val="visible"/>
                                      </p:to>
                                    </p:set>
                                    <p:animEffect transition="in" filter="slide(fromBottom)">
                                      <p:cBhvr>
                                        <p:cTn id="22" dur="500"/>
                                        <p:tgtEl>
                                          <p:spTgt spid="276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7659"/>
                                        </p:tgtEl>
                                        <p:attrNameLst>
                                          <p:attrName>style.visibility</p:attrName>
                                        </p:attrNameLst>
                                      </p:cBhvr>
                                      <p:to>
                                        <p:strVal val="visible"/>
                                      </p:to>
                                    </p:set>
                                    <p:animEffect transition="in" filter="slide(fromBottom)">
                                      <p:cBhvr>
                                        <p:cTn id="27" dur="500"/>
                                        <p:tgtEl>
                                          <p:spTgt spid="276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4" fill="hold" grpId="0" nodeType="clickEffect">
                                  <p:stCondLst>
                                    <p:cond delay="0"/>
                                  </p:stCondLst>
                                  <p:childTnLst>
                                    <p:set>
                                      <p:cBhvr>
                                        <p:cTn id="31" dur="1" fill="hold">
                                          <p:stCondLst>
                                            <p:cond delay="0"/>
                                          </p:stCondLst>
                                        </p:cTn>
                                        <p:tgtEl>
                                          <p:spTgt spid="27652"/>
                                        </p:tgtEl>
                                        <p:attrNameLst>
                                          <p:attrName>style.visibility</p:attrName>
                                        </p:attrNameLst>
                                      </p:cBhvr>
                                      <p:to>
                                        <p:strVal val="visible"/>
                                      </p:to>
                                    </p:set>
                                    <p:anim calcmode="lin" valueType="num">
                                      <p:cBhvr>
                                        <p:cTn id="32" dur="1000" fill="hold"/>
                                        <p:tgtEl>
                                          <p:spTgt spid="27652"/>
                                        </p:tgtEl>
                                        <p:attrNameLst>
                                          <p:attrName>ppt_x</p:attrName>
                                        </p:attrNameLst>
                                      </p:cBhvr>
                                      <p:tavLst>
                                        <p:tav tm="0">
                                          <p:val>
                                            <p:strVal val="#ppt_x"/>
                                          </p:val>
                                        </p:tav>
                                        <p:tav tm="100000">
                                          <p:val>
                                            <p:strVal val="#ppt_x"/>
                                          </p:val>
                                        </p:tav>
                                      </p:tavLst>
                                    </p:anim>
                                    <p:anim calcmode="lin" valueType="num">
                                      <p:cBhvr>
                                        <p:cTn id="33" dur="1000" fill="hold"/>
                                        <p:tgtEl>
                                          <p:spTgt spid="27652"/>
                                        </p:tgtEl>
                                        <p:attrNameLst>
                                          <p:attrName>ppt_y</p:attrName>
                                        </p:attrNameLst>
                                      </p:cBhvr>
                                      <p:tavLst>
                                        <p:tav tm="0">
                                          <p:val>
                                            <p:strVal val="#ppt_y+#ppt_h/2"/>
                                          </p:val>
                                        </p:tav>
                                        <p:tav tm="100000">
                                          <p:val>
                                            <p:strVal val="#ppt_y"/>
                                          </p:val>
                                        </p:tav>
                                      </p:tavLst>
                                    </p:anim>
                                    <p:anim calcmode="lin" valueType="num">
                                      <p:cBhvr>
                                        <p:cTn id="34" dur="1000" fill="hold"/>
                                        <p:tgtEl>
                                          <p:spTgt spid="27652"/>
                                        </p:tgtEl>
                                        <p:attrNameLst>
                                          <p:attrName>ppt_w</p:attrName>
                                        </p:attrNameLst>
                                      </p:cBhvr>
                                      <p:tavLst>
                                        <p:tav tm="0">
                                          <p:val>
                                            <p:strVal val="#ppt_w"/>
                                          </p:val>
                                        </p:tav>
                                        <p:tav tm="100000">
                                          <p:val>
                                            <p:strVal val="#ppt_w"/>
                                          </p:val>
                                        </p:tav>
                                      </p:tavLst>
                                    </p:anim>
                                    <p:anim calcmode="lin" valueType="num">
                                      <p:cBhvr>
                                        <p:cTn id="35" dur="1000" fill="hold"/>
                                        <p:tgtEl>
                                          <p:spTgt spid="27652"/>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27655"/>
                                        </p:tgtEl>
                                        <p:attrNameLst>
                                          <p:attrName>style.visibility</p:attrName>
                                        </p:attrNameLst>
                                      </p:cBhvr>
                                      <p:to>
                                        <p:strVal val="visible"/>
                                      </p:to>
                                    </p:set>
                                    <p:animEffect transition="in" filter="slide(fromBottom)">
                                      <p:cBhvr>
                                        <p:cTn id="40" dur="500"/>
                                        <p:tgtEl>
                                          <p:spTgt spid="2765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27656"/>
                                        </p:tgtEl>
                                        <p:attrNameLst>
                                          <p:attrName>style.visibility</p:attrName>
                                        </p:attrNameLst>
                                      </p:cBhvr>
                                      <p:to>
                                        <p:strVal val="visible"/>
                                      </p:to>
                                    </p:set>
                                    <p:animEffect transition="in" filter="slide(fromBottom)">
                                      <p:cBhvr>
                                        <p:cTn id="45" dur="500"/>
                                        <p:tgtEl>
                                          <p:spTgt spid="2765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663"/>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7665"/>
                                        </p:tgtEl>
                                        <p:attrNameLst>
                                          <p:attrName>style.visibility</p:attrName>
                                        </p:attrNameLst>
                                      </p:cBhvr>
                                      <p:to>
                                        <p:strVal val="visible"/>
                                      </p:to>
                                    </p:set>
                                    <p:animEffect transition="in" filter="blinds(horizontal)">
                                      <p:cBhvr>
                                        <p:cTn id="54" dur="500"/>
                                        <p:tgtEl>
                                          <p:spTgt spid="2766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7672"/>
                                        </p:tgtEl>
                                        <p:attrNameLst>
                                          <p:attrName>style.visibility</p:attrName>
                                        </p:attrNameLst>
                                      </p:cBhvr>
                                      <p:to>
                                        <p:strVal val="visible"/>
                                      </p:to>
                                    </p:set>
                                    <p:animEffect transition="in" filter="blinds(horizontal)">
                                      <p:cBhvr>
                                        <p:cTn id="59" dur="500"/>
                                        <p:tgtEl>
                                          <p:spTgt spid="2767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7673"/>
                                        </p:tgtEl>
                                        <p:attrNameLst>
                                          <p:attrName>style.visibility</p:attrName>
                                        </p:attrNameLst>
                                      </p:cBhvr>
                                      <p:to>
                                        <p:strVal val="visible"/>
                                      </p:to>
                                    </p:set>
                                    <p:animEffect transition="in" filter="blinds(horizontal)">
                                      <p:cBhvr>
                                        <p:cTn id="64" dur="500"/>
                                        <p:tgtEl>
                                          <p:spTgt spid="2767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7674"/>
                                        </p:tgtEl>
                                        <p:attrNameLst>
                                          <p:attrName>style.visibility</p:attrName>
                                        </p:attrNameLst>
                                      </p:cBhvr>
                                      <p:to>
                                        <p:strVal val="visible"/>
                                      </p:to>
                                    </p:set>
                                    <p:animEffect transition="in" filter="blinds(horizontal)">
                                      <p:cBhvr>
                                        <p:cTn id="69" dur="500"/>
                                        <p:tgtEl>
                                          <p:spTgt spid="27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P spid="27653" grpId="0" animBg="1"/>
      <p:bldP spid="27655" grpId="0"/>
      <p:bldP spid="27656" grpId="0"/>
      <p:bldP spid="27657" grpId="0"/>
      <p:bldP spid="27659" grpId="0"/>
      <p:bldP spid="27663" grpId="0" animBg="1"/>
      <p:bldP spid="27665" grpId="0"/>
      <p:bldP spid="27672" grpId="0" animBg="1"/>
      <p:bldP spid="27673" grpId="0"/>
      <p:bldP spid="2767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bwMode="auto">
          <a:xfrm>
            <a:off x="0" y="779463"/>
            <a:ext cx="8133291" cy="1143000"/>
          </a:xfrm>
          <a:prstGeom prst="rect">
            <a:avLst/>
          </a:prstGeom>
          <a:noFill/>
          <a:ln>
            <a:miter lim="800000"/>
            <a:headEnd/>
            <a:tailEnd/>
          </a:ln>
        </p:spPr>
        <p:txBody>
          <a:bodyPr lIns="96762" tIns="48381" rIns="96762" bIns="48381"/>
          <a:lstStyle/>
          <a:p>
            <a:r>
              <a:rPr lang="zh-CN" altLang="en-US" sz="3000">
                <a:solidFill>
                  <a:srgbClr val="FF0000"/>
                </a:solidFill>
                <a:latin typeface="微软雅黑" pitchFamily="34" charset="-122"/>
                <a:ea typeface="微软雅黑" pitchFamily="34" charset="-122"/>
              </a:rPr>
              <a:t>地球仪</a:t>
            </a:r>
            <a:endParaRPr lang="zh-CN" altLang="en-US" sz="3000">
              <a:solidFill>
                <a:srgbClr val="0000FF"/>
              </a:solidFill>
              <a:latin typeface="微软雅黑" pitchFamily="34" charset="-122"/>
              <a:ea typeface="微软雅黑" pitchFamily="34" charset="-122"/>
            </a:endParaRPr>
          </a:p>
        </p:txBody>
      </p:sp>
      <p:sp>
        <p:nvSpPr>
          <p:cNvPr id="15363" name="Rectangle 3"/>
          <p:cNvSpPr>
            <a:spLocks noGrp="1" noChangeArrowheads="1"/>
          </p:cNvSpPr>
          <p:nvPr>
            <p:ph type="body" idx="4294967295"/>
          </p:nvPr>
        </p:nvSpPr>
        <p:spPr bwMode="auto">
          <a:xfrm>
            <a:off x="2042847" y="1936751"/>
            <a:ext cx="8890430" cy="4113213"/>
          </a:xfrm>
          <a:prstGeom prst="rect">
            <a:avLst/>
          </a:prstGeom>
          <a:noFill/>
          <a:ln>
            <a:miter lim="800000"/>
            <a:headEnd/>
            <a:tailEnd/>
          </a:ln>
        </p:spPr>
        <p:txBody>
          <a:bodyPr lIns="96762" tIns="48381" rIns="96762" bIns="48381"/>
          <a:lstStyle/>
          <a:p>
            <a:r>
              <a:rPr lang="zh-CN" altLang="en-US" sz="3000" b="1">
                <a:latin typeface="微软雅黑" pitchFamily="34" charset="-122"/>
                <a:ea typeface="微软雅黑" pitchFamily="34" charset="-122"/>
              </a:rPr>
              <a:t>探究问题：</a:t>
            </a:r>
          </a:p>
          <a:p>
            <a:pPr>
              <a:buFontTx/>
              <a:buNone/>
            </a:pPr>
            <a:r>
              <a:rPr lang="zh-CN" altLang="en-US" sz="3000">
                <a:latin typeface="微软雅黑" pitchFamily="34" charset="-122"/>
                <a:ea typeface="微软雅黑" pitchFamily="34" charset="-122"/>
              </a:rPr>
              <a:t>    人们为什么制作了地球仪？</a:t>
            </a:r>
          </a:p>
          <a:p>
            <a:r>
              <a:rPr lang="zh-CN" altLang="en-US" sz="3000">
                <a:latin typeface="微软雅黑" pitchFamily="34" charset="-122"/>
                <a:ea typeface="微软雅黑" pitchFamily="34" charset="-122"/>
              </a:rPr>
              <a:t>小组活动：</a:t>
            </a:r>
          </a:p>
          <a:p>
            <a:pPr>
              <a:buFontTx/>
              <a:buNone/>
            </a:pPr>
            <a:r>
              <a:rPr lang="zh-CN" altLang="en-US" sz="3000">
                <a:latin typeface="微软雅黑" pitchFamily="34" charset="-122"/>
                <a:ea typeface="微软雅黑" pitchFamily="34" charset="-122"/>
              </a:rPr>
              <a:t>    学生读课文，了解地球仪的作用。</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bwMode="auto">
          <a:xfrm>
            <a:off x="0" y="735013"/>
            <a:ext cx="8436465" cy="1143000"/>
          </a:xfrm>
          <a:prstGeom prst="rect">
            <a:avLst/>
          </a:prstGeom>
          <a:noFill/>
          <a:ln>
            <a:miter lim="800000"/>
            <a:headEnd/>
            <a:tailEnd/>
          </a:ln>
        </p:spPr>
        <p:txBody>
          <a:bodyPr lIns="96762" tIns="48381" rIns="96762" bIns="48381"/>
          <a:lstStyle/>
          <a:p>
            <a:r>
              <a:rPr lang="zh-CN" altLang="en-US" sz="3000">
                <a:solidFill>
                  <a:srgbClr val="FF0000"/>
                </a:solidFill>
                <a:latin typeface="微软雅黑" pitchFamily="34" charset="-122"/>
                <a:ea typeface="微软雅黑" pitchFamily="34" charset="-122"/>
              </a:rPr>
              <a:t>地球仪</a:t>
            </a:r>
            <a:r>
              <a:rPr lang="en-US" altLang="zh-CN" sz="3000">
                <a:solidFill>
                  <a:srgbClr val="0000FF"/>
                </a:solidFill>
                <a:latin typeface="微软雅黑" pitchFamily="34" charset="-122"/>
                <a:ea typeface="微软雅黑" pitchFamily="34" charset="-122"/>
              </a:rPr>
              <a:t> </a:t>
            </a:r>
            <a:endParaRPr lang="zh-CN" altLang="en-US" sz="3000">
              <a:solidFill>
                <a:srgbClr val="0000FF"/>
              </a:solidFill>
              <a:latin typeface="微软雅黑" pitchFamily="34" charset="-122"/>
              <a:ea typeface="微软雅黑" pitchFamily="34" charset="-122"/>
            </a:endParaRPr>
          </a:p>
        </p:txBody>
      </p:sp>
      <p:sp>
        <p:nvSpPr>
          <p:cNvPr id="16387" name="Rectangle 3"/>
          <p:cNvSpPr>
            <a:spLocks noGrp="1" noChangeArrowheads="1"/>
          </p:cNvSpPr>
          <p:nvPr>
            <p:ph type="body" idx="4294967295"/>
          </p:nvPr>
        </p:nvSpPr>
        <p:spPr bwMode="auto">
          <a:xfrm>
            <a:off x="0" y="1528763"/>
            <a:ext cx="9511062" cy="4824412"/>
          </a:xfrm>
          <a:prstGeom prst="rect">
            <a:avLst/>
          </a:prstGeom>
          <a:noFill/>
          <a:ln>
            <a:miter lim="800000"/>
            <a:headEnd/>
            <a:tailEnd/>
          </a:ln>
        </p:spPr>
        <p:txBody>
          <a:bodyPr lIns="96762" tIns="48381" rIns="96762" bIns="48381"/>
          <a:lstStyle/>
          <a:p>
            <a:r>
              <a:rPr lang="zh-CN" altLang="en-US" sz="3000" b="1">
                <a:latin typeface="微软雅黑" pitchFamily="34" charset="-122"/>
                <a:ea typeface="微软雅黑" pitchFamily="34" charset="-122"/>
              </a:rPr>
              <a:t>互动学习：</a:t>
            </a:r>
          </a:p>
          <a:p>
            <a:r>
              <a:rPr lang="en-US" altLang="zh-CN" sz="3000">
                <a:latin typeface="微软雅黑" pitchFamily="34" charset="-122"/>
                <a:ea typeface="微软雅黑" pitchFamily="34" charset="-122"/>
              </a:rPr>
              <a:t>1. </a:t>
            </a:r>
            <a:r>
              <a:rPr lang="zh-CN" altLang="en-US" sz="3000">
                <a:latin typeface="微软雅黑" pitchFamily="34" charset="-122"/>
                <a:ea typeface="微软雅黑" pitchFamily="34" charset="-122"/>
              </a:rPr>
              <a:t>认识地轴、北极、南极。</a:t>
            </a:r>
          </a:p>
          <a:p>
            <a:r>
              <a:rPr lang="en-US" altLang="zh-CN" sz="3000">
                <a:latin typeface="微软雅黑" pitchFamily="34" charset="-122"/>
                <a:ea typeface="微软雅黑" pitchFamily="34" charset="-122"/>
              </a:rPr>
              <a:t>2. </a:t>
            </a:r>
            <a:r>
              <a:rPr lang="zh-CN" altLang="en-US" sz="3000">
                <a:latin typeface="微软雅黑" pitchFamily="34" charset="-122"/>
                <a:ea typeface="微软雅黑" pitchFamily="34" charset="-122"/>
              </a:rPr>
              <a:t>认识赤道、北回归线、南回归线北极圈、南极圈。（</a:t>
            </a:r>
            <a:r>
              <a:rPr lang="zh-CN" altLang="en-US" sz="3000" b="1">
                <a:latin typeface="微软雅黑" pitchFamily="34" charset="-122"/>
                <a:ea typeface="微软雅黑" pitchFamily="34" charset="-122"/>
              </a:rPr>
              <a:t>提示：</a:t>
            </a:r>
            <a:r>
              <a:rPr lang="zh-CN" altLang="en-US" sz="3000">
                <a:latin typeface="微软雅黑" pitchFamily="34" charset="-122"/>
                <a:ea typeface="微软雅黑" pitchFamily="34" charset="-122"/>
              </a:rPr>
              <a:t>读图</a:t>
            </a:r>
            <a:r>
              <a:rPr lang="en-US" altLang="zh-CN" sz="3000">
                <a:latin typeface="微软雅黑" pitchFamily="34" charset="-122"/>
                <a:ea typeface="微软雅黑" pitchFamily="34" charset="-122"/>
              </a:rPr>
              <a:t>2-6</a:t>
            </a:r>
            <a:r>
              <a:rPr lang="zh-CN" altLang="en-US" sz="3000">
                <a:latin typeface="微软雅黑" pitchFamily="34" charset="-122"/>
                <a:ea typeface="微软雅黑" pitchFamily="34" charset="-122"/>
              </a:rPr>
              <a:t>地球仪，或借助手中的地图册等，通过读、看、思、议，明确地轴、北极、南极、赤道、北回归线、南回归线、北极圈、南极圈的位置。）</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2"/>
          <p:cNvSpPr>
            <a:spLocks noChangeArrowheads="1"/>
          </p:cNvSpPr>
          <p:nvPr/>
        </p:nvSpPr>
        <p:spPr bwMode="auto">
          <a:xfrm rot="277100">
            <a:off x="2350782" y="981076"/>
            <a:ext cx="7392025" cy="5402263"/>
          </a:xfrm>
          <a:prstGeom prst="ellipse">
            <a:avLst/>
          </a:prstGeom>
          <a:noFill/>
          <a:ln w="57150">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9699" name="Freeform 3"/>
          <p:cNvSpPr>
            <a:spLocks/>
          </p:cNvSpPr>
          <p:nvPr/>
        </p:nvSpPr>
        <p:spPr bwMode="auto">
          <a:xfrm>
            <a:off x="4655532" y="1050925"/>
            <a:ext cx="2784113" cy="5257800"/>
          </a:xfrm>
          <a:custGeom>
            <a:avLst/>
            <a:gdLst>
              <a:gd name="T0" fmla="*/ 2147483647 w 1496"/>
              <a:gd name="T1" fmla="*/ 0 h 3765"/>
              <a:gd name="T2" fmla="*/ 0 w 1496"/>
              <a:gd name="T3" fmla="*/ 2147483647 h 3765"/>
              <a:gd name="T4" fmla="*/ 0 60000 65536"/>
              <a:gd name="T5" fmla="*/ 0 60000 65536"/>
              <a:gd name="T6" fmla="*/ 0 w 1496"/>
              <a:gd name="T7" fmla="*/ 0 h 3765"/>
              <a:gd name="T8" fmla="*/ 1496 w 1496"/>
              <a:gd name="T9" fmla="*/ 3765 h 3765"/>
            </a:gdLst>
            <a:ahLst/>
            <a:cxnLst>
              <a:cxn ang="T4">
                <a:pos x="T0" y="T1"/>
              </a:cxn>
              <a:cxn ang="T5">
                <a:pos x="T2" y="T3"/>
              </a:cxn>
            </a:cxnLst>
            <a:rect l="T6" t="T7" r="T8" b="T9"/>
            <a:pathLst>
              <a:path w="1496" h="3765">
                <a:moveTo>
                  <a:pt x="1496" y="0"/>
                </a:moveTo>
                <a:cubicBezTo>
                  <a:pt x="1247" y="627"/>
                  <a:pt x="312" y="2981"/>
                  <a:pt x="0" y="3765"/>
                </a:cubicBezTo>
              </a:path>
            </a:pathLst>
          </a:custGeom>
          <a:noFill/>
          <a:ln w="57150">
            <a:solidFill>
              <a:srgbClr val="CCFF99"/>
            </a:solidFill>
            <a:round/>
            <a:headEnd/>
            <a:tailEnd/>
          </a:ln>
        </p:spPr>
        <p:txBody>
          <a:bodyPr wrap="none" lIns="96762" tIns="48381" rIns="96762" bIns="48381" anchor="ctr"/>
          <a:lstStyle/>
          <a:p>
            <a:endParaRPr lang="zh-CN" altLang="en-US"/>
          </a:p>
        </p:txBody>
      </p:sp>
      <p:sp>
        <p:nvSpPr>
          <p:cNvPr id="29700" name="Oval 4"/>
          <p:cNvSpPr>
            <a:spLocks noChangeArrowheads="1"/>
          </p:cNvSpPr>
          <p:nvPr/>
        </p:nvSpPr>
        <p:spPr bwMode="auto">
          <a:xfrm rot="655987">
            <a:off x="2350782" y="3284538"/>
            <a:ext cx="7392025" cy="938212"/>
          </a:xfrm>
          <a:prstGeom prst="ellipse">
            <a:avLst/>
          </a:prstGeom>
          <a:noFill/>
          <a:ln w="57150" algn="ctr">
            <a:solidFill>
              <a:srgbClr val="FF3300"/>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9701" name="Text Box 5"/>
          <p:cNvSpPr txBox="1">
            <a:spLocks noChangeArrowheads="1"/>
          </p:cNvSpPr>
          <p:nvPr/>
        </p:nvSpPr>
        <p:spPr bwMode="auto">
          <a:xfrm rot="693153">
            <a:off x="6226953" y="4121150"/>
            <a:ext cx="1399993" cy="374650"/>
          </a:xfrm>
          <a:prstGeom prst="rect">
            <a:avLst/>
          </a:prstGeom>
          <a:solidFill>
            <a:srgbClr val="0000FF"/>
          </a:solidFill>
          <a:ln w="9525" algn="ctr">
            <a:solidFill>
              <a:srgbClr val="FF3300"/>
            </a:solidFill>
            <a:miter lim="800000"/>
            <a:headEnd/>
            <a:tailEnd/>
          </a:ln>
        </p:spPr>
        <p:txBody>
          <a:bodyPr lIns="96762" tIns="48381" rIns="96762" bIns="48381">
            <a:spAutoFit/>
          </a:bodyPr>
          <a:lstStyle/>
          <a:p>
            <a:pPr algn="ctr"/>
            <a:r>
              <a:rPr lang="zh-CN" altLang="en-US">
                <a:solidFill>
                  <a:srgbClr val="FFFF00"/>
                </a:solidFill>
                <a:latin typeface="微软雅黑" pitchFamily="34" charset="-122"/>
                <a:ea typeface="微软雅黑" pitchFamily="34" charset="-122"/>
              </a:rPr>
              <a:t>赤道</a:t>
            </a:r>
          </a:p>
        </p:txBody>
      </p:sp>
      <p:sp>
        <p:nvSpPr>
          <p:cNvPr id="29702" name="Text Box 6"/>
          <p:cNvSpPr txBox="1">
            <a:spLocks noChangeArrowheads="1"/>
          </p:cNvSpPr>
          <p:nvPr/>
        </p:nvSpPr>
        <p:spPr bwMode="auto">
          <a:xfrm rot="1047528">
            <a:off x="6539949" y="1776414"/>
            <a:ext cx="472413" cy="1087437"/>
          </a:xfrm>
          <a:prstGeom prst="rect">
            <a:avLst/>
          </a:prstGeom>
          <a:solidFill>
            <a:srgbClr val="FFFF00"/>
          </a:solidFill>
          <a:ln w="9525" algn="ctr">
            <a:noFill/>
            <a:miter lim="800000"/>
            <a:headEnd/>
            <a:tailEnd/>
          </a:ln>
        </p:spPr>
        <p:txBody>
          <a:bodyPr vert="eaVert" lIns="96762" tIns="48381" rIns="96762" bIns="48381">
            <a:spAutoFit/>
          </a:bodyPr>
          <a:lstStyle/>
          <a:p>
            <a:pPr algn="ctr"/>
            <a:r>
              <a:rPr lang="zh-CN" altLang="en-US">
                <a:solidFill>
                  <a:srgbClr val="0000FF"/>
                </a:solidFill>
                <a:latin typeface="微软雅黑" pitchFamily="34" charset="-122"/>
                <a:ea typeface="微软雅黑" pitchFamily="34" charset="-122"/>
              </a:rPr>
              <a:t>地   轴</a:t>
            </a:r>
          </a:p>
        </p:txBody>
      </p:sp>
      <p:sp>
        <p:nvSpPr>
          <p:cNvPr id="17415" name="AutoShape 7"/>
          <p:cNvSpPr>
            <a:spLocks noChangeArrowheads="1"/>
          </p:cNvSpPr>
          <p:nvPr/>
        </p:nvSpPr>
        <p:spPr bwMode="auto">
          <a:xfrm rot="1384417">
            <a:off x="7631707" y="0"/>
            <a:ext cx="480950" cy="649288"/>
          </a:xfrm>
          <a:prstGeom prst="star4">
            <a:avLst>
              <a:gd name="adj" fmla="val 12500"/>
            </a:avLst>
          </a:prstGeom>
          <a:solidFill>
            <a:srgbClr val="FFFF00"/>
          </a:solidFill>
          <a:ln w="9525" algn="ctr">
            <a:solidFill>
              <a:srgbClr val="0000FF"/>
            </a:solidFill>
            <a:miter lim="800000"/>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17416" name="Oval 8"/>
          <p:cNvSpPr>
            <a:spLocks noChangeArrowheads="1"/>
          </p:cNvSpPr>
          <p:nvPr/>
        </p:nvSpPr>
        <p:spPr bwMode="auto">
          <a:xfrm>
            <a:off x="7342819" y="1127125"/>
            <a:ext cx="96825" cy="69850"/>
          </a:xfrm>
          <a:prstGeom prst="ellipse">
            <a:avLst/>
          </a:prstGeom>
          <a:solidFill>
            <a:srgbClr val="FF3300"/>
          </a:solidFill>
          <a:ln w="9525" algn="ctr">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17417" name="Oval 9"/>
          <p:cNvSpPr>
            <a:spLocks noChangeArrowheads="1"/>
          </p:cNvSpPr>
          <p:nvPr/>
        </p:nvSpPr>
        <p:spPr bwMode="auto">
          <a:xfrm>
            <a:off x="4655532" y="6167438"/>
            <a:ext cx="95238" cy="69850"/>
          </a:xfrm>
          <a:prstGeom prst="ellipse">
            <a:avLst/>
          </a:prstGeom>
          <a:solidFill>
            <a:srgbClr val="FF3300"/>
          </a:solidFill>
          <a:ln w="9525" algn="ctr">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9706" name="AutoShape 10"/>
          <p:cNvSpPr>
            <a:spLocks noChangeArrowheads="1"/>
          </p:cNvSpPr>
          <p:nvPr/>
        </p:nvSpPr>
        <p:spPr bwMode="auto">
          <a:xfrm flipH="1">
            <a:off x="1677770" y="6237288"/>
            <a:ext cx="2017449" cy="360362"/>
          </a:xfrm>
          <a:prstGeom prst="wedgeRoundRectCallout">
            <a:avLst>
              <a:gd name="adj1" fmla="val -99634"/>
              <a:gd name="adj2" fmla="val -63218"/>
              <a:gd name="adj3" fmla="val 16667"/>
            </a:avLst>
          </a:prstGeom>
          <a:solidFill>
            <a:srgbClr val="FFFF00"/>
          </a:solidFill>
          <a:ln w="9525" algn="ctr">
            <a:solidFill>
              <a:srgbClr val="FF3300"/>
            </a:solidFill>
            <a:miter lim="800000"/>
            <a:headEnd/>
            <a:tailEnd/>
          </a:ln>
        </p:spPr>
        <p:txBody>
          <a:bodyPr lIns="96762" tIns="48381" rIns="96762" bIns="48381" anchor="ctr"/>
          <a:lstStyle/>
          <a:p>
            <a:pPr algn="ctr"/>
            <a:r>
              <a:rPr lang="zh-CN" altLang="en-US">
                <a:solidFill>
                  <a:schemeClr val="bg2"/>
                </a:solidFill>
                <a:latin typeface="微软雅黑" pitchFamily="34" charset="-122"/>
                <a:ea typeface="微软雅黑" pitchFamily="34" charset="-122"/>
              </a:rPr>
              <a:t>南  极</a:t>
            </a:r>
          </a:p>
        </p:txBody>
      </p:sp>
      <p:sp>
        <p:nvSpPr>
          <p:cNvPr id="29707" name="AutoShape 11"/>
          <p:cNvSpPr>
            <a:spLocks noChangeArrowheads="1"/>
          </p:cNvSpPr>
          <p:nvPr/>
        </p:nvSpPr>
        <p:spPr bwMode="auto">
          <a:xfrm flipH="1">
            <a:off x="7919008" y="765176"/>
            <a:ext cx="2496812" cy="360363"/>
          </a:xfrm>
          <a:prstGeom prst="wedgeRoundRectCallout">
            <a:avLst>
              <a:gd name="adj1" fmla="val 68574"/>
              <a:gd name="adj2" fmla="val 55282"/>
              <a:gd name="adj3" fmla="val 16667"/>
            </a:avLst>
          </a:prstGeom>
          <a:solidFill>
            <a:srgbClr val="FFFF00"/>
          </a:solidFill>
          <a:ln w="9525" algn="ctr">
            <a:solidFill>
              <a:srgbClr val="FF3300"/>
            </a:solidFill>
            <a:miter lim="800000"/>
            <a:headEnd/>
            <a:tailEnd/>
          </a:ln>
        </p:spPr>
        <p:txBody>
          <a:bodyPr lIns="96762" tIns="48381" rIns="96762" bIns="48381" anchor="ctr"/>
          <a:lstStyle/>
          <a:p>
            <a:pPr algn="ctr"/>
            <a:r>
              <a:rPr lang="zh-CN" altLang="en-US">
                <a:solidFill>
                  <a:schemeClr val="bg2"/>
                </a:solidFill>
                <a:latin typeface="微软雅黑" pitchFamily="34" charset="-122"/>
                <a:ea typeface="微软雅黑" pitchFamily="34" charset="-122"/>
              </a:rPr>
              <a:t>北  极</a:t>
            </a:r>
          </a:p>
        </p:txBody>
      </p:sp>
      <p:sp>
        <p:nvSpPr>
          <p:cNvPr id="17420" name="Text Box 12"/>
          <p:cNvSpPr txBox="1">
            <a:spLocks noChangeArrowheads="1"/>
          </p:cNvSpPr>
          <p:nvPr/>
        </p:nvSpPr>
        <p:spPr bwMode="auto">
          <a:xfrm>
            <a:off x="76190" y="855664"/>
            <a:ext cx="2611098" cy="682625"/>
          </a:xfrm>
          <a:prstGeom prst="rect">
            <a:avLst/>
          </a:prstGeom>
          <a:noFill/>
          <a:ln w="57150" cap="rnd" algn="ctr">
            <a:solidFill>
              <a:srgbClr val="FF00FF"/>
            </a:solidFill>
            <a:prstDash val="sysDot"/>
            <a:miter lim="800000"/>
            <a:headEnd/>
            <a:tailEnd/>
          </a:ln>
        </p:spPr>
        <p:txBody>
          <a:bodyPr lIns="96762" tIns="48381" rIns="96762" bIns="48381">
            <a:spAutoFit/>
          </a:bodyPr>
          <a:lstStyle/>
          <a:p>
            <a:pPr algn="ctr"/>
            <a:r>
              <a:rPr lang="zh-CN" altLang="en-US" sz="3800">
                <a:solidFill>
                  <a:srgbClr val="000066"/>
                </a:solidFill>
                <a:latin typeface="微软雅黑" pitchFamily="34" charset="-122"/>
                <a:ea typeface="微软雅黑" pitchFamily="34" charset="-122"/>
              </a:rPr>
              <a:t>认识地球</a:t>
            </a:r>
          </a:p>
        </p:txBody>
      </p:sp>
      <p:sp>
        <p:nvSpPr>
          <p:cNvPr id="17421" name="Rectangle 13"/>
          <p:cNvSpPr>
            <a:spLocks noChangeArrowheads="1"/>
          </p:cNvSpPr>
          <p:nvPr/>
        </p:nvSpPr>
        <p:spPr bwMode="auto">
          <a:xfrm>
            <a:off x="4944420" y="3573463"/>
            <a:ext cx="960312" cy="287337"/>
          </a:xfrm>
          <a:prstGeom prst="rect">
            <a:avLst/>
          </a:prstGeom>
          <a:solidFill>
            <a:schemeClr val="accent1"/>
          </a:solidFill>
          <a:ln w="9525" algn="ctr">
            <a:solidFill>
              <a:schemeClr val="tx1"/>
            </a:solidFill>
            <a:miter lim="800000"/>
            <a:headEnd/>
            <a:tailEnd/>
          </a:ln>
        </p:spPr>
        <p:txBody>
          <a:bodyPr wrap="none" lIns="96762" tIns="48381" rIns="96762" bIns="48381" anchor="ctr"/>
          <a:lstStyle/>
          <a:p>
            <a:pPr algn="ctr"/>
            <a:r>
              <a:rPr lang="zh-CN" altLang="en-US" sz="1900">
                <a:latin typeface="微软雅黑" pitchFamily="34" charset="-122"/>
                <a:ea typeface="微软雅黑" pitchFamily="34" charset="-122"/>
              </a:rPr>
              <a:t>地心</a:t>
            </a:r>
          </a:p>
        </p:txBody>
      </p:sp>
      <p:sp>
        <p:nvSpPr>
          <p:cNvPr id="17422" name="Oval 14"/>
          <p:cNvSpPr>
            <a:spLocks noChangeArrowheads="1"/>
          </p:cNvSpPr>
          <p:nvPr/>
        </p:nvSpPr>
        <p:spPr bwMode="auto">
          <a:xfrm>
            <a:off x="5955524" y="3705225"/>
            <a:ext cx="95238" cy="71438"/>
          </a:xfrm>
          <a:prstGeom prst="ellipse">
            <a:avLst/>
          </a:prstGeom>
          <a:solidFill>
            <a:srgbClr val="FF3300"/>
          </a:solidFill>
          <a:ln w="9525" algn="ctr">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17423" name="Line 15"/>
          <p:cNvSpPr>
            <a:spLocks noChangeShapeType="1"/>
          </p:cNvSpPr>
          <p:nvPr/>
        </p:nvSpPr>
        <p:spPr bwMode="auto">
          <a:xfrm flipV="1">
            <a:off x="7492025" y="620713"/>
            <a:ext cx="192063" cy="360362"/>
          </a:xfrm>
          <a:prstGeom prst="line">
            <a:avLst/>
          </a:prstGeom>
          <a:noFill/>
          <a:ln w="38100">
            <a:solidFill>
              <a:schemeClr val="tx1"/>
            </a:solidFill>
            <a:prstDash val="sysDot"/>
            <a:round/>
            <a:headEnd/>
            <a:tailEnd/>
          </a:ln>
        </p:spPr>
        <p:txBody>
          <a:bodyPr wrap="none" lIns="96762" tIns="48381" rIns="96762" bIns="48381" anchor="ctr"/>
          <a:lstStyle/>
          <a:p>
            <a:endParaRPr lang="zh-CN" altLang="en-US"/>
          </a:p>
        </p:txBody>
      </p:sp>
      <p:sp>
        <p:nvSpPr>
          <p:cNvPr id="17424" name="AutoShape 16"/>
          <p:cNvSpPr>
            <a:spLocks noChangeArrowheads="1"/>
          </p:cNvSpPr>
          <p:nvPr/>
        </p:nvSpPr>
        <p:spPr bwMode="auto">
          <a:xfrm flipH="1">
            <a:off x="5038069" y="260351"/>
            <a:ext cx="2114275" cy="360363"/>
          </a:xfrm>
          <a:prstGeom prst="wedgeRoundRectCallout">
            <a:avLst>
              <a:gd name="adj1" fmla="val -72245"/>
              <a:gd name="adj2" fmla="val -25333"/>
              <a:gd name="adj3" fmla="val 16667"/>
            </a:avLst>
          </a:prstGeom>
          <a:solidFill>
            <a:srgbClr val="FF3300"/>
          </a:solidFill>
          <a:ln w="9525" algn="ctr">
            <a:solidFill>
              <a:srgbClr val="FF3300"/>
            </a:solidFill>
            <a:miter lim="800000"/>
            <a:headEnd/>
            <a:tailEnd/>
          </a:ln>
        </p:spPr>
        <p:txBody>
          <a:bodyPr lIns="96762" tIns="48381" rIns="96762" bIns="48381" anchor="ctr"/>
          <a:lstStyle/>
          <a:p>
            <a:pPr algn="ctr"/>
            <a:r>
              <a:rPr lang="zh-CN" altLang="en-US">
                <a:latin typeface="微软雅黑" pitchFamily="34" charset="-122"/>
                <a:ea typeface="微软雅黑" pitchFamily="34" charset="-122"/>
              </a:rPr>
              <a:t>北极星</a:t>
            </a:r>
          </a:p>
        </p:txBody>
      </p:sp>
      <p:sp>
        <p:nvSpPr>
          <p:cNvPr id="29713" name="Oval 17"/>
          <p:cNvSpPr>
            <a:spLocks noChangeArrowheads="1"/>
          </p:cNvSpPr>
          <p:nvPr/>
        </p:nvSpPr>
        <p:spPr bwMode="auto">
          <a:xfrm rot="655987">
            <a:off x="2638082" y="2635251"/>
            <a:ext cx="7104725" cy="938213"/>
          </a:xfrm>
          <a:prstGeom prst="ellipse">
            <a:avLst/>
          </a:prstGeom>
          <a:noFill/>
          <a:ln w="57150" algn="ctr">
            <a:solidFill>
              <a:srgbClr val="00CC00"/>
            </a:solidFill>
            <a:prstDash val="sysDot"/>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9714" name="Oval 18"/>
          <p:cNvSpPr>
            <a:spLocks noChangeArrowheads="1"/>
          </p:cNvSpPr>
          <p:nvPr/>
        </p:nvSpPr>
        <p:spPr bwMode="auto">
          <a:xfrm rot="655987">
            <a:off x="2350782" y="3860801"/>
            <a:ext cx="7104725" cy="938213"/>
          </a:xfrm>
          <a:prstGeom prst="ellipse">
            <a:avLst/>
          </a:prstGeom>
          <a:noFill/>
          <a:ln w="57150" algn="ctr">
            <a:solidFill>
              <a:srgbClr val="00CC00"/>
            </a:solidFill>
            <a:prstDash val="sysDot"/>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9715" name="Text Box 19"/>
          <p:cNvSpPr txBox="1">
            <a:spLocks noChangeArrowheads="1"/>
          </p:cNvSpPr>
          <p:nvPr/>
        </p:nvSpPr>
        <p:spPr bwMode="auto">
          <a:xfrm>
            <a:off x="3312682" y="2058989"/>
            <a:ext cx="2206338" cy="376237"/>
          </a:xfrm>
          <a:prstGeom prst="rect">
            <a:avLst/>
          </a:prstGeom>
          <a:noFill/>
          <a:ln w="9525" algn="ctr">
            <a:noFill/>
            <a:miter lim="800000"/>
            <a:headEnd/>
            <a:tailEnd/>
          </a:ln>
        </p:spPr>
        <p:txBody>
          <a:bodyPr lIns="96762" tIns="48381" rIns="96762" bIns="48381">
            <a:spAutoFit/>
          </a:bodyPr>
          <a:lstStyle/>
          <a:p>
            <a:pPr>
              <a:spcBef>
                <a:spcPct val="50000"/>
              </a:spcBef>
            </a:pPr>
            <a:r>
              <a:rPr lang="zh-CN" altLang="en-US">
                <a:latin typeface="微软雅黑" pitchFamily="34" charset="-122"/>
                <a:ea typeface="微软雅黑" pitchFamily="34" charset="-122"/>
              </a:rPr>
              <a:t>北回归线</a:t>
            </a:r>
          </a:p>
        </p:txBody>
      </p:sp>
      <p:sp>
        <p:nvSpPr>
          <p:cNvPr id="29716" name="Oval 20"/>
          <p:cNvSpPr>
            <a:spLocks noChangeArrowheads="1"/>
          </p:cNvSpPr>
          <p:nvPr/>
        </p:nvSpPr>
        <p:spPr bwMode="auto">
          <a:xfrm rot="1283689">
            <a:off x="2734908" y="5375276"/>
            <a:ext cx="4606325" cy="536575"/>
          </a:xfrm>
          <a:prstGeom prst="ellipse">
            <a:avLst/>
          </a:prstGeom>
          <a:noFill/>
          <a:ln w="57150" algn="ctr">
            <a:solidFill>
              <a:srgbClr val="0000FF"/>
            </a:solidFill>
            <a:prstDash val="dashDot"/>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9717" name="Oval 21"/>
          <p:cNvSpPr>
            <a:spLocks noChangeArrowheads="1"/>
          </p:cNvSpPr>
          <p:nvPr/>
        </p:nvSpPr>
        <p:spPr bwMode="auto">
          <a:xfrm rot="1060573">
            <a:off x="4655532" y="1412876"/>
            <a:ext cx="4607912" cy="538163"/>
          </a:xfrm>
          <a:prstGeom prst="ellipse">
            <a:avLst/>
          </a:prstGeom>
          <a:noFill/>
          <a:ln w="57150" algn="ctr">
            <a:solidFill>
              <a:srgbClr val="0000FF"/>
            </a:solidFill>
            <a:prstDash val="dashDot"/>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9718" name="Text Box 22"/>
          <p:cNvSpPr txBox="1">
            <a:spLocks noChangeArrowheads="1"/>
          </p:cNvSpPr>
          <p:nvPr/>
        </p:nvSpPr>
        <p:spPr bwMode="auto">
          <a:xfrm>
            <a:off x="6477744" y="4654550"/>
            <a:ext cx="2207925" cy="374650"/>
          </a:xfrm>
          <a:prstGeom prst="rect">
            <a:avLst/>
          </a:prstGeom>
          <a:noFill/>
          <a:ln w="9525" algn="ctr">
            <a:noFill/>
            <a:miter lim="800000"/>
            <a:headEnd/>
            <a:tailEnd/>
          </a:ln>
        </p:spPr>
        <p:txBody>
          <a:bodyPr lIns="96762" tIns="48381" rIns="96762" bIns="48381">
            <a:spAutoFit/>
          </a:bodyPr>
          <a:lstStyle/>
          <a:p>
            <a:pPr>
              <a:spcBef>
                <a:spcPct val="50000"/>
              </a:spcBef>
            </a:pPr>
            <a:r>
              <a:rPr lang="zh-CN" altLang="en-US">
                <a:latin typeface="微软雅黑" pitchFamily="34" charset="-122"/>
                <a:ea typeface="微软雅黑" pitchFamily="34" charset="-122"/>
              </a:rPr>
              <a:t>南回归线</a:t>
            </a:r>
          </a:p>
        </p:txBody>
      </p:sp>
      <p:sp>
        <p:nvSpPr>
          <p:cNvPr id="29719" name="Text Box 23"/>
          <p:cNvSpPr txBox="1">
            <a:spLocks noChangeArrowheads="1"/>
          </p:cNvSpPr>
          <p:nvPr/>
        </p:nvSpPr>
        <p:spPr bwMode="auto">
          <a:xfrm>
            <a:off x="4750770" y="1125538"/>
            <a:ext cx="1726975" cy="374650"/>
          </a:xfrm>
          <a:prstGeom prst="rect">
            <a:avLst/>
          </a:prstGeom>
          <a:noFill/>
          <a:ln w="9525" algn="ctr">
            <a:noFill/>
            <a:miter lim="800000"/>
            <a:headEnd/>
            <a:tailEnd/>
          </a:ln>
        </p:spPr>
        <p:txBody>
          <a:bodyPr lIns="96762" tIns="48381" rIns="96762" bIns="48381">
            <a:spAutoFit/>
          </a:bodyPr>
          <a:lstStyle/>
          <a:p>
            <a:pPr>
              <a:spcBef>
                <a:spcPct val="50000"/>
              </a:spcBef>
            </a:pPr>
            <a:r>
              <a:rPr lang="zh-CN" altLang="en-US">
                <a:latin typeface="微软雅黑" pitchFamily="34" charset="-122"/>
                <a:ea typeface="微软雅黑" pitchFamily="34" charset="-122"/>
              </a:rPr>
              <a:t>北极圈</a:t>
            </a:r>
          </a:p>
        </p:txBody>
      </p:sp>
      <p:sp>
        <p:nvSpPr>
          <p:cNvPr id="29720" name="Text Box 24"/>
          <p:cNvSpPr txBox="1">
            <a:spLocks noChangeArrowheads="1"/>
          </p:cNvSpPr>
          <p:nvPr/>
        </p:nvSpPr>
        <p:spPr bwMode="auto">
          <a:xfrm>
            <a:off x="5519020" y="5300663"/>
            <a:ext cx="1726975" cy="374650"/>
          </a:xfrm>
          <a:prstGeom prst="rect">
            <a:avLst/>
          </a:prstGeom>
          <a:noFill/>
          <a:ln w="9525" algn="ctr">
            <a:noFill/>
            <a:miter lim="800000"/>
            <a:headEnd/>
            <a:tailEnd/>
          </a:ln>
        </p:spPr>
        <p:txBody>
          <a:bodyPr lIns="96762" tIns="48381" rIns="96762" bIns="48381">
            <a:spAutoFit/>
          </a:bodyPr>
          <a:lstStyle/>
          <a:p>
            <a:pPr>
              <a:spcBef>
                <a:spcPct val="50000"/>
              </a:spcBef>
            </a:pPr>
            <a:r>
              <a:rPr lang="zh-CN" altLang="en-US">
                <a:latin typeface="微软雅黑" pitchFamily="34" charset="-122"/>
                <a:ea typeface="微软雅黑" pitchFamily="34" charset="-122"/>
              </a:rPr>
              <a:t>南极圈</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horizontal)">
                                      <p:cBhvr>
                                        <p:cTn id="7" dur="500"/>
                                        <p:tgtEl>
                                          <p:spTgt spid="29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9" fill="hold" nodeType="clickEffect">
                                  <p:stCondLst>
                                    <p:cond delay="0"/>
                                  </p:stCondLst>
                                  <p:childTnLst>
                                    <p:set>
                                      <p:cBhvr>
                                        <p:cTn id="11" dur="1" fill="hold">
                                          <p:stCondLst>
                                            <p:cond delay="0"/>
                                          </p:stCondLst>
                                        </p:cTn>
                                        <p:tgtEl>
                                          <p:spTgt spid="29702">
                                            <p:txEl>
                                              <p:pRg st="0" end="0"/>
                                            </p:txEl>
                                          </p:spTgt>
                                        </p:tgtEl>
                                        <p:attrNameLst>
                                          <p:attrName>style.visibility</p:attrName>
                                        </p:attrNameLst>
                                      </p:cBhvr>
                                      <p:to>
                                        <p:strVal val="visible"/>
                                      </p:to>
                                    </p:set>
                                    <p:anim calcmode="lin" valueType="num">
                                      <p:cBhvr additive="base">
                                        <p:cTn id="12" dur="1000" fill="hold"/>
                                        <p:tgtEl>
                                          <p:spTgt spid="29702">
                                            <p:txEl>
                                              <p:pRg st="0" end="0"/>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2970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29707"/>
                                        </p:tgtEl>
                                        <p:attrNameLst>
                                          <p:attrName>style.visibility</p:attrName>
                                        </p:attrNameLst>
                                      </p:cBhvr>
                                      <p:to>
                                        <p:strVal val="visible"/>
                                      </p:to>
                                    </p:set>
                                    <p:animEffect transition="in" filter="diamond(in)">
                                      <p:cBhvr>
                                        <p:cTn id="18" dur="1000"/>
                                        <p:tgtEl>
                                          <p:spTgt spid="2970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29706"/>
                                        </p:tgtEl>
                                        <p:attrNameLst>
                                          <p:attrName>style.visibility</p:attrName>
                                        </p:attrNameLst>
                                      </p:cBhvr>
                                      <p:to>
                                        <p:strVal val="visible"/>
                                      </p:to>
                                    </p:set>
                                    <p:animEffect transition="in" filter="diamond(in)">
                                      <p:cBhvr>
                                        <p:cTn id="23" dur="1000"/>
                                        <p:tgtEl>
                                          <p:spTgt spid="2970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9700"/>
                                        </p:tgtEl>
                                        <p:attrNameLst>
                                          <p:attrName>style.visibility</p:attrName>
                                        </p:attrNameLst>
                                      </p:cBhvr>
                                      <p:to>
                                        <p:strVal val="visible"/>
                                      </p:to>
                                    </p:set>
                                    <p:animEffect transition="in" filter="blinds(horizontal)">
                                      <p:cBhvr>
                                        <p:cTn id="28" dur="500"/>
                                        <p:tgtEl>
                                          <p:spTgt spid="2970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701"/>
                                        </p:tgtEl>
                                        <p:attrNameLst>
                                          <p:attrName>style.visibility</p:attrName>
                                        </p:attrNameLst>
                                      </p:cBhvr>
                                      <p:to>
                                        <p:strVal val="visible"/>
                                      </p:to>
                                    </p:set>
                                    <p:anim calcmode="lin" valueType="num">
                                      <p:cBhvr additive="base">
                                        <p:cTn id="33" dur="500" fill="hold"/>
                                        <p:tgtEl>
                                          <p:spTgt spid="29701"/>
                                        </p:tgtEl>
                                        <p:attrNameLst>
                                          <p:attrName>ppt_x</p:attrName>
                                        </p:attrNameLst>
                                      </p:cBhvr>
                                      <p:tavLst>
                                        <p:tav tm="0">
                                          <p:val>
                                            <p:strVal val="#ppt_x"/>
                                          </p:val>
                                        </p:tav>
                                        <p:tav tm="100000">
                                          <p:val>
                                            <p:strVal val="#ppt_x"/>
                                          </p:val>
                                        </p:tav>
                                      </p:tavLst>
                                    </p:anim>
                                    <p:anim calcmode="lin" valueType="num">
                                      <p:cBhvr additive="base">
                                        <p:cTn id="34" dur="500" fill="hold"/>
                                        <p:tgtEl>
                                          <p:spTgt spid="29701"/>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9713"/>
                                        </p:tgtEl>
                                        <p:attrNameLst>
                                          <p:attrName>style.visibility</p:attrName>
                                        </p:attrNameLst>
                                      </p:cBhvr>
                                      <p:to>
                                        <p:strVal val="visible"/>
                                      </p:to>
                                    </p:set>
                                    <p:animEffect transition="in" filter="blinds(horizontal)">
                                      <p:cBhvr>
                                        <p:cTn id="39" dur="500"/>
                                        <p:tgtEl>
                                          <p:spTgt spid="2971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9715"/>
                                        </p:tgtEl>
                                        <p:attrNameLst>
                                          <p:attrName>style.visibility</p:attrName>
                                        </p:attrNameLst>
                                      </p:cBhvr>
                                      <p:to>
                                        <p:strVal val="visible"/>
                                      </p:to>
                                    </p:set>
                                    <p:anim calcmode="lin" valueType="num">
                                      <p:cBhvr additive="base">
                                        <p:cTn id="44" dur="500" fill="hold"/>
                                        <p:tgtEl>
                                          <p:spTgt spid="29715"/>
                                        </p:tgtEl>
                                        <p:attrNameLst>
                                          <p:attrName>ppt_x</p:attrName>
                                        </p:attrNameLst>
                                      </p:cBhvr>
                                      <p:tavLst>
                                        <p:tav tm="0">
                                          <p:val>
                                            <p:strVal val="#ppt_x"/>
                                          </p:val>
                                        </p:tav>
                                        <p:tav tm="100000">
                                          <p:val>
                                            <p:strVal val="#ppt_x"/>
                                          </p:val>
                                        </p:tav>
                                      </p:tavLst>
                                    </p:anim>
                                    <p:anim calcmode="lin" valueType="num">
                                      <p:cBhvr additive="base">
                                        <p:cTn id="45" dur="500" fill="hold"/>
                                        <p:tgtEl>
                                          <p:spTgt spid="29715"/>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9714"/>
                                        </p:tgtEl>
                                        <p:attrNameLst>
                                          <p:attrName>style.visibility</p:attrName>
                                        </p:attrNameLst>
                                      </p:cBhvr>
                                      <p:to>
                                        <p:strVal val="visible"/>
                                      </p:to>
                                    </p:set>
                                    <p:animEffect transition="in" filter="blinds(horizontal)">
                                      <p:cBhvr>
                                        <p:cTn id="50" dur="500"/>
                                        <p:tgtEl>
                                          <p:spTgt spid="2971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9718"/>
                                        </p:tgtEl>
                                        <p:attrNameLst>
                                          <p:attrName>style.visibility</p:attrName>
                                        </p:attrNameLst>
                                      </p:cBhvr>
                                      <p:to>
                                        <p:strVal val="visible"/>
                                      </p:to>
                                    </p:set>
                                    <p:anim calcmode="lin" valueType="num">
                                      <p:cBhvr additive="base">
                                        <p:cTn id="55" dur="500" fill="hold"/>
                                        <p:tgtEl>
                                          <p:spTgt spid="29718"/>
                                        </p:tgtEl>
                                        <p:attrNameLst>
                                          <p:attrName>ppt_x</p:attrName>
                                        </p:attrNameLst>
                                      </p:cBhvr>
                                      <p:tavLst>
                                        <p:tav tm="0">
                                          <p:val>
                                            <p:strVal val="#ppt_x"/>
                                          </p:val>
                                        </p:tav>
                                        <p:tav tm="100000">
                                          <p:val>
                                            <p:strVal val="#ppt_x"/>
                                          </p:val>
                                        </p:tav>
                                      </p:tavLst>
                                    </p:anim>
                                    <p:anim calcmode="lin" valueType="num">
                                      <p:cBhvr additive="base">
                                        <p:cTn id="56" dur="500" fill="hold"/>
                                        <p:tgtEl>
                                          <p:spTgt spid="29718"/>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5" presetClass="entr" presetSubtype="10" fill="hold" grpId="0" nodeType="clickEffect">
                                  <p:stCondLst>
                                    <p:cond delay="0"/>
                                  </p:stCondLst>
                                  <p:childTnLst>
                                    <p:set>
                                      <p:cBhvr>
                                        <p:cTn id="60" dur="1" fill="hold">
                                          <p:stCondLst>
                                            <p:cond delay="0"/>
                                          </p:stCondLst>
                                        </p:cTn>
                                        <p:tgtEl>
                                          <p:spTgt spid="29717"/>
                                        </p:tgtEl>
                                        <p:attrNameLst>
                                          <p:attrName>style.visibility</p:attrName>
                                        </p:attrNameLst>
                                      </p:cBhvr>
                                      <p:to>
                                        <p:strVal val="visible"/>
                                      </p:to>
                                    </p:set>
                                    <p:animEffect transition="in" filter="checkerboard(across)">
                                      <p:cBhvr>
                                        <p:cTn id="61" dur="500"/>
                                        <p:tgtEl>
                                          <p:spTgt spid="2971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9" fill="hold" grpId="0" nodeType="clickEffect">
                                  <p:stCondLst>
                                    <p:cond delay="0"/>
                                  </p:stCondLst>
                                  <p:childTnLst>
                                    <p:set>
                                      <p:cBhvr>
                                        <p:cTn id="65" dur="1" fill="hold">
                                          <p:stCondLst>
                                            <p:cond delay="0"/>
                                          </p:stCondLst>
                                        </p:cTn>
                                        <p:tgtEl>
                                          <p:spTgt spid="29719"/>
                                        </p:tgtEl>
                                        <p:attrNameLst>
                                          <p:attrName>style.visibility</p:attrName>
                                        </p:attrNameLst>
                                      </p:cBhvr>
                                      <p:to>
                                        <p:strVal val="visible"/>
                                      </p:to>
                                    </p:set>
                                    <p:anim calcmode="lin" valueType="num">
                                      <p:cBhvr additive="base">
                                        <p:cTn id="66" dur="500" fill="hold"/>
                                        <p:tgtEl>
                                          <p:spTgt spid="29719"/>
                                        </p:tgtEl>
                                        <p:attrNameLst>
                                          <p:attrName>ppt_x</p:attrName>
                                        </p:attrNameLst>
                                      </p:cBhvr>
                                      <p:tavLst>
                                        <p:tav tm="0">
                                          <p:val>
                                            <p:strVal val="0-#ppt_w/2"/>
                                          </p:val>
                                        </p:tav>
                                        <p:tav tm="100000">
                                          <p:val>
                                            <p:strVal val="#ppt_x"/>
                                          </p:val>
                                        </p:tav>
                                      </p:tavLst>
                                    </p:anim>
                                    <p:anim calcmode="lin" valueType="num">
                                      <p:cBhvr additive="base">
                                        <p:cTn id="67" dur="500" fill="hold"/>
                                        <p:tgtEl>
                                          <p:spTgt spid="29719"/>
                                        </p:tgtEl>
                                        <p:attrNameLst>
                                          <p:attrName>ppt_y</p:attrName>
                                        </p:attrNameLst>
                                      </p:cBhvr>
                                      <p:tavLst>
                                        <p:tav tm="0">
                                          <p:val>
                                            <p:strVal val="0-#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29716"/>
                                        </p:tgtEl>
                                        <p:attrNameLst>
                                          <p:attrName>style.visibility</p:attrName>
                                        </p:attrNameLst>
                                      </p:cBhvr>
                                      <p:to>
                                        <p:strVal val="visible"/>
                                      </p:to>
                                    </p:set>
                                    <p:animEffect transition="in" filter="box(in)">
                                      <p:cBhvr>
                                        <p:cTn id="72" dur="500"/>
                                        <p:tgtEl>
                                          <p:spTgt spid="297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9" fill="hold" grpId="0" nodeType="clickEffect">
                                  <p:stCondLst>
                                    <p:cond delay="0"/>
                                  </p:stCondLst>
                                  <p:childTnLst>
                                    <p:set>
                                      <p:cBhvr>
                                        <p:cTn id="76" dur="1" fill="hold">
                                          <p:stCondLst>
                                            <p:cond delay="0"/>
                                          </p:stCondLst>
                                        </p:cTn>
                                        <p:tgtEl>
                                          <p:spTgt spid="29720"/>
                                        </p:tgtEl>
                                        <p:attrNameLst>
                                          <p:attrName>style.visibility</p:attrName>
                                        </p:attrNameLst>
                                      </p:cBhvr>
                                      <p:to>
                                        <p:strVal val="visible"/>
                                      </p:to>
                                    </p:set>
                                    <p:anim calcmode="lin" valueType="num">
                                      <p:cBhvr additive="base">
                                        <p:cTn id="77" dur="500" fill="hold"/>
                                        <p:tgtEl>
                                          <p:spTgt spid="29720"/>
                                        </p:tgtEl>
                                        <p:attrNameLst>
                                          <p:attrName>ppt_x</p:attrName>
                                        </p:attrNameLst>
                                      </p:cBhvr>
                                      <p:tavLst>
                                        <p:tav tm="0">
                                          <p:val>
                                            <p:strVal val="0-#ppt_w/2"/>
                                          </p:val>
                                        </p:tav>
                                        <p:tav tm="100000">
                                          <p:val>
                                            <p:strVal val="#ppt_x"/>
                                          </p:val>
                                        </p:tav>
                                      </p:tavLst>
                                    </p:anim>
                                    <p:anim calcmode="lin" valueType="num">
                                      <p:cBhvr additive="base">
                                        <p:cTn id="78" dur="500" fill="hold"/>
                                        <p:tgtEl>
                                          <p:spTgt spid="297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P spid="29706" grpId="0" animBg="1"/>
      <p:bldP spid="29707" grpId="0" animBg="1"/>
      <p:bldP spid="29713" grpId="0" animBg="1"/>
      <p:bldP spid="29714" grpId="0" animBg="1"/>
      <p:bldP spid="29715" grpId="0"/>
      <p:bldP spid="29716" grpId="0" animBg="1"/>
      <p:bldP spid="29717" grpId="0" animBg="1"/>
      <p:bldP spid="29718" grpId="0"/>
      <p:bldP spid="29719" grpId="0"/>
      <p:bldP spid="297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790575"/>
            <a:ext cx="3207920" cy="558800"/>
          </a:xfrm>
          <a:prstGeom prst="rect">
            <a:avLst/>
          </a:prstGeom>
          <a:noFill/>
          <a:ln w="9525">
            <a:noFill/>
            <a:miter lim="800000"/>
            <a:headEnd/>
            <a:tailEnd/>
          </a:ln>
        </p:spPr>
        <p:txBody>
          <a:bodyPr wrap="none" lIns="96762" tIns="48381" rIns="96762" bIns="48381" anchor="ctr">
            <a:spAutoFit/>
          </a:bodyPr>
          <a:lstStyle/>
          <a:p>
            <a:r>
              <a:rPr lang="es-EC" altLang="en-US" sz="3000">
                <a:solidFill>
                  <a:srgbClr val="0000CC"/>
                </a:solidFill>
                <a:latin typeface="微软雅黑" pitchFamily="34" charset="-122"/>
                <a:ea typeface="微软雅黑" pitchFamily="34" charset="-122"/>
                <a:cs typeface="Arial" charset="0"/>
              </a:rPr>
              <a:t>6.</a:t>
            </a:r>
            <a:r>
              <a:rPr lang="zh-CN" altLang="en-US" sz="3000">
                <a:solidFill>
                  <a:srgbClr val="0000CC"/>
                </a:solidFill>
                <a:latin typeface="微软雅黑" pitchFamily="34" charset="-122"/>
                <a:ea typeface="微软雅黑" pitchFamily="34" charset="-122"/>
                <a:cs typeface="Arial" charset="0"/>
              </a:rPr>
              <a:t>比较经线和纬线</a:t>
            </a:r>
          </a:p>
        </p:txBody>
      </p:sp>
      <p:graphicFrame>
        <p:nvGraphicFramePr>
          <p:cNvPr id="43011" name="Group 3"/>
          <p:cNvGraphicFramePr>
            <a:graphicFrameLocks noGrp="1"/>
          </p:cNvGraphicFramePr>
          <p:nvPr/>
        </p:nvGraphicFramePr>
        <p:xfrm>
          <a:off x="274602" y="1431925"/>
          <a:ext cx="10990419" cy="5425715"/>
        </p:xfrm>
        <a:graphic>
          <a:graphicData uri="http://schemas.openxmlformats.org/drawingml/2006/table">
            <a:tbl>
              <a:tblPr/>
              <a:tblGrid>
                <a:gridCol w="3470877">
                  <a:extLst>
                    <a:ext uri="{9D8B030D-6E8A-4147-A177-3AD203B41FA5}">
                      <a16:colId xmlns:a16="http://schemas.microsoft.com/office/drawing/2014/main" val="20000"/>
                    </a:ext>
                  </a:extLst>
                </a:gridCol>
                <a:gridCol w="3371471">
                  <a:extLst>
                    <a:ext uri="{9D8B030D-6E8A-4147-A177-3AD203B41FA5}">
                      <a16:colId xmlns:a16="http://schemas.microsoft.com/office/drawing/2014/main" val="20001"/>
                    </a:ext>
                  </a:extLst>
                </a:gridCol>
                <a:gridCol w="4148071">
                  <a:extLst>
                    <a:ext uri="{9D8B030D-6E8A-4147-A177-3AD203B41FA5}">
                      <a16:colId xmlns:a16="http://schemas.microsoft.com/office/drawing/2014/main" val="20002"/>
                    </a:ext>
                  </a:extLst>
                </a:gridCol>
              </a:tblGrid>
              <a:tr h="430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dirty="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经线</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纬线</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93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① </a:t>
                      </a: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形状</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1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② </a:t>
                      </a: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长度</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93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③ </a:t>
                      </a: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指示方向</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98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④ </a:t>
                      </a:r>
                      <a:r>
                        <a:rPr kumimoji="1" lang="es-EC" altLang="en-US" sz="2400" b="1" i="0" u="none" strike="noStrike" cap="none" normalizeH="0" baseline="0">
                          <a:ln>
                            <a:noFill/>
                          </a:ln>
                          <a:solidFill>
                            <a:srgbClr val="0000CC"/>
                          </a:solidFill>
                          <a:effectLst/>
                          <a:latin typeface="宋体" pitchFamily="2" charset="-122"/>
                          <a:ea typeface="宋体" pitchFamily="2" charset="-122"/>
                          <a:cs typeface="Times New Roman" pitchFamily="18" charset="0"/>
                        </a:rPr>
                        <a:t>0°</a:t>
                      </a:r>
                      <a:r>
                        <a:rPr kumimoji="1" lang="zh-CN" altLang="en-US" sz="2400" b="1" i="0" u="none" strike="noStrike" cap="none" normalizeH="0" baseline="0">
                          <a:ln>
                            <a:noFill/>
                          </a:ln>
                          <a:solidFill>
                            <a:srgbClr val="0000CC"/>
                          </a:solidFill>
                          <a:effectLst/>
                          <a:latin typeface="宋体" pitchFamily="2" charset="-122"/>
                          <a:ea typeface="宋体" pitchFamily="2" charset="-122"/>
                          <a:cs typeface="Times New Roman" pitchFamily="18" charset="0"/>
                        </a:rPr>
                        <a:t>线</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8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8000"/>
                          </a:solidFill>
                          <a:effectLst/>
                          <a:latin typeface="Times New Roman" pitchFamily="18" charset="0"/>
                          <a:ea typeface="宋体" pitchFamily="2" charset="-122"/>
                          <a:cs typeface="Times New Roman" pitchFamily="18" charset="0"/>
                        </a:rPr>
                        <a:t>⑤ </a:t>
                      </a: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度数范围</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93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8000"/>
                          </a:solidFill>
                          <a:effectLst/>
                          <a:latin typeface="Times New Roman" pitchFamily="18" charset="0"/>
                          <a:ea typeface="宋体" pitchFamily="2" charset="-122"/>
                          <a:cs typeface="Times New Roman" pitchFamily="18" charset="0"/>
                        </a:rPr>
                        <a:t>⑥ </a:t>
                      </a: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表示字母</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8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8000"/>
                          </a:solidFill>
                          <a:effectLst/>
                          <a:latin typeface="Times New Roman" pitchFamily="18" charset="0"/>
                          <a:ea typeface="宋体" pitchFamily="2" charset="-122"/>
                          <a:cs typeface="Times New Roman" pitchFamily="18" charset="0"/>
                        </a:rPr>
                        <a:t>⑦ </a:t>
                      </a: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度数变化规律</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93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0000CC"/>
                          </a:solidFill>
                          <a:effectLst/>
                          <a:latin typeface="Times New Roman" pitchFamily="18" charset="0"/>
                          <a:ea typeface="宋体" pitchFamily="2" charset="-122"/>
                          <a:cs typeface="Times New Roman" pitchFamily="18" charset="0"/>
                        </a:rPr>
                        <a:t>⑧ </a:t>
                      </a:r>
                      <a:r>
                        <a:rPr kumimoji="1" lang="zh-CN" altLang="en-US" sz="2400" b="1" i="0" u="none" strike="noStrike" cap="none" normalizeH="0" baseline="0" dirty="0">
                          <a:ln>
                            <a:noFill/>
                          </a:ln>
                          <a:solidFill>
                            <a:srgbClr val="0000CC"/>
                          </a:solidFill>
                          <a:effectLst/>
                          <a:latin typeface="Times New Roman" pitchFamily="18" charset="0"/>
                          <a:ea typeface="宋体" pitchFamily="2" charset="-122"/>
                          <a:cs typeface="Times New Roman" pitchFamily="18" charset="0"/>
                        </a:rPr>
                        <a:t>划分半球</a:t>
                      </a:r>
                      <a:endParaRPr kumimoji="1" lang="zh-CN" altLang="en-US" sz="2400" b="1" i="0" u="none" strike="noStrike" cap="none" normalizeH="0" baseline="0" dirty="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878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⑨ </a:t>
                      </a: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半球分界线</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FF3300"/>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893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⑩ </a:t>
                      </a:r>
                      <a:r>
                        <a:rPr kumimoji="1" lang="zh-CN" altLang="en-US" sz="2400" b="1" i="0" u="none" strike="noStrike" cap="none" normalizeH="0" baseline="0">
                          <a:ln>
                            <a:noFill/>
                          </a:ln>
                          <a:solidFill>
                            <a:srgbClr val="0000CC"/>
                          </a:solidFill>
                          <a:effectLst/>
                          <a:latin typeface="Times New Roman" pitchFamily="18" charset="0"/>
                          <a:ea typeface="宋体" pitchFamily="2" charset="-122"/>
                          <a:cs typeface="Times New Roman" pitchFamily="18" charset="0"/>
                        </a:rPr>
                        <a:t>特殊线</a:t>
                      </a:r>
                      <a:endParaRPr kumimoji="1" lang="zh-CN" altLang="en-US" sz="2400" b="1" i="0" u="none" strike="noStrike" cap="none" normalizeH="0" baseline="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a:ln>
                          <a:noFill/>
                        </a:ln>
                        <a:solidFill>
                          <a:srgbClr val="FF3300"/>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dirty="0">
                        <a:ln>
                          <a:noFill/>
                        </a:ln>
                        <a:solidFill>
                          <a:srgbClr val="0000CC"/>
                        </a:solidFill>
                        <a:effectLst/>
                        <a:latin typeface="Times New Roman" pitchFamily="18" charset="0"/>
                        <a:ea typeface="宋体" pitchFamily="2" charset="-122"/>
                      </a:endParaRPr>
                    </a:p>
                  </a:txBody>
                  <a:tcPr marL="121904" marR="121904"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43061" name="Text Box 53"/>
          <p:cNvSpPr txBox="1">
            <a:spLocks noChangeArrowheads="1"/>
          </p:cNvSpPr>
          <p:nvPr/>
        </p:nvSpPr>
        <p:spPr bwMode="auto">
          <a:xfrm>
            <a:off x="3825378" y="1458914"/>
            <a:ext cx="7679325" cy="3367087"/>
          </a:xfrm>
          <a:prstGeom prst="rect">
            <a:avLst/>
          </a:prstGeom>
          <a:noFill/>
          <a:ln w="9525">
            <a:noFill/>
            <a:miter lim="800000"/>
            <a:headEnd/>
            <a:tailEnd/>
          </a:ln>
        </p:spPr>
        <p:txBody>
          <a:bodyPr lIns="96762" tIns="48381" rIns="96762" bIns="48381">
            <a:spAutoFit/>
          </a:bodyPr>
          <a:lstStyle/>
          <a:p>
            <a:pPr>
              <a:spcBef>
                <a:spcPct val="50000"/>
              </a:spcBef>
            </a:pPr>
            <a:r>
              <a:rPr lang="en-US" altLang="zh-CN">
                <a:solidFill>
                  <a:srgbClr val="FF3300"/>
                </a:solidFill>
                <a:latin typeface="微软雅黑" pitchFamily="34" charset="-122"/>
                <a:ea typeface="微软雅黑" pitchFamily="34" charset="-122"/>
              </a:rPr>
              <a:t>           </a:t>
            </a:r>
            <a:r>
              <a:rPr lang="zh-CN" altLang="en-US">
                <a:solidFill>
                  <a:srgbClr val="FF3300"/>
                </a:solidFill>
                <a:latin typeface="微软雅黑" pitchFamily="34" charset="-122"/>
                <a:ea typeface="微软雅黑" pitchFamily="34" charset="-122"/>
              </a:rPr>
              <a:t>半圆                                       圆</a:t>
            </a:r>
          </a:p>
          <a:p>
            <a:pPr>
              <a:spcBef>
                <a:spcPct val="50000"/>
              </a:spcBef>
            </a:pPr>
            <a:r>
              <a:rPr lang="zh-CN" altLang="en-US">
                <a:solidFill>
                  <a:srgbClr val="FF3300"/>
                </a:solidFill>
                <a:latin typeface="微软雅黑" pitchFamily="34" charset="-122"/>
                <a:ea typeface="微软雅黑" pitchFamily="34" charset="-122"/>
              </a:rPr>
              <a:t>           </a:t>
            </a:r>
            <a:endParaRPr lang="en-US" altLang="zh-CN">
              <a:solidFill>
                <a:srgbClr val="FF3300"/>
              </a:solidFill>
              <a:latin typeface="微软雅黑" pitchFamily="34" charset="-122"/>
              <a:ea typeface="微软雅黑" pitchFamily="34" charset="-122"/>
            </a:endParaRPr>
          </a:p>
          <a:p>
            <a:pPr>
              <a:spcBef>
                <a:spcPct val="50000"/>
              </a:spcBef>
            </a:pPr>
            <a:r>
              <a:rPr lang="zh-CN" altLang="en-US">
                <a:solidFill>
                  <a:srgbClr val="FF3300"/>
                </a:solidFill>
                <a:latin typeface="微软雅黑" pitchFamily="34" charset="-122"/>
                <a:ea typeface="微软雅黑" pitchFamily="34" charset="-122"/>
              </a:rPr>
              <a:t>           相等                                     由赤道向两极缩短 </a:t>
            </a:r>
          </a:p>
          <a:p>
            <a:pPr>
              <a:spcBef>
                <a:spcPct val="50000"/>
              </a:spcBef>
            </a:pPr>
            <a:r>
              <a:rPr lang="zh-CN" altLang="en-US">
                <a:solidFill>
                  <a:srgbClr val="FF3300"/>
                </a:solidFill>
                <a:latin typeface="微软雅黑" pitchFamily="34" charset="-122"/>
                <a:ea typeface="微软雅黑" pitchFamily="34" charset="-122"/>
              </a:rPr>
              <a:t>             南北                                     东西         </a:t>
            </a:r>
          </a:p>
          <a:p>
            <a:pPr>
              <a:spcBef>
                <a:spcPct val="50000"/>
              </a:spcBef>
            </a:pPr>
            <a:r>
              <a:rPr lang="zh-CN" altLang="en-US">
                <a:solidFill>
                  <a:srgbClr val="FF3300"/>
                </a:solidFill>
                <a:latin typeface="微软雅黑" pitchFamily="34" charset="-122"/>
                <a:ea typeface="微软雅黑" pitchFamily="34" charset="-122"/>
              </a:rPr>
              <a:t>         本初子午线                               赤道</a:t>
            </a:r>
          </a:p>
          <a:p>
            <a:pPr>
              <a:spcBef>
                <a:spcPct val="60000"/>
              </a:spcBef>
            </a:pPr>
            <a:r>
              <a:rPr lang="zh-CN" altLang="en-US">
                <a:solidFill>
                  <a:srgbClr val="FF3300"/>
                </a:solidFill>
                <a:latin typeface="微软雅黑" pitchFamily="34" charset="-122"/>
                <a:ea typeface="微软雅黑" pitchFamily="34" charset="-122"/>
              </a:rPr>
              <a:t>       </a:t>
            </a:r>
            <a:endParaRPr lang="en-US" altLang="zh-CN">
              <a:solidFill>
                <a:srgbClr val="FF3300"/>
              </a:solidFill>
              <a:latin typeface="微软雅黑" pitchFamily="34" charset="-122"/>
              <a:ea typeface="微软雅黑" pitchFamily="34" charset="-122"/>
            </a:endParaRPr>
          </a:p>
          <a:p>
            <a:pPr>
              <a:spcBef>
                <a:spcPct val="60000"/>
              </a:spcBef>
            </a:pPr>
            <a:r>
              <a:rPr lang="en-US" altLang="zh-CN">
                <a:solidFill>
                  <a:srgbClr val="FF3300"/>
                </a:solidFill>
                <a:latin typeface="微软雅黑" pitchFamily="34" charset="-122"/>
                <a:ea typeface="微软雅黑" pitchFamily="34" charset="-122"/>
              </a:rPr>
              <a:t>              0° -180°                                    0-90 °</a:t>
            </a:r>
          </a:p>
          <a:p>
            <a:pPr>
              <a:spcBef>
                <a:spcPct val="60000"/>
              </a:spcBef>
            </a:pPr>
            <a:r>
              <a:rPr lang="en-US" altLang="zh-CN">
                <a:solidFill>
                  <a:srgbClr val="FF3300"/>
                </a:solidFill>
                <a:latin typeface="微软雅黑" pitchFamily="34" charset="-122"/>
                <a:ea typeface="微软雅黑" pitchFamily="34" charset="-122"/>
              </a:rPr>
              <a:t>         W </a:t>
            </a:r>
            <a:r>
              <a:rPr lang="zh-CN" altLang="en-US">
                <a:solidFill>
                  <a:srgbClr val="FF3300"/>
                </a:solidFill>
                <a:latin typeface="微软雅黑" pitchFamily="34" charset="-122"/>
                <a:ea typeface="微软雅黑" pitchFamily="34" charset="-122"/>
              </a:rPr>
              <a:t>、</a:t>
            </a:r>
            <a:r>
              <a:rPr lang="en-US" altLang="zh-CN">
                <a:solidFill>
                  <a:srgbClr val="FF3300"/>
                </a:solidFill>
                <a:latin typeface="微软雅黑" pitchFamily="34" charset="-122"/>
                <a:ea typeface="微软雅黑" pitchFamily="34" charset="-122"/>
              </a:rPr>
              <a:t>E                                              N</a:t>
            </a:r>
            <a:r>
              <a:rPr lang="zh-CN" altLang="en-US">
                <a:solidFill>
                  <a:srgbClr val="FF3300"/>
                </a:solidFill>
                <a:latin typeface="微软雅黑" pitchFamily="34" charset="-122"/>
                <a:ea typeface="微软雅黑" pitchFamily="34" charset="-122"/>
              </a:rPr>
              <a:t>、</a:t>
            </a:r>
            <a:r>
              <a:rPr lang="en-US" altLang="zh-CN">
                <a:solidFill>
                  <a:srgbClr val="FF3300"/>
                </a:solidFill>
                <a:latin typeface="微软雅黑" pitchFamily="34" charset="-122"/>
                <a:ea typeface="微软雅黑" pitchFamily="34" charset="-122"/>
              </a:rPr>
              <a:t>S</a:t>
            </a:r>
          </a:p>
        </p:txBody>
      </p:sp>
      <p:sp>
        <p:nvSpPr>
          <p:cNvPr id="43062" name="Rectangle 54"/>
          <p:cNvSpPr>
            <a:spLocks noChangeArrowheads="1"/>
          </p:cNvSpPr>
          <p:nvPr/>
        </p:nvSpPr>
        <p:spPr bwMode="auto">
          <a:xfrm>
            <a:off x="3825377" y="4891089"/>
            <a:ext cx="2628558" cy="358775"/>
          </a:xfrm>
          <a:prstGeom prst="rect">
            <a:avLst/>
          </a:prstGeom>
          <a:noFill/>
          <a:ln w="9525">
            <a:noFill/>
            <a:miter lim="800000"/>
            <a:headEnd/>
            <a:tailEnd/>
          </a:ln>
        </p:spPr>
        <p:txBody>
          <a:bodyPr wrap="none" lIns="96762" tIns="48381" rIns="96762" bIns="48381">
            <a:spAutoFit/>
          </a:bodyPr>
          <a:lstStyle/>
          <a:p>
            <a:r>
              <a:rPr lang="en-US" altLang="zh-CN" sz="1700">
                <a:solidFill>
                  <a:srgbClr val="FF3300"/>
                </a:solidFill>
                <a:latin typeface="微软雅黑" pitchFamily="34" charset="-122"/>
                <a:ea typeface="微软雅黑" pitchFamily="34" charset="-122"/>
              </a:rPr>
              <a:t>W</a:t>
            </a:r>
            <a:r>
              <a:rPr lang="zh-CN" altLang="en-US" sz="1700">
                <a:solidFill>
                  <a:srgbClr val="FF3300"/>
                </a:solidFill>
                <a:latin typeface="微软雅黑" pitchFamily="34" charset="-122"/>
                <a:ea typeface="微软雅黑" pitchFamily="34" charset="-122"/>
              </a:rPr>
              <a:t>向西变大， </a:t>
            </a:r>
            <a:r>
              <a:rPr lang="en-US" altLang="zh-CN" sz="1700">
                <a:solidFill>
                  <a:srgbClr val="FF3300"/>
                </a:solidFill>
                <a:latin typeface="微软雅黑" pitchFamily="34" charset="-122"/>
                <a:ea typeface="微软雅黑" pitchFamily="34" charset="-122"/>
              </a:rPr>
              <a:t>E </a:t>
            </a:r>
            <a:r>
              <a:rPr lang="zh-CN" altLang="en-US" sz="1700">
                <a:solidFill>
                  <a:srgbClr val="FF3300"/>
                </a:solidFill>
                <a:latin typeface="微软雅黑" pitchFamily="34" charset="-122"/>
                <a:ea typeface="微软雅黑" pitchFamily="34" charset="-122"/>
              </a:rPr>
              <a:t>向东变大</a:t>
            </a:r>
          </a:p>
        </p:txBody>
      </p:sp>
      <p:sp>
        <p:nvSpPr>
          <p:cNvPr id="43063" name="Rectangle 55"/>
          <p:cNvSpPr>
            <a:spLocks noChangeArrowheads="1"/>
          </p:cNvSpPr>
          <p:nvPr/>
        </p:nvSpPr>
        <p:spPr bwMode="auto">
          <a:xfrm>
            <a:off x="7955514" y="4891089"/>
            <a:ext cx="2458718" cy="358775"/>
          </a:xfrm>
          <a:prstGeom prst="rect">
            <a:avLst/>
          </a:prstGeom>
          <a:noFill/>
          <a:ln w="9525">
            <a:noFill/>
            <a:miter lim="800000"/>
            <a:headEnd/>
            <a:tailEnd/>
          </a:ln>
        </p:spPr>
        <p:txBody>
          <a:bodyPr wrap="none" lIns="96762" tIns="48381" rIns="96762" bIns="48381">
            <a:spAutoFit/>
          </a:bodyPr>
          <a:lstStyle/>
          <a:p>
            <a:r>
              <a:rPr lang="en-US" altLang="zh-CN" sz="1700">
                <a:solidFill>
                  <a:srgbClr val="FF3300"/>
                </a:solidFill>
                <a:latin typeface="微软雅黑" pitchFamily="34" charset="-122"/>
                <a:ea typeface="微软雅黑" pitchFamily="34" charset="-122"/>
              </a:rPr>
              <a:t>N</a:t>
            </a:r>
            <a:r>
              <a:rPr lang="zh-CN" altLang="en-US" sz="1700">
                <a:solidFill>
                  <a:srgbClr val="FF3300"/>
                </a:solidFill>
                <a:latin typeface="微软雅黑" pitchFamily="34" charset="-122"/>
                <a:ea typeface="微软雅黑" pitchFamily="34" charset="-122"/>
              </a:rPr>
              <a:t>向北变大、</a:t>
            </a:r>
            <a:r>
              <a:rPr lang="en-US" altLang="zh-CN" sz="1700">
                <a:solidFill>
                  <a:srgbClr val="FF3300"/>
                </a:solidFill>
                <a:latin typeface="微软雅黑" pitchFamily="34" charset="-122"/>
                <a:ea typeface="微软雅黑" pitchFamily="34" charset="-122"/>
              </a:rPr>
              <a:t>S</a:t>
            </a:r>
            <a:r>
              <a:rPr lang="zh-CN" altLang="en-US" sz="1700">
                <a:solidFill>
                  <a:srgbClr val="FF3300"/>
                </a:solidFill>
                <a:latin typeface="微软雅黑" pitchFamily="34" charset="-122"/>
                <a:ea typeface="微软雅黑" pitchFamily="34" charset="-122"/>
              </a:rPr>
              <a:t>向南变大</a:t>
            </a:r>
          </a:p>
        </p:txBody>
      </p:sp>
      <p:sp>
        <p:nvSpPr>
          <p:cNvPr id="43064" name="Text Box 56"/>
          <p:cNvSpPr txBox="1">
            <a:spLocks noChangeArrowheads="1"/>
          </p:cNvSpPr>
          <p:nvPr/>
        </p:nvSpPr>
        <p:spPr bwMode="auto">
          <a:xfrm>
            <a:off x="8241227" y="5273675"/>
            <a:ext cx="1538088" cy="374650"/>
          </a:xfrm>
          <a:prstGeom prst="rect">
            <a:avLst/>
          </a:prstGeom>
          <a:noFill/>
          <a:ln w="9525">
            <a:noFill/>
            <a:miter lim="800000"/>
            <a:headEnd/>
            <a:tailEnd/>
          </a:ln>
        </p:spPr>
        <p:txBody>
          <a:bodyPr lIns="96762" tIns="48381" rIns="96762" bIns="48381">
            <a:spAutoFit/>
          </a:bodyPr>
          <a:lstStyle/>
          <a:p>
            <a:pPr>
              <a:spcBef>
                <a:spcPct val="50000"/>
              </a:spcBef>
            </a:pPr>
            <a:r>
              <a:rPr lang="zh-CN" altLang="en-US">
                <a:solidFill>
                  <a:srgbClr val="FF3300"/>
                </a:solidFill>
                <a:latin typeface="微软雅黑" pitchFamily="34" charset="-122"/>
                <a:ea typeface="微软雅黑" pitchFamily="34" charset="-122"/>
              </a:rPr>
              <a:t>南北</a:t>
            </a:r>
          </a:p>
        </p:txBody>
      </p:sp>
      <p:sp>
        <p:nvSpPr>
          <p:cNvPr id="43065" name="Rectangle 57"/>
          <p:cNvSpPr>
            <a:spLocks noChangeArrowheads="1"/>
          </p:cNvSpPr>
          <p:nvPr/>
        </p:nvSpPr>
        <p:spPr bwMode="auto">
          <a:xfrm>
            <a:off x="4976166" y="5307013"/>
            <a:ext cx="657139" cy="374650"/>
          </a:xfrm>
          <a:prstGeom prst="rect">
            <a:avLst/>
          </a:prstGeom>
          <a:noFill/>
          <a:ln w="9525">
            <a:noFill/>
            <a:miter lim="800000"/>
            <a:headEnd/>
            <a:tailEnd/>
          </a:ln>
        </p:spPr>
        <p:txBody>
          <a:bodyPr wrap="none" lIns="96762" tIns="48381" rIns="96762" bIns="48381">
            <a:spAutoFit/>
          </a:bodyPr>
          <a:lstStyle/>
          <a:p>
            <a:r>
              <a:rPr lang="zh-CN" altLang="en-US">
                <a:solidFill>
                  <a:srgbClr val="FF3300"/>
                </a:solidFill>
                <a:latin typeface="微软雅黑" pitchFamily="34" charset="-122"/>
                <a:ea typeface="微软雅黑" pitchFamily="34" charset="-122"/>
              </a:rPr>
              <a:t>东西</a:t>
            </a:r>
          </a:p>
        </p:txBody>
      </p:sp>
      <p:sp>
        <p:nvSpPr>
          <p:cNvPr id="43066" name="Rectangle 58"/>
          <p:cNvSpPr>
            <a:spLocks noChangeArrowheads="1"/>
          </p:cNvSpPr>
          <p:nvPr/>
        </p:nvSpPr>
        <p:spPr bwMode="auto">
          <a:xfrm>
            <a:off x="4017440" y="5922963"/>
            <a:ext cx="1461897" cy="374650"/>
          </a:xfrm>
          <a:prstGeom prst="rect">
            <a:avLst/>
          </a:prstGeom>
          <a:noFill/>
          <a:ln w="9525">
            <a:noFill/>
            <a:miter lim="800000"/>
            <a:headEnd/>
            <a:tailEnd/>
          </a:ln>
        </p:spPr>
        <p:txBody>
          <a:bodyPr wrap="none" lIns="96762" tIns="48381" rIns="96762" bIns="48381">
            <a:spAutoFit/>
          </a:bodyPr>
          <a:lstStyle/>
          <a:p>
            <a:pPr>
              <a:spcBef>
                <a:spcPct val="10000"/>
              </a:spcBef>
            </a:pPr>
            <a:r>
              <a:rPr lang="en-US" altLang="zh-CN">
                <a:solidFill>
                  <a:srgbClr val="FF3300"/>
                </a:solidFill>
                <a:latin typeface="微软雅黑" pitchFamily="34" charset="-122"/>
                <a:ea typeface="微软雅黑" pitchFamily="34" charset="-122"/>
              </a:rPr>
              <a:t>20°W,160°E</a:t>
            </a:r>
          </a:p>
        </p:txBody>
      </p:sp>
      <p:sp>
        <p:nvSpPr>
          <p:cNvPr id="43067" name="Rectangle 59"/>
          <p:cNvSpPr>
            <a:spLocks noChangeArrowheads="1"/>
          </p:cNvSpPr>
          <p:nvPr/>
        </p:nvSpPr>
        <p:spPr bwMode="auto">
          <a:xfrm>
            <a:off x="8338053" y="5830888"/>
            <a:ext cx="657139" cy="374650"/>
          </a:xfrm>
          <a:prstGeom prst="rect">
            <a:avLst/>
          </a:prstGeom>
          <a:noFill/>
          <a:ln w="9525">
            <a:noFill/>
            <a:miter lim="800000"/>
            <a:headEnd/>
            <a:tailEnd/>
          </a:ln>
        </p:spPr>
        <p:txBody>
          <a:bodyPr wrap="none" lIns="96762" tIns="48381" rIns="96762" bIns="48381">
            <a:spAutoFit/>
          </a:bodyPr>
          <a:lstStyle/>
          <a:p>
            <a:pPr>
              <a:spcBef>
                <a:spcPct val="20000"/>
              </a:spcBef>
            </a:pPr>
            <a:r>
              <a:rPr lang="zh-CN" altLang="en-US">
                <a:solidFill>
                  <a:srgbClr val="FF3300"/>
                </a:solidFill>
                <a:latin typeface="微软雅黑" pitchFamily="34" charset="-122"/>
                <a:ea typeface="微软雅黑" pitchFamily="34" charset="-122"/>
              </a:rPr>
              <a:t>赤道</a:t>
            </a:r>
          </a:p>
        </p:txBody>
      </p:sp>
      <p:sp>
        <p:nvSpPr>
          <p:cNvPr id="43068" name="Rectangle 60"/>
          <p:cNvSpPr>
            <a:spLocks noChangeArrowheads="1"/>
          </p:cNvSpPr>
          <p:nvPr/>
        </p:nvSpPr>
        <p:spPr bwMode="auto">
          <a:xfrm>
            <a:off x="3825377" y="6430963"/>
            <a:ext cx="2296814" cy="328612"/>
          </a:xfrm>
          <a:prstGeom prst="rect">
            <a:avLst/>
          </a:prstGeom>
          <a:noFill/>
          <a:ln w="9525">
            <a:noFill/>
            <a:miter lim="800000"/>
            <a:headEnd/>
            <a:tailEnd/>
          </a:ln>
        </p:spPr>
        <p:txBody>
          <a:bodyPr wrap="none" lIns="96762" tIns="48381" rIns="96762" bIns="48381">
            <a:spAutoFit/>
          </a:bodyPr>
          <a:lstStyle/>
          <a:p>
            <a:r>
              <a:rPr lang="en-US" altLang="zh-CN" sz="1500">
                <a:solidFill>
                  <a:srgbClr val="FF3300"/>
                </a:solidFill>
                <a:latin typeface="微软雅黑" pitchFamily="34" charset="-122"/>
                <a:ea typeface="微软雅黑" pitchFamily="34" charset="-122"/>
              </a:rPr>
              <a:t>0°</a:t>
            </a:r>
            <a:r>
              <a:rPr lang="zh-CN" altLang="en-US" sz="1500">
                <a:solidFill>
                  <a:srgbClr val="FF3300"/>
                </a:solidFill>
                <a:latin typeface="微软雅黑" pitchFamily="34" charset="-122"/>
                <a:ea typeface="微软雅黑" pitchFamily="34" charset="-122"/>
              </a:rPr>
              <a:t>、</a:t>
            </a:r>
            <a:r>
              <a:rPr lang="en-US" altLang="zh-CN" sz="1500">
                <a:solidFill>
                  <a:srgbClr val="FF3300"/>
                </a:solidFill>
                <a:latin typeface="微软雅黑" pitchFamily="34" charset="-122"/>
                <a:ea typeface="微软雅黑" pitchFamily="34" charset="-122"/>
              </a:rPr>
              <a:t>180°</a:t>
            </a:r>
            <a:r>
              <a:rPr lang="zh-CN" altLang="en-US" sz="1500">
                <a:solidFill>
                  <a:srgbClr val="FF3300"/>
                </a:solidFill>
                <a:latin typeface="微软雅黑" pitchFamily="34" charset="-122"/>
                <a:ea typeface="微软雅黑" pitchFamily="34" charset="-122"/>
              </a:rPr>
              <a:t>、 </a:t>
            </a:r>
            <a:r>
              <a:rPr lang="en-US" altLang="zh-CN" sz="1500">
                <a:solidFill>
                  <a:srgbClr val="FF3300"/>
                </a:solidFill>
                <a:latin typeface="微软雅黑" pitchFamily="34" charset="-122"/>
                <a:ea typeface="微软雅黑" pitchFamily="34" charset="-122"/>
              </a:rPr>
              <a:t>20°W,160°E</a:t>
            </a:r>
          </a:p>
        </p:txBody>
      </p:sp>
      <p:sp>
        <p:nvSpPr>
          <p:cNvPr id="43069" name="Rectangle 61"/>
          <p:cNvSpPr>
            <a:spLocks noChangeArrowheads="1"/>
          </p:cNvSpPr>
          <p:nvPr/>
        </p:nvSpPr>
        <p:spPr bwMode="auto">
          <a:xfrm>
            <a:off x="7280916" y="6426201"/>
            <a:ext cx="3031730" cy="422275"/>
          </a:xfrm>
          <a:prstGeom prst="rect">
            <a:avLst/>
          </a:prstGeom>
          <a:noFill/>
          <a:ln w="9525">
            <a:noFill/>
            <a:miter lim="800000"/>
            <a:headEnd/>
            <a:tailEnd/>
          </a:ln>
        </p:spPr>
        <p:txBody>
          <a:bodyPr wrap="none" lIns="96762" tIns="48381" rIns="96762" bIns="48381">
            <a:spAutoFit/>
          </a:bodyPr>
          <a:lstStyle/>
          <a:p>
            <a:r>
              <a:rPr lang="en-US" altLang="zh-CN" sz="2100">
                <a:solidFill>
                  <a:srgbClr val="FF3300"/>
                </a:solidFill>
                <a:latin typeface="微软雅黑" pitchFamily="34" charset="-122"/>
                <a:ea typeface="微软雅黑" pitchFamily="34" charset="-122"/>
              </a:rPr>
              <a:t>0 °</a:t>
            </a:r>
            <a:r>
              <a:rPr lang="zh-CN" altLang="en-US" sz="2100">
                <a:solidFill>
                  <a:srgbClr val="FF3300"/>
                </a:solidFill>
                <a:latin typeface="微软雅黑" pitchFamily="34" charset="-122"/>
                <a:ea typeface="微软雅黑" pitchFamily="34" charset="-122"/>
              </a:rPr>
              <a:t>、</a:t>
            </a:r>
            <a:r>
              <a:rPr lang="zh-CN" altLang="en-US" sz="2100">
                <a:latin typeface="微软雅黑" pitchFamily="34" charset="-122"/>
                <a:ea typeface="微软雅黑" pitchFamily="34" charset="-122"/>
              </a:rPr>
              <a:t> </a:t>
            </a:r>
            <a:r>
              <a:rPr lang="en-US" altLang="zh-CN" sz="2100">
                <a:solidFill>
                  <a:srgbClr val="FF3300"/>
                </a:solidFill>
                <a:latin typeface="微软雅黑" pitchFamily="34" charset="-122"/>
                <a:ea typeface="微软雅黑" pitchFamily="34" charset="-122"/>
              </a:rPr>
              <a:t>30 °</a:t>
            </a:r>
            <a:r>
              <a:rPr lang="zh-CN" altLang="en-US" sz="2100">
                <a:solidFill>
                  <a:srgbClr val="FF3300"/>
                </a:solidFill>
                <a:latin typeface="微软雅黑" pitchFamily="34" charset="-122"/>
                <a:ea typeface="微软雅黑" pitchFamily="34" charset="-122"/>
              </a:rPr>
              <a:t>、</a:t>
            </a:r>
            <a:r>
              <a:rPr lang="en-US" altLang="zh-CN" sz="2100">
                <a:solidFill>
                  <a:srgbClr val="FF3300"/>
                </a:solidFill>
                <a:latin typeface="微软雅黑" pitchFamily="34" charset="-122"/>
                <a:ea typeface="微软雅黑" pitchFamily="34" charset="-122"/>
              </a:rPr>
              <a:t>60 °</a:t>
            </a:r>
            <a:r>
              <a:rPr lang="zh-CN" altLang="en-US" sz="2100">
                <a:solidFill>
                  <a:srgbClr val="FF3300"/>
                </a:solidFill>
                <a:latin typeface="微软雅黑" pitchFamily="34" charset="-122"/>
                <a:ea typeface="微软雅黑" pitchFamily="34" charset="-122"/>
              </a:rPr>
              <a:t>、 </a:t>
            </a:r>
            <a:r>
              <a:rPr lang="en-US" altLang="zh-CN" sz="2100">
                <a:solidFill>
                  <a:srgbClr val="FF3300"/>
                </a:solidFill>
                <a:latin typeface="微软雅黑" pitchFamily="34" charset="-122"/>
                <a:ea typeface="微软雅黑" pitchFamily="34" charset="-122"/>
              </a:rPr>
              <a:t>90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61"/>
                                        </p:tgtEl>
                                        <p:attrNameLst>
                                          <p:attrName>style.visibility</p:attrName>
                                        </p:attrNameLst>
                                      </p:cBhvr>
                                      <p:to>
                                        <p:strVal val="visible"/>
                                      </p:to>
                                    </p:set>
                                    <p:animEffect transition="in" filter="wipe(left)">
                                      <p:cBhvr>
                                        <p:cTn id="7" dur="500"/>
                                        <p:tgtEl>
                                          <p:spTgt spid="4306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068"/>
                                        </p:tgtEl>
                                        <p:attrNameLst>
                                          <p:attrName>style.visibility</p:attrName>
                                        </p:attrNameLst>
                                      </p:cBhvr>
                                      <p:to>
                                        <p:strVal val="visible"/>
                                      </p:to>
                                    </p:set>
                                    <p:animEffect transition="in" filter="wipe(left)">
                                      <p:cBhvr>
                                        <p:cTn id="10" dur="500"/>
                                        <p:tgtEl>
                                          <p:spTgt spid="4306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3069"/>
                                        </p:tgtEl>
                                        <p:attrNameLst>
                                          <p:attrName>style.visibility</p:attrName>
                                        </p:attrNameLst>
                                      </p:cBhvr>
                                      <p:to>
                                        <p:strVal val="visible"/>
                                      </p:to>
                                    </p:set>
                                    <p:animEffect transition="in" filter="wipe(left)">
                                      <p:cBhvr>
                                        <p:cTn id="13" dur="500"/>
                                        <p:tgtEl>
                                          <p:spTgt spid="4306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3067"/>
                                        </p:tgtEl>
                                        <p:attrNameLst>
                                          <p:attrName>style.visibility</p:attrName>
                                        </p:attrNameLst>
                                      </p:cBhvr>
                                      <p:to>
                                        <p:strVal val="visible"/>
                                      </p:to>
                                    </p:set>
                                    <p:animEffect transition="in" filter="wipe(left)">
                                      <p:cBhvr>
                                        <p:cTn id="16" dur="500"/>
                                        <p:tgtEl>
                                          <p:spTgt spid="4306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3066"/>
                                        </p:tgtEl>
                                        <p:attrNameLst>
                                          <p:attrName>style.visibility</p:attrName>
                                        </p:attrNameLst>
                                      </p:cBhvr>
                                      <p:to>
                                        <p:strVal val="visible"/>
                                      </p:to>
                                    </p:set>
                                    <p:animEffect transition="in" filter="wipe(left)">
                                      <p:cBhvr>
                                        <p:cTn id="19" dur="500"/>
                                        <p:tgtEl>
                                          <p:spTgt spid="4306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065"/>
                                        </p:tgtEl>
                                        <p:attrNameLst>
                                          <p:attrName>style.visibility</p:attrName>
                                        </p:attrNameLst>
                                      </p:cBhvr>
                                      <p:to>
                                        <p:strVal val="visible"/>
                                      </p:to>
                                    </p:set>
                                    <p:animEffect transition="in" filter="wipe(left)">
                                      <p:cBhvr>
                                        <p:cTn id="22" dur="500"/>
                                        <p:tgtEl>
                                          <p:spTgt spid="4306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3062"/>
                                        </p:tgtEl>
                                        <p:attrNameLst>
                                          <p:attrName>style.visibility</p:attrName>
                                        </p:attrNameLst>
                                      </p:cBhvr>
                                      <p:to>
                                        <p:strVal val="visible"/>
                                      </p:to>
                                    </p:set>
                                    <p:animEffect transition="in" filter="wipe(left)">
                                      <p:cBhvr>
                                        <p:cTn id="25" dur="500"/>
                                        <p:tgtEl>
                                          <p:spTgt spid="4306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3063"/>
                                        </p:tgtEl>
                                        <p:attrNameLst>
                                          <p:attrName>style.visibility</p:attrName>
                                        </p:attrNameLst>
                                      </p:cBhvr>
                                      <p:to>
                                        <p:strVal val="visible"/>
                                      </p:to>
                                    </p:set>
                                    <p:animEffect transition="in" filter="wipe(left)">
                                      <p:cBhvr>
                                        <p:cTn id="28" dur="500"/>
                                        <p:tgtEl>
                                          <p:spTgt spid="4306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3064"/>
                                        </p:tgtEl>
                                        <p:attrNameLst>
                                          <p:attrName>style.visibility</p:attrName>
                                        </p:attrNameLst>
                                      </p:cBhvr>
                                      <p:to>
                                        <p:strVal val="visible"/>
                                      </p:to>
                                    </p:set>
                                    <p:animEffect transition="in" filter="wipe(left)">
                                      <p:cBhvr>
                                        <p:cTn id="31" dur="500"/>
                                        <p:tgtEl>
                                          <p:spTgt spid="43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61" grpId="0" autoUpdateAnimBg="0"/>
      <p:bldP spid="43062" grpId="0" autoUpdateAnimBg="0"/>
      <p:bldP spid="43063" grpId="0" autoUpdateAnimBg="0"/>
      <p:bldP spid="43064" grpId="0" autoUpdateAnimBg="0"/>
      <p:bldP spid="43065" grpId="0" autoUpdateAnimBg="0"/>
      <p:bldP spid="43066" grpId="0" autoUpdateAnimBg="0"/>
      <p:bldP spid="43067" grpId="0" autoUpdateAnimBg="0"/>
      <p:bldP spid="43068" grpId="0" autoUpdateAnimBg="0"/>
      <p:bldP spid="4306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bwMode="auto">
          <a:xfrm>
            <a:off x="0" y="819150"/>
            <a:ext cx="10361851" cy="1143000"/>
          </a:xfrm>
          <a:prstGeom prst="rect">
            <a:avLst/>
          </a:prstGeom>
          <a:noFill/>
          <a:ln>
            <a:miter lim="800000"/>
            <a:headEnd/>
            <a:tailEnd/>
          </a:ln>
        </p:spPr>
        <p:txBody>
          <a:bodyPr lIns="96762" tIns="48381" rIns="96762" bIns="48381"/>
          <a:lstStyle/>
          <a:p>
            <a:r>
              <a:rPr lang="zh-CN" altLang="en-US" sz="3000" b="1">
                <a:solidFill>
                  <a:srgbClr val="FF0000"/>
                </a:solidFill>
                <a:latin typeface="微软雅黑" pitchFamily="34" charset="-122"/>
                <a:ea typeface="微软雅黑" pitchFamily="34" charset="-122"/>
              </a:rPr>
              <a:t>实践探索</a:t>
            </a:r>
          </a:p>
        </p:txBody>
      </p:sp>
      <p:sp>
        <p:nvSpPr>
          <p:cNvPr id="19459" name="Rectangle 3"/>
          <p:cNvSpPr>
            <a:spLocks noGrp="1" noChangeArrowheads="1"/>
          </p:cNvSpPr>
          <p:nvPr>
            <p:ph type="body" idx="4294967295"/>
          </p:nvPr>
        </p:nvSpPr>
        <p:spPr bwMode="auto">
          <a:xfrm>
            <a:off x="0" y="2476500"/>
            <a:ext cx="11231688" cy="3817938"/>
          </a:xfrm>
          <a:prstGeom prst="rect">
            <a:avLst/>
          </a:prstGeom>
          <a:noFill/>
          <a:ln>
            <a:miter lim="800000"/>
            <a:headEnd/>
            <a:tailEnd/>
          </a:ln>
        </p:spPr>
        <p:txBody>
          <a:bodyPr lIns="96762" tIns="48381" rIns="96762" bIns="48381"/>
          <a:lstStyle/>
          <a:p>
            <a:r>
              <a:rPr lang="zh-CN" altLang="en-US" sz="3000" b="1">
                <a:latin typeface="微软雅黑" pitchFamily="34" charset="-122"/>
                <a:ea typeface="微软雅黑" pitchFamily="34" charset="-122"/>
              </a:rPr>
              <a:t>自西向东拨动地球仪，观察从北极上空看，地球仪是按顺时针还是逆时针方向转动？如果从南极上空看，地球仪又会怎样？</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ChangeArrowheads="1"/>
          </p:cNvSpPr>
          <p:nvPr/>
        </p:nvSpPr>
        <p:spPr bwMode="auto">
          <a:xfrm>
            <a:off x="1409517" y="2198689"/>
            <a:ext cx="9982488" cy="3698875"/>
          </a:xfrm>
          <a:prstGeom prst="rect">
            <a:avLst/>
          </a:prstGeom>
          <a:noFill/>
          <a:ln w="9525">
            <a:noFill/>
            <a:miter lim="800000"/>
            <a:headEnd/>
            <a:tailEnd/>
          </a:ln>
        </p:spPr>
        <p:txBody>
          <a:bodyPr lIns="96762" tIns="48381" rIns="96762" bIns="48381" anchor="ctr">
            <a:spAutoFit/>
          </a:bodyPr>
          <a:lstStyle/>
          <a:p>
            <a:pPr>
              <a:lnSpc>
                <a:spcPct val="110000"/>
              </a:lnSpc>
            </a:pPr>
            <a:r>
              <a:rPr lang="es-EC" altLang="zh-CN" sz="3000">
                <a:solidFill>
                  <a:srgbClr val="0000CC"/>
                </a:solidFill>
                <a:latin typeface="微软雅黑" pitchFamily="34" charset="-122"/>
                <a:ea typeface="微软雅黑" pitchFamily="34" charset="-122"/>
              </a:rPr>
              <a:t>1</a:t>
            </a:r>
            <a:r>
              <a:rPr lang="es-EC" altLang="en-US" sz="3000">
                <a:solidFill>
                  <a:srgbClr val="0000CC"/>
                </a:solidFill>
                <a:latin typeface="微软雅黑" pitchFamily="34" charset="-122"/>
                <a:ea typeface="微软雅黑" pitchFamily="34" charset="-122"/>
              </a:rPr>
              <a:t>.</a:t>
            </a:r>
            <a:r>
              <a:rPr lang="zh-CN" altLang="en-US" sz="3000">
                <a:solidFill>
                  <a:srgbClr val="0000CC"/>
                </a:solidFill>
                <a:latin typeface="微软雅黑" pitchFamily="34" charset="-122"/>
                <a:ea typeface="微软雅黑" pitchFamily="34" charset="-122"/>
              </a:rPr>
              <a:t>南美厄瓜多尔基多附近有</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纪念碑。</a:t>
            </a:r>
            <a:r>
              <a:rPr lang="es-EC" altLang="en-US" sz="3000">
                <a:solidFill>
                  <a:srgbClr val="0000CC"/>
                </a:solidFill>
                <a:latin typeface="微软雅黑" pitchFamily="34" charset="-122"/>
                <a:ea typeface="微软雅黑" pitchFamily="34" charset="-122"/>
              </a:rPr>
              <a:t>_________     </a:t>
            </a:r>
            <a:r>
              <a:rPr lang="zh-CN" altLang="en-US" sz="3000">
                <a:solidFill>
                  <a:srgbClr val="0000CC"/>
                </a:solidFill>
                <a:latin typeface="微软雅黑" pitchFamily="34" charset="-122"/>
                <a:ea typeface="微软雅黑" pitchFamily="34" charset="-122"/>
              </a:rPr>
              <a:t>线穿过英国伦敦东</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旧址。</a:t>
            </a:r>
          </a:p>
          <a:p>
            <a:pPr>
              <a:lnSpc>
                <a:spcPct val="140000"/>
              </a:lnSpc>
            </a:pPr>
            <a:r>
              <a:rPr lang="es-EC" altLang="zh-CN" sz="3000">
                <a:solidFill>
                  <a:srgbClr val="0000CC"/>
                </a:solidFill>
                <a:latin typeface="微软雅黑" pitchFamily="34" charset="-122"/>
                <a:ea typeface="微软雅黑" pitchFamily="34" charset="-122"/>
              </a:rPr>
              <a:t>2</a:t>
            </a:r>
            <a:r>
              <a:rPr lang="es-EC" altLang="en-US" sz="3000">
                <a:solidFill>
                  <a:srgbClr val="0000CC"/>
                </a:solidFill>
                <a:latin typeface="微软雅黑" pitchFamily="34" charset="-122"/>
                <a:ea typeface="微软雅黑" pitchFamily="34" charset="-122"/>
              </a:rPr>
              <a:t>.</a:t>
            </a:r>
            <a:r>
              <a:rPr lang="zh-CN" altLang="en-US" sz="3000">
                <a:solidFill>
                  <a:srgbClr val="0000CC"/>
                </a:solidFill>
                <a:latin typeface="微软雅黑" pitchFamily="34" charset="-122"/>
                <a:ea typeface="微软雅黑" pitchFamily="34" charset="-122"/>
              </a:rPr>
              <a:t>自西向东拨动地球仪，从北极上空看，地球仪按</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时针方向转动。</a:t>
            </a:r>
          </a:p>
          <a:p>
            <a:pPr>
              <a:lnSpc>
                <a:spcPct val="140000"/>
              </a:lnSpc>
            </a:pPr>
            <a:r>
              <a:rPr lang="es-EC" altLang="zh-CN" sz="3000">
                <a:solidFill>
                  <a:srgbClr val="0000CC"/>
                </a:solidFill>
                <a:latin typeface="微软雅黑" pitchFamily="34" charset="-122"/>
                <a:ea typeface="微软雅黑" pitchFamily="34" charset="-122"/>
              </a:rPr>
              <a:t>3</a:t>
            </a:r>
            <a:r>
              <a:rPr lang="es-EC" altLang="en-US" sz="3000">
                <a:solidFill>
                  <a:srgbClr val="0000CC"/>
                </a:solidFill>
                <a:latin typeface="微软雅黑" pitchFamily="34" charset="-122"/>
                <a:ea typeface="微软雅黑" pitchFamily="34" charset="-122"/>
              </a:rPr>
              <a:t>.</a:t>
            </a:r>
            <a:r>
              <a:rPr lang="zh-CN" altLang="en-US" sz="3000">
                <a:solidFill>
                  <a:srgbClr val="0000CC"/>
                </a:solidFill>
                <a:latin typeface="微软雅黑" pitchFamily="34" charset="-122"/>
                <a:ea typeface="微软雅黑" pitchFamily="34" charset="-122"/>
              </a:rPr>
              <a:t>地球仪上任何两条相对经线的经度和为</a:t>
            </a:r>
            <a:r>
              <a:rPr lang="es-EC" altLang="en-US" sz="3000">
                <a:solidFill>
                  <a:srgbClr val="0000CC"/>
                </a:solidFill>
                <a:latin typeface="微软雅黑" pitchFamily="34" charset="-122"/>
                <a:ea typeface="微软雅黑" pitchFamily="34" charset="-122"/>
              </a:rPr>
              <a:t>______</a:t>
            </a:r>
            <a:r>
              <a:rPr lang="zh-CN" altLang="en-US" sz="3000">
                <a:solidFill>
                  <a:srgbClr val="0000CC"/>
                </a:solidFill>
                <a:latin typeface="微软雅黑" pitchFamily="34" charset="-122"/>
                <a:ea typeface="微软雅黑" pitchFamily="34" charset="-122"/>
              </a:rPr>
              <a:t>，除</a:t>
            </a:r>
            <a:r>
              <a:rPr lang="es-EC" altLang="en-US" sz="3000">
                <a:solidFill>
                  <a:srgbClr val="0000CC"/>
                </a:solidFill>
                <a:latin typeface="微软雅黑" pitchFamily="34" charset="-122"/>
                <a:ea typeface="微软雅黑" pitchFamily="34" charset="-122"/>
              </a:rPr>
              <a:t>0°</a:t>
            </a:r>
            <a:r>
              <a:rPr lang="zh-CN" altLang="en-US" sz="3000">
                <a:solidFill>
                  <a:srgbClr val="0000CC"/>
                </a:solidFill>
                <a:latin typeface="微软雅黑" pitchFamily="34" charset="-122"/>
                <a:ea typeface="微软雅黑" pitchFamily="34" charset="-122"/>
              </a:rPr>
              <a:t>与</a:t>
            </a:r>
            <a:r>
              <a:rPr lang="es-EC" altLang="en-US" sz="3000">
                <a:solidFill>
                  <a:srgbClr val="0000CC"/>
                </a:solidFill>
                <a:latin typeface="微软雅黑" pitchFamily="34" charset="-122"/>
                <a:ea typeface="微软雅黑" pitchFamily="34" charset="-122"/>
              </a:rPr>
              <a:t>180°</a:t>
            </a:r>
            <a:r>
              <a:rPr lang="zh-CN" altLang="en-US" sz="3000">
                <a:solidFill>
                  <a:srgbClr val="0000CC"/>
                </a:solidFill>
                <a:latin typeface="微软雅黑" pitchFamily="34" charset="-122"/>
                <a:ea typeface="微软雅黑" pitchFamily="34" charset="-122"/>
              </a:rPr>
              <a:t>外东西经相</a:t>
            </a:r>
            <a:r>
              <a:rPr lang="es-EC" altLang="en-US" sz="3000">
                <a:solidFill>
                  <a:srgbClr val="0000CC"/>
                </a:solidFill>
                <a:latin typeface="微软雅黑" pitchFamily="34" charset="-122"/>
                <a:ea typeface="微软雅黑" pitchFamily="34" charset="-122"/>
              </a:rPr>
              <a:t>________</a:t>
            </a:r>
            <a:r>
              <a:rPr lang="zh-CN" altLang="en-US" sz="3000">
                <a:solidFill>
                  <a:srgbClr val="0000CC"/>
                </a:solidFill>
                <a:latin typeface="微软雅黑" pitchFamily="34" charset="-122"/>
                <a:ea typeface="微软雅黑" pitchFamily="34" charset="-122"/>
              </a:rPr>
              <a:t>。</a:t>
            </a:r>
          </a:p>
        </p:txBody>
      </p:sp>
      <p:sp>
        <p:nvSpPr>
          <p:cNvPr id="20483" name="Rectangle 7"/>
          <p:cNvSpPr>
            <a:spLocks noChangeArrowheads="1"/>
          </p:cNvSpPr>
          <p:nvPr/>
        </p:nvSpPr>
        <p:spPr bwMode="auto">
          <a:xfrm>
            <a:off x="0" y="773113"/>
            <a:ext cx="1665071" cy="684212"/>
          </a:xfrm>
          <a:prstGeom prst="rect">
            <a:avLst/>
          </a:prstGeom>
          <a:noFill/>
          <a:ln w="38100">
            <a:solidFill>
              <a:srgbClr val="008000"/>
            </a:solidFill>
            <a:miter lim="800000"/>
            <a:headEnd/>
            <a:tailEnd/>
          </a:ln>
        </p:spPr>
        <p:txBody>
          <a:bodyPr wrap="none" lIns="96762" tIns="48381" rIns="96762" bIns="48381">
            <a:spAutoFit/>
          </a:bodyPr>
          <a:lstStyle/>
          <a:p>
            <a:r>
              <a:rPr lang="zh-CN" altLang="en-US" sz="3800">
                <a:solidFill>
                  <a:srgbClr val="FF3300"/>
                </a:solidFill>
                <a:latin typeface="微软雅黑" pitchFamily="34" charset="-122"/>
                <a:ea typeface="微软雅黑" pitchFamily="34" charset="-122"/>
              </a:rPr>
              <a:t>地球仪</a:t>
            </a:r>
          </a:p>
        </p:txBody>
      </p:sp>
      <p:sp>
        <p:nvSpPr>
          <p:cNvPr id="44040" name="Text Box 8"/>
          <p:cNvSpPr txBox="1">
            <a:spLocks noChangeArrowheads="1"/>
          </p:cNvSpPr>
          <p:nvPr/>
        </p:nvSpPr>
        <p:spPr bwMode="auto">
          <a:xfrm>
            <a:off x="4584103" y="5146675"/>
            <a:ext cx="1919038" cy="554038"/>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latin typeface="微软雅黑" pitchFamily="34" charset="-122"/>
                <a:ea typeface="微软雅黑" pitchFamily="34" charset="-122"/>
              </a:rPr>
              <a:t>反</a:t>
            </a:r>
          </a:p>
        </p:txBody>
      </p:sp>
      <p:sp>
        <p:nvSpPr>
          <p:cNvPr id="44041" name="Rectangle 9"/>
          <p:cNvSpPr>
            <a:spLocks noChangeArrowheads="1"/>
          </p:cNvSpPr>
          <p:nvPr/>
        </p:nvSpPr>
        <p:spPr bwMode="auto">
          <a:xfrm>
            <a:off x="6095206" y="2122489"/>
            <a:ext cx="1728563" cy="554037"/>
          </a:xfrm>
          <a:prstGeom prst="rect">
            <a:avLst/>
          </a:prstGeom>
          <a:noFill/>
          <a:ln w="9525">
            <a:noFill/>
            <a:miter lim="800000"/>
            <a:headEnd/>
            <a:tailEnd/>
          </a:ln>
        </p:spPr>
        <p:txBody>
          <a:bodyPr lIns="96762" tIns="48381" rIns="96762" bIns="48381">
            <a:spAutoFit/>
          </a:bodyPr>
          <a:lstStyle/>
          <a:p>
            <a:r>
              <a:rPr lang="zh-CN" altLang="en-US" sz="3000">
                <a:solidFill>
                  <a:srgbClr val="FF3300"/>
                </a:solidFill>
                <a:latin typeface="微软雅黑" pitchFamily="34" charset="-122"/>
                <a:ea typeface="微软雅黑" pitchFamily="34" charset="-122"/>
              </a:rPr>
              <a:t>赤  道</a:t>
            </a:r>
          </a:p>
        </p:txBody>
      </p:sp>
      <p:sp>
        <p:nvSpPr>
          <p:cNvPr id="44042" name="Rectangle 10"/>
          <p:cNvSpPr>
            <a:spLocks noChangeArrowheads="1"/>
          </p:cNvSpPr>
          <p:nvPr/>
        </p:nvSpPr>
        <p:spPr bwMode="auto">
          <a:xfrm>
            <a:off x="4468231" y="2774951"/>
            <a:ext cx="1720626" cy="555625"/>
          </a:xfrm>
          <a:prstGeom prst="rect">
            <a:avLst/>
          </a:prstGeom>
          <a:noFill/>
          <a:ln w="9525">
            <a:noFill/>
            <a:miter lim="800000"/>
            <a:headEnd/>
            <a:tailEnd/>
          </a:ln>
        </p:spPr>
        <p:txBody>
          <a:bodyPr wrap="none" lIns="96762" tIns="48381" rIns="96762" bIns="48381">
            <a:spAutoFit/>
          </a:bodyPr>
          <a:lstStyle/>
          <a:p>
            <a:r>
              <a:rPr lang="zh-CN" altLang="en-US" sz="3000">
                <a:solidFill>
                  <a:srgbClr val="FF3300"/>
                </a:solidFill>
                <a:latin typeface="微软雅黑" pitchFamily="34" charset="-122"/>
                <a:ea typeface="微软雅黑" pitchFamily="34" charset="-122"/>
              </a:rPr>
              <a:t>本初子午</a:t>
            </a:r>
          </a:p>
        </p:txBody>
      </p:sp>
      <p:sp>
        <p:nvSpPr>
          <p:cNvPr id="44043" name="Rectangle 11"/>
          <p:cNvSpPr>
            <a:spLocks noChangeArrowheads="1"/>
          </p:cNvSpPr>
          <p:nvPr/>
        </p:nvSpPr>
        <p:spPr bwMode="auto">
          <a:xfrm>
            <a:off x="2165068" y="3937000"/>
            <a:ext cx="577775" cy="554038"/>
          </a:xfrm>
          <a:prstGeom prst="rect">
            <a:avLst/>
          </a:prstGeom>
          <a:noFill/>
          <a:ln w="9525">
            <a:noFill/>
            <a:miter lim="800000"/>
            <a:headEnd/>
            <a:tailEnd/>
          </a:ln>
        </p:spPr>
        <p:txBody>
          <a:bodyPr wrap="none" lIns="96762" tIns="48381" rIns="96762" bIns="48381">
            <a:spAutoFit/>
          </a:bodyPr>
          <a:lstStyle/>
          <a:p>
            <a:r>
              <a:rPr lang="zh-CN" altLang="en-US" sz="3000">
                <a:solidFill>
                  <a:srgbClr val="FF3300"/>
                </a:solidFill>
                <a:latin typeface="微软雅黑" pitchFamily="34" charset="-122"/>
                <a:ea typeface="微软雅黑" pitchFamily="34" charset="-122"/>
              </a:rPr>
              <a:t>逆</a:t>
            </a:r>
          </a:p>
        </p:txBody>
      </p:sp>
      <p:sp>
        <p:nvSpPr>
          <p:cNvPr id="44044" name="Rectangle 12"/>
          <p:cNvSpPr>
            <a:spLocks noChangeArrowheads="1"/>
          </p:cNvSpPr>
          <p:nvPr/>
        </p:nvSpPr>
        <p:spPr bwMode="auto">
          <a:xfrm>
            <a:off x="8287260" y="4541838"/>
            <a:ext cx="1030153" cy="558800"/>
          </a:xfrm>
          <a:prstGeom prst="rect">
            <a:avLst/>
          </a:prstGeom>
          <a:noFill/>
          <a:ln w="9525">
            <a:noFill/>
            <a:miter lim="800000"/>
            <a:headEnd/>
            <a:tailEnd/>
          </a:ln>
        </p:spPr>
        <p:txBody>
          <a:bodyPr wrap="none" lIns="96762" tIns="48381" rIns="96762" bIns="48381">
            <a:spAutoFit/>
          </a:bodyPr>
          <a:lstStyle/>
          <a:p>
            <a:r>
              <a:rPr lang="es-EC" altLang="en-US" sz="3000">
                <a:solidFill>
                  <a:srgbClr val="FF3300"/>
                </a:solidFill>
                <a:latin typeface="微软雅黑" pitchFamily="34" charset="-122"/>
                <a:ea typeface="微软雅黑" pitchFamily="34" charset="-122"/>
              </a:rPr>
              <a:t>180°</a:t>
            </a:r>
            <a:endParaRPr lang="zh-CN" altLang="en-US" sz="3000">
              <a:solidFill>
                <a:srgbClr val="FF3300"/>
              </a:solidFill>
              <a:latin typeface="微软雅黑" pitchFamily="34" charset="-122"/>
              <a:ea typeface="微软雅黑" pitchFamily="34" charset="-122"/>
            </a:endParaRPr>
          </a:p>
        </p:txBody>
      </p:sp>
      <p:sp>
        <p:nvSpPr>
          <p:cNvPr id="44045" name="Text Box 13"/>
          <p:cNvSpPr txBox="1">
            <a:spLocks noChangeArrowheads="1"/>
          </p:cNvSpPr>
          <p:nvPr/>
        </p:nvSpPr>
        <p:spPr bwMode="auto">
          <a:xfrm>
            <a:off x="8801542" y="2124075"/>
            <a:ext cx="3168238" cy="560388"/>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latin typeface="微软雅黑" pitchFamily="34" charset="-122"/>
                <a:ea typeface="微软雅黑" pitchFamily="34" charset="-122"/>
              </a:rPr>
              <a:t>格林尼治天文台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41"/>
                                        </p:tgtEl>
                                        <p:attrNameLst>
                                          <p:attrName>style.visibility</p:attrName>
                                        </p:attrNameLst>
                                      </p:cBhvr>
                                      <p:to>
                                        <p:strVal val="visible"/>
                                      </p:to>
                                    </p:set>
                                    <p:animEffect transition="in" filter="wipe(left)">
                                      <p:cBhvr>
                                        <p:cTn id="7" dur="500"/>
                                        <p:tgtEl>
                                          <p:spTgt spid="4404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042"/>
                                        </p:tgtEl>
                                        <p:attrNameLst>
                                          <p:attrName>style.visibility</p:attrName>
                                        </p:attrNameLst>
                                      </p:cBhvr>
                                      <p:to>
                                        <p:strVal val="visible"/>
                                      </p:to>
                                    </p:set>
                                    <p:animEffect transition="in" filter="wipe(left)">
                                      <p:cBhvr>
                                        <p:cTn id="10" dur="500"/>
                                        <p:tgtEl>
                                          <p:spTgt spid="4404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4045"/>
                                        </p:tgtEl>
                                        <p:attrNameLst>
                                          <p:attrName>style.visibility</p:attrName>
                                        </p:attrNameLst>
                                      </p:cBhvr>
                                      <p:to>
                                        <p:strVal val="visible"/>
                                      </p:to>
                                    </p:set>
                                    <p:animEffect transition="in" filter="wipe(left)">
                                      <p:cBhvr>
                                        <p:cTn id="13" dur="500"/>
                                        <p:tgtEl>
                                          <p:spTgt spid="440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4043"/>
                                        </p:tgtEl>
                                        <p:attrNameLst>
                                          <p:attrName>style.visibility</p:attrName>
                                        </p:attrNameLst>
                                      </p:cBhvr>
                                      <p:to>
                                        <p:strVal val="visible"/>
                                      </p:to>
                                    </p:set>
                                    <p:animEffect transition="in" filter="wipe(left)">
                                      <p:cBhvr>
                                        <p:cTn id="16" dur="500"/>
                                        <p:tgtEl>
                                          <p:spTgt spid="4404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4044"/>
                                        </p:tgtEl>
                                        <p:attrNameLst>
                                          <p:attrName>style.visibility</p:attrName>
                                        </p:attrNameLst>
                                      </p:cBhvr>
                                      <p:to>
                                        <p:strVal val="visible"/>
                                      </p:to>
                                    </p:set>
                                    <p:animEffect transition="in" filter="wipe(left)">
                                      <p:cBhvr>
                                        <p:cTn id="19" dur="500"/>
                                        <p:tgtEl>
                                          <p:spTgt spid="4404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040"/>
                                        </p:tgtEl>
                                        <p:attrNameLst>
                                          <p:attrName>style.visibility</p:attrName>
                                        </p:attrNameLst>
                                      </p:cBhvr>
                                      <p:to>
                                        <p:strVal val="visible"/>
                                      </p:to>
                                    </p:set>
                                    <p:animEffect transition="in" filter="wipe(left)">
                                      <p:cBhvr>
                                        <p:cTn id="22" dur="5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autoUpdateAnimBg="0"/>
      <p:bldP spid="44041" grpId="0" autoUpdateAnimBg="0"/>
      <p:bldP spid="44042" grpId="0" autoUpdateAnimBg="0"/>
      <p:bldP spid="44043" grpId="0" autoUpdateAnimBg="0"/>
      <p:bldP spid="44044" grpId="0" autoUpdateAnimBg="0"/>
      <p:bldP spid="4404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p:cNvGrpSpPr/>
          <p:nvPr/>
        </p:nvGrpSpPr>
        <p:grpSpPr>
          <a:xfrm>
            <a:off x="2095228" y="2425701"/>
            <a:ext cx="3960297" cy="3311525"/>
            <a:chOff x="571472" y="2425479"/>
            <a:chExt cx="3961272" cy="3311841"/>
          </a:xfrm>
        </p:grpSpPr>
        <p:pic>
          <p:nvPicPr>
            <p:cNvPr id="16394" name="Picture 3"/>
            <p:cNvPicPr>
              <a:picLocks noChangeAspect="1"/>
            </p:cNvPicPr>
            <p:nvPr/>
          </p:nvPicPr>
          <p:blipFill>
            <a:blip r:embed="rId2" cstate="print"/>
            <a:stretch>
              <a:fillRect/>
            </a:stretch>
          </p:blipFill>
          <p:spPr>
            <a:xfrm>
              <a:off x="571472" y="3214686"/>
              <a:ext cx="3961272" cy="2522634"/>
            </a:xfrm>
            <a:prstGeom prst="rect">
              <a:avLst/>
            </a:prstGeom>
            <a:noFill/>
            <a:ln w="9525">
              <a:noFill/>
            </a:ln>
          </p:spPr>
        </p:pic>
        <p:sp>
          <p:nvSpPr>
            <p:cNvPr id="16395" name="TextBox 6"/>
            <p:cNvSpPr txBox="1"/>
            <p:nvPr/>
          </p:nvSpPr>
          <p:spPr>
            <a:xfrm>
              <a:off x="1714480" y="2425479"/>
              <a:ext cx="1500198" cy="645222"/>
            </a:xfrm>
            <a:prstGeom prst="rect">
              <a:avLst/>
            </a:prstGeom>
            <a:noFill/>
            <a:ln w="9525">
              <a:noFill/>
            </a:ln>
          </p:spPr>
          <p:txBody>
            <a:bodyP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沙海茫茫</a:t>
              </a:r>
            </a:p>
          </p:txBody>
        </p:sp>
      </p:grpSp>
      <p:grpSp>
        <p:nvGrpSpPr>
          <p:cNvPr id="3" name="组合 10"/>
          <p:cNvGrpSpPr/>
          <p:nvPr/>
        </p:nvGrpSpPr>
        <p:grpSpPr>
          <a:xfrm>
            <a:off x="6309492" y="1643063"/>
            <a:ext cx="3785694" cy="3288324"/>
            <a:chOff x="4786314" y="1643050"/>
            <a:chExt cx="3786174" cy="3288376"/>
          </a:xfrm>
        </p:grpSpPr>
        <p:pic>
          <p:nvPicPr>
            <p:cNvPr id="16392" name="Picture 7" descr="http://www.yn.xinhuanet.com/travel/2016-04/26/135312948_14616404870351n.jpg"/>
            <p:cNvPicPr>
              <a:picLocks noChangeAspect="1"/>
            </p:cNvPicPr>
            <p:nvPr/>
          </p:nvPicPr>
          <p:blipFill>
            <a:blip r:embed="rId3" cstate="print"/>
            <a:stretch>
              <a:fillRect/>
            </a:stretch>
          </p:blipFill>
          <p:spPr>
            <a:xfrm>
              <a:off x="4786314" y="1643050"/>
              <a:ext cx="3786174" cy="2571741"/>
            </a:xfrm>
            <a:prstGeom prst="rect">
              <a:avLst/>
            </a:prstGeom>
            <a:noFill/>
            <a:ln w="9525">
              <a:noFill/>
            </a:ln>
          </p:spPr>
        </p:pic>
        <p:sp>
          <p:nvSpPr>
            <p:cNvPr id="16393" name="TextBox 7"/>
            <p:cNvSpPr txBox="1"/>
            <p:nvPr/>
          </p:nvSpPr>
          <p:spPr>
            <a:xfrm>
              <a:off x="5857884" y="4286256"/>
              <a:ext cx="1500198" cy="645170"/>
            </a:xfrm>
            <a:prstGeom prst="rect">
              <a:avLst/>
            </a:prstGeom>
            <a:noFill/>
            <a:ln w="9525">
              <a:noFill/>
            </a:ln>
          </p:spPr>
          <p:txBody>
            <a:bodyP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碧波荡漾</a:t>
              </a:r>
            </a:p>
          </p:txBody>
        </p:sp>
      </p:grpSp>
      <p:sp>
        <p:nvSpPr>
          <p:cNvPr id="9" name="TextBox 8"/>
          <p:cNvSpPr txBox="1"/>
          <p:nvPr/>
        </p:nvSpPr>
        <p:spPr>
          <a:xfrm>
            <a:off x="4523786" y="714375"/>
            <a:ext cx="4142836" cy="521970"/>
          </a:xfrm>
          <a:prstGeom prst="rect">
            <a:avLst/>
          </a:prstGeom>
          <a:no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地理知识就在我们身边</a:t>
            </a:r>
          </a:p>
        </p:txBody>
      </p:sp>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图片欣赏</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ChangeAspect="1" noChangeArrowheads="1" noTextEdit="1"/>
          </p:cNvSpPr>
          <p:nvPr/>
        </p:nvSpPr>
        <p:spPr bwMode="auto">
          <a:xfrm>
            <a:off x="1288883" y="1552575"/>
            <a:ext cx="9793600" cy="4895850"/>
          </a:xfrm>
          <a:prstGeom prst="rect">
            <a:avLst/>
          </a:prstGeom>
          <a:noFill/>
          <a:ln w="9525">
            <a:noFill/>
            <a:miter lim="800000"/>
            <a:headEnd/>
            <a:tailEnd/>
          </a:ln>
        </p:spPr>
        <p:txBody>
          <a:bodyPr lIns="96762" tIns="48381" rIns="96762" bIns="48381"/>
          <a:lstStyle/>
          <a:p>
            <a:endParaRPr lang="zh-CN" altLang="en-US"/>
          </a:p>
        </p:txBody>
      </p:sp>
      <p:pic>
        <p:nvPicPr>
          <p:cNvPr id="21507" name="Picture 3" descr="20071018_4cc57ddf78b1b7946cb9O3jvI09CBV7s"/>
          <p:cNvPicPr>
            <a:picLocks noChangeAspect="1" noChangeArrowheads="1"/>
          </p:cNvPicPr>
          <p:nvPr/>
        </p:nvPicPr>
        <p:blipFill>
          <a:blip r:embed="rId2" cstate="print"/>
          <a:srcRect b="19667"/>
          <a:stretch>
            <a:fillRect/>
          </a:stretch>
        </p:blipFill>
        <p:spPr bwMode="auto">
          <a:xfrm>
            <a:off x="1288883" y="1552575"/>
            <a:ext cx="9793600" cy="4895850"/>
          </a:xfrm>
          <a:prstGeom prst="rect">
            <a:avLst/>
          </a:prstGeom>
          <a:solidFill>
            <a:srgbClr val="000000"/>
          </a:solidFill>
          <a:ln w="9525">
            <a:noFill/>
            <a:miter lim="800000"/>
            <a:headEnd/>
            <a:tailEnd/>
          </a:ln>
        </p:spPr>
      </p:pic>
      <p:sp>
        <p:nvSpPr>
          <p:cNvPr id="47108" name="AutoShape 4"/>
          <p:cNvSpPr>
            <a:spLocks noChangeArrowheads="1"/>
          </p:cNvSpPr>
          <p:nvPr/>
        </p:nvSpPr>
        <p:spPr bwMode="auto">
          <a:xfrm>
            <a:off x="7334884" y="3963989"/>
            <a:ext cx="2826969" cy="293687"/>
          </a:xfrm>
          <a:prstGeom prst="rightArrow">
            <a:avLst>
              <a:gd name="adj1" fmla="val 50000"/>
              <a:gd name="adj2" fmla="val 180507"/>
            </a:avLst>
          </a:prstGeom>
          <a:solidFill>
            <a:srgbClr val="FF3300"/>
          </a:solidFill>
          <a:ln w="38100">
            <a:solidFill>
              <a:srgbClr val="000000"/>
            </a:solidFill>
            <a:miter lim="800000"/>
            <a:headEnd/>
            <a:tailEnd/>
          </a:ln>
        </p:spPr>
        <p:txBody>
          <a:bodyPr lIns="96762" tIns="48381" rIns="96762" bIns="48381" anchor="ctr"/>
          <a:lstStyle/>
          <a:p>
            <a:endParaRPr lang="zh-CN" altLang="en-US">
              <a:latin typeface="微软雅黑" pitchFamily="34" charset="-122"/>
              <a:ea typeface="微软雅黑" pitchFamily="34" charset="-122"/>
            </a:endParaRPr>
          </a:p>
        </p:txBody>
      </p:sp>
      <p:sp>
        <p:nvSpPr>
          <p:cNvPr id="47109" name="AutoShape 5"/>
          <p:cNvSpPr>
            <a:spLocks noChangeArrowheads="1"/>
          </p:cNvSpPr>
          <p:nvPr/>
        </p:nvSpPr>
        <p:spPr bwMode="auto">
          <a:xfrm>
            <a:off x="2344433" y="3929064"/>
            <a:ext cx="877773" cy="219075"/>
          </a:xfrm>
          <a:prstGeom prst="rightArrow">
            <a:avLst>
              <a:gd name="adj1" fmla="val 50000"/>
              <a:gd name="adj2" fmla="val 75136"/>
            </a:avLst>
          </a:prstGeom>
          <a:solidFill>
            <a:srgbClr val="FF3300"/>
          </a:solidFill>
          <a:ln w="38100">
            <a:solidFill>
              <a:srgbClr val="000000"/>
            </a:solidFill>
            <a:miter lim="800000"/>
            <a:headEnd/>
            <a:tailEnd/>
          </a:ln>
        </p:spPr>
        <p:txBody>
          <a:bodyPr lIns="96762" tIns="48381" rIns="96762" bIns="48381" anchor="ctr"/>
          <a:lstStyle/>
          <a:p>
            <a:endParaRPr lang="zh-CN" altLang="en-US">
              <a:latin typeface="微软雅黑" pitchFamily="34" charset="-122"/>
              <a:ea typeface="微软雅黑" pitchFamily="34" charset="-122"/>
            </a:endParaRPr>
          </a:p>
        </p:txBody>
      </p:sp>
      <p:sp>
        <p:nvSpPr>
          <p:cNvPr id="47110" name="AutoShape 6"/>
          <p:cNvSpPr>
            <a:spLocks noChangeArrowheads="1"/>
          </p:cNvSpPr>
          <p:nvPr/>
        </p:nvSpPr>
        <p:spPr bwMode="auto">
          <a:xfrm>
            <a:off x="3336491" y="3963989"/>
            <a:ext cx="3996805" cy="293687"/>
          </a:xfrm>
          <a:prstGeom prst="leftArrow">
            <a:avLst>
              <a:gd name="adj1" fmla="val 50000"/>
              <a:gd name="adj2" fmla="val 255203"/>
            </a:avLst>
          </a:prstGeom>
          <a:solidFill>
            <a:srgbClr val="008000"/>
          </a:solidFill>
          <a:ln w="38100">
            <a:solidFill>
              <a:srgbClr val="000000"/>
            </a:solidFill>
            <a:miter lim="800000"/>
            <a:headEnd/>
            <a:tailEnd/>
          </a:ln>
        </p:spPr>
        <p:txBody>
          <a:bodyPr lIns="96762" tIns="48381" rIns="96762" bIns="48381" anchor="ctr"/>
          <a:lstStyle/>
          <a:p>
            <a:endParaRPr lang="zh-CN" altLang="en-US">
              <a:latin typeface="微软雅黑" pitchFamily="34" charset="-122"/>
              <a:ea typeface="微软雅黑" pitchFamily="34" charset="-122"/>
            </a:endParaRPr>
          </a:p>
        </p:txBody>
      </p:sp>
      <p:sp>
        <p:nvSpPr>
          <p:cNvPr id="47111" name="Text Box 7"/>
          <p:cNvSpPr txBox="1">
            <a:spLocks noChangeArrowheads="1"/>
          </p:cNvSpPr>
          <p:nvPr/>
        </p:nvSpPr>
        <p:spPr bwMode="auto">
          <a:xfrm>
            <a:off x="4457120" y="3281363"/>
            <a:ext cx="2858716" cy="576262"/>
          </a:xfrm>
          <a:prstGeom prst="rect">
            <a:avLst/>
          </a:prstGeom>
          <a:noFill/>
          <a:ln w="9525">
            <a:noFill/>
            <a:miter lim="800000"/>
            <a:headEnd/>
            <a:tailEnd/>
          </a:ln>
        </p:spPr>
        <p:txBody>
          <a:bodyPr lIns="49443" tIns="24723" rIns="49443" bIns="24723"/>
          <a:lstStyle/>
          <a:p>
            <a:r>
              <a:rPr lang="zh-CN" altLang="en-US" sz="3000">
                <a:solidFill>
                  <a:srgbClr val="008000"/>
                </a:solidFill>
                <a:latin typeface="微软雅黑" pitchFamily="34" charset="-122"/>
                <a:ea typeface="微软雅黑" pitchFamily="34" charset="-122"/>
              </a:rPr>
              <a:t>西</a:t>
            </a:r>
            <a:r>
              <a:rPr lang="zh-CN" altLang="en-US" sz="3000">
                <a:solidFill>
                  <a:srgbClr val="008000"/>
                </a:solidFill>
                <a:latin typeface="微软雅黑" pitchFamily="34" charset="-122"/>
                <a:ea typeface="微软雅黑" pitchFamily="34" charset="-122"/>
                <a:cs typeface="Arial" charset="0"/>
              </a:rPr>
              <a:t>    </a:t>
            </a:r>
            <a:r>
              <a:rPr lang="zh-CN" altLang="en-US" sz="3000">
                <a:solidFill>
                  <a:srgbClr val="008000"/>
                </a:solidFill>
                <a:latin typeface="微软雅黑" pitchFamily="34" charset="-122"/>
                <a:ea typeface="微软雅黑" pitchFamily="34" charset="-122"/>
              </a:rPr>
              <a:t>经   度</a:t>
            </a:r>
          </a:p>
        </p:txBody>
      </p:sp>
      <p:sp>
        <p:nvSpPr>
          <p:cNvPr id="47112" name="Text Box 8"/>
          <p:cNvSpPr txBox="1">
            <a:spLocks noChangeArrowheads="1"/>
          </p:cNvSpPr>
          <p:nvPr/>
        </p:nvSpPr>
        <p:spPr bwMode="auto">
          <a:xfrm>
            <a:off x="7528533" y="3281363"/>
            <a:ext cx="2687287" cy="989012"/>
          </a:xfrm>
          <a:prstGeom prst="rect">
            <a:avLst/>
          </a:prstGeom>
          <a:noFill/>
          <a:ln w="9525">
            <a:noFill/>
            <a:miter lim="800000"/>
            <a:headEnd/>
            <a:tailEnd/>
          </a:ln>
        </p:spPr>
        <p:txBody>
          <a:bodyPr lIns="49443" tIns="24723" rIns="49443" bIns="24723"/>
          <a:lstStyle/>
          <a:p>
            <a:r>
              <a:rPr lang="zh-CN" altLang="en-US" sz="3000">
                <a:solidFill>
                  <a:srgbClr val="FF0000"/>
                </a:solidFill>
                <a:latin typeface="微软雅黑" pitchFamily="34" charset="-122"/>
                <a:ea typeface="微软雅黑" pitchFamily="34" charset="-122"/>
              </a:rPr>
              <a:t>东  </a:t>
            </a:r>
            <a:r>
              <a:rPr lang="zh-CN" altLang="en-US" sz="3000">
                <a:solidFill>
                  <a:srgbClr val="FF0000"/>
                </a:solidFill>
                <a:latin typeface="微软雅黑" pitchFamily="34" charset="-122"/>
                <a:ea typeface="微软雅黑" pitchFamily="34" charset="-122"/>
                <a:cs typeface="Arial" charset="0"/>
              </a:rPr>
              <a:t> </a:t>
            </a:r>
            <a:r>
              <a:rPr lang="zh-CN" altLang="en-US" sz="3000">
                <a:solidFill>
                  <a:srgbClr val="FF0000"/>
                </a:solidFill>
                <a:latin typeface="微软雅黑" pitchFamily="34" charset="-122"/>
                <a:ea typeface="微软雅黑" pitchFamily="34" charset="-122"/>
              </a:rPr>
              <a:t>经   度</a:t>
            </a:r>
            <a:endParaRPr lang="zh-CN" altLang="en-US" sz="3000">
              <a:latin typeface="微软雅黑" pitchFamily="34" charset="-122"/>
              <a:ea typeface="微软雅黑" pitchFamily="34" charset="-122"/>
            </a:endParaRPr>
          </a:p>
        </p:txBody>
      </p:sp>
      <p:sp>
        <p:nvSpPr>
          <p:cNvPr id="47113" name="Text Box 9"/>
          <p:cNvSpPr txBox="1">
            <a:spLocks noChangeArrowheads="1"/>
          </p:cNvSpPr>
          <p:nvPr/>
        </p:nvSpPr>
        <p:spPr bwMode="auto">
          <a:xfrm>
            <a:off x="2536495" y="3352800"/>
            <a:ext cx="960313" cy="1225550"/>
          </a:xfrm>
          <a:prstGeom prst="rect">
            <a:avLst/>
          </a:prstGeom>
          <a:noFill/>
          <a:ln w="9525">
            <a:noFill/>
            <a:miter lim="800000"/>
            <a:headEnd/>
            <a:tailEnd/>
          </a:ln>
        </p:spPr>
        <p:txBody>
          <a:bodyPr lIns="49443" tIns="24723" rIns="49443" bIns="24723"/>
          <a:lstStyle/>
          <a:p>
            <a:r>
              <a:rPr lang="zh-CN" altLang="en-US" sz="3000">
                <a:solidFill>
                  <a:srgbClr val="FF0000"/>
                </a:solidFill>
                <a:latin typeface="微软雅黑" pitchFamily="34" charset="-122"/>
                <a:ea typeface="微软雅黑" pitchFamily="34" charset="-122"/>
              </a:rPr>
              <a:t>东</a:t>
            </a:r>
          </a:p>
          <a:p>
            <a:endParaRPr lang="zh-CN" altLang="en-US" sz="3000">
              <a:latin typeface="微软雅黑" pitchFamily="34" charset="-122"/>
              <a:ea typeface="微软雅黑" pitchFamily="34" charset="-122"/>
            </a:endParaRPr>
          </a:p>
          <a:p>
            <a:r>
              <a:rPr lang="zh-CN" altLang="en-US" sz="3000">
                <a:solidFill>
                  <a:srgbClr val="FF0000"/>
                </a:solidFill>
                <a:latin typeface="微软雅黑" pitchFamily="34" charset="-122"/>
                <a:ea typeface="微软雅黑" pitchFamily="34" charset="-122"/>
              </a:rPr>
              <a:t>经</a:t>
            </a:r>
          </a:p>
          <a:p>
            <a:endParaRPr lang="zh-CN" altLang="en-US" sz="3000">
              <a:latin typeface="微软雅黑" pitchFamily="34" charset="-122"/>
              <a:ea typeface="微软雅黑" pitchFamily="34" charset="-122"/>
            </a:endParaRPr>
          </a:p>
          <a:p>
            <a:r>
              <a:rPr lang="zh-CN" altLang="en-US" sz="3000">
                <a:solidFill>
                  <a:srgbClr val="FF0000"/>
                </a:solidFill>
                <a:latin typeface="微软雅黑" pitchFamily="34" charset="-122"/>
                <a:ea typeface="微软雅黑" pitchFamily="34" charset="-122"/>
              </a:rPr>
              <a:t>度</a:t>
            </a:r>
            <a:endParaRPr lang="zh-CN" altLang="en-US" sz="3000">
              <a:latin typeface="微软雅黑" pitchFamily="34" charset="-122"/>
              <a:ea typeface="微软雅黑" pitchFamily="34" charset="-122"/>
            </a:endParaRPr>
          </a:p>
        </p:txBody>
      </p:sp>
      <p:sp>
        <p:nvSpPr>
          <p:cNvPr id="21514" name="Rectangle 10"/>
          <p:cNvSpPr>
            <a:spLocks noChangeArrowheads="1"/>
          </p:cNvSpPr>
          <p:nvPr/>
        </p:nvSpPr>
        <p:spPr bwMode="auto">
          <a:xfrm>
            <a:off x="0" y="730251"/>
            <a:ext cx="3657124" cy="1020763"/>
          </a:xfrm>
          <a:prstGeom prst="rect">
            <a:avLst/>
          </a:prstGeom>
          <a:noFill/>
          <a:ln w="9525">
            <a:noFill/>
            <a:miter lim="800000"/>
            <a:headEnd/>
            <a:tailEnd/>
          </a:ln>
        </p:spPr>
        <p:txBody>
          <a:bodyPr wrap="none" lIns="96762" tIns="48381" rIns="96762" bIns="48381" anchor="ctr">
            <a:spAutoFit/>
          </a:bodyPr>
          <a:lstStyle/>
          <a:p>
            <a:r>
              <a:rPr lang="zh-CN" altLang="en-US" sz="3000">
                <a:latin typeface="微软雅黑" pitchFamily="34" charset="-122"/>
                <a:ea typeface="微软雅黑" pitchFamily="34" charset="-122"/>
                <a:cs typeface="Times New Roman" pitchFamily="18" charset="0"/>
              </a:rPr>
              <a:t>经度和东西半球划分</a:t>
            </a:r>
          </a:p>
          <a:p>
            <a:endParaRPr lang="en-US" altLang="zh-CN" sz="3000">
              <a:latin typeface="微软雅黑" pitchFamily="34" charset="-122"/>
              <a:ea typeface="微软雅黑" pitchFamily="34" charset="-122"/>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7110"/>
                                        </p:tgtEl>
                                        <p:attrNameLst>
                                          <p:attrName>style.visibility</p:attrName>
                                        </p:attrNameLst>
                                      </p:cBhvr>
                                      <p:to>
                                        <p:strVal val="visible"/>
                                      </p:to>
                                    </p:set>
                                    <p:animEffect transition="in" filter="box(in)">
                                      <p:cBhvr>
                                        <p:cTn id="7" dur="500"/>
                                        <p:tgtEl>
                                          <p:spTgt spid="4711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7111"/>
                                        </p:tgtEl>
                                        <p:attrNameLst>
                                          <p:attrName>style.visibility</p:attrName>
                                        </p:attrNameLst>
                                      </p:cBhvr>
                                      <p:to>
                                        <p:strVal val="visible"/>
                                      </p:to>
                                    </p:set>
                                    <p:animEffect transition="in" filter="box(in)">
                                      <p:cBhvr>
                                        <p:cTn id="10" dur="500"/>
                                        <p:tgtEl>
                                          <p:spTgt spid="471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47109"/>
                                        </p:tgtEl>
                                        <p:attrNameLst>
                                          <p:attrName>style.visibility</p:attrName>
                                        </p:attrNameLst>
                                      </p:cBhvr>
                                      <p:to>
                                        <p:strVal val="visible"/>
                                      </p:to>
                                    </p:set>
                                    <p:animEffect transition="in" filter="box(in)">
                                      <p:cBhvr>
                                        <p:cTn id="15" dur="500"/>
                                        <p:tgtEl>
                                          <p:spTgt spid="47109"/>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7108"/>
                                        </p:tgtEl>
                                        <p:attrNameLst>
                                          <p:attrName>style.visibility</p:attrName>
                                        </p:attrNameLst>
                                      </p:cBhvr>
                                      <p:to>
                                        <p:strVal val="visible"/>
                                      </p:to>
                                    </p:set>
                                    <p:animEffect transition="in" filter="box(in)">
                                      <p:cBhvr>
                                        <p:cTn id="18" dur="500"/>
                                        <p:tgtEl>
                                          <p:spTgt spid="47108"/>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47112"/>
                                        </p:tgtEl>
                                        <p:attrNameLst>
                                          <p:attrName>style.visibility</p:attrName>
                                        </p:attrNameLst>
                                      </p:cBhvr>
                                      <p:to>
                                        <p:strVal val="visible"/>
                                      </p:to>
                                    </p:set>
                                    <p:animEffect transition="in" filter="box(in)">
                                      <p:cBhvr>
                                        <p:cTn id="21" dur="500"/>
                                        <p:tgtEl>
                                          <p:spTgt spid="47112"/>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47113"/>
                                        </p:tgtEl>
                                        <p:attrNameLst>
                                          <p:attrName>style.visibility</p:attrName>
                                        </p:attrNameLst>
                                      </p:cBhvr>
                                      <p:to>
                                        <p:strVal val="visible"/>
                                      </p:to>
                                    </p:set>
                                    <p:animEffect transition="in" filter="box(in)">
                                      <p:cBhvr>
                                        <p:cTn id="24" dur="5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nimBg="1"/>
      <p:bldP spid="47109" grpId="0" animBg="1"/>
      <p:bldP spid="47110" grpId="0" animBg="1"/>
      <p:bldP spid="47111" grpId="0" autoUpdateAnimBg="0"/>
      <p:bldP spid="47112" grpId="0" autoUpdateAnimBg="0"/>
      <p:bldP spid="47113"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1074599" y="4608514"/>
            <a:ext cx="9215825" cy="1144587"/>
          </a:xfrm>
          <a:prstGeom prst="rect">
            <a:avLst/>
          </a:prstGeom>
          <a:noFill/>
          <a:ln w="9525">
            <a:noFill/>
            <a:miter lim="800000"/>
            <a:headEnd/>
            <a:tailEnd/>
          </a:ln>
        </p:spPr>
        <p:txBody>
          <a:bodyPr lIns="96762" tIns="48381" rIns="96762" bIns="48381" anchor="ctr">
            <a:spAutoFit/>
          </a:bodyPr>
          <a:lstStyle/>
          <a:p>
            <a:r>
              <a:rPr lang="es-EC" altLang="zh-CN" sz="3400">
                <a:solidFill>
                  <a:srgbClr val="0000CC"/>
                </a:solidFill>
                <a:latin typeface="微软雅黑" pitchFamily="34" charset="-122"/>
                <a:ea typeface="微软雅黑" pitchFamily="34" charset="-122"/>
              </a:rPr>
              <a:t>2</a:t>
            </a:r>
            <a:r>
              <a:rPr lang="es-EC" altLang="en-US" sz="3400">
                <a:solidFill>
                  <a:srgbClr val="0000CC"/>
                </a:solidFill>
                <a:latin typeface="微软雅黑" pitchFamily="34" charset="-122"/>
                <a:ea typeface="微软雅黑" pitchFamily="34" charset="-122"/>
              </a:rPr>
              <a:t>.</a:t>
            </a:r>
            <a:r>
              <a:rPr lang="zh-CN" altLang="en-US" sz="3400">
                <a:solidFill>
                  <a:srgbClr val="0000CC"/>
                </a:solidFill>
                <a:latin typeface="微软雅黑" pitchFamily="34" charset="-122"/>
                <a:ea typeface="微软雅黑" pitchFamily="34" charset="-122"/>
              </a:rPr>
              <a:t>世界最小的大陆是</a:t>
            </a:r>
            <a:r>
              <a:rPr lang="es-EC" altLang="en-US" sz="3400">
                <a:solidFill>
                  <a:srgbClr val="0000CC"/>
                </a:solidFill>
                <a:latin typeface="微软雅黑" pitchFamily="34" charset="-122"/>
                <a:ea typeface="微软雅黑" pitchFamily="34" charset="-122"/>
              </a:rPr>
              <a:t>_________</a:t>
            </a:r>
            <a:r>
              <a:rPr lang="zh-CN" altLang="en-US" sz="3400">
                <a:solidFill>
                  <a:srgbClr val="0000CC"/>
                </a:solidFill>
                <a:latin typeface="微软雅黑" pitchFamily="34" charset="-122"/>
                <a:ea typeface="微软雅黑" pitchFamily="34" charset="-122"/>
              </a:rPr>
              <a:t>，世界最大的岛屿是</a:t>
            </a:r>
            <a:r>
              <a:rPr lang="es-EC" altLang="en-US" sz="3400">
                <a:solidFill>
                  <a:srgbClr val="0000CC"/>
                </a:solidFill>
                <a:latin typeface="微软雅黑" pitchFamily="34" charset="-122"/>
                <a:ea typeface="微软雅黑" pitchFamily="34" charset="-122"/>
              </a:rPr>
              <a:t>_________</a:t>
            </a:r>
            <a:r>
              <a:rPr lang="zh-CN" altLang="en-US" sz="3400">
                <a:solidFill>
                  <a:srgbClr val="0000CC"/>
                </a:solidFill>
                <a:latin typeface="微软雅黑" pitchFamily="34" charset="-122"/>
                <a:ea typeface="微软雅黑" pitchFamily="34" charset="-122"/>
              </a:rPr>
              <a:t>，世界最大的大陆是</a:t>
            </a:r>
            <a:r>
              <a:rPr lang="es-EC" altLang="en-US" sz="3400">
                <a:solidFill>
                  <a:srgbClr val="0000CC"/>
                </a:solidFill>
                <a:latin typeface="微软雅黑" pitchFamily="34" charset="-122"/>
                <a:ea typeface="微软雅黑" pitchFamily="34" charset="-122"/>
              </a:rPr>
              <a:t>_________</a:t>
            </a:r>
            <a:r>
              <a:rPr lang="zh-CN" altLang="en-US" sz="3400">
                <a:solidFill>
                  <a:srgbClr val="0000CC"/>
                </a:solidFill>
                <a:latin typeface="微软雅黑" pitchFamily="34" charset="-122"/>
                <a:ea typeface="微软雅黑" pitchFamily="34" charset="-122"/>
              </a:rPr>
              <a:t>。</a:t>
            </a:r>
          </a:p>
        </p:txBody>
      </p:sp>
      <p:sp>
        <p:nvSpPr>
          <p:cNvPr id="22531" name="Rectangle 4"/>
          <p:cNvSpPr>
            <a:spLocks noChangeArrowheads="1"/>
          </p:cNvSpPr>
          <p:nvPr/>
        </p:nvSpPr>
        <p:spPr bwMode="auto">
          <a:xfrm>
            <a:off x="53968" y="819151"/>
            <a:ext cx="1666658" cy="684213"/>
          </a:xfrm>
          <a:prstGeom prst="rect">
            <a:avLst/>
          </a:prstGeom>
          <a:noFill/>
          <a:ln w="38100">
            <a:solidFill>
              <a:srgbClr val="008000"/>
            </a:solidFill>
            <a:miter lim="800000"/>
            <a:headEnd/>
            <a:tailEnd/>
          </a:ln>
        </p:spPr>
        <p:txBody>
          <a:bodyPr wrap="none" lIns="96762" tIns="48381" rIns="96762" bIns="48381">
            <a:spAutoFit/>
          </a:bodyPr>
          <a:lstStyle/>
          <a:p>
            <a:r>
              <a:rPr lang="zh-CN" altLang="en-US" sz="3800">
                <a:solidFill>
                  <a:srgbClr val="FF3300"/>
                </a:solidFill>
              </a:rPr>
              <a:t>经纬网</a:t>
            </a:r>
          </a:p>
        </p:txBody>
      </p:sp>
      <p:sp>
        <p:nvSpPr>
          <p:cNvPr id="22532" name="Rectangle 5"/>
          <p:cNvSpPr>
            <a:spLocks noChangeArrowheads="1"/>
          </p:cNvSpPr>
          <p:nvPr/>
        </p:nvSpPr>
        <p:spPr bwMode="auto">
          <a:xfrm>
            <a:off x="1015868" y="2259014"/>
            <a:ext cx="8892017" cy="1666875"/>
          </a:xfrm>
          <a:prstGeom prst="rect">
            <a:avLst/>
          </a:prstGeom>
          <a:noFill/>
          <a:ln w="9525">
            <a:noFill/>
            <a:miter lim="800000"/>
            <a:headEnd/>
            <a:tailEnd/>
          </a:ln>
        </p:spPr>
        <p:txBody>
          <a:bodyPr lIns="96762" tIns="48381" rIns="96762" bIns="48381">
            <a:spAutoFit/>
          </a:bodyPr>
          <a:lstStyle/>
          <a:p>
            <a:r>
              <a:rPr lang="es-EC" altLang="zh-CN" sz="3400">
                <a:solidFill>
                  <a:srgbClr val="0000CC"/>
                </a:solidFill>
                <a:latin typeface="微软雅黑" pitchFamily="34" charset="-122"/>
                <a:ea typeface="微软雅黑" pitchFamily="34" charset="-122"/>
              </a:rPr>
              <a:t>1</a:t>
            </a:r>
            <a:r>
              <a:rPr lang="es-EC" altLang="en-US" sz="3400">
                <a:solidFill>
                  <a:srgbClr val="0000CC"/>
                </a:solidFill>
                <a:latin typeface="微软雅黑" pitchFamily="34" charset="-122"/>
                <a:ea typeface="微软雅黑" pitchFamily="34" charset="-122"/>
              </a:rPr>
              <a:t>.</a:t>
            </a:r>
            <a:r>
              <a:rPr lang="zh-CN" altLang="en-US" sz="3400">
                <a:solidFill>
                  <a:srgbClr val="0000CC"/>
                </a:solidFill>
                <a:latin typeface="微软雅黑" pitchFamily="34" charset="-122"/>
                <a:ea typeface="微软雅黑" pitchFamily="34" charset="-122"/>
              </a:rPr>
              <a:t>由经线和纬线相互交织所构成的网络，叫</a:t>
            </a:r>
            <a:r>
              <a:rPr lang="es-EC" altLang="en-US" sz="3400">
                <a:solidFill>
                  <a:srgbClr val="0000CC"/>
                </a:solidFill>
                <a:latin typeface="微软雅黑" pitchFamily="34" charset="-122"/>
                <a:ea typeface="微软雅黑" pitchFamily="34" charset="-122"/>
              </a:rPr>
              <a:t>_________</a:t>
            </a:r>
            <a:r>
              <a:rPr lang="zh-CN" altLang="en-US" sz="3400">
                <a:solidFill>
                  <a:srgbClr val="0000CC"/>
                </a:solidFill>
                <a:latin typeface="微软雅黑" pitchFamily="34" charset="-122"/>
                <a:ea typeface="微软雅黑" pitchFamily="34" charset="-122"/>
              </a:rPr>
              <a:t>。从而我们可以很方便的确定</a:t>
            </a:r>
            <a:r>
              <a:rPr lang="es-EC" altLang="en-US" sz="3400">
                <a:solidFill>
                  <a:srgbClr val="0000CC"/>
                </a:solidFill>
                <a:latin typeface="微软雅黑" pitchFamily="34" charset="-122"/>
                <a:ea typeface="微软雅黑" pitchFamily="34" charset="-122"/>
              </a:rPr>
              <a:t> _______________________</a:t>
            </a:r>
            <a:r>
              <a:rPr lang="zh-CN" altLang="en-US" sz="3400">
                <a:solidFill>
                  <a:srgbClr val="0000CC"/>
                </a:solidFill>
                <a:latin typeface="微软雅黑" pitchFamily="34" charset="-122"/>
                <a:ea typeface="微软雅黑" pitchFamily="34" charset="-122"/>
              </a:rPr>
              <a:t>。</a:t>
            </a:r>
          </a:p>
        </p:txBody>
      </p:sp>
      <p:sp>
        <p:nvSpPr>
          <p:cNvPr id="45062" name="Text Box 6"/>
          <p:cNvSpPr txBox="1">
            <a:spLocks noChangeArrowheads="1"/>
          </p:cNvSpPr>
          <p:nvPr/>
        </p:nvSpPr>
        <p:spPr bwMode="auto">
          <a:xfrm>
            <a:off x="1184122" y="3332164"/>
            <a:ext cx="6595204" cy="554037"/>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rPr>
              <a:t>地球表面任何一个地点的位置</a:t>
            </a:r>
          </a:p>
        </p:txBody>
      </p:sp>
      <p:sp>
        <p:nvSpPr>
          <p:cNvPr id="45063" name="Rectangle 7"/>
          <p:cNvSpPr>
            <a:spLocks noChangeArrowheads="1"/>
          </p:cNvSpPr>
          <p:nvPr/>
        </p:nvSpPr>
        <p:spPr bwMode="auto">
          <a:xfrm>
            <a:off x="1212692" y="2727326"/>
            <a:ext cx="2284116" cy="555625"/>
          </a:xfrm>
          <a:prstGeom prst="rect">
            <a:avLst/>
          </a:prstGeom>
          <a:noFill/>
          <a:ln w="9525">
            <a:noFill/>
            <a:miter lim="800000"/>
            <a:headEnd/>
            <a:tailEnd/>
          </a:ln>
        </p:spPr>
        <p:txBody>
          <a:bodyPr lIns="96762" tIns="48381" rIns="96762" bIns="48381">
            <a:spAutoFit/>
          </a:bodyPr>
          <a:lstStyle/>
          <a:p>
            <a:r>
              <a:rPr lang="zh-CN" altLang="en-US" sz="3000">
                <a:solidFill>
                  <a:srgbClr val="FF3300"/>
                </a:solidFill>
              </a:rPr>
              <a:t>经纬网</a:t>
            </a:r>
          </a:p>
        </p:txBody>
      </p:sp>
      <p:sp>
        <p:nvSpPr>
          <p:cNvPr id="45064" name="Text Box 8"/>
          <p:cNvSpPr txBox="1">
            <a:spLocks noChangeArrowheads="1"/>
          </p:cNvSpPr>
          <p:nvPr/>
        </p:nvSpPr>
        <p:spPr bwMode="auto">
          <a:xfrm>
            <a:off x="4990450" y="4289426"/>
            <a:ext cx="3455538" cy="555625"/>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rPr>
              <a:t>澳大利亚大陆</a:t>
            </a:r>
          </a:p>
        </p:txBody>
      </p:sp>
      <p:sp>
        <p:nvSpPr>
          <p:cNvPr id="45065" name="Text Box 9"/>
          <p:cNvSpPr txBox="1">
            <a:spLocks noChangeArrowheads="1"/>
          </p:cNvSpPr>
          <p:nvPr/>
        </p:nvSpPr>
        <p:spPr bwMode="auto">
          <a:xfrm>
            <a:off x="2042847" y="4894264"/>
            <a:ext cx="2495225" cy="555625"/>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rPr>
              <a:t>格陵兰岛</a:t>
            </a:r>
          </a:p>
        </p:txBody>
      </p:sp>
      <p:sp>
        <p:nvSpPr>
          <p:cNvPr id="22537" name="Text Box 10"/>
          <p:cNvSpPr txBox="1">
            <a:spLocks noChangeArrowheads="1"/>
          </p:cNvSpPr>
          <p:nvPr/>
        </p:nvSpPr>
        <p:spPr bwMode="auto">
          <a:xfrm>
            <a:off x="1720626" y="3451226"/>
            <a:ext cx="195238" cy="619125"/>
          </a:xfrm>
          <a:prstGeom prst="rect">
            <a:avLst/>
          </a:prstGeom>
          <a:noFill/>
          <a:ln w="9525">
            <a:noFill/>
            <a:miter lim="800000"/>
            <a:headEnd/>
            <a:tailEnd/>
          </a:ln>
        </p:spPr>
        <p:txBody>
          <a:bodyPr wrap="none" lIns="96762" tIns="48381" rIns="96762" bIns="48381">
            <a:spAutoFit/>
          </a:bodyPr>
          <a:lstStyle/>
          <a:p>
            <a:endParaRPr lang="zh-CN" altLang="zh-CN" sz="3400"/>
          </a:p>
        </p:txBody>
      </p:sp>
      <p:sp>
        <p:nvSpPr>
          <p:cNvPr id="45067" name="Text Box 11"/>
          <p:cNvSpPr txBox="1">
            <a:spLocks noChangeArrowheads="1"/>
          </p:cNvSpPr>
          <p:nvPr/>
        </p:nvSpPr>
        <p:spPr bwMode="auto">
          <a:xfrm>
            <a:off x="1134916" y="5348289"/>
            <a:ext cx="2236496" cy="554037"/>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solidFill>
                  <a:srgbClr val="FF3300"/>
                </a:solidFill>
              </a:rPr>
              <a:t>亚欧大陆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7"/>
                                        </p:tgtEl>
                                        <p:attrNameLst>
                                          <p:attrName>style.visibility</p:attrName>
                                        </p:attrNameLst>
                                      </p:cBhvr>
                                      <p:to>
                                        <p:strVal val="visible"/>
                                      </p:to>
                                    </p:set>
                                    <p:animEffect transition="in" filter="wipe(left)">
                                      <p:cBhvr>
                                        <p:cTn id="7" dur="500"/>
                                        <p:tgtEl>
                                          <p:spTgt spid="4506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5063"/>
                                        </p:tgtEl>
                                        <p:attrNameLst>
                                          <p:attrName>style.visibility</p:attrName>
                                        </p:attrNameLst>
                                      </p:cBhvr>
                                      <p:to>
                                        <p:strVal val="visible"/>
                                      </p:to>
                                    </p:set>
                                    <p:animEffect transition="in" filter="wipe(left)">
                                      <p:cBhvr>
                                        <p:cTn id="10" dur="500"/>
                                        <p:tgtEl>
                                          <p:spTgt spid="4506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062"/>
                                        </p:tgtEl>
                                        <p:attrNameLst>
                                          <p:attrName>style.visibility</p:attrName>
                                        </p:attrNameLst>
                                      </p:cBhvr>
                                      <p:to>
                                        <p:strVal val="visible"/>
                                      </p:to>
                                    </p:set>
                                    <p:animEffect transition="in" filter="wipe(left)">
                                      <p:cBhvr>
                                        <p:cTn id="13" dur="500"/>
                                        <p:tgtEl>
                                          <p:spTgt spid="4506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5065"/>
                                        </p:tgtEl>
                                        <p:attrNameLst>
                                          <p:attrName>style.visibility</p:attrName>
                                        </p:attrNameLst>
                                      </p:cBhvr>
                                      <p:to>
                                        <p:strVal val="visible"/>
                                      </p:to>
                                    </p:set>
                                    <p:animEffect transition="in" filter="wipe(left)">
                                      <p:cBhvr>
                                        <p:cTn id="16" dur="500"/>
                                        <p:tgtEl>
                                          <p:spTgt spid="4506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5064"/>
                                        </p:tgtEl>
                                        <p:attrNameLst>
                                          <p:attrName>style.visibility</p:attrName>
                                        </p:attrNameLst>
                                      </p:cBhvr>
                                      <p:to>
                                        <p:strVal val="visible"/>
                                      </p:to>
                                    </p:set>
                                    <p:animEffect transition="in" filter="wipe(left)">
                                      <p:cBhvr>
                                        <p:cTn id="19" dur="500"/>
                                        <p:tgtEl>
                                          <p:spTgt spid="4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autoUpdateAnimBg="0"/>
      <p:bldP spid="45063" grpId="0" autoUpdateAnimBg="0"/>
      <p:bldP spid="45064" grpId="0" autoUpdateAnimBg="0"/>
      <p:bldP spid="45065" grpId="0" autoUpdateAnimBg="0"/>
      <p:bldP spid="4506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2106613"/>
            <a:ext cx="6336475" cy="4513262"/>
            <a:chOff x="0" y="0"/>
            <a:chExt cx="2994" cy="2843"/>
          </a:xfrm>
        </p:grpSpPr>
        <p:pic>
          <p:nvPicPr>
            <p:cNvPr id="23560" name="Picture 3" descr="经纬网图"/>
            <p:cNvPicPr>
              <a:picLocks noChangeAspect="1" noChangeArrowheads="1"/>
            </p:cNvPicPr>
            <p:nvPr/>
          </p:nvPicPr>
          <p:blipFill>
            <a:blip r:embed="rId2" cstate="print"/>
            <a:srcRect/>
            <a:stretch>
              <a:fillRect/>
            </a:stretch>
          </p:blipFill>
          <p:spPr bwMode="auto">
            <a:xfrm>
              <a:off x="0" y="0"/>
              <a:ext cx="2994" cy="2843"/>
            </a:xfrm>
            <a:prstGeom prst="rect">
              <a:avLst/>
            </a:prstGeom>
            <a:noFill/>
            <a:ln w="9525">
              <a:noFill/>
              <a:miter lim="800000"/>
              <a:headEnd/>
              <a:tailEnd/>
            </a:ln>
          </p:spPr>
        </p:pic>
        <p:sp>
          <p:nvSpPr>
            <p:cNvPr id="23561" name="Oval 4"/>
            <p:cNvSpPr>
              <a:spLocks noChangeArrowheads="1"/>
            </p:cNvSpPr>
            <p:nvPr/>
          </p:nvSpPr>
          <p:spPr bwMode="auto">
            <a:xfrm>
              <a:off x="2109" y="1679"/>
              <a:ext cx="90" cy="90"/>
            </a:xfrm>
            <a:prstGeom prst="ellipse">
              <a:avLst/>
            </a:prstGeom>
            <a:solidFill>
              <a:srgbClr val="FF3300"/>
            </a:solid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sp>
          <p:nvSpPr>
            <p:cNvPr id="23562" name="Oval 5"/>
            <p:cNvSpPr>
              <a:spLocks noChangeArrowheads="1"/>
            </p:cNvSpPr>
            <p:nvPr/>
          </p:nvSpPr>
          <p:spPr bwMode="auto">
            <a:xfrm>
              <a:off x="748" y="681"/>
              <a:ext cx="90" cy="90"/>
            </a:xfrm>
            <a:prstGeom prst="ellipse">
              <a:avLst/>
            </a:prstGeom>
            <a:solidFill>
              <a:srgbClr val="FF3300"/>
            </a:solid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23555" name="Rectangle 6"/>
          <p:cNvSpPr>
            <a:spLocks noChangeArrowheads="1"/>
          </p:cNvSpPr>
          <p:nvPr/>
        </p:nvSpPr>
        <p:spPr bwMode="auto">
          <a:xfrm>
            <a:off x="5999969" y="1387476"/>
            <a:ext cx="5855526" cy="4492625"/>
          </a:xfrm>
          <a:prstGeom prst="rect">
            <a:avLst/>
          </a:prstGeom>
          <a:noFill/>
          <a:ln w="9525">
            <a:noFill/>
            <a:miter lim="800000"/>
            <a:headEnd/>
            <a:tailEnd/>
          </a:ln>
        </p:spPr>
        <p:txBody>
          <a:bodyPr lIns="96762" tIns="48381" rIns="96762" bIns="48381">
            <a:spAutoFit/>
          </a:bodyPr>
          <a:lstStyle/>
          <a:p>
            <a:pPr marL="361950" indent="-361950">
              <a:lnSpc>
                <a:spcPct val="120000"/>
              </a:lnSpc>
            </a:pPr>
            <a:r>
              <a:rPr lang="es-EC" altLang="en-US" sz="3000">
                <a:solidFill>
                  <a:srgbClr val="0000CC"/>
                </a:solidFill>
                <a:latin typeface="微软雅黑" pitchFamily="34" charset="-122"/>
                <a:ea typeface="微软雅黑" pitchFamily="34" charset="-122"/>
              </a:rPr>
              <a:t>(1).A</a:t>
            </a:r>
            <a:r>
              <a:rPr lang="zh-CN" altLang="en-US" sz="3000">
                <a:solidFill>
                  <a:srgbClr val="0000CC"/>
                </a:solidFill>
                <a:latin typeface="微软雅黑" pitchFamily="34" charset="-122"/>
                <a:ea typeface="微软雅黑" pitchFamily="34" charset="-122"/>
              </a:rPr>
              <a:t>点的经度是</a:t>
            </a:r>
            <a:r>
              <a:rPr lang="es-EC" altLang="en-US" sz="3000">
                <a:solidFill>
                  <a:srgbClr val="0000CC"/>
                </a:solidFill>
                <a:latin typeface="微软雅黑" pitchFamily="34" charset="-122"/>
                <a:ea typeface="微软雅黑" pitchFamily="34" charset="-122"/>
              </a:rPr>
              <a:t>______</a:t>
            </a:r>
            <a:r>
              <a:rPr lang="zh-CN" altLang="en-US" sz="3000">
                <a:solidFill>
                  <a:srgbClr val="0000CC"/>
                </a:solidFill>
                <a:latin typeface="微软雅黑" pitchFamily="34" charset="-122"/>
                <a:ea typeface="微软雅黑" pitchFamily="34" charset="-122"/>
              </a:rPr>
              <a:t>，</a:t>
            </a:r>
          </a:p>
          <a:p>
            <a:pPr marL="361950" indent="-361950">
              <a:lnSpc>
                <a:spcPct val="120000"/>
              </a:lnSpc>
            </a:pPr>
            <a:r>
              <a:rPr lang="es-EC" altLang="en-US" sz="3000">
                <a:solidFill>
                  <a:srgbClr val="0000CC"/>
                </a:solidFill>
                <a:latin typeface="微软雅黑" pitchFamily="34" charset="-122"/>
                <a:ea typeface="微软雅黑" pitchFamily="34" charset="-122"/>
              </a:rPr>
              <a:t>     B</a:t>
            </a:r>
            <a:r>
              <a:rPr lang="zh-CN" altLang="en-US" sz="3000">
                <a:solidFill>
                  <a:srgbClr val="0000CC"/>
                </a:solidFill>
                <a:latin typeface="微软雅黑" pitchFamily="34" charset="-122"/>
                <a:ea typeface="微软雅黑" pitchFamily="34" charset="-122"/>
              </a:rPr>
              <a:t>点的纬度是</a:t>
            </a:r>
            <a:r>
              <a:rPr lang="es-EC" altLang="en-US" sz="3000">
                <a:solidFill>
                  <a:srgbClr val="0000CC"/>
                </a:solidFill>
                <a:latin typeface="微软雅黑" pitchFamily="34" charset="-122"/>
                <a:ea typeface="微软雅黑" pitchFamily="34" charset="-122"/>
              </a:rPr>
              <a:t>______</a:t>
            </a:r>
            <a:r>
              <a:rPr lang="zh-CN" altLang="en-US" sz="3000">
                <a:solidFill>
                  <a:srgbClr val="0000CC"/>
                </a:solidFill>
                <a:latin typeface="微软雅黑" pitchFamily="34" charset="-122"/>
                <a:ea typeface="微软雅黑" pitchFamily="34" charset="-122"/>
              </a:rPr>
              <a:t>。</a:t>
            </a:r>
          </a:p>
          <a:p>
            <a:pPr marL="361950" indent="-361950">
              <a:lnSpc>
                <a:spcPct val="120000"/>
              </a:lnSpc>
            </a:pPr>
            <a:r>
              <a:rPr lang="es-EC" altLang="en-US" sz="3000">
                <a:solidFill>
                  <a:srgbClr val="0000CC"/>
                </a:solidFill>
                <a:latin typeface="微软雅黑" pitchFamily="34" charset="-122"/>
                <a:ea typeface="微软雅黑" pitchFamily="34" charset="-122"/>
              </a:rPr>
              <a:t>(2).</a:t>
            </a:r>
            <a:r>
              <a:rPr lang="zh-CN" altLang="en-US" sz="3000">
                <a:solidFill>
                  <a:srgbClr val="0000CC"/>
                </a:solidFill>
                <a:latin typeface="微软雅黑" pitchFamily="34" charset="-122"/>
                <a:ea typeface="微软雅黑" pitchFamily="34" charset="-122"/>
              </a:rPr>
              <a:t>按东西半球划分</a:t>
            </a:r>
            <a:r>
              <a:rPr lang="es-EC" altLang="en-US" sz="3000">
                <a:solidFill>
                  <a:srgbClr val="0000CC"/>
                </a:solidFill>
                <a:latin typeface="微软雅黑" pitchFamily="34" charset="-122"/>
                <a:ea typeface="微软雅黑" pitchFamily="34" charset="-122"/>
              </a:rPr>
              <a:t>A</a:t>
            </a:r>
            <a:r>
              <a:rPr lang="zh-CN" altLang="en-US" sz="3000">
                <a:solidFill>
                  <a:srgbClr val="0000CC"/>
                </a:solidFill>
                <a:latin typeface="微软雅黑" pitchFamily="34" charset="-122"/>
                <a:ea typeface="微软雅黑" pitchFamily="34" charset="-122"/>
              </a:rPr>
              <a:t>点位于</a:t>
            </a:r>
            <a:r>
              <a:rPr lang="es-EC" altLang="en-US" sz="3000">
                <a:solidFill>
                  <a:srgbClr val="0000CC"/>
                </a:solidFill>
                <a:latin typeface="微软雅黑" pitchFamily="34" charset="-122"/>
                <a:ea typeface="微软雅黑" pitchFamily="34" charset="-122"/>
              </a:rPr>
              <a:t>______</a:t>
            </a:r>
            <a:r>
              <a:rPr lang="zh-CN" altLang="en-US" sz="3000">
                <a:solidFill>
                  <a:srgbClr val="0000CC"/>
                </a:solidFill>
                <a:latin typeface="微软雅黑" pitchFamily="34" charset="-122"/>
                <a:ea typeface="微软雅黑" pitchFamily="34" charset="-122"/>
              </a:rPr>
              <a:t>半球，按南北半球划分</a:t>
            </a:r>
            <a:r>
              <a:rPr lang="es-EC" altLang="en-US" sz="3000">
                <a:solidFill>
                  <a:srgbClr val="0000CC"/>
                </a:solidFill>
                <a:latin typeface="微软雅黑" pitchFamily="34" charset="-122"/>
                <a:ea typeface="微软雅黑" pitchFamily="34" charset="-122"/>
              </a:rPr>
              <a:t>B</a:t>
            </a:r>
            <a:r>
              <a:rPr lang="zh-CN" altLang="en-US" sz="3000">
                <a:solidFill>
                  <a:srgbClr val="0000CC"/>
                </a:solidFill>
                <a:latin typeface="微软雅黑" pitchFamily="34" charset="-122"/>
                <a:ea typeface="微软雅黑" pitchFamily="34" charset="-122"/>
              </a:rPr>
              <a:t>点位于</a:t>
            </a:r>
            <a:r>
              <a:rPr lang="es-EC" altLang="en-US" sz="3000">
                <a:solidFill>
                  <a:srgbClr val="0000CC"/>
                </a:solidFill>
                <a:latin typeface="微软雅黑" pitchFamily="34" charset="-122"/>
                <a:ea typeface="微软雅黑" pitchFamily="34" charset="-122"/>
              </a:rPr>
              <a:t>______</a:t>
            </a:r>
            <a:r>
              <a:rPr lang="zh-CN" altLang="en-US" sz="3000">
                <a:solidFill>
                  <a:srgbClr val="0000CC"/>
                </a:solidFill>
                <a:latin typeface="微软雅黑" pitchFamily="34" charset="-122"/>
                <a:ea typeface="微软雅黑" pitchFamily="34" charset="-122"/>
              </a:rPr>
              <a:t>半球。</a:t>
            </a:r>
          </a:p>
          <a:p>
            <a:pPr marL="361950" indent="-361950">
              <a:lnSpc>
                <a:spcPct val="120000"/>
              </a:lnSpc>
            </a:pPr>
            <a:r>
              <a:rPr lang="es-EC" altLang="en-US" sz="3000">
                <a:solidFill>
                  <a:srgbClr val="0000CC"/>
                </a:solidFill>
                <a:latin typeface="微软雅黑" pitchFamily="34" charset="-122"/>
                <a:ea typeface="微软雅黑" pitchFamily="34" charset="-122"/>
              </a:rPr>
              <a:t>(3).</a:t>
            </a:r>
            <a:r>
              <a:rPr lang="zh-CN" altLang="en-US" sz="3000">
                <a:solidFill>
                  <a:srgbClr val="0000CC"/>
                </a:solidFill>
                <a:latin typeface="微软雅黑" pitchFamily="34" charset="-122"/>
                <a:ea typeface="微软雅黑" pitchFamily="34" charset="-122"/>
              </a:rPr>
              <a:t>按高中低纬度划分，</a:t>
            </a:r>
            <a:r>
              <a:rPr lang="es-EC" altLang="en-US" sz="3000">
                <a:solidFill>
                  <a:srgbClr val="0000CC"/>
                </a:solidFill>
                <a:latin typeface="微软雅黑" pitchFamily="34" charset="-122"/>
                <a:ea typeface="微软雅黑" pitchFamily="34" charset="-122"/>
              </a:rPr>
              <a:t>A</a:t>
            </a:r>
            <a:r>
              <a:rPr lang="zh-CN" altLang="en-US" sz="3000">
                <a:solidFill>
                  <a:srgbClr val="0000CC"/>
                </a:solidFill>
                <a:latin typeface="微软雅黑" pitchFamily="34" charset="-122"/>
                <a:ea typeface="微软雅黑" pitchFamily="34" charset="-122"/>
              </a:rPr>
              <a:t>点位于</a:t>
            </a:r>
            <a:r>
              <a:rPr lang="es-EC" altLang="en-US" sz="3000">
                <a:solidFill>
                  <a:srgbClr val="0000CC"/>
                </a:solidFill>
                <a:latin typeface="微软雅黑" pitchFamily="34" charset="-122"/>
                <a:ea typeface="微软雅黑" pitchFamily="34" charset="-122"/>
              </a:rPr>
              <a:t>______</a:t>
            </a:r>
            <a:r>
              <a:rPr lang="zh-CN" altLang="en-US" sz="3000">
                <a:solidFill>
                  <a:srgbClr val="0000CC"/>
                </a:solidFill>
                <a:latin typeface="微软雅黑" pitchFamily="34" charset="-122"/>
                <a:ea typeface="微软雅黑" pitchFamily="34" charset="-122"/>
              </a:rPr>
              <a:t>地区。</a:t>
            </a:r>
          </a:p>
          <a:p>
            <a:pPr marL="361950" indent="-361950">
              <a:lnSpc>
                <a:spcPct val="120000"/>
              </a:lnSpc>
            </a:pPr>
            <a:r>
              <a:rPr lang="es-EC" altLang="en-US" sz="3000">
                <a:solidFill>
                  <a:srgbClr val="0000CC"/>
                </a:solidFill>
                <a:latin typeface="微软雅黑" pitchFamily="34" charset="-122"/>
                <a:ea typeface="微软雅黑" pitchFamily="34" charset="-122"/>
              </a:rPr>
              <a:t>(4)B</a:t>
            </a:r>
            <a:r>
              <a:rPr lang="zh-CN" altLang="en-US" sz="3000">
                <a:solidFill>
                  <a:srgbClr val="0000CC"/>
                </a:solidFill>
                <a:latin typeface="微软雅黑" pitchFamily="34" charset="-122"/>
                <a:ea typeface="微软雅黑" pitchFamily="34" charset="-122"/>
              </a:rPr>
              <a:t>点位于</a:t>
            </a:r>
            <a:r>
              <a:rPr lang="es-EC" altLang="en-US" sz="3000">
                <a:solidFill>
                  <a:srgbClr val="0000CC"/>
                </a:solidFill>
                <a:latin typeface="微软雅黑" pitchFamily="34" charset="-122"/>
                <a:ea typeface="微软雅黑" pitchFamily="34" charset="-122"/>
              </a:rPr>
              <a:t>A</a:t>
            </a:r>
            <a:r>
              <a:rPr lang="zh-CN" altLang="en-US" sz="3000">
                <a:solidFill>
                  <a:srgbClr val="0000CC"/>
                </a:solidFill>
                <a:latin typeface="微软雅黑" pitchFamily="34" charset="-122"/>
                <a:ea typeface="微软雅黑" pitchFamily="34" charset="-122"/>
              </a:rPr>
              <a:t>点的</a:t>
            </a:r>
            <a:r>
              <a:rPr lang="es-EC" altLang="en-US" sz="3000">
                <a:solidFill>
                  <a:srgbClr val="0000CC"/>
                </a:solidFill>
                <a:latin typeface="微软雅黑" pitchFamily="34" charset="-122"/>
                <a:ea typeface="微软雅黑" pitchFamily="34" charset="-122"/>
              </a:rPr>
              <a:t>______</a:t>
            </a:r>
            <a:r>
              <a:rPr lang="zh-CN" altLang="en-US" sz="3000">
                <a:solidFill>
                  <a:srgbClr val="0000CC"/>
                </a:solidFill>
                <a:latin typeface="微软雅黑" pitchFamily="34" charset="-122"/>
                <a:ea typeface="微软雅黑" pitchFamily="34" charset="-122"/>
              </a:rPr>
              <a:t>方。</a:t>
            </a:r>
          </a:p>
        </p:txBody>
      </p:sp>
      <p:sp>
        <p:nvSpPr>
          <p:cNvPr id="23556" name="WordArt 7"/>
          <p:cNvSpPr>
            <a:spLocks noChangeArrowheads="1" noChangeShapeType="1"/>
          </p:cNvSpPr>
          <p:nvPr/>
        </p:nvSpPr>
        <p:spPr bwMode="auto">
          <a:xfrm rot="188973">
            <a:off x="23810" y="733426"/>
            <a:ext cx="4992037" cy="981075"/>
          </a:xfrm>
          <a:prstGeom prst="rect">
            <a:avLst/>
          </a:prstGeom>
        </p:spPr>
        <p:txBody>
          <a:bodyPr wrap="none" fromWordArt="1">
            <a:prstTxWarp prst="textSlantUp">
              <a:avLst>
                <a:gd name="adj" fmla="val 32056"/>
              </a:avLst>
            </a:prstTxWarp>
          </a:bodyPr>
          <a:lstStyle/>
          <a:p>
            <a:pPr algn="ctr"/>
            <a:r>
              <a:rPr lang="zh-CN" altLang="en-US" sz="3800" kern="10">
                <a:ln w="9525">
                  <a:solidFill>
                    <a:srgbClr val="CC99FF"/>
                  </a:solidFill>
                  <a:round/>
                  <a:headEnd/>
                  <a:tailEnd/>
                </a:ln>
                <a:gradFill rotWithShape="1">
                  <a:gsLst>
                    <a:gs pos="0">
                      <a:srgbClr val="6600CC"/>
                    </a:gs>
                    <a:gs pos="100000">
                      <a:srgbClr val="CC00CC"/>
                    </a:gs>
                  </a:gsLst>
                  <a:lin ang="5160000" scaled="1"/>
                </a:gradFill>
                <a:effectLst>
                  <a:outerShdw dist="53882" dir="2700000" algn="ctr" rotWithShape="0">
                    <a:srgbClr val="9999FF">
                      <a:alpha val="79999"/>
                    </a:srgbClr>
                  </a:outerShdw>
                </a:effectLst>
                <a:latin typeface="微软雅黑"/>
                <a:ea typeface="微软雅黑"/>
              </a:rPr>
              <a:t>大展身手</a:t>
            </a:r>
          </a:p>
        </p:txBody>
      </p:sp>
      <p:sp>
        <p:nvSpPr>
          <p:cNvPr id="23557" name="Rectangle 8"/>
          <p:cNvSpPr>
            <a:spLocks noChangeArrowheads="1"/>
          </p:cNvSpPr>
          <p:nvPr/>
        </p:nvSpPr>
        <p:spPr bwMode="auto">
          <a:xfrm>
            <a:off x="334920" y="1603376"/>
            <a:ext cx="5342829" cy="1020763"/>
          </a:xfrm>
          <a:prstGeom prst="rect">
            <a:avLst/>
          </a:prstGeom>
          <a:noFill/>
          <a:ln w="9525">
            <a:noFill/>
            <a:miter lim="800000"/>
            <a:headEnd/>
            <a:tailEnd/>
          </a:ln>
        </p:spPr>
        <p:txBody>
          <a:bodyPr lIns="96762" tIns="48381" rIns="96762" bIns="48381" anchor="ctr">
            <a:spAutoFit/>
          </a:bodyPr>
          <a:lstStyle/>
          <a:p>
            <a:pPr>
              <a:buFontTx/>
              <a:buAutoNum type="arabicPeriod"/>
              <a:tabLst>
                <a:tab pos="523875" algn="l"/>
              </a:tabLst>
            </a:pPr>
            <a:r>
              <a:rPr lang="zh-CN" altLang="en-US" sz="3000">
                <a:latin typeface="微软雅黑" pitchFamily="34" charset="-122"/>
                <a:ea typeface="微软雅黑" pitchFamily="34" charset="-122"/>
                <a:cs typeface="Times New Roman" pitchFamily="18" charset="0"/>
              </a:rPr>
              <a:t>读图纬网图回答问题：</a:t>
            </a:r>
          </a:p>
          <a:p>
            <a:pPr>
              <a:tabLst>
                <a:tab pos="523875" algn="l"/>
              </a:tabLst>
            </a:pPr>
            <a:endParaRPr lang="en-US" altLang="zh-CN" sz="3000">
              <a:latin typeface="微软雅黑" pitchFamily="34" charset="-122"/>
              <a:ea typeface="微软雅黑" pitchFamily="34" charset="-122"/>
              <a:cs typeface="Times New Roman" pitchFamily="18" charset="0"/>
            </a:endParaRPr>
          </a:p>
        </p:txBody>
      </p:sp>
      <p:sp>
        <p:nvSpPr>
          <p:cNvPr id="48137" name="Text Box 9"/>
          <p:cNvSpPr txBox="1">
            <a:spLocks noChangeArrowheads="1"/>
          </p:cNvSpPr>
          <p:nvPr/>
        </p:nvSpPr>
        <p:spPr bwMode="auto">
          <a:xfrm>
            <a:off x="6095207" y="1265239"/>
            <a:ext cx="5760288" cy="5138737"/>
          </a:xfrm>
          <a:prstGeom prst="rect">
            <a:avLst/>
          </a:prstGeom>
          <a:noFill/>
          <a:ln w="9525">
            <a:noFill/>
            <a:miter lim="800000"/>
            <a:headEnd/>
            <a:tailEnd/>
          </a:ln>
        </p:spPr>
        <p:txBody>
          <a:bodyPr lIns="96762" tIns="48381" rIns="96762" bIns="48381">
            <a:spAutoFit/>
          </a:bodyPr>
          <a:lstStyle/>
          <a:p>
            <a:pPr>
              <a:spcBef>
                <a:spcPct val="10000"/>
              </a:spcBef>
            </a:pPr>
            <a:r>
              <a:rPr lang="en-US" altLang="zh-CN" sz="3400">
                <a:solidFill>
                  <a:srgbClr val="FF3300"/>
                </a:solidFill>
                <a:latin typeface="微软雅黑" pitchFamily="34" charset="-122"/>
                <a:ea typeface="微软雅黑" pitchFamily="34" charset="-122"/>
              </a:rPr>
              <a:t>                      70°W</a:t>
            </a:r>
          </a:p>
          <a:p>
            <a:pPr>
              <a:spcBef>
                <a:spcPct val="10000"/>
              </a:spcBef>
            </a:pPr>
            <a:r>
              <a:rPr lang="en-US" altLang="zh-CN" sz="3400">
                <a:solidFill>
                  <a:srgbClr val="FF3300"/>
                </a:solidFill>
                <a:latin typeface="微软雅黑" pitchFamily="34" charset="-122"/>
                <a:ea typeface="微软雅黑" pitchFamily="34" charset="-122"/>
              </a:rPr>
              <a:t>                      20°S</a:t>
            </a:r>
          </a:p>
          <a:p>
            <a:pPr>
              <a:spcBef>
                <a:spcPct val="10000"/>
              </a:spcBef>
            </a:pPr>
            <a:endParaRPr lang="en-US" altLang="zh-CN" sz="3400">
              <a:solidFill>
                <a:srgbClr val="FF3300"/>
              </a:solidFill>
              <a:latin typeface="微软雅黑" pitchFamily="34" charset="-122"/>
              <a:ea typeface="微软雅黑" pitchFamily="34" charset="-122"/>
            </a:endParaRPr>
          </a:p>
          <a:p>
            <a:pPr>
              <a:lnSpc>
                <a:spcPct val="80000"/>
              </a:lnSpc>
            </a:pPr>
            <a:r>
              <a:rPr lang="en-US" altLang="zh-CN" sz="3400">
                <a:solidFill>
                  <a:srgbClr val="FF3300"/>
                </a:solidFill>
                <a:latin typeface="微软雅黑" pitchFamily="34" charset="-122"/>
                <a:ea typeface="微软雅黑" pitchFamily="34" charset="-122"/>
              </a:rPr>
              <a:t>    </a:t>
            </a:r>
            <a:r>
              <a:rPr lang="zh-CN" altLang="en-US" sz="3400">
                <a:solidFill>
                  <a:srgbClr val="FF3300"/>
                </a:solidFill>
                <a:latin typeface="微软雅黑" pitchFamily="34" charset="-122"/>
                <a:ea typeface="微软雅黑" pitchFamily="34" charset="-122"/>
              </a:rPr>
              <a:t>西</a:t>
            </a:r>
          </a:p>
          <a:p>
            <a:pPr>
              <a:spcBef>
                <a:spcPct val="10000"/>
              </a:spcBef>
            </a:pPr>
            <a:r>
              <a:rPr lang="zh-CN" altLang="en-US" sz="3400">
                <a:solidFill>
                  <a:srgbClr val="FF3300"/>
                </a:solidFill>
                <a:latin typeface="微软雅黑" pitchFamily="34" charset="-122"/>
                <a:ea typeface="微软雅黑" pitchFamily="34" charset="-122"/>
              </a:rPr>
              <a:t>              南</a:t>
            </a:r>
          </a:p>
          <a:p>
            <a:pPr>
              <a:lnSpc>
                <a:spcPct val="80000"/>
              </a:lnSpc>
            </a:pPr>
            <a:r>
              <a:rPr lang="zh-CN" altLang="en-US" sz="3400">
                <a:solidFill>
                  <a:srgbClr val="FF3300"/>
                </a:solidFill>
                <a:latin typeface="微软雅黑" pitchFamily="34" charset="-122"/>
                <a:ea typeface="微软雅黑" pitchFamily="34" charset="-122"/>
              </a:rPr>
              <a:t>               </a:t>
            </a:r>
            <a:endParaRPr lang="en-US" altLang="zh-CN" sz="3400">
              <a:solidFill>
                <a:srgbClr val="FF3300"/>
              </a:solidFill>
              <a:latin typeface="微软雅黑" pitchFamily="34" charset="-122"/>
              <a:ea typeface="微软雅黑" pitchFamily="34" charset="-122"/>
            </a:endParaRPr>
          </a:p>
          <a:p>
            <a:pPr>
              <a:lnSpc>
                <a:spcPct val="80000"/>
              </a:lnSpc>
            </a:pPr>
            <a:endParaRPr lang="en-US" altLang="zh-CN" sz="3400">
              <a:solidFill>
                <a:srgbClr val="FF3300"/>
              </a:solidFill>
              <a:latin typeface="微软雅黑" pitchFamily="34" charset="-122"/>
              <a:ea typeface="微软雅黑" pitchFamily="34" charset="-122"/>
            </a:endParaRPr>
          </a:p>
          <a:p>
            <a:pPr>
              <a:lnSpc>
                <a:spcPct val="80000"/>
              </a:lnSpc>
            </a:pPr>
            <a:r>
              <a:rPr lang="en-US" altLang="zh-CN" sz="3400">
                <a:solidFill>
                  <a:srgbClr val="FF3300"/>
                </a:solidFill>
                <a:latin typeface="微软雅黑" pitchFamily="34" charset="-122"/>
                <a:ea typeface="微软雅黑" pitchFamily="34" charset="-122"/>
              </a:rPr>
              <a:t>     </a:t>
            </a:r>
            <a:r>
              <a:rPr lang="zh-CN" altLang="en-US" sz="3400">
                <a:solidFill>
                  <a:srgbClr val="FF3300"/>
                </a:solidFill>
                <a:latin typeface="微软雅黑" pitchFamily="34" charset="-122"/>
                <a:ea typeface="微软雅黑" pitchFamily="34" charset="-122"/>
              </a:rPr>
              <a:t>中</a:t>
            </a:r>
          </a:p>
          <a:p>
            <a:pPr>
              <a:spcBef>
                <a:spcPct val="10000"/>
              </a:spcBef>
            </a:pPr>
            <a:r>
              <a:rPr lang="zh-CN" altLang="en-US" sz="3400">
                <a:solidFill>
                  <a:srgbClr val="FF3300"/>
                </a:solidFill>
                <a:latin typeface="微软雅黑" pitchFamily="34" charset="-122"/>
                <a:ea typeface="微软雅黑" pitchFamily="34" charset="-122"/>
              </a:rPr>
              <a:t>                          东南</a:t>
            </a:r>
          </a:p>
          <a:p>
            <a:pPr>
              <a:spcBef>
                <a:spcPct val="10000"/>
              </a:spcBef>
            </a:pPr>
            <a:endParaRPr lang="en-US" altLang="zh-CN" sz="3400">
              <a:solidFill>
                <a:srgbClr val="FF3300"/>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7"/>
                                        </p:tgtEl>
                                        <p:attrNameLst>
                                          <p:attrName>style.visibility</p:attrName>
                                        </p:attrNameLst>
                                      </p:cBhvr>
                                      <p:to>
                                        <p:strVal val="visible"/>
                                      </p:to>
                                    </p:set>
                                    <p:animEffect transition="in" filter="wipe(left)">
                                      <p:cBhvr>
                                        <p:cTn id="7" dur="5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34920" y="2484438"/>
            <a:ext cx="5665049" cy="4235450"/>
            <a:chOff x="0" y="0"/>
            <a:chExt cx="3175" cy="3150"/>
          </a:xfrm>
        </p:grpSpPr>
        <p:pic>
          <p:nvPicPr>
            <p:cNvPr id="24588" name="Picture 3" descr="W020070301652568872520"/>
            <p:cNvPicPr>
              <a:picLocks noChangeAspect="1" noChangeArrowheads="1"/>
            </p:cNvPicPr>
            <p:nvPr/>
          </p:nvPicPr>
          <p:blipFill>
            <a:blip r:embed="rId2" cstate="print"/>
            <a:srcRect r="43"/>
            <a:stretch>
              <a:fillRect/>
            </a:stretch>
          </p:blipFill>
          <p:spPr bwMode="auto">
            <a:xfrm>
              <a:off x="0" y="0"/>
              <a:ext cx="3175" cy="3150"/>
            </a:xfrm>
            <a:prstGeom prst="rect">
              <a:avLst/>
            </a:prstGeom>
            <a:noFill/>
            <a:ln w="9525">
              <a:noFill/>
              <a:miter lim="800000"/>
              <a:headEnd/>
              <a:tailEnd/>
            </a:ln>
          </p:spPr>
        </p:pic>
        <p:sp>
          <p:nvSpPr>
            <p:cNvPr id="24589" name="Oval 4"/>
            <p:cNvSpPr>
              <a:spLocks noChangeArrowheads="1"/>
            </p:cNvSpPr>
            <p:nvPr/>
          </p:nvSpPr>
          <p:spPr bwMode="auto">
            <a:xfrm>
              <a:off x="1678" y="1815"/>
              <a:ext cx="90" cy="90"/>
            </a:xfrm>
            <a:prstGeom prst="ellipse">
              <a:avLst/>
            </a:prstGeom>
            <a:solidFill>
              <a:srgbClr val="FF3300"/>
            </a:solid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49157" name="Rectangle 5"/>
          <p:cNvSpPr>
            <a:spLocks noChangeArrowheads="1"/>
          </p:cNvSpPr>
          <p:nvPr/>
        </p:nvSpPr>
        <p:spPr bwMode="auto">
          <a:xfrm>
            <a:off x="238095" y="1042988"/>
            <a:ext cx="11952319" cy="1662112"/>
          </a:xfrm>
          <a:prstGeom prst="rect">
            <a:avLst/>
          </a:prstGeom>
          <a:noFill/>
          <a:ln w="9525">
            <a:noFill/>
            <a:miter lim="800000"/>
            <a:headEnd/>
            <a:tailEnd/>
          </a:ln>
        </p:spPr>
        <p:txBody>
          <a:bodyPr lIns="96762" tIns="48381" rIns="96762" bIns="48381">
            <a:spAutoFit/>
          </a:bodyPr>
          <a:lstStyle/>
          <a:p>
            <a:r>
              <a:rPr lang="es-EC" altLang="en-US" sz="3400">
                <a:solidFill>
                  <a:srgbClr val="0000CC"/>
                </a:solidFill>
                <a:latin typeface="微软雅黑" pitchFamily="34" charset="-122"/>
                <a:ea typeface="微软雅黑" pitchFamily="34" charset="-122"/>
              </a:rPr>
              <a:t>2.</a:t>
            </a:r>
            <a:r>
              <a:rPr lang="zh-CN" altLang="en-US" sz="3400">
                <a:solidFill>
                  <a:srgbClr val="0000CC"/>
                </a:solidFill>
                <a:latin typeface="微软雅黑" pitchFamily="34" charset="-122"/>
                <a:ea typeface="微软雅黑" pitchFamily="34" charset="-122"/>
              </a:rPr>
              <a:t>内乡（</a:t>
            </a:r>
            <a:r>
              <a:rPr lang="es-EC" altLang="en-US" sz="3400">
                <a:solidFill>
                  <a:srgbClr val="0000CC"/>
                </a:solidFill>
                <a:latin typeface="微软雅黑" pitchFamily="34" charset="-122"/>
                <a:ea typeface="微软雅黑" pitchFamily="34" charset="-122"/>
              </a:rPr>
              <a:t>112°E,33°N</a:t>
            </a:r>
            <a:r>
              <a:rPr lang="zh-CN" altLang="en-US" sz="3400">
                <a:solidFill>
                  <a:srgbClr val="0000CC"/>
                </a:solidFill>
                <a:latin typeface="微软雅黑" pitchFamily="34" charset="-122"/>
                <a:ea typeface="微软雅黑" pitchFamily="34" charset="-122"/>
              </a:rPr>
              <a:t>）属于</a:t>
            </a:r>
            <a:r>
              <a:rPr lang="es-EC" altLang="en-US" sz="3400">
                <a:solidFill>
                  <a:srgbClr val="0000CC"/>
                </a:solidFill>
                <a:latin typeface="微软雅黑" pitchFamily="34" charset="-122"/>
                <a:ea typeface="微软雅黑" pitchFamily="34" charset="-122"/>
              </a:rPr>
              <a:t>______</a:t>
            </a:r>
            <a:r>
              <a:rPr lang="zh-CN" altLang="en-US" sz="3400">
                <a:solidFill>
                  <a:srgbClr val="0000CC"/>
                </a:solidFill>
                <a:latin typeface="微软雅黑" pitchFamily="34" charset="-122"/>
                <a:ea typeface="微软雅黑" pitchFamily="34" charset="-122"/>
              </a:rPr>
              <a:t>纬度带，</a:t>
            </a:r>
          </a:p>
          <a:p>
            <a:r>
              <a:rPr lang="zh-CN" altLang="en-US" sz="3400">
                <a:solidFill>
                  <a:srgbClr val="0000CC"/>
                </a:solidFill>
                <a:latin typeface="微软雅黑" pitchFamily="34" charset="-122"/>
                <a:ea typeface="微软雅黑" pitchFamily="34" charset="-122"/>
              </a:rPr>
              <a:t>内乡位于东西半球中的</a:t>
            </a:r>
            <a:r>
              <a:rPr lang="es-EC" altLang="en-US" sz="3400">
                <a:solidFill>
                  <a:srgbClr val="0000CC"/>
                </a:solidFill>
                <a:latin typeface="微软雅黑" pitchFamily="34" charset="-122"/>
                <a:ea typeface="微软雅黑" pitchFamily="34" charset="-122"/>
              </a:rPr>
              <a:t>___</a:t>
            </a:r>
            <a:r>
              <a:rPr lang="zh-CN" altLang="en-US" sz="3400">
                <a:solidFill>
                  <a:srgbClr val="0000CC"/>
                </a:solidFill>
                <a:latin typeface="微软雅黑" pitchFamily="34" charset="-122"/>
                <a:ea typeface="微软雅黑" pitchFamily="34" charset="-122"/>
              </a:rPr>
              <a:t>半球</a:t>
            </a:r>
          </a:p>
          <a:p>
            <a:r>
              <a:rPr lang="zh-CN" altLang="en-US" sz="3400">
                <a:solidFill>
                  <a:srgbClr val="0000CC"/>
                </a:solidFill>
                <a:latin typeface="微软雅黑" pitchFamily="34" charset="-122"/>
                <a:ea typeface="微软雅黑" pitchFamily="34" charset="-122"/>
              </a:rPr>
              <a:t>内乡位于南北半球中的</a:t>
            </a:r>
            <a:r>
              <a:rPr lang="es-EC" altLang="en-US" sz="3400">
                <a:solidFill>
                  <a:srgbClr val="0000CC"/>
                </a:solidFill>
                <a:latin typeface="微软雅黑" pitchFamily="34" charset="-122"/>
                <a:ea typeface="微软雅黑" pitchFamily="34" charset="-122"/>
              </a:rPr>
              <a:t>___</a:t>
            </a:r>
            <a:r>
              <a:rPr lang="zh-CN" altLang="en-US" sz="3400">
                <a:solidFill>
                  <a:srgbClr val="0000CC"/>
                </a:solidFill>
                <a:latin typeface="微软雅黑" pitchFamily="34" charset="-122"/>
                <a:ea typeface="微软雅黑" pitchFamily="34" charset="-122"/>
              </a:rPr>
              <a:t>半球</a:t>
            </a:r>
          </a:p>
        </p:txBody>
      </p:sp>
      <p:grpSp>
        <p:nvGrpSpPr>
          <p:cNvPr id="3" name="Group 6"/>
          <p:cNvGrpSpPr>
            <a:grpSpLocks/>
          </p:cNvGrpSpPr>
          <p:nvPr/>
        </p:nvGrpSpPr>
        <p:grpSpPr bwMode="auto">
          <a:xfrm>
            <a:off x="6095207" y="2701926"/>
            <a:ext cx="5688859" cy="3806825"/>
            <a:chOff x="0" y="0"/>
            <a:chExt cx="2688" cy="2398"/>
          </a:xfrm>
        </p:grpSpPr>
        <p:pic>
          <p:nvPicPr>
            <p:cNvPr id="24583" name="Picture 7"/>
            <p:cNvPicPr>
              <a:picLocks noChangeAspect="1" noChangeArrowheads="1"/>
            </p:cNvPicPr>
            <p:nvPr/>
          </p:nvPicPr>
          <p:blipFill>
            <a:blip r:embed="rId3" cstate="print"/>
            <a:srcRect/>
            <a:stretch>
              <a:fillRect/>
            </a:stretch>
          </p:blipFill>
          <p:spPr bwMode="auto">
            <a:xfrm>
              <a:off x="0" y="0"/>
              <a:ext cx="2688" cy="2226"/>
            </a:xfrm>
            <a:prstGeom prst="rect">
              <a:avLst/>
            </a:prstGeom>
            <a:noFill/>
            <a:ln w="9525">
              <a:noFill/>
              <a:miter lim="800000"/>
              <a:headEnd/>
              <a:tailEnd/>
            </a:ln>
          </p:spPr>
        </p:pic>
        <p:sp>
          <p:nvSpPr>
            <p:cNvPr id="24584" name="Oval 8"/>
            <p:cNvSpPr>
              <a:spLocks noChangeArrowheads="1"/>
            </p:cNvSpPr>
            <p:nvPr/>
          </p:nvSpPr>
          <p:spPr bwMode="auto">
            <a:xfrm>
              <a:off x="998" y="725"/>
              <a:ext cx="91" cy="91"/>
            </a:xfrm>
            <a:prstGeom prst="ellipse">
              <a:avLst/>
            </a:prstGeom>
            <a:solidFill>
              <a:srgbClr val="0000CC"/>
            </a:solid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sp>
          <p:nvSpPr>
            <p:cNvPr id="24585" name="Text Box 9"/>
            <p:cNvSpPr txBox="1">
              <a:spLocks noChangeArrowheads="1"/>
            </p:cNvSpPr>
            <p:nvPr/>
          </p:nvSpPr>
          <p:spPr bwMode="auto">
            <a:xfrm>
              <a:off x="453" y="317"/>
              <a:ext cx="772" cy="390"/>
            </a:xfrm>
            <a:prstGeom prst="rect">
              <a:avLst/>
            </a:prstGeom>
            <a:noFill/>
            <a:ln w="9525">
              <a:noFill/>
              <a:miter lim="800000"/>
              <a:headEnd/>
              <a:tailEnd/>
            </a:ln>
          </p:spPr>
          <p:txBody>
            <a:bodyPr>
              <a:spAutoFit/>
            </a:bodyPr>
            <a:lstStyle/>
            <a:p>
              <a:pPr>
                <a:spcBef>
                  <a:spcPct val="50000"/>
                </a:spcBef>
              </a:pPr>
              <a:r>
                <a:rPr lang="zh-CN" altLang="en-US" sz="3400">
                  <a:solidFill>
                    <a:srgbClr val="0000CC"/>
                  </a:solidFill>
                  <a:latin typeface="微软雅黑" pitchFamily="34" charset="-122"/>
                  <a:ea typeface="微软雅黑" pitchFamily="34" charset="-122"/>
                </a:rPr>
                <a:t>内乡</a:t>
              </a:r>
            </a:p>
          </p:txBody>
        </p:sp>
        <p:sp>
          <p:nvSpPr>
            <p:cNvPr id="24586" name="Text Box 10"/>
            <p:cNvSpPr txBox="1">
              <a:spLocks noChangeArrowheads="1"/>
            </p:cNvSpPr>
            <p:nvPr/>
          </p:nvSpPr>
          <p:spPr bwMode="auto">
            <a:xfrm>
              <a:off x="272" y="2086"/>
              <a:ext cx="635" cy="267"/>
            </a:xfrm>
            <a:prstGeom prst="rect">
              <a:avLst/>
            </a:prstGeom>
            <a:noFill/>
            <a:ln w="9525">
              <a:noFill/>
              <a:miter lim="800000"/>
              <a:headEnd/>
              <a:tailEnd/>
            </a:ln>
          </p:spPr>
          <p:txBody>
            <a:bodyPr>
              <a:spAutoFit/>
            </a:bodyPr>
            <a:lstStyle/>
            <a:p>
              <a:pPr>
                <a:spcBef>
                  <a:spcPct val="50000"/>
                </a:spcBef>
              </a:pPr>
              <a:r>
                <a:rPr lang="en-US" altLang="zh-CN" sz="2100">
                  <a:latin typeface="微软雅黑" pitchFamily="34" charset="-122"/>
                  <a:ea typeface="微软雅黑" pitchFamily="34" charset="-122"/>
                </a:rPr>
                <a:t>20°W</a:t>
              </a:r>
            </a:p>
          </p:txBody>
        </p:sp>
        <p:sp>
          <p:nvSpPr>
            <p:cNvPr id="24587" name="Text Box 11"/>
            <p:cNvSpPr txBox="1">
              <a:spLocks noChangeArrowheads="1"/>
            </p:cNvSpPr>
            <p:nvPr/>
          </p:nvSpPr>
          <p:spPr bwMode="auto">
            <a:xfrm>
              <a:off x="1179" y="2131"/>
              <a:ext cx="771" cy="267"/>
            </a:xfrm>
            <a:prstGeom prst="rect">
              <a:avLst/>
            </a:prstGeom>
            <a:noFill/>
            <a:ln w="9525">
              <a:noFill/>
              <a:miter lim="800000"/>
              <a:headEnd/>
              <a:tailEnd/>
            </a:ln>
          </p:spPr>
          <p:txBody>
            <a:bodyPr>
              <a:spAutoFit/>
            </a:bodyPr>
            <a:lstStyle/>
            <a:p>
              <a:pPr>
                <a:spcBef>
                  <a:spcPct val="50000"/>
                </a:spcBef>
              </a:pPr>
              <a:r>
                <a:rPr lang="en-US" altLang="zh-CN" sz="2100">
                  <a:latin typeface="微软雅黑" pitchFamily="34" charset="-122"/>
                  <a:ea typeface="微软雅黑" pitchFamily="34" charset="-122"/>
                </a:rPr>
                <a:t>160°E</a:t>
              </a:r>
            </a:p>
          </p:txBody>
        </p:sp>
      </p:grpSp>
      <p:sp>
        <p:nvSpPr>
          <p:cNvPr id="49165" name="Text Box 13"/>
          <p:cNvSpPr txBox="1">
            <a:spLocks noChangeArrowheads="1"/>
          </p:cNvSpPr>
          <p:nvPr/>
        </p:nvSpPr>
        <p:spPr bwMode="auto">
          <a:xfrm>
            <a:off x="4041250" y="1020763"/>
            <a:ext cx="4898387" cy="1662112"/>
          </a:xfrm>
          <a:prstGeom prst="rect">
            <a:avLst/>
          </a:prstGeom>
          <a:noFill/>
          <a:ln w="9525">
            <a:noFill/>
            <a:miter lim="800000"/>
            <a:headEnd/>
            <a:tailEnd/>
          </a:ln>
        </p:spPr>
        <p:txBody>
          <a:bodyPr lIns="96762" tIns="48381" rIns="96762" bIns="48381">
            <a:spAutoFit/>
          </a:bodyPr>
          <a:lstStyle/>
          <a:p>
            <a:r>
              <a:rPr lang="en-US" altLang="zh-CN" sz="3400">
                <a:solidFill>
                  <a:srgbClr val="FF3300"/>
                </a:solidFill>
                <a:latin typeface="微软雅黑" pitchFamily="34" charset="-122"/>
                <a:ea typeface="微软雅黑" pitchFamily="34" charset="-122"/>
              </a:rPr>
              <a:t>               </a:t>
            </a:r>
            <a:r>
              <a:rPr lang="zh-CN" altLang="en-US" sz="3400">
                <a:solidFill>
                  <a:srgbClr val="FF3300"/>
                </a:solidFill>
                <a:latin typeface="微软雅黑" pitchFamily="34" charset="-122"/>
                <a:ea typeface="微软雅黑" pitchFamily="34" charset="-122"/>
              </a:rPr>
              <a:t>中</a:t>
            </a:r>
          </a:p>
          <a:p>
            <a:r>
              <a:rPr lang="zh-CN" altLang="en-US" sz="3400">
                <a:solidFill>
                  <a:srgbClr val="FF3300"/>
                </a:solidFill>
                <a:latin typeface="微软雅黑" pitchFamily="34" charset="-122"/>
                <a:ea typeface="微软雅黑" pitchFamily="34" charset="-122"/>
              </a:rPr>
              <a:t>    东</a:t>
            </a:r>
          </a:p>
          <a:p>
            <a:r>
              <a:rPr lang="zh-CN" altLang="en-US" sz="3400">
                <a:solidFill>
                  <a:srgbClr val="FF3300"/>
                </a:solidFill>
                <a:latin typeface="微软雅黑" pitchFamily="34" charset="-122"/>
                <a:ea typeface="微软雅黑" pitchFamily="34" charset="-122"/>
              </a:rPr>
              <a:t>    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wipe(left)">
                                      <p:cBhvr>
                                        <p:cTn id="7" dur="500"/>
                                        <p:tgtEl>
                                          <p:spTgt spid="491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amond(in)">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165"/>
                                        </p:tgtEl>
                                        <p:attrNameLst>
                                          <p:attrName>style.visibility</p:attrName>
                                        </p:attrNameLst>
                                      </p:cBhvr>
                                      <p:to>
                                        <p:strVal val="visible"/>
                                      </p:to>
                                    </p:set>
                                    <p:animEffect transition="in" filter="wipe(left)">
                                      <p:cBhvr>
                                        <p:cTn id="22" dur="500"/>
                                        <p:tgtEl>
                                          <p:spTgt spid="49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autoUpdateAnimBg="0"/>
      <p:bldP spid="49165"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6634887" y="4079876"/>
            <a:ext cx="1249200" cy="620713"/>
          </a:xfrm>
          <a:prstGeom prst="rect">
            <a:avLst/>
          </a:prstGeom>
          <a:noFill/>
          <a:ln w="9525">
            <a:noFill/>
            <a:miter lim="800000"/>
            <a:headEnd/>
            <a:tailEnd/>
          </a:ln>
        </p:spPr>
        <p:txBody>
          <a:bodyPr lIns="96762" tIns="48381" rIns="96762" bIns="48381">
            <a:spAutoFit/>
          </a:bodyPr>
          <a:lstStyle/>
          <a:p>
            <a:pPr>
              <a:spcBef>
                <a:spcPct val="50000"/>
              </a:spcBef>
            </a:pPr>
            <a:endParaRPr lang="zh-CN" altLang="zh-CN" sz="3400">
              <a:latin typeface="微软雅黑" pitchFamily="34" charset="-122"/>
              <a:ea typeface="微软雅黑" pitchFamily="34" charset="-122"/>
            </a:endParaRPr>
          </a:p>
        </p:txBody>
      </p:sp>
      <p:sp>
        <p:nvSpPr>
          <p:cNvPr id="25603" name="Rectangle 3"/>
          <p:cNvSpPr>
            <a:spLocks noChangeArrowheads="1"/>
          </p:cNvSpPr>
          <p:nvPr/>
        </p:nvSpPr>
        <p:spPr bwMode="auto">
          <a:xfrm>
            <a:off x="298411" y="1198563"/>
            <a:ext cx="7201550" cy="1141412"/>
          </a:xfrm>
          <a:prstGeom prst="rect">
            <a:avLst/>
          </a:prstGeom>
          <a:noFill/>
          <a:ln w="9525">
            <a:noFill/>
            <a:miter lim="800000"/>
            <a:headEnd/>
            <a:tailEnd/>
          </a:ln>
        </p:spPr>
        <p:txBody>
          <a:bodyPr lIns="96762" tIns="48381" rIns="96762" bIns="48381">
            <a:spAutoFit/>
          </a:bodyPr>
          <a:lstStyle/>
          <a:p>
            <a:pPr marL="361950" indent="-361950"/>
            <a:r>
              <a:rPr lang="en-US" altLang="zh-CN" sz="3400">
                <a:solidFill>
                  <a:srgbClr val="0000CC"/>
                </a:solidFill>
                <a:latin typeface="微软雅黑" pitchFamily="34" charset="-122"/>
                <a:ea typeface="微软雅黑" pitchFamily="34" charset="-122"/>
              </a:rPr>
              <a:t>         </a:t>
            </a:r>
            <a:r>
              <a:rPr lang="zh-CN" altLang="en-US" sz="3400">
                <a:solidFill>
                  <a:srgbClr val="0000CC"/>
                </a:solidFill>
                <a:latin typeface="微软雅黑" pitchFamily="34" charset="-122"/>
                <a:ea typeface="微软雅黑" pitchFamily="34" charset="-122"/>
              </a:rPr>
              <a:t>某地（</a:t>
            </a:r>
            <a:r>
              <a:rPr lang="es-EC" altLang="en-US" sz="3400">
                <a:solidFill>
                  <a:srgbClr val="0000CC"/>
                </a:solidFill>
                <a:latin typeface="微软雅黑" pitchFamily="34" charset="-122"/>
                <a:ea typeface="微软雅黑" pitchFamily="34" charset="-122"/>
              </a:rPr>
              <a:t>112°E,33°N</a:t>
            </a:r>
            <a:r>
              <a:rPr lang="zh-CN" altLang="en-US" sz="3400">
                <a:solidFill>
                  <a:srgbClr val="0000CC"/>
                </a:solidFill>
                <a:latin typeface="微软雅黑" pitchFamily="34" charset="-122"/>
                <a:ea typeface="微软雅黑" pitchFamily="34" charset="-122"/>
              </a:rPr>
              <a:t>）位于北京</a:t>
            </a:r>
            <a:r>
              <a:rPr lang="es-EC" altLang="en-US" sz="3400">
                <a:solidFill>
                  <a:srgbClr val="0000CC"/>
                </a:solidFill>
                <a:latin typeface="微软雅黑" pitchFamily="34" charset="-122"/>
                <a:ea typeface="微软雅黑" pitchFamily="34" charset="-122"/>
              </a:rPr>
              <a:t>116°E,40°N</a:t>
            </a:r>
            <a:r>
              <a:rPr lang="zh-CN" altLang="en-US" sz="3400">
                <a:solidFill>
                  <a:srgbClr val="0000CC"/>
                </a:solidFill>
                <a:latin typeface="微软雅黑" pitchFamily="34" charset="-122"/>
                <a:ea typeface="微软雅黑" pitchFamily="34" charset="-122"/>
              </a:rPr>
              <a:t>）的</a:t>
            </a:r>
            <a:r>
              <a:rPr lang="es-EC" altLang="en-US" sz="3400">
                <a:solidFill>
                  <a:srgbClr val="0000CC"/>
                </a:solidFill>
                <a:latin typeface="微软雅黑" pitchFamily="34" charset="-122"/>
                <a:ea typeface="微软雅黑" pitchFamily="34" charset="-122"/>
              </a:rPr>
              <a:t>______</a:t>
            </a:r>
            <a:r>
              <a:rPr lang="zh-CN" altLang="en-US" sz="3400">
                <a:solidFill>
                  <a:srgbClr val="0000CC"/>
                </a:solidFill>
                <a:latin typeface="微软雅黑" pitchFamily="34" charset="-122"/>
                <a:ea typeface="微软雅黑" pitchFamily="34" charset="-122"/>
              </a:rPr>
              <a:t>方。</a:t>
            </a:r>
          </a:p>
        </p:txBody>
      </p:sp>
      <p:grpSp>
        <p:nvGrpSpPr>
          <p:cNvPr id="2" name="Group 4"/>
          <p:cNvGrpSpPr>
            <a:grpSpLocks/>
          </p:cNvGrpSpPr>
          <p:nvPr/>
        </p:nvGrpSpPr>
        <p:grpSpPr bwMode="auto">
          <a:xfrm>
            <a:off x="876186" y="3289300"/>
            <a:ext cx="4509501" cy="3024188"/>
            <a:chOff x="0" y="0"/>
            <a:chExt cx="2131" cy="1905"/>
          </a:xfrm>
        </p:grpSpPr>
        <p:sp>
          <p:nvSpPr>
            <p:cNvPr id="25627" name="Line 5"/>
            <p:cNvSpPr>
              <a:spLocks noChangeShapeType="1"/>
            </p:cNvSpPr>
            <p:nvPr/>
          </p:nvSpPr>
          <p:spPr bwMode="auto">
            <a:xfrm>
              <a:off x="0" y="998"/>
              <a:ext cx="2131" cy="0"/>
            </a:xfrm>
            <a:prstGeom prst="line">
              <a:avLst/>
            </a:prstGeom>
            <a:noFill/>
            <a:ln w="28575">
              <a:solidFill>
                <a:schemeClr val="tx1"/>
              </a:solidFill>
              <a:round/>
              <a:headEnd/>
              <a:tailEnd/>
            </a:ln>
          </p:spPr>
          <p:txBody>
            <a:bodyPr/>
            <a:lstStyle/>
            <a:p>
              <a:endParaRPr lang="zh-CN" altLang="en-US"/>
            </a:p>
          </p:txBody>
        </p:sp>
        <p:sp>
          <p:nvSpPr>
            <p:cNvPr id="25628" name="Line 6"/>
            <p:cNvSpPr>
              <a:spLocks noChangeShapeType="1"/>
            </p:cNvSpPr>
            <p:nvPr/>
          </p:nvSpPr>
          <p:spPr bwMode="auto">
            <a:xfrm>
              <a:off x="1043" y="0"/>
              <a:ext cx="0" cy="1905"/>
            </a:xfrm>
            <a:prstGeom prst="line">
              <a:avLst/>
            </a:prstGeom>
            <a:noFill/>
            <a:ln w="28575">
              <a:solidFill>
                <a:schemeClr val="tx1"/>
              </a:solidFill>
              <a:round/>
              <a:headEnd/>
              <a:tailEnd/>
            </a:ln>
          </p:spPr>
          <p:txBody>
            <a:bodyPr/>
            <a:lstStyle/>
            <a:p>
              <a:endParaRPr lang="zh-CN" altLang="en-US"/>
            </a:p>
          </p:txBody>
        </p:sp>
      </p:grpSp>
      <p:sp>
        <p:nvSpPr>
          <p:cNvPr id="50183" name="Oval 7"/>
          <p:cNvSpPr>
            <a:spLocks noChangeArrowheads="1"/>
          </p:cNvSpPr>
          <p:nvPr/>
        </p:nvSpPr>
        <p:spPr bwMode="auto">
          <a:xfrm>
            <a:off x="2987286" y="4800600"/>
            <a:ext cx="192063" cy="146050"/>
          </a:xfrm>
          <a:prstGeom prst="ellipse">
            <a:avLst/>
          </a:prstGeom>
          <a:solidFill>
            <a:srgbClr val="FF3300"/>
          </a:solidFill>
          <a:ln w="9525">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50184" name="Rectangle 8"/>
          <p:cNvSpPr>
            <a:spLocks noChangeArrowheads="1"/>
          </p:cNvSpPr>
          <p:nvPr/>
        </p:nvSpPr>
        <p:spPr bwMode="auto">
          <a:xfrm>
            <a:off x="5484099" y="4656139"/>
            <a:ext cx="746028" cy="376237"/>
          </a:xfrm>
          <a:prstGeom prst="rect">
            <a:avLst/>
          </a:prstGeom>
          <a:noFill/>
          <a:ln w="9525">
            <a:noFill/>
            <a:miter lim="800000"/>
            <a:headEnd/>
            <a:tailEnd/>
          </a:ln>
        </p:spPr>
        <p:txBody>
          <a:bodyPr wrap="none" lIns="96762" tIns="48381" rIns="96762" bIns="48381">
            <a:spAutoFit/>
          </a:bodyPr>
          <a:lstStyle/>
          <a:p>
            <a:r>
              <a:rPr lang="es-EC" altLang="en-US">
                <a:solidFill>
                  <a:srgbClr val="FF3300"/>
                </a:solidFill>
                <a:latin typeface="微软雅黑" pitchFamily="34" charset="-122"/>
                <a:ea typeface="微软雅黑" pitchFamily="34" charset="-122"/>
              </a:rPr>
              <a:t>40°N</a:t>
            </a:r>
            <a:endParaRPr lang="zh-CN" altLang="en-US">
              <a:solidFill>
                <a:srgbClr val="FF3300"/>
              </a:solidFill>
              <a:latin typeface="微软雅黑" pitchFamily="34" charset="-122"/>
              <a:ea typeface="微软雅黑" pitchFamily="34" charset="-122"/>
            </a:endParaRPr>
          </a:p>
        </p:txBody>
      </p:sp>
      <p:sp>
        <p:nvSpPr>
          <p:cNvPr id="50185" name="Rectangle 9"/>
          <p:cNvSpPr>
            <a:spLocks noChangeArrowheads="1"/>
          </p:cNvSpPr>
          <p:nvPr/>
        </p:nvSpPr>
        <p:spPr bwMode="auto">
          <a:xfrm>
            <a:off x="2409511" y="2927350"/>
            <a:ext cx="820631" cy="376238"/>
          </a:xfrm>
          <a:prstGeom prst="rect">
            <a:avLst/>
          </a:prstGeom>
          <a:noFill/>
          <a:ln w="9525">
            <a:noFill/>
            <a:miter lim="800000"/>
            <a:headEnd/>
            <a:tailEnd/>
          </a:ln>
        </p:spPr>
        <p:txBody>
          <a:bodyPr wrap="none" lIns="96762" tIns="48381" rIns="96762" bIns="48381">
            <a:spAutoFit/>
          </a:bodyPr>
          <a:lstStyle/>
          <a:p>
            <a:r>
              <a:rPr lang="es-EC" altLang="en-US">
                <a:solidFill>
                  <a:srgbClr val="FF3300"/>
                </a:solidFill>
                <a:latin typeface="微软雅黑" pitchFamily="34" charset="-122"/>
                <a:ea typeface="微软雅黑" pitchFamily="34" charset="-122"/>
              </a:rPr>
              <a:t>116°E</a:t>
            </a:r>
            <a:endParaRPr lang="zh-CN" altLang="en-US">
              <a:solidFill>
                <a:srgbClr val="FF3300"/>
              </a:solidFill>
              <a:latin typeface="微软雅黑" pitchFamily="34" charset="-122"/>
              <a:ea typeface="微软雅黑" pitchFamily="34" charset="-122"/>
            </a:endParaRPr>
          </a:p>
        </p:txBody>
      </p:sp>
      <p:sp>
        <p:nvSpPr>
          <p:cNvPr id="50186" name="Text Box 10"/>
          <p:cNvSpPr txBox="1">
            <a:spLocks noChangeArrowheads="1"/>
          </p:cNvSpPr>
          <p:nvPr/>
        </p:nvSpPr>
        <p:spPr bwMode="auto">
          <a:xfrm>
            <a:off x="3179349" y="4946650"/>
            <a:ext cx="1246025" cy="374650"/>
          </a:xfrm>
          <a:prstGeom prst="rect">
            <a:avLst/>
          </a:prstGeom>
          <a:noFill/>
          <a:ln w="9525">
            <a:noFill/>
            <a:miter lim="800000"/>
            <a:headEnd/>
            <a:tailEnd/>
          </a:ln>
        </p:spPr>
        <p:txBody>
          <a:bodyPr lIns="96762" tIns="48381" rIns="96762" bIns="48381">
            <a:spAutoFit/>
          </a:bodyPr>
          <a:lstStyle/>
          <a:p>
            <a:pPr>
              <a:spcBef>
                <a:spcPct val="50000"/>
              </a:spcBef>
            </a:pPr>
            <a:r>
              <a:rPr lang="zh-CN" altLang="en-US">
                <a:solidFill>
                  <a:srgbClr val="FF3300"/>
                </a:solidFill>
                <a:latin typeface="微软雅黑" pitchFamily="34" charset="-122"/>
                <a:ea typeface="微软雅黑" pitchFamily="34" charset="-122"/>
              </a:rPr>
              <a:t>北京</a:t>
            </a:r>
          </a:p>
        </p:txBody>
      </p:sp>
      <p:sp>
        <p:nvSpPr>
          <p:cNvPr id="50187" name="Line 11"/>
          <p:cNvSpPr>
            <a:spLocks noChangeShapeType="1"/>
          </p:cNvSpPr>
          <p:nvPr/>
        </p:nvSpPr>
        <p:spPr bwMode="auto">
          <a:xfrm>
            <a:off x="1930149" y="3289300"/>
            <a:ext cx="0" cy="3024188"/>
          </a:xfrm>
          <a:prstGeom prst="line">
            <a:avLst/>
          </a:prstGeom>
          <a:noFill/>
          <a:ln w="28575">
            <a:solidFill>
              <a:srgbClr val="008000"/>
            </a:solidFill>
            <a:round/>
            <a:headEnd/>
            <a:tailEnd/>
          </a:ln>
        </p:spPr>
        <p:txBody>
          <a:bodyPr lIns="96762" tIns="48381" rIns="96762" bIns="48381"/>
          <a:lstStyle/>
          <a:p>
            <a:endParaRPr lang="zh-CN" altLang="en-US"/>
          </a:p>
        </p:txBody>
      </p:sp>
      <p:sp>
        <p:nvSpPr>
          <p:cNvPr id="50188" name="Line 12"/>
          <p:cNvSpPr>
            <a:spLocks noChangeShapeType="1"/>
          </p:cNvSpPr>
          <p:nvPr/>
        </p:nvSpPr>
        <p:spPr bwMode="auto">
          <a:xfrm>
            <a:off x="876186" y="5667375"/>
            <a:ext cx="4509501" cy="0"/>
          </a:xfrm>
          <a:prstGeom prst="line">
            <a:avLst/>
          </a:prstGeom>
          <a:noFill/>
          <a:ln w="28575">
            <a:solidFill>
              <a:srgbClr val="008000"/>
            </a:solidFill>
            <a:round/>
            <a:headEnd/>
            <a:tailEnd/>
          </a:ln>
        </p:spPr>
        <p:txBody>
          <a:bodyPr lIns="96762" tIns="48381" rIns="96762" bIns="48381"/>
          <a:lstStyle/>
          <a:p>
            <a:endParaRPr lang="zh-CN" altLang="en-US"/>
          </a:p>
        </p:txBody>
      </p:sp>
      <p:sp>
        <p:nvSpPr>
          <p:cNvPr id="50189" name="Oval 13"/>
          <p:cNvSpPr>
            <a:spLocks noChangeArrowheads="1"/>
          </p:cNvSpPr>
          <p:nvPr/>
        </p:nvSpPr>
        <p:spPr bwMode="auto">
          <a:xfrm>
            <a:off x="1739673" y="5522913"/>
            <a:ext cx="287301" cy="214312"/>
          </a:xfrm>
          <a:prstGeom prst="ellipse">
            <a:avLst/>
          </a:prstGeom>
          <a:solidFill>
            <a:srgbClr val="008000"/>
          </a:solidFill>
          <a:ln w="9525">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50190" name="Text Box 14"/>
          <p:cNvSpPr txBox="1">
            <a:spLocks noChangeArrowheads="1"/>
          </p:cNvSpPr>
          <p:nvPr/>
        </p:nvSpPr>
        <p:spPr bwMode="auto">
          <a:xfrm>
            <a:off x="684125" y="5808664"/>
            <a:ext cx="1150787" cy="376237"/>
          </a:xfrm>
          <a:prstGeom prst="rect">
            <a:avLst/>
          </a:prstGeom>
          <a:noFill/>
          <a:ln w="9525">
            <a:noFill/>
            <a:miter lim="800000"/>
            <a:headEnd/>
            <a:tailEnd/>
          </a:ln>
        </p:spPr>
        <p:txBody>
          <a:bodyPr lIns="96762" tIns="48381" rIns="96762" bIns="48381">
            <a:spAutoFit/>
          </a:bodyPr>
          <a:lstStyle/>
          <a:p>
            <a:pPr>
              <a:spcBef>
                <a:spcPct val="50000"/>
              </a:spcBef>
            </a:pPr>
            <a:r>
              <a:rPr lang="zh-CN" altLang="en-US">
                <a:solidFill>
                  <a:srgbClr val="008000"/>
                </a:solidFill>
                <a:latin typeface="微软雅黑" pitchFamily="34" charset="-122"/>
                <a:ea typeface="微软雅黑" pitchFamily="34" charset="-122"/>
              </a:rPr>
              <a:t>内乡</a:t>
            </a:r>
          </a:p>
        </p:txBody>
      </p:sp>
      <p:sp>
        <p:nvSpPr>
          <p:cNvPr id="50191" name="Rectangle 15"/>
          <p:cNvSpPr>
            <a:spLocks noChangeArrowheads="1"/>
          </p:cNvSpPr>
          <p:nvPr/>
        </p:nvSpPr>
        <p:spPr bwMode="auto">
          <a:xfrm>
            <a:off x="5579336" y="5522913"/>
            <a:ext cx="747615" cy="374650"/>
          </a:xfrm>
          <a:prstGeom prst="rect">
            <a:avLst/>
          </a:prstGeom>
          <a:noFill/>
          <a:ln w="9525">
            <a:noFill/>
            <a:miter lim="800000"/>
            <a:headEnd/>
            <a:tailEnd/>
          </a:ln>
        </p:spPr>
        <p:txBody>
          <a:bodyPr wrap="none" lIns="96762" tIns="48381" rIns="96762" bIns="48381">
            <a:spAutoFit/>
          </a:bodyPr>
          <a:lstStyle/>
          <a:p>
            <a:r>
              <a:rPr lang="es-EC" altLang="en-US">
                <a:solidFill>
                  <a:srgbClr val="008000"/>
                </a:solidFill>
                <a:latin typeface="微软雅黑" pitchFamily="34" charset="-122"/>
                <a:ea typeface="微软雅黑" pitchFamily="34" charset="-122"/>
              </a:rPr>
              <a:t>33°N</a:t>
            </a:r>
            <a:endParaRPr lang="zh-CN" altLang="en-US">
              <a:solidFill>
                <a:srgbClr val="008000"/>
              </a:solidFill>
              <a:latin typeface="微软雅黑" pitchFamily="34" charset="-122"/>
              <a:ea typeface="微软雅黑" pitchFamily="34" charset="-122"/>
            </a:endParaRPr>
          </a:p>
        </p:txBody>
      </p:sp>
      <p:sp>
        <p:nvSpPr>
          <p:cNvPr id="50192" name="Rectangle 16"/>
          <p:cNvSpPr>
            <a:spLocks noChangeArrowheads="1"/>
          </p:cNvSpPr>
          <p:nvPr/>
        </p:nvSpPr>
        <p:spPr bwMode="auto">
          <a:xfrm>
            <a:off x="779362" y="2927350"/>
            <a:ext cx="820630" cy="376238"/>
          </a:xfrm>
          <a:prstGeom prst="rect">
            <a:avLst/>
          </a:prstGeom>
          <a:noFill/>
          <a:ln w="9525">
            <a:noFill/>
            <a:miter lim="800000"/>
            <a:headEnd/>
            <a:tailEnd/>
          </a:ln>
        </p:spPr>
        <p:txBody>
          <a:bodyPr wrap="none" lIns="96762" tIns="48381" rIns="96762" bIns="48381">
            <a:spAutoFit/>
          </a:bodyPr>
          <a:lstStyle/>
          <a:p>
            <a:r>
              <a:rPr lang="es-EC" altLang="en-US">
                <a:solidFill>
                  <a:srgbClr val="008000"/>
                </a:solidFill>
                <a:latin typeface="微软雅黑" pitchFamily="34" charset="-122"/>
                <a:ea typeface="微软雅黑" pitchFamily="34" charset="-122"/>
              </a:rPr>
              <a:t>112°E</a:t>
            </a:r>
            <a:endParaRPr lang="zh-CN" altLang="en-US">
              <a:solidFill>
                <a:srgbClr val="008000"/>
              </a:solidFill>
              <a:latin typeface="微软雅黑" pitchFamily="34" charset="-122"/>
              <a:ea typeface="微软雅黑" pitchFamily="34" charset="-122"/>
            </a:endParaRPr>
          </a:p>
        </p:txBody>
      </p:sp>
      <p:grpSp>
        <p:nvGrpSpPr>
          <p:cNvPr id="3" name="Group 17"/>
          <p:cNvGrpSpPr>
            <a:grpSpLocks/>
          </p:cNvGrpSpPr>
          <p:nvPr/>
        </p:nvGrpSpPr>
        <p:grpSpPr bwMode="auto">
          <a:xfrm>
            <a:off x="7306312" y="3938589"/>
            <a:ext cx="4126963" cy="2528887"/>
            <a:chOff x="0" y="0"/>
            <a:chExt cx="1950" cy="1594"/>
          </a:xfrm>
        </p:grpSpPr>
        <p:grpSp>
          <p:nvGrpSpPr>
            <p:cNvPr id="4" name="Group 18"/>
            <p:cNvGrpSpPr>
              <a:grpSpLocks/>
            </p:cNvGrpSpPr>
            <p:nvPr/>
          </p:nvGrpSpPr>
          <p:grpSpPr bwMode="auto">
            <a:xfrm>
              <a:off x="0" y="0"/>
              <a:ext cx="1950" cy="1594"/>
              <a:chOff x="0" y="0"/>
              <a:chExt cx="1950" cy="1594"/>
            </a:xfrm>
          </p:grpSpPr>
          <p:pic>
            <p:nvPicPr>
              <p:cNvPr id="25624" name="Picture 19" descr="pic_231617"/>
              <p:cNvPicPr>
                <a:picLocks noChangeAspect="1" noChangeArrowheads="1"/>
              </p:cNvPicPr>
              <p:nvPr/>
            </p:nvPicPr>
            <p:blipFill>
              <a:blip r:embed="rId2" cstate="print"/>
              <a:srcRect b="14"/>
              <a:stretch>
                <a:fillRect/>
              </a:stretch>
            </p:blipFill>
            <p:spPr bwMode="auto">
              <a:xfrm>
                <a:off x="0" y="0"/>
                <a:ext cx="1950" cy="1594"/>
              </a:xfrm>
              <a:prstGeom prst="rect">
                <a:avLst/>
              </a:prstGeom>
              <a:noFill/>
              <a:ln w="9525">
                <a:noFill/>
                <a:miter lim="800000"/>
                <a:headEnd/>
                <a:tailEnd/>
              </a:ln>
            </p:spPr>
          </p:pic>
          <p:sp>
            <p:nvSpPr>
              <p:cNvPr id="25625" name="Oval 20"/>
              <p:cNvSpPr>
                <a:spLocks noChangeArrowheads="1"/>
              </p:cNvSpPr>
              <p:nvPr/>
            </p:nvSpPr>
            <p:spPr bwMode="auto">
              <a:xfrm>
                <a:off x="590" y="1186"/>
                <a:ext cx="136" cy="136"/>
              </a:xfrm>
              <a:prstGeom prst="ellipse">
                <a:avLst/>
              </a:prstGeom>
              <a:solidFill>
                <a:srgbClr val="FF3300"/>
              </a:solid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sp>
            <p:nvSpPr>
              <p:cNvPr id="50197" name="AutoShape 21"/>
              <p:cNvSpPr>
                <a:spLocks noChangeArrowheads="1"/>
              </p:cNvSpPr>
              <p:nvPr/>
            </p:nvSpPr>
            <p:spPr bwMode="auto">
              <a:xfrm>
                <a:off x="1043" y="279"/>
                <a:ext cx="227" cy="227"/>
              </a:xfrm>
              <a:prstGeom prst="star5">
                <a:avLst/>
              </a:prstGeom>
              <a:solidFill>
                <a:srgbClr val="FF3300"/>
              </a:solidFill>
              <a:ln w="9525">
                <a:solidFill>
                  <a:schemeClr val="tx1"/>
                </a:solidFill>
                <a:miter lim="800000"/>
                <a:headEnd/>
                <a:tailEnd/>
              </a:ln>
              <a:effectLst/>
            </p:spPr>
            <p:txBody>
              <a:bodyPr wrap="none" anchor="ctr"/>
              <a:lstStyle/>
              <a:p>
                <a:pPr>
                  <a:defRPr/>
                </a:pPr>
                <a:endParaRPr lang="zh-CN" altLang="en-US">
                  <a:latin typeface="微软雅黑" pitchFamily="34" charset="-122"/>
                  <a:ea typeface="微软雅黑" pitchFamily="34" charset="-122"/>
                </a:endParaRPr>
              </a:p>
            </p:txBody>
          </p:sp>
        </p:grpSp>
        <p:sp>
          <p:nvSpPr>
            <p:cNvPr id="25622" name="Text Box 22"/>
            <p:cNvSpPr txBox="1">
              <a:spLocks noChangeArrowheads="1"/>
            </p:cNvSpPr>
            <p:nvPr/>
          </p:nvSpPr>
          <p:spPr bwMode="auto">
            <a:xfrm>
              <a:off x="408" y="1316"/>
              <a:ext cx="544" cy="233"/>
            </a:xfrm>
            <a:prstGeom prst="rect">
              <a:avLst/>
            </a:prstGeom>
            <a:noFill/>
            <a:ln w="9525">
              <a:noFill/>
              <a:miter lim="800000"/>
              <a:headEnd/>
              <a:tailEnd/>
            </a:ln>
          </p:spPr>
          <p:txBody>
            <a:bodyPr>
              <a:spAutoFit/>
            </a:bodyPr>
            <a:lstStyle/>
            <a:p>
              <a:pPr>
                <a:spcBef>
                  <a:spcPct val="50000"/>
                </a:spcBef>
              </a:pPr>
              <a:r>
                <a:rPr lang="zh-CN" altLang="en-US">
                  <a:solidFill>
                    <a:srgbClr val="0000CC"/>
                  </a:solidFill>
                  <a:latin typeface="微软雅黑" pitchFamily="34" charset="-122"/>
                  <a:ea typeface="微软雅黑" pitchFamily="34" charset="-122"/>
                </a:rPr>
                <a:t>内乡</a:t>
              </a:r>
            </a:p>
          </p:txBody>
        </p:sp>
        <p:sp>
          <p:nvSpPr>
            <p:cNvPr id="25623" name="Text Box 23"/>
            <p:cNvSpPr txBox="1">
              <a:spLocks noChangeArrowheads="1"/>
            </p:cNvSpPr>
            <p:nvPr/>
          </p:nvSpPr>
          <p:spPr bwMode="auto">
            <a:xfrm>
              <a:off x="771" y="499"/>
              <a:ext cx="589" cy="233"/>
            </a:xfrm>
            <a:prstGeom prst="rect">
              <a:avLst/>
            </a:prstGeom>
            <a:noFill/>
            <a:ln w="9525">
              <a:noFill/>
              <a:miter lim="800000"/>
              <a:headEnd/>
              <a:tailEnd/>
            </a:ln>
          </p:spPr>
          <p:txBody>
            <a:bodyPr>
              <a:spAutoFit/>
            </a:bodyPr>
            <a:lstStyle/>
            <a:p>
              <a:pPr>
                <a:spcBef>
                  <a:spcPct val="50000"/>
                </a:spcBef>
              </a:pPr>
              <a:r>
                <a:rPr lang="zh-CN" altLang="en-US">
                  <a:solidFill>
                    <a:srgbClr val="0000CC"/>
                  </a:solidFill>
                  <a:latin typeface="微软雅黑" pitchFamily="34" charset="-122"/>
                  <a:ea typeface="微软雅黑" pitchFamily="34" charset="-122"/>
                </a:rPr>
                <a:t>北京</a:t>
              </a:r>
            </a:p>
          </p:txBody>
        </p:sp>
      </p:grpSp>
      <p:pic>
        <p:nvPicPr>
          <p:cNvPr id="50200" name="Picture 24" descr="u=45664653,2315550568&amp;fm=0&amp;gp=40">
            <a:hlinkClick r:id="rId3"/>
          </p:cNvPr>
          <p:cNvPicPr>
            <a:picLocks noChangeAspect="1" noChangeArrowheads="1"/>
          </p:cNvPicPr>
          <p:nvPr/>
        </p:nvPicPr>
        <p:blipFill>
          <a:blip r:embed="rId4" cstate="print"/>
          <a:srcRect/>
          <a:stretch>
            <a:fillRect/>
          </a:stretch>
        </p:blipFill>
        <p:spPr bwMode="auto">
          <a:xfrm>
            <a:off x="7690437" y="1057275"/>
            <a:ext cx="3503156" cy="2306638"/>
          </a:xfrm>
          <a:prstGeom prst="rect">
            <a:avLst/>
          </a:prstGeom>
          <a:noFill/>
          <a:ln w="9525">
            <a:noFill/>
            <a:miter lim="800000"/>
            <a:headEnd/>
            <a:tailEnd/>
          </a:ln>
        </p:spPr>
      </p:pic>
      <p:sp>
        <p:nvSpPr>
          <p:cNvPr id="50201" name="Oval 25"/>
          <p:cNvSpPr>
            <a:spLocks noChangeArrowheads="1"/>
          </p:cNvSpPr>
          <p:nvPr/>
        </p:nvSpPr>
        <p:spPr bwMode="auto">
          <a:xfrm>
            <a:off x="9898361" y="2351088"/>
            <a:ext cx="192063" cy="144462"/>
          </a:xfrm>
          <a:prstGeom prst="ellipse">
            <a:avLst/>
          </a:prstGeom>
          <a:solidFill>
            <a:srgbClr val="FF3300"/>
          </a:solidFill>
          <a:ln w="9525">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50202" name="AutoShape 26"/>
          <p:cNvSpPr>
            <a:spLocks noChangeArrowheads="1"/>
          </p:cNvSpPr>
          <p:nvPr/>
        </p:nvSpPr>
        <p:spPr bwMode="auto">
          <a:xfrm>
            <a:off x="10090425" y="1919289"/>
            <a:ext cx="287300" cy="217487"/>
          </a:xfrm>
          <a:prstGeom prst="star5">
            <a:avLst/>
          </a:prstGeom>
          <a:solidFill>
            <a:srgbClr val="FF3300"/>
          </a:solidFill>
          <a:ln w="9525">
            <a:solidFill>
              <a:schemeClr val="tx1"/>
            </a:solidFill>
            <a:miter lim="800000"/>
            <a:headEnd/>
            <a:tailEnd/>
          </a:ln>
          <a:effectLst/>
        </p:spPr>
        <p:txBody>
          <a:bodyPr wrap="none" lIns="96762" tIns="48381" rIns="96762" bIns="48381" anchor="ctr"/>
          <a:lstStyle/>
          <a:p>
            <a:pPr>
              <a:defRPr/>
            </a:pPr>
            <a:endParaRPr lang="zh-CN" altLang="en-US">
              <a:latin typeface="微软雅黑" pitchFamily="34" charset="-122"/>
              <a:ea typeface="微软雅黑" pitchFamily="34" charset="-122"/>
            </a:endParaRPr>
          </a:p>
        </p:txBody>
      </p:sp>
      <p:sp>
        <p:nvSpPr>
          <p:cNvPr id="50203" name="Text Box 27"/>
          <p:cNvSpPr txBox="1">
            <a:spLocks noChangeArrowheads="1"/>
          </p:cNvSpPr>
          <p:nvPr/>
        </p:nvSpPr>
        <p:spPr bwMode="auto">
          <a:xfrm>
            <a:off x="3919028" y="1646239"/>
            <a:ext cx="1439675" cy="619125"/>
          </a:xfrm>
          <a:prstGeom prst="rect">
            <a:avLst/>
          </a:prstGeom>
          <a:noFill/>
          <a:ln w="9525">
            <a:noFill/>
            <a:miter lim="800000"/>
            <a:headEnd/>
            <a:tailEnd/>
          </a:ln>
        </p:spPr>
        <p:txBody>
          <a:bodyPr lIns="96762" tIns="48381" rIns="96762" bIns="48381">
            <a:spAutoFit/>
          </a:bodyPr>
          <a:lstStyle/>
          <a:p>
            <a:pPr>
              <a:spcBef>
                <a:spcPct val="50000"/>
              </a:spcBef>
            </a:pPr>
            <a:r>
              <a:rPr lang="zh-CN" altLang="en-US" sz="3400">
                <a:solidFill>
                  <a:srgbClr val="FF3300"/>
                </a:solidFill>
                <a:latin typeface="微软雅黑" pitchFamily="34" charset="-122"/>
                <a:ea typeface="微软雅黑" pitchFamily="34" charset="-122"/>
              </a:rPr>
              <a:t>西南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0200"/>
                                        </p:tgtEl>
                                        <p:attrNameLst>
                                          <p:attrName>style.visibility</p:attrName>
                                        </p:attrNameLst>
                                      </p:cBhvr>
                                      <p:to>
                                        <p:strVal val="visible"/>
                                      </p:to>
                                    </p:set>
                                    <p:animEffect transition="in" filter="wipe(left)">
                                      <p:cBhvr>
                                        <p:cTn id="7" dur="500"/>
                                        <p:tgtEl>
                                          <p:spTgt spid="502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0202"/>
                                        </p:tgtEl>
                                        <p:attrNameLst>
                                          <p:attrName>style.visibility</p:attrName>
                                        </p:attrNameLst>
                                      </p:cBhvr>
                                      <p:to>
                                        <p:strVal val="visible"/>
                                      </p:to>
                                    </p:set>
                                    <p:animEffect transition="in" filter="wipe(left)">
                                      <p:cBhvr>
                                        <p:cTn id="12" dur="500"/>
                                        <p:tgtEl>
                                          <p:spTgt spid="5020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0201"/>
                                        </p:tgtEl>
                                        <p:attrNameLst>
                                          <p:attrName>style.visibility</p:attrName>
                                        </p:attrNameLst>
                                      </p:cBhvr>
                                      <p:to>
                                        <p:strVal val="visible"/>
                                      </p:to>
                                    </p:set>
                                    <p:animEffect transition="in" filter="wipe(left)">
                                      <p:cBhvr>
                                        <p:cTn id="15" dur="500"/>
                                        <p:tgtEl>
                                          <p:spTgt spid="5020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0183"/>
                                        </p:tgtEl>
                                        <p:attrNameLst>
                                          <p:attrName>style.visibility</p:attrName>
                                        </p:attrNameLst>
                                      </p:cBhvr>
                                      <p:to>
                                        <p:strVal val="visible"/>
                                      </p:to>
                                    </p:set>
                                    <p:animEffect transition="in" filter="wipe(left)">
                                      <p:cBhvr>
                                        <p:cTn id="30" dur="500"/>
                                        <p:tgtEl>
                                          <p:spTgt spid="5018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0186"/>
                                        </p:tgtEl>
                                        <p:attrNameLst>
                                          <p:attrName>style.visibility</p:attrName>
                                        </p:attrNameLst>
                                      </p:cBhvr>
                                      <p:to>
                                        <p:strVal val="visible"/>
                                      </p:to>
                                    </p:set>
                                    <p:animEffect transition="in" filter="wipe(left)">
                                      <p:cBhvr>
                                        <p:cTn id="33" dur="500"/>
                                        <p:tgtEl>
                                          <p:spTgt spid="5018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0185"/>
                                        </p:tgtEl>
                                        <p:attrNameLst>
                                          <p:attrName>style.visibility</p:attrName>
                                        </p:attrNameLst>
                                      </p:cBhvr>
                                      <p:to>
                                        <p:strVal val="visible"/>
                                      </p:to>
                                    </p:set>
                                    <p:animEffect transition="in" filter="wipe(left)">
                                      <p:cBhvr>
                                        <p:cTn id="38" dur="500"/>
                                        <p:tgtEl>
                                          <p:spTgt spid="501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184"/>
                                        </p:tgtEl>
                                        <p:attrNameLst>
                                          <p:attrName>style.visibility</p:attrName>
                                        </p:attrNameLst>
                                      </p:cBhvr>
                                      <p:to>
                                        <p:strVal val="visible"/>
                                      </p:to>
                                    </p:set>
                                    <p:animEffect transition="in" filter="wipe(left)">
                                      <p:cBhvr>
                                        <p:cTn id="43" dur="500"/>
                                        <p:tgtEl>
                                          <p:spTgt spid="5018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50187"/>
                                        </p:tgtEl>
                                        <p:attrNameLst>
                                          <p:attrName>style.visibility</p:attrName>
                                        </p:attrNameLst>
                                      </p:cBhvr>
                                      <p:to>
                                        <p:strVal val="visible"/>
                                      </p:to>
                                    </p:set>
                                    <p:animEffect transition="in" filter="wipe(up)">
                                      <p:cBhvr>
                                        <p:cTn id="48" dur="500"/>
                                        <p:tgtEl>
                                          <p:spTgt spid="5018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50192"/>
                                        </p:tgtEl>
                                        <p:attrNameLst>
                                          <p:attrName>style.visibility</p:attrName>
                                        </p:attrNameLst>
                                      </p:cBhvr>
                                      <p:to>
                                        <p:strVal val="visible"/>
                                      </p:to>
                                    </p:set>
                                    <p:animEffect transition="in" filter="wipe(up)">
                                      <p:cBhvr>
                                        <p:cTn id="51" dur="500"/>
                                        <p:tgtEl>
                                          <p:spTgt spid="5019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0188"/>
                                        </p:tgtEl>
                                        <p:attrNameLst>
                                          <p:attrName>style.visibility</p:attrName>
                                        </p:attrNameLst>
                                      </p:cBhvr>
                                      <p:to>
                                        <p:strVal val="visible"/>
                                      </p:to>
                                    </p:set>
                                    <p:animEffect transition="in" filter="wipe(left)">
                                      <p:cBhvr>
                                        <p:cTn id="56" dur="500"/>
                                        <p:tgtEl>
                                          <p:spTgt spid="5018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0191"/>
                                        </p:tgtEl>
                                        <p:attrNameLst>
                                          <p:attrName>style.visibility</p:attrName>
                                        </p:attrNameLst>
                                      </p:cBhvr>
                                      <p:to>
                                        <p:strVal val="visible"/>
                                      </p:to>
                                    </p:set>
                                    <p:animEffect transition="in" filter="wipe(left)">
                                      <p:cBhvr>
                                        <p:cTn id="59" dur="500"/>
                                        <p:tgtEl>
                                          <p:spTgt spid="5019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0189"/>
                                        </p:tgtEl>
                                        <p:attrNameLst>
                                          <p:attrName>style.visibility</p:attrName>
                                        </p:attrNameLst>
                                      </p:cBhvr>
                                      <p:to>
                                        <p:strVal val="visible"/>
                                      </p:to>
                                    </p:set>
                                    <p:animEffect transition="in" filter="wipe(left)">
                                      <p:cBhvr>
                                        <p:cTn id="64" dur="500"/>
                                        <p:tgtEl>
                                          <p:spTgt spid="50189"/>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0190"/>
                                        </p:tgtEl>
                                        <p:attrNameLst>
                                          <p:attrName>style.visibility</p:attrName>
                                        </p:attrNameLst>
                                      </p:cBhvr>
                                      <p:to>
                                        <p:strVal val="visible"/>
                                      </p:to>
                                    </p:set>
                                    <p:animEffect transition="in" filter="wipe(left)">
                                      <p:cBhvr>
                                        <p:cTn id="67" dur="500"/>
                                        <p:tgtEl>
                                          <p:spTgt spid="5019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0203"/>
                                        </p:tgtEl>
                                        <p:attrNameLst>
                                          <p:attrName>style.visibility</p:attrName>
                                        </p:attrNameLst>
                                      </p:cBhvr>
                                      <p:to>
                                        <p:strVal val="visible"/>
                                      </p:to>
                                    </p:set>
                                    <p:animEffect transition="in" filter="wipe(left)">
                                      <p:cBhvr>
                                        <p:cTn id="72" dur="500"/>
                                        <p:tgtEl>
                                          <p:spTgt spid="50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0" animBg="1"/>
      <p:bldP spid="50184" grpId="0" autoUpdateAnimBg="0"/>
      <p:bldP spid="50185" grpId="0" autoUpdateAnimBg="0"/>
      <p:bldP spid="50186" grpId="0" autoUpdateAnimBg="0"/>
      <p:bldP spid="50187" grpId="0" animBg="1"/>
      <p:bldP spid="50188" grpId="0" animBg="1"/>
      <p:bldP spid="50189" grpId="0" animBg="1"/>
      <p:bldP spid="50190" grpId="0" autoUpdateAnimBg="0"/>
      <p:bldP spid="50191" grpId="0" autoUpdateAnimBg="0"/>
      <p:bldP spid="50192" grpId="0" autoUpdateAnimBg="0"/>
      <p:bldP spid="50201" grpId="0" animBg="1"/>
      <p:bldP spid="5020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414284" y="1643063"/>
            <a:ext cx="11231688" cy="4684712"/>
          </a:xfrm>
          <a:prstGeom prst="rect">
            <a:avLst/>
          </a:prstGeom>
          <a:noFill/>
          <a:ln w="38100">
            <a:solidFill>
              <a:srgbClr val="FF0000"/>
            </a:solidFill>
            <a:miter lim="800000"/>
            <a:headEnd/>
            <a:tailEnd/>
          </a:ln>
        </p:spPr>
        <p:txBody>
          <a:bodyPr lIns="96762" tIns="48381" rIns="96762" bIns="48381">
            <a:spAutoFit/>
          </a:bodyPr>
          <a:lstStyle/>
          <a:p>
            <a:pPr marL="361950" indent="-361950"/>
            <a:r>
              <a:rPr lang="es-EC" altLang="en-US" sz="3000">
                <a:latin typeface="微软雅黑" pitchFamily="34" charset="-122"/>
                <a:ea typeface="微软雅黑" pitchFamily="34" charset="-122"/>
              </a:rPr>
              <a:t>   </a:t>
            </a:r>
            <a:r>
              <a:rPr lang="es-EC" altLang="en-US" sz="3000">
                <a:solidFill>
                  <a:srgbClr val="0000CC"/>
                </a:solidFill>
                <a:latin typeface="微软雅黑" pitchFamily="34" charset="-122"/>
                <a:ea typeface="微软雅黑" pitchFamily="34" charset="-122"/>
              </a:rPr>
              <a:t>1.</a:t>
            </a:r>
            <a:r>
              <a:rPr lang="zh-CN" altLang="en-US" sz="3000">
                <a:solidFill>
                  <a:srgbClr val="0000CC"/>
                </a:solidFill>
                <a:latin typeface="微软雅黑" pitchFamily="34" charset="-122"/>
                <a:ea typeface="微软雅黑" pitchFamily="34" charset="-122"/>
              </a:rPr>
              <a:t>地球是一个</a:t>
            </a:r>
            <a:r>
              <a:rPr lang="es-EC" altLang="en-US" sz="3000">
                <a:solidFill>
                  <a:srgbClr val="0000CC"/>
                </a:solidFill>
                <a:latin typeface="微软雅黑" pitchFamily="34" charset="-122"/>
                <a:ea typeface="微软雅黑" pitchFamily="34" charset="-122"/>
              </a:rPr>
              <a:t>_____</a:t>
            </a:r>
            <a:r>
              <a:rPr lang="zh-CN" altLang="en-US" sz="3000">
                <a:solidFill>
                  <a:srgbClr val="0000CC"/>
                </a:solidFill>
                <a:latin typeface="微软雅黑" pitchFamily="34" charset="-122"/>
                <a:ea typeface="微软雅黑" pitchFamily="34" charset="-122"/>
              </a:rPr>
              <a:t>（部位）稍扁的不规则的球体。</a:t>
            </a:r>
          </a:p>
          <a:p>
            <a:pPr marL="361950" indent="-361950"/>
            <a:r>
              <a:rPr lang="es-EC" altLang="en-US" sz="3000">
                <a:solidFill>
                  <a:srgbClr val="0000CC"/>
                </a:solidFill>
                <a:latin typeface="微软雅黑" pitchFamily="34" charset="-122"/>
                <a:ea typeface="微软雅黑" pitchFamily="34" charset="-122"/>
              </a:rPr>
              <a:t>   2.</a:t>
            </a:r>
            <a:r>
              <a:rPr lang="zh-CN" altLang="en-US" sz="3000">
                <a:solidFill>
                  <a:srgbClr val="0000CC"/>
                </a:solidFill>
                <a:latin typeface="微软雅黑" pitchFamily="34" charset="-122"/>
                <a:ea typeface="微软雅黑" pitchFamily="34" charset="-122"/>
              </a:rPr>
              <a:t>地球是一个</a:t>
            </a:r>
            <a:r>
              <a:rPr lang="es-EC" altLang="en-US" sz="3000">
                <a:solidFill>
                  <a:srgbClr val="0000CC"/>
                </a:solidFill>
                <a:latin typeface="微软雅黑" pitchFamily="34" charset="-122"/>
                <a:ea typeface="微软雅黑" pitchFamily="34" charset="-122"/>
              </a:rPr>
              <a:t>_____</a:t>
            </a:r>
            <a:r>
              <a:rPr lang="zh-CN" altLang="en-US" sz="3000">
                <a:solidFill>
                  <a:srgbClr val="0000CC"/>
                </a:solidFill>
                <a:latin typeface="微软雅黑" pitchFamily="34" charset="-122"/>
                <a:ea typeface="微软雅黑" pitchFamily="34" charset="-122"/>
              </a:rPr>
              <a:t>（部位）略鼓的不规则的球体。</a:t>
            </a:r>
          </a:p>
          <a:p>
            <a:pPr marL="361950" indent="-361950"/>
            <a:r>
              <a:rPr lang="es-EC" altLang="en-US" sz="3000">
                <a:solidFill>
                  <a:srgbClr val="0000CC"/>
                </a:solidFill>
                <a:latin typeface="微软雅黑" pitchFamily="34" charset="-122"/>
                <a:ea typeface="微软雅黑" pitchFamily="34" charset="-122"/>
              </a:rPr>
              <a:t>   3.</a:t>
            </a:r>
            <a:r>
              <a:rPr lang="zh-CN" altLang="en-US" sz="3000">
                <a:solidFill>
                  <a:srgbClr val="0000CC"/>
                </a:solidFill>
                <a:latin typeface="微软雅黑" pitchFamily="34" charset="-122"/>
                <a:ea typeface="微软雅黑" pitchFamily="34" charset="-122"/>
              </a:rPr>
              <a:t>地球平均半径约</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a:t>
            </a:r>
          </a:p>
          <a:p>
            <a:pPr marL="361950" indent="-361950"/>
            <a:r>
              <a:rPr lang="es-EC" altLang="en-US" sz="3000">
                <a:solidFill>
                  <a:srgbClr val="0000CC"/>
                </a:solidFill>
                <a:latin typeface="微软雅黑" pitchFamily="34" charset="-122"/>
                <a:ea typeface="微软雅黑" pitchFamily="34" charset="-122"/>
              </a:rPr>
              <a:t>   4.</a:t>
            </a:r>
            <a:r>
              <a:rPr lang="zh-CN" altLang="en-US" sz="3000">
                <a:solidFill>
                  <a:srgbClr val="0000CC"/>
                </a:solidFill>
                <a:latin typeface="微软雅黑" pitchFamily="34" charset="-122"/>
                <a:ea typeface="微软雅黑" pitchFamily="34" charset="-122"/>
              </a:rPr>
              <a:t>地球赤道周长约</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a:t>
            </a:r>
          </a:p>
          <a:p>
            <a:pPr marL="361950" indent="-361950"/>
            <a:r>
              <a:rPr lang="es-EC" altLang="en-US" sz="3000">
                <a:solidFill>
                  <a:srgbClr val="0000CC"/>
                </a:solidFill>
                <a:latin typeface="微软雅黑" pitchFamily="34" charset="-122"/>
                <a:ea typeface="微软雅黑" pitchFamily="34" charset="-122"/>
              </a:rPr>
              <a:t>   5.</a:t>
            </a:r>
            <a:r>
              <a:rPr lang="zh-CN" altLang="en-US" sz="3000">
                <a:solidFill>
                  <a:srgbClr val="0000CC"/>
                </a:solidFill>
                <a:latin typeface="微软雅黑" pitchFamily="34" charset="-122"/>
                <a:ea typeface="微软雅黑" pitchFamily="34" charset="-122"/>
              </a:rPr>
              <a:t>经线的形状是</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a:t>
            </a:r>
          </a:p>
          <a:p>
            <a:pPr marL="361950" indent="-361950"/>
            <a:r>
              <a:rPr lang="es-EC" altLang="en-US" sz="3000">
                <a:solidFill>
                  <a:srgbClr val="0000CC"/>
                </a:solidFill>
                <a:latin typeface="微软雅黑" pitchFamily="34" charset="-122"/>
                <a:ea typeface="微软雅黑" pitchFamily="34" charset="-122"/>
              </a:rPr>
              <a:t>   6.</a:t>
            </a:r>
            <a:r>
              <a:rPr lang="zh-CN" altLang="en-US" sz="3000">
                <a:solidFill>
                  <a:srgbClr val="0000CC"/>
                </a:solidFill>
                <a:latin typeface="微软雅黑" pitchFamily="34" charset="-122"/>
                <a:ea typeface="微软雅黑" pitchFamily="34" charset="-122"/>
              </a:rPr>
              <a:t>纬线的形状是</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a:t>
            </a:r>
          </a:p>
          <a:p>
            <a:pPr marL="361950" indent="-361950"/>
            <a:r>
              <a:rPr lang="es-EC" altLang="en-US" sz="3000">
                <a:solidFill>
                  <a:srgbClr val="0000CC"/>
                </a:solidFill>
                <a:latin typeface="微软雅黑" pitchFamily="34" charset="-122"/>
                <a:ea typeface="微软雅黑" pitchFamily="34" charset="-122"/>
              </a:rPr>
              <a:t>   7.</a:t>
            </a:r>
            <a:r>
              <a:rPr lang="zh-CN" altLang="en-US" sz="3000">
                <a:solidFill>
                  <a:srgbClr val="0000CC"/>
                </a:solidFill>
                <a:latin typeface="微软雅黑" pitchFamily="34" charset="-122"/>
                <a:ea typeface="微软雅黑" pitchFamily="34" charset="-122"/>
              </a:rPr>
              <a:t>西经用字母</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表示。</a:t>
            </a:r>
          </a:p>
          <a:p>
            <a:pPr marL="361950" indent="-361950"/>
            <a:r>
              <a:rPr lang="es-EC" altLang="en-US" sz="3000">
                <a:solidFill>
                  <a:srgbClr val="0000CC"/>
                </a:solidFill>
                <a:latin typeface="微软雅黑" pitchFamily="34" charset="-122"/>
                <a:ea typeface="微软雅黑" pitchFamily="34" charset="-122"/>
              </a:rPr>
              <a:t>   8.</a:t>
            </a:r>
            <a:r>
              <a:rPr lang="zh-CN" altLang="en-US" sz="3000">
                <a:solidFill>
                  <a:srgbClr val="0000CC"/>
                </a:solidFill>
                <a:latin typeface="微软雅黑" pitchFamily="34" charset="-122"/>
                <a:ea typeface="微软雅黑" pitchFamily="34" charset="-122"/>
              </a:rPr>
              <a:t>南纬用字母</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表示。</a:t>
            </a:r>
          </a:p>
          <a:p>
            <a:pPr marL="361950" indent="-361950"/>
            <a:r>
              <a:rPr lang="es-EC" altLang="en-US" sz="3000">
                <a:solidFill>
                  <a:srgbClr val="0000CC"/>
                </a:solidFill>
                <a:latin typeface="微软雅黑" pitchFamily="34" charset="-122"/>
                <a:ea typeface="微软雅黑" pitchFamily="34" charset="-122"/>
              </a:rPr>
              <a:t>   9.</a:t>
            </a:r>
            <a:r>
              <a:rPr lang="zh-CN" altLang="en-US" sz="3000">
                <a:solidFill>
                  <a:srgbClr val="0000CC"/>
                </a:solidFill>
                <a:latin typeface="微软雅黑" pitchFamily="34" charset="-122"/>
                <a:ea typeface="微软雅黑" pitchFamily="34" charset="-122"/>
              </a:rPr>
              <a:t>从北极上空看，地球的自转方向为</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时   针。</a:t>
            </a:r>
          </a:p>
          <a:p>
            <a:pPr marL="361950" indent="-361950"/>
            <a:r>
              <a:rPr lang="es-EC" altLang="en-US" sz="3000">
                <a:solidFill>
                  <a:srgbClr val="0000CC"/>
                </a:solidFill>
                <a:latin typeface="微软雅黑" pitchFamily="34" charset="-122"/>
                <a:ea typeface="微软雅黑" pitchFamily="34" charset="-122"/>
              </a:rPr>
              <a:t>  10.</a:t>
            </a:r>
            <a:r>
              <a:rPr lang="zh-CN" altLang="en-US" sz="3000">
                <a:solidFill>
                  <a:srgbClr val="0000CC"/>
                </a:solidFill>
                <a:latin typeface="微软雅黑" pitchFamily="34" charset="-122"/>
                <a:ea typeface="微软雅黑" pitchFamily="34" charset="-122"/>
              </a:rPr>
              <a:t>从南极上空看，地球的自转方向为</a:t>
            </a:r>
            <a:r>
              <a:rPr lang="es-EC" altLang="en-US" sz="3000">
                <a:solidFill>
                  <a:srgbClr val="0000CC"/>
                </a:solidFill>
                <a:latin typeface="微软雅黑" pitchFamily="34" charset="-122"/>
                <a:ea typeface="微软雅黑" pitchFamily="34" charset="-122"/>
              </a:rPr>
              <a:t>_________</a:t>
            </a:r>
            <a:r>
              <a:rPr lang="zh-CN" altLang="en-US" sz="3000">
                <a:solidFill>
                  <a:srgbClr val="0000CC"/>
                </a:solidFill>
                <a:latin typeface="微软雅黑" pitchFamily="34" charset="-122"/>
                <a:ea typeface="微软雅黑" pitchFamily="34" charset="-122"/>
              </a:rPr>
              <a:t>时针。</a:t>
            </a:r>
          </a:p>
        </p:txBody>
      </p:sp>
      <p:sp>
        <p:nvSpPr>
          <p:cNvPr id="26627" name="Rectangle 3"/>
          <p:cNvSpPr>
            <a:spLocks noChangeArrowheads="1"/>
          </p:cNvSpPr>
          <p:nvPr/>
        </p:nvSpPr>
        <p:spPr bwMode="auto">
          <a:xfrm>
            <a:off x="0" y="752476"/>
            <a:ext cx="1726975" cy="747713"/>
          </a:xfrm>
          <a:prstGeom prst="rect">
            <a:avLst/>
          </a:prstGeom>
          <a:noFill/>
          <a:ln w="38100">
            <a:solidFill>
              <a:srgbClr val="008000"/>
            </a:solidFill>
            <a:miter lim="800000"/>
            <a:headEnd/>
            <a:tailEnd/>
          </a:ln>
        </p:spPr>
        <p:txBody>
          <a:bodyPr lIns="96762" tIns="48381" rIns="96762" bIns="48381">
            <a:spAutoFit/>
          </a:bodyPr>
          <a:lstStyle/>
          <a:p>
            <a:r>
              <a:rPr lang="zh-CN" altLang="en-US" sz="4200">
                <a:solidFill>
                  <a:srgbClr val="FF3300"/>
                </a:solidFill>
                <a:latin typeface="微软雅黑" pitchFamily="34" charset="-122"/>
                <a:ea typeface="微软雅黑" pitchFamily="34" charset="-122"/>
              </a:rPr>
              <a:t>反馈</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95238" y="852488"/>
            <a:ext cx="1726975" cy="749300"/>
          </a:xfrm>
          <a:prstGeom prst="rect">
            <a:avLst/>
          </a:prstGeom>
          <a:noFill/>
          <a:ln w="38100">
            <a:solidFill>
              <a:srgbClr val="008000"/>
            </a:solidFill>
            <a:miter lim="800000"/>
            <a:headEnd/>
            <a:tailEnd/>
          </a:ln>
        </p:spPr>
        <p:txBody>
          <a:bodyPr lIns="96762" tIns="48381" rIns="96762" bIns="48381">
            <a:spAutoFit/>
          </a:bodyPr>
          <a:lstStyle/>
          <a:p>
            <a:r>
              <a:rPr lang="zh-CN" altLang="en-US" sz="4200">
                <a:solidFill>
                  <a:srgbClr val="FF3300"/>
                </a:solidFill>
                <a:latin typeface="微软雅黑" pitchFamily="34" charset="-122"/>
                <a:ea typeface="微软雅黑" pitchFamily="34" charset="-122"/>
              </a:rPr>
              <a:t>反馈</a:t>
            </a:r>
          </a:p>
        </p:txBody>
      </p:sp>
      <p:sp>
        <p:nvSpPr>
          <p:cNvPr id="27651" name="Rectangle 3"/>
          <p:cNvSpPr>
            <a:spLocks noChangeArrowheads="1"/>
          </p:cNvSpPr>
          <p:nvPr/>
        </p:nvSpPr>
        <p:spPr bwMode="auto">
          <a:xfrm>
            <a:off x="1304756" y="1760539"/>
            <a:ext cx="10174550" cy="4683125"/>
          </a:xfrm>
          <a:prstGeom prst="rect">
            <a:avLst/>
          </a:prstGeom>
          <a:noFill/>
          <a:ln w="38100">
            <a:solidFill>
              <a:srgbClr val="FF0000"/>
            </a:solidFill>
            <a:miter lim="800000"/>
            <a:headEnd/>
            <a:tailEnd/>
          </a:ln>
        </p:spPr>
        <p:txBody>
          <a:bodyPr lIns="96762" tIns="48381" rIns="96762" bIns="48381">
            <a:spAutoFit/>
          </a:bodyPr>
          <a:lstStyle/>
          <a:p>
            <a:pPr marL="361950" indent="-361950"/>
            <a:r>
              <a:rPr lang="es-EC" altLang="en-US" sz="3000">
                <a:solidFill>
                  <a:srgbClr val="0000CC"/>
                </a:solidFill>
                <a:latin typeface="微软雅黑" pitchFamily="34" charset="-122"/>
                <a:ea typeface="微软雅黑" pitchFamily="34" charset="-122"/>
              </a:rPr>
              <a:t>11.</a:t>
            </a:r>
            <a:r>
              <a:rPr lang="zh-CN" altLang="en-US" sz="3000">
                <a:solidFill>
                  <a:srgbClr val="0000CC"/>
                </a:solidFill>
                <a:latin typeface="微软雅黑" pitchFamily="34" charset="-122"/>
                <a:ea typeface="微软雅黑" pitchFamily="34" charset="-122"/>
              </a:rPr>
              <a:t>某点西侧是西半球东侧是东半球，则该点的经度一定是</a:t>
            </a:r>
            <a:r>
              <a:rPr lang="es-EC" altLang="en-US" sz="3000">
                <a:solidFill>
                  <a:srgbClr val="0000CC"/>
                </a:solidFill>
                <a:latin typeface="微软雅黑" pitchFamily="34" charset="-122"/>
                <a:ea typeface="微软雅黑" pitchFamily="34" charset="-122"/>
              </a:rPr>
              <a:t>________</a:t>
            </a:r>
            <a:r>
              <a:rPr lang="zh-CN" altLang="en-US" sz="3000">
                <a:solidFill>
                  <a:srgbClr val="0000CC"/>
                </a:solidFill>
                <a:latin typeface="微软雅黑" pitchFamily="34" charset="-122"/>
                <a:ea typeface="微软雅黑" pitchFamily="34" charset="-122"/>
              </a:rPr>
              <a:t>。</a:t>
            </a:r>
          </a:p>
          <a:p>
            <a:pPr marL="361950" indent="-361950"/>
            <a:r>
              <a:rPr lang="es-EC" altLang="en-US" sz="3000">
                <a:solidFill>
                  <a:srgbClr val="0000CC"/>
                </a:solidFill>
                <a:latin typeface="微软雅黑" pitchFamily="34" charset="-122"/>
                <a:ea typeface="微软雅黑" pitchFamily="34" charset="-122"/>
              </a:rPr>
              <a:t>12.</a:t>
            </a:r>
            <a:r>
              <a:rPr lang="zh-CN" altLang="en-US" sz="3000">
                <a:solidFill>
                  <a:srgbClr val="0000CC"/>
                </a:solidFill>
                <a:latin typeface="微软雅黑" pitchFamily="34" charset="-122"/>
                <a:ea typeface="微软雅黑" pitchFamily="34" charset="-122"/>
              </a:rPr>
              <a:t>某点北侧是中纬度，南侧是低纬度，则该点的经度一定是</a:t>
            </a:r>
            <a:r>
              <a:rPr lang="es-EC" altLang="en-US" sz="3000">
                <a:solidFill>
                  <a:srgbClr val="0000CC"/>
                </a:solidFill>
                <a:latin typeface="微软雅黑" pitchFamily="34" charset="-122"/>
                <a:ea typeface="微软雅黑" pitchFamily="34" charset="-122"/>
              </a:rPr>
              <a:t>_______</a:t>
            </a:r>
            <a:r>
              <a:rPr lang="zh-CN" altLang="en-US" sz="3000">
                <a:solidFill>
                  <a:srgbClr val="0000CC"/>
                </a:solidFill>
                <a:latin typeface="微软雅黑" pitchFamily="34" charset="-122"/>
                <a:ea typeface="微软雅黑" pitchFamily="34" charset="-122"/>
              </a:rPr>
              <a:t>。</a:t>
            </a:r>
          </a:p>
          <a:p>
            <a:pPr marL="361950" indent="-361950"/>
            <a:r>
              <a:rPr lang="es-EC" altLang="en-US" sz="3000">
                <a:solidFill>
                  <a:srgbClr val="0000CC"/>
                </a:solidFill>
                <a:latin typeface="微软雅黑" pitchFamily="34" charset="-122"/>
                <a:ea typeface="微软雅黑" pitchFamily="34" charset="-122"/>
              </a:rPr>
              <a:t>13.</a:t>
            </a:r>
            <a:r>
              <a:rPr lang="zh-CN" altLang="en-US" sz="3000">
                <a:solidFill>
                  <a:srgbClr val="0000CC"/>
                </a:solidFill>
                <a:latin typeface="微软雅黑" pitchFamily="34" charset="-122"/>
                <a:ea typeface="微软雅黑" pitchFamily="34" charset="-122"/>
              </a:rPr>
              <a:t>纬度</a:t>
            </a:r>
            <a:r>
              <a:rPr lang="es-EC" altLang="en-US" sz="3000">
                <a:solidFill>
                  <a:srgbClr val="0000CC"/>
                </a:solidFill>
                <a:latin typeface="微软雅黑" pitchFamily="34" charset="-122"/>
                <a:ea typeface="微软雅黑" pitchFamily="34" charset="-122"/>
              </a:rPr>
              <a:t>33°</a:t>
            </a:r>
            <a:r>
              <a:rPr lang="zh-CN" altLang="en-US" sz="3000">
                <a:solidFill>
                  <a:srgbClr val="0000CC"/>
                </a:solidFill>
                <a:latin typeface="微软雅黑" pitchFamily="34" charset="-122"/>
                <a:ea typeface="微软雅黑" pitchFamily="34" charset="-122"/>
              </a:rPr>
              <a:t>，经度</a:t>
            </a:r>
            <a:r>
              <a:rPr lang="es-EC" altLang="en-US" sz="3000">
                <a:solidFill>
                  <a:srgbClr val="0000CC"/>
                </a:solidFill>
                <a:latin typeface="微软雅黑" pitchFamily="34" charset="-122"/>
                <a:ea typeface="微软雅黑" pitchFamily="34" charset="-122"/>
              </a:rPr>
              <a:t>112°</a:t>
            </a:r>
            <a:r>
              <a:rPr lang="zh-CN" altLang="en-US" sz="3000">
                <a:solidFill>
                  <a:srgbClr val="0000CC"/>
                </a:solidFill>
                <a:latin typeface="微软雅黑" pitchFamily="34" charset="-122"/>
                <a:ea typeface="微软雅黑" pitchFamily="34" charset="-122"/>
              </a:rPr>
              <a:t>的地点在地球上有</a:t>
            </a:r>
            <a:r>
              <a:rPr lang="es-EC" altLang="en-US" sz="3000">
                <a:solidFill>
                  <a:srgbClr val="0000CC"/>
                </a:solidFill>
                <a:latin typeface="微软雅黑" pitchFamily="34" charset="-122"/>
                <a:ea typeface="微软雅黑" pitchFamily="34" charset="-122"/>
              </a:rPr>
              <a:t>_______</a:t>
            </a:r>
            <a:r>
              <a:rPr lang="zh-CN" altLang="en-US" sz="3000">
                <a:solidFill>
                  <a:srgbClr val="0000CC"/>
                </a:solidFill>
                <a:latin typeface="微软雅黑" pitchFamily="34" charset="-122"/>
                <a:ea typeface="微软雅黑" pitchFamily="34" charset="-122"/>
              </a:rPr>
              <a:t>个。</a:t>
            </a:r>
          </a:p>
          <a:p>
            <a:pPr marL="361950" indent="-361950"/>
            <a:r>
              <a:rPr lang="es-EC" altLang="en-US" sz="3000">
                <a:solidFill>
                  <a:srgbClr val="0000CC"/>
                </a:solidFill>
                <a:latin typeface="微软雅黑" pitchFamily="34" charset="-122"/>
                <a:ea typeface="微软雅黑" pitchFamily="34" charset="-122"/>
              </a:rPr>
              <a:t>14.</a:t>
            </a:r>
            <a:r>
              <a:rPr lang="zh-CN" altLang="en-US" sz="3000">
                <a:solidFill>
                  <a:srgbClr val="0000CC"/>
                </a:solidFill>
                <a:latin typeface="微软雅黑" pitchFamily="34" charset="-122"/>
                <a:ea typeface="微软雅黑" pitchFamily="34" charset="-122"/>
              </a:rPr>
              <a:t>纬度</a:t>
            </a:r>
            <a:r>
              <a:rPr lang="es-EC" altLang="en-US" sz="3000">
                <a:solidFill>
                  <a:srgbClr val="0000CC"/>
                </a:solidFill>
                <a:latin typeface="微软雅黑" pitchFamily="34" charset="-122"/>
                <a:ea typeface="微软雅黑" pitchFamily="34" charset="-122"/>
              </a:rPr>
              <a:t>0°</a:t>
            </a:r>
            <a:r>
              <a:rPr lang="zh-CN" altLang="en-US" sz="3000">
                <a:solidFill>
                  <a:srgbClr val="0000CC"/>
                </a:solidFill>
                <a:latin typeface="微软雅黑" pitchFamily="34" charset="-122"/>
                <a:ea typeface="微软雅黑" pitchFamily="34" charset="-122"/>
              </a:rPr>
              <a:t>，经度</a:t>
            </a:r>
            <a:r>
              <a:rPr lang="es-EC" altLang="en-US" sz="3000">
                <a:solidFill>
                  <a:srgbClr val="0000CC"/>
                </a:solidFill>
                <a:latin typeface="微软雅黑" pitchFamily="34" charset="-122"/>
                <a:ea typeface="微软雅黑" pitchFamily="34" charset="-122"/>
              </a:rPr>
              <a:t>180°</a:t>
            </a:r>
            <a:r>
              <a:rPr lang="zh-CN" altLang="en-US" sz="3000">
                <a:solidFill>
                  <a:srgbClr val="0000CC"/>
                </a:solidFill>
                <a:latin typeface="微软雅黑" pitchFamily="34" charset="-122"/>
                <a:ea typeface="微软雅黑" pitchFamily="34" charset="-122"/>
              </a:rPr>
              <a:t>的地点在地球上有</a:t>
            </a:r>
            <a:r>
              <a:rPr lang="es-EC" altLang="en-US" sz="3000">
                <a:solidFill>
                  <a:srgbClr val="0000CC"/>
                </a:solidFill>
                <a:latin typeface="微软雅黑" pitchFamily="34" charset="-122"/>
                <a:ea typeface="微软雅黑" pitchFamily="34" charset="-122"/>
              </a:rPr>
              <a:t>_______</a:t>
            </a:r>
            <a:r>
              <a:rPr lang="zh-CN" altLang="en-US" sz="3000">
                <a:solidFill>
                  <a:srgbClr val="0000CC"/>
                </a:solidFill>
                <a:latin typeface="微软雅黑" pitchFamily="34" charset="-122"/>
                <a:ea typeface="微软雅黑" pitchFamily="34" charset="-122"/>
              </a:rPr>
              <a:t>个。</a:t>
            </a:r>
          </a:p>
          <a:p>
            <a:pPr marL="361950" indent="-361950"/>
            <a:r>
              <a:rPr lang="es-EC" altLang="en-US" sz="3000">
                <a:solidFill>
                  <a:srgbClr val="0000CC"/>
                </a:solidFill>
                <a:latin typeface="微软雅黑" pitchFamily="34" charset="-122"/>
                <a:ea typeface="微软雅黑" pitchFamily="34" charset="-122"/>
              </a:rPr>
              <a:t>15.</a:t>
            </a:r>
            <a:r>
              <a:rPr lang="zh-CN" altLang="en-US" sz="3000">
                <a:solidFill>
                  <a:srgbClr val="0000CC"/>
                </a:solidFill>
                <a:latin typeface="微软雅黑" pitchFamily="34" charset="-122"/>
                <a:ea typeface="微软雅黑" pitchFamily="34" charset="-122"/>
              </a:rPr>
              <a:t>一架飞机从北京起飞一直向北飞</a:t>
            </a:r>
            <a:r>
              <a:rPr lang="es-EC" altLang="en-US" sz="3000">
                <a:solidFill>
                  <a:srgbClr val="0000CC"/>
                </a:solidFill>
                <a:latin typeface="微软雅黑" pitchFamily="34" charset="-122"/>
                <a:ea typeface="微软雅黑" pitchFamily="34" charset="-122"/>
              </a:rPr>
              <a:t>_______</a:t>
            </a:r>
            <a:r>
              <a:rPr lang="zh-CN" altLang="en-US" sz="3000">
                <a:solidFill>
                  <a:srgbClr val="0000CC"/>
                </a:solidFill>
                <a:latin typeface="微软雅黑" pitchFamily="34" charset="-122"/>
                <a:ea typeface="微软雅黑" pitchFamily="34" charset="-122"/>
              </a:rPr>
              <a:t>（能、否）回到北京。</a:t>
            </a:r>
          </a:p>
          <a:p>
            <a:pPr marL="361950" indent="-361950"/>
            <a:r>
              <a:rPr lang="es-EC" altLang="en-US" sz="3000">
                <a:solidFill>
                  <a:srgbClr val="0000CC"/>
                </a:solidFill>
                <a:latin typeface="微软雅黑" pitchFamily="34" charset="-122"/>
                <a:ea typeface="微软雅黑" pitchFamily="34" charset="-122"/>
              </a:rPr>
              <a:t>16.</a:t>
            </a:r>
            <a:r>
              <a:rPr lang="zh-CN" altLang="en-US" sz="3000">
                <a:solidFill>
                  <a:srgbClr val="0000CC"/>
                </a:solidFill>
                <a:latin typeface="微软雅黑" pitchFamily="34" charset="-122"/>
                <a:ea typeface="微软雅黑" pitchFamily="34" charset="-122"/>
              </a:rPr>
              <a:t>一架飞机从北京起飞一直向东飞</a:t>
            </a:r>
            <a:r>
              <a:rPr lang="es-EC" altLang="en-US" sz="3000">
                <a:solidFill>
                  <a:srgbClr val="0000CC"/>
                </a:solidFill>
                <a:latin typeface="微软雅黑" pitchFamily="34" charset="-122"/>
                <a:ea typeface="微软雅黑" pitchFamily="34" charset="-122"/>
              </a:rPr>
              <a:t>_______</a:t>
            </a:r>
            <a:r>
              <a:rPr lang="zh-CN" altLang="en-US" sz="3000">
                <a:solidFill>
                  <a:srgbClr val="0000CC"/>
                </a:solidFill>
                <a:latin typeface="微软雅黑" pitchFamily="34" charset="-122"/>
                <a:ea typeface="微软雅黑" pitchFamily="34" charset="-122"/>
              </a:rPr>
              <a:t>（能、否）回到北京。</a:t>
            </a:r>
          </a:p>
        </p:txBody>
      </p:sp>
      <p:sp>
        <p:nvSpPr>
          <p:cNvPr id="4" name="矩形 3"/>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5841240" y="3214688"/>
            <a:ext cx="861901" cy="717550"/>
          </a:xfrm>
          <a:prstGeom prst="rect">
            <a:avLst/>
          </a:prstGeom>
          <a:solidFill>
            <a:srgbClr val="FFFFFF"/>
          </a:solidFill>
          <a:ln w="9525">
            <a:noFill/>
            <a:miter lim="800000"/>
            <a:headEnd/>
            <a:tailEnd/>
          </a:ln>
        </p:spPr>
        <p:txBody>
          <a:bodyPr lIns="96762" tIns="48381" rIns="96762" bIns="48381"/>
          <a:lstStyle/>
          <a:p>
            <a:r>
              <a:rPr lang="es-EC" altLang="en-US" sz="3000">
                <a:latin typeface="微软雅黑" pitchFamily="34" charset="-122"/>
                <a:ea typeface="微软雅黑" pitchFamily="34" charset="-122"/>
                <a:cs typeface="Times New Roman" pitchFamily="18" charset="0"/>
              </a:rPr>
              <a:t>B</a:t>
            </a:r>
          </a:p>
        </p:txBody>
      </p:sp>
      <p:sp>
        <p:nvSpPr>
          <p:cNvPr id="28675" name="Text Box 4"/>
          <p:cNvSpPr txBox="1">
            <a:spLocks noChangeArrowheads="1"/>
          </p:cNvSpPr>
          <p:nvPr/>
        </p:nvSpPr>
        <p:spPr bwMode="auto">
          <a:xfrm>
            <a:off x="2509512" y="1141414"/>
            <a:ext cx="860313" cy="896937"/>
          </a:xfrm>
          <a:prstGeom prst="rect">
            <a:avLst/>
          </a:prstGeom>
          <a:solidFill>
            <a:srgbClr val="FFFFFF"/>
          </a:solidFill>
          <a:ln w="9525">
            <a:noFill/>
            <a:miter lim="800000"/>
            <a:headEnd/>
            <a:tailEnd/>
          </a:ln>
        </p:spPr>
        <p:txBody>
          <a:bodyPr lIns="96762" tIns="48381" rIns="96762" bIns="48381"/>
          <a:lstStyle/>
          <a:p>
            <a:r>
              <a:rPr lang="es-EC" altLang="en-US" sz="3000">
                <a:latin typeface="微软雅黑" pitchFamily="34" charset="-122"/>
                <a:ea typeface="微软雅黑" pitchFamily="34" charset="-122"/>
                <a:cs typeface="Times New Roman" pitchFamily="18" charset="0"/>
              </a:rPr>
              <a:t>A</a:t>
            </a:r>
          </a:p>
        </p:txBody>
      </p:sp>
      <p:sp>
        <p:nvSpPr>
          <p:cNvPr id="28676" name="Line 5"/>
          <p:cNvSpPr>
            <a:spLocks noChangeShapeType="1"/>
          </p:cNvSpPr>
          <p:nvPr/>
        </p:nvSpPr>
        <p:spPr bwMode="auto">
          <a:xfrm>
            <a:off x="1646024" y="1639888"/>
            <a:ext cx="4879340" cy="0"/>
          </a:xfrm>
          <a:prstGeom prst="line">
            <a:avLst/>
          </a:prstGeom>
          <a:noFill/>
          <a:ln w="38100">
            <a:solidFill>
              <a:srgbClr val="000000"/>
            </a:solidFill>
            <a:round/>
            <a:headEnd/>
            <a:tailEnd/>
          </a:ln>
        </p:spPr>
        <p:txBody>
          <a:bodyPr lIns="96762" tIns="48381" rIns="96762" bIns="48381"/>
          <a:lstStyle/>
          <a:p>
            <a:endParaRPr lang="zh-CN" altLang="en-US"/>
          </a:p>
        </p:txBody>
      </p:sp>
      <p:sp>
        <p:nvSpPr>
          <p:cNvPr id="28677" name="Line 6"/>
          <p:cNvSpPr>
            <a:spLocks noChangeShapeType="1"/>
          </p:cNvSpPr>
          <p:nvPr/>
        </p:nvSpPr>
        <p:spPr bwMode="auto">
          <a:xfrm>
            <a:off x="1646024" y="2362200"/>
            <a:ext cx="4879340" cy="0"/>
          </a:xfrm>
          <a:prstGeom prst="line">
            <a:avLst/>
          </a:prstGeom>
          <a:noFill/>
          <a:ln w="38100">
            <a:solidFill>
              <a:srgbClr val="000000"/>
            </a:solidFill>
            <a:round/>
            <a:headEnd/>
            <a:tailEnd/>
          </a:ln>
        </p:spPr>
        <p:txBody>
          <a:bodyPr lIns="96762" tIns="48381" rIns="96762" bIns="48381"/>
          <a:lstStyle/>
          <a:p>
            <a:endParaRPr lang="zh-CN" altLang="en-US"/>
          </a:p>
        </p:txBody>
      </p:sp>
      <p:sp>
        <p:nvSpPr>
          <p:cNvPr id="28678" name="Line 7"/>
          <p:cNvSpPr>
            <a:spLocks noChangeShapeType="1"/>
          </p:cNvSpPr>
          <p:nvPr/>
        </p:nvSpPr>
        <p:spPr bwMode="auto">
          <a:xfrm>
            <a:off x="1768245" y="3079750"/>
            <a:ext cx="4879340" cy="1588"/>
          </a:xfrm>
          <a:prstGeom prst="line">
            <a:avLst/>
          </a:prstGeom>
          <a:noFill/>
          <a:ln w="38100">
            <a:solidFill>
              <a:srgbClr val="000000"/>
            </a:solidFill>
            <a:round/>
            <a:headEnd/>
            <a:tailEnd/>
          </a:ln>
        </p:spPr>
        <p:txBody>
          <a:bodyPr lIns="96762" tIns="48381" rIns="96762" bIns="48381"/>
          <a:lstStyle/>
          <a:p>
            <a:endParaRPr lang="zh-CN" altLang="en-US"/>
          </a:p>
        </p:txBody>
      </p:sp>
      <p:sp>
        <p:nvSpPr>
          <p:cNvPr id="28679" name="Line 8"/>
          <p:cNvSpPr>
            <a:spLocks noChangeShapeType="1"/>
          </p:cNvSpPr>
          <p:nvPr/>
        </p:nvSpPr>
        <p:spPr bwMode="auto">
          <a:xfrm>
            <a:off x="2222211" y="1103314"/>
            <a:ext cx="0" cy="2695575"/>
          </a:xfrm>
          <a:prstGeom prst="line">
            <a:avLst/>
          </a:prstGeom>
          <a:noFill/>
          <a:ln w="38100">
            <a:solidFill>
              <a:srgbClr val="000000"/>
            </a:solidFill>
            <a:round/>
            <a:headEnd/>
            <a:tailEnd/>
          </a:ln>
        </p:spPr>
        <p:txBody>
          <a:bodyPr lIns="96762" tIns="48381" rIns="96762" bIns="48381"/>
          <a:lstStyle/>
          <a:p>
            <a:endParaRPr lang="zh-CN" altLang="en-US"/>
          </a:p>
        </p:txBody>
      </p:sp>
      <p:sp>
        <p:nvSpPr>
          <p:cNvPr id="28680" name="Line 9"/>
          <p:cNvSpPr>
            <a:spLocks noChangeShapeType="1"/>
          </p:cNvSpPr>
          <p:nvPr/>
        </p:nvSpPr>
        <p:spPr bwMode="auto">
          <a:xfrm>
            <a:off x="3369824" y="1103314"/>
            <a:ext cx="0" cy="2695575"/>
          </a:xfrm>
          <a:prstGeom prst="line">
            <a:avLst/>
          </a:prstGeom>
          <a:noFill/>
          <a:ln w="38100">
            <a:solidFill>
              <a:srgbClr val="000000"/>
            </a:solidFill>
            <a:round/>
            <a:headEnd/>
            <a:tailEnd/>
          </a:ln>
        </p:spPr>
        <p:txBody>
          <a:bodyPr lIns="96762" tIns="48381" rIns="96762" bIns="48381"/>
          <a:lstStyle/>
          <a:p>
            <a:endParaRPr lang="zh-CN" altLang="en-US"/>
          </a:p>
        </p:txBody>
      </p:sp>
      <p:sp>
        <p:nvSpPr>
          <p:cNvPr id="28681" name="Line 10"/>
          <p:cNvSpPr>
            <a:spLocks noChangeShapeType="1"/>
          </p:cNvSpPr>
          <p:nvPr/>
        </p:nvSpPr>
        <p:spPr bwMode="auto">
          <a:xfrm>
            <a:off x="4515850" y="1103314"/>
            <a:ext cx="0" cy="2695575"/>
          </a:xfrm>
          <a:prstGeom prst="line">
            <a:avLst/>
          </a:prstGeom>
          <a:noFill/>
          <a:ln w="38100">
            <a:solidFill>
              <a:srgbClr val="000000"/>
            </a:solidFill>
            <a:round/>
            <a:headEnd/>
            <a:tailEnd/>
          </a:ln>
        </p:spPr>
        <p:txBody>
          <a:bodyPr lIns="96762" tIns="48381" rIns="96762" bIns="48381"/>
          <a:lstStyle/>
          <a:p>
            <a:endParaRPr lang="zh-CN" altLang="en-US"/>
          </a:p>
        </p:txBody>
      </p:sp>
      <p:sp>
        <p:nvSpPr>
          <p:cNvPr id="28682" name="Line 11"/>
          <p:cNvSpPr>
            <a:spLocks noChangeShapeType="1"/>
          </p:cNvSpPr>
          <p:nvPr/>
        </p:nvSpPr>
        <p:spPr bwMode="auto">
          <a:xfrm>
            <a:off x="5663463" y="1103314"/>
            <a:ext cx="1588" cy="2695575"/>
          </a:xfrm>
          <a:prstGeom prst="line">
            <a:avLst/>
          </a:prstGeom>
          <a:noFill/>
          <a:ln w="38100">
            <a:solidFill>
              <a:srgbClr val="000000"/>
            </a:solidFill>
            <a:round/>
            <a:headEnd/>
            <a:tailEnd/>
          </a:ln>
        </p:spPr>
        <p:txBody>
          <a:bodyPr lIns="96762" tIns="48381" rIns="96762" bIns="48381"/>
          <a:lstStyle/>
          <a:p>
            <a:endParaRPr lang="zh-CN" altLang="en-US"/>
          </a:p>
        </p:txBody>
      </p:sp>
      <p:sp>
        <p:nvSpPr>
          <p:cNvPr id="28683" name="Text Box 12"/>
          <p:cNvSpPr txBox="1">
            <a:spLocks noChangeArrowheads="1"/>
          </p:cNvSpPr>
          <p:nvPr/>
        </p:nvSpPr>
        <p:spPr bwMode="auto">
          <a:xfrm>
            <a:off x="6765045" y="1408113"/>
            <a:ext cx="1204756" cy="717550"/>
          </a:xfrm>
          <a:prstGeom prst="rect">
            <a:avLst/>
          </a:prstGeom>
          <a:solidFill>
            <a:srgbClr val="FFFFFF"/>
          </a:solidFill>
          <a:ln w="9525">
            <a:noFill/>
            <a:miter lim="800000"/>
            <a:headEnd/>
            <a:tailEnd/>
          </a:ln>
        </p:spPr>
        <p:txBody>
          <a:bodyPr lIns="96762" tIns="48381" rIns="96762" bIns="48381"/>
          <a:lstStyle/>
          <a:p>
            <a:r>
              <a:rPr lang="es-EC" altLang="en-US" sz="3000">
                <a:latin typeface="微软雅黑" pitchFamily="34" charset="-122"/>
                <a:ea typeface="微软雅黑" pitchFamily="34" charset="-122"/>
                <a:cs typeface="Times New Roman" pitchFamily="18" charset="0"/>
              </a:rPr>
              <a:t>15°</a:t>
            </a:r>
          </a:p>
        </p:txBody>
      </p:sp>
      <p:sp>
        <p:nvSpPr>
          <p:cNvPr id="28684" name="Text Box 13"/>
          <p:cNvSpPr txBox="1">
            <a:spLocks noChangeArrowheads="1"/>
          </p:cNvSpPr>
          <p:nvPr/>
        </p:nvSpPr>
        <p:spPr bwMode="auto">
          <a:xfrm>
            <a:off x="6765045" y="2813051"/>
            <a:ext cx="1249200" cy="715963"/>
          </a:xfrm>
          <a:prstGeom prst="rect">
            <a:avLst/>
          </a:prstGeom>
          <a:solidFill>
            <a:srgbClr val="FFFFFF"/>
          </a:solidFill>
          <a:ln w="9525">
            <a:noFill/>
            <a:miter lim="800000"/>
            <a:headEnd/>
            <a:tailEnd/>
          </a:ln>
        </p:spPr>
        <p:txBody>
          <a:bodyPr lIns="96762" tIns="48381" rIns="96762" bIns="48381"/>
          <a:lstStyle/>
          <a:p>
            <a:r>
              <a:rPr lang="es-EC" altLang="en-US" sz="3000">
                <a:latin typeface="微软雅黑" pitchFamily="34" charset="-122"/>
                <a:ea typeface="微软雅黑" pitchFamily="34" charset="-122"/>
                <a:cs typeface="Times New Roman" pitchFamily="18" charset="0"/>
              </a:rPr>
              <a:t>35°</a:t>
            </a:r>
          </a:p>
        </p:txBody>
      </p:sp>
      <p:sp>
        <p:nvSpPr>
          <p:cNvPr id="28685" name="Text Box 14"/>
          <p:cNvSpPr txBox="1">
            <a:spLocks noChangeArrowheads="1"/>
          </p:cNvSpPr>
          <p:nvPr/>
        </p:nvSpPr>
        <p:spPr bwMode="auto">
          <a:xfrm>
            <a:off x="6765045" y="2076451"/>
            <a:ext cx="1249200" cy="720725"/>
          </a:xfrm>
          <a:prstGeom prst="rect">
            <a:avLst/>
          </a:prstGeom>
          <a:solidFill>
            <a:srgbClr val="FFFFFF"/>
          </a:solidFill>
          <a:ln w="9525">
            <a:noFill/>
            <a:miter lim="800000"/>
            <a:headEnd/>
            <a:tailEnd/>
          </a:ln>
        </p:spPr>
        <p:txBody>
          <a:bodyPr lIns="96762" tIns="48381" rIns="96762" bIns="48381"/>
          <a:lstStyle/>
          <a:p>
            <a:r>
              <a:rPr lang="es-EC" altLang="en-US" sz="3000">
                <a:latin typeface="微软雅黑" pitchFamily="34" charset="-122"/>
                <a:ea typeface="微软雅黑" pitchFamily="34" charset="-122"/>
                <a:cs typeface="Times New Roman" pitchFamily="18" charset="0"/>
              </a:rPr>
              <a:t>25°</a:t>
            </a:r>
          </a:p>
        </p:txBody>
      </p:sp>
      <p:sp>
        <p:nvSpPr>
          <p:cNvPr id="28686" name="Text Box 15"/>
          <p:cNvSpPr txBox="1">
            <a:spLocks noChangeArrowheads="1"/>
          </p:cNvSpPr>
          <p:nvPr/>
        </p:nvSpPr>
        <p:spPr bwMode="auto">
          <a:xfrm>
            <a:off x="1555547" y="3271839"/>
            <a:ext cx="1720626" cy="719137"/>
          </a:xfrm>
          <a:prstGeom prst="rect">
            <a:avLst/>
          </a:prstGeom>
          <a:solidFill>
            <a:srgbClr val="FFFFFF"/>
          </a:solidFill>
          <a:ln w="9525">
            <a:noFill/>
            <a:miter lim="800000"/>
            <a:headEnd/>
            <a:tailEnd/>
          </a:ln>
        </p:spPr>
        <p:txBody>
          <a:bodyPr lIns="96762" tIns="48381" rIns="96762" bIns="48381"/>
          <a:lstStyle/>
          <a:p>
            <a:r>
              <a:rPr lang="es-EC" altLang="en-US" sz="3000">
                <a:latin typeface="微软雅黑" pitchFamily="34" charset="-122"/>
                <a:ea typeface="微软雅黑" pitchFamily="34" charset="-122"/>
                <a:cs typeface="Times New Roman" pitchFamily="18" charset="0"/>
              </a:rPr>
              <a:t>145°</a:t>
            </a:r>
          </a:p>
        </p:txBody>
      </p:sp>
      <p:sp>
        <p:nvSpPr>
          <p:cNvPr id="28687" name="Text Box 16"/>
          <p:cNvSpPr txBox="1">
            <a:spLocks noChangeArrowheads="1"/>
          </p:cNvSpPr>
          <p:nvPr/>
        </p:nvSpPr>
        <p:spPr bwMode="auto">
          <a:xfrm>
            <a:off x="2874590" y="801689"/>
            <a:ext cx="1563483" cy="719137"/>
          </a:xfrm>
          <a:prstGeom prst="rect">
            <a:avLst/>
          </a:prstGeom>
          <a:solidFill>
            <a:srgbClr val="FFFFFF"/>
          </a:solidFill>
          <a:ln w="9525">
            <a:noFill/>
            <a:miter lim="800000"/>
            <a:headEnd/>
            <a:tailEnd/>
          </a:ln>
        </p:spPr>
        <p:txBody>
          <a:bodyPr lIns="96762" tIns="48381" rIns="96762" bIns="48381"/>
          <a:lstStyle/>
          <a:p>
            <a:r>
              <a:rPr lang="es-EC" altLang="en-US" sz="3000">
                <a:latin typeface="微软雅黑" pitchFamily="34" charset="-122"/>
                <a:ea typeface="微软雅黑" pitchFamily="34" charset="-122"/>
                <a:cs typeface="Times New Roman" pitchFamily="18" charset="0"/>
              </a:rPr>
              <a:t>155°</a:t>
            </a:r>
          </a:p>
        </p:txBody>
      </p:sp>
      <p:sp>
        <p:nvSpPr>
          <p:cNvPr id="28688" name="Text Box 17"/>
          <p:cNvSpPr txBox="1">
            <a:spLocks noChangeArrowheads="1"/>
          </p:cNvSpPr>
          <p:nvPr/>
        </p:nvSpPr>
        <p:spPr bwMode="auto">
          <a:xfrm>
            <a:off x="5044418" y="823914"/>
            <a:ext cx="1720626" cy="719137"/>
          </a:xfrm>
          <a:prstGeom prst="rect">
            <a:avLst/>
          </a:prstGeom>
          <a:solidFill>
            <a:srgbClr val="FFFFFF"/>
          </a:solidFill>
          <a:ln w="9525">
            <a:noFill/>
            <a:miter lim="800000"/>
            <a:headEnd/>
            <a:tailEnd/>
          </a:ln>
        </p:spPr>
        <p:txBody>
          <a:bodyPr lIns="96762" tIns="48381" rIns="96762" bIns="48381"/>
          <a:lstStyle/>
          <a:p>
            <a:r>
              <a:rPr lang="es-EC" altLang="en-US" sz="3000">
                <a:latin typeface="微软雅黑" pitchFamily="34" charset="-122"/>
                <a:ea typeface="微软雅黑" pitchFamily="34" charset="-122"/>
                <a:cs typeface="Times New Roman" pitchFamily="18" charset="0"/>
              </a:rPr>
              <a:t>175°</a:t>
            </a:r>
          </a:p>
        </p:txBody>
      </p:sp>
      <p:sp>
        <p:nvSpPr>
          <p:cNvPr id="28689" name="Text Box 18"/>
          <p:cNvSpPr txBox="1">
            <a:spLocks noChangeArrowheads="1"/>
          </p:cNvSpPr>
          <p:nvPr/>
        </p:nvSpPr>
        <p:spPr bwMode="auto">
          <a:xfrm>
            <a:off x="3896806" y="3389313"/>
            <a:ext cx="1480944" cy="601662"/>
          </a:xfrm>
          <a:prstGeom prst="rect">
            <a:avLst/>
          </a:prstGeom>
          <a:solidFill>
            <a:srgbClr val="FFFFFF"/>
          </a:solidFill>
          <a:ln w="9525">
            <a:noFill/>
            <a:miter lim="800000"/>
            <a:headEnd/>
            <a:tailEnd/>
          </a:ln>
        </p:spPr>
        <p:txBody>
          <a:bodyPr lIns="96762" tIns="48381" rIns="96762" bIns="48381"/>
          <a:lstStyle/>
          <a:p>
            <a:r>
              <a:rPr lang="es-EC" altLang="en-US" sz="3000">
                <a:latin typeface="微软雅黑" pitchFamily="34" charset="-122"/>
                <a:ea typeface="微软雅黑" pitchFamily="34" charset="-122"/>
                <a:cs typeface="Times New Roman" pitchFamily="18" charset="0"/>
              </a:rPr>
              <a:t>165°</a:t>
            </a:r>
          </a:p>
        </p:txBody>
      </p:sp>
      <p:sp>
        <p:nvSpPr>
          <p:cNvPr id="28690" name="Oval 19"/>
          <p:cNvSpPr>
            <a:spLocks noChangeArrowheads="1"/>
          </p:cNvSpPr>
          <p:nvPr/>
        </p:nvSpPr>
        <p:spPr bwMode="auto">
          <a:xfrm>
            <a:off x="5377750" y="2901950"/>
            <a:ext cx="573013" cy="357188"/>
          </a:xfrm>
          <a:prstGeom prst="ellipse">
            <a:avLst/>
          </a:prstGeom>
          <a:solidFill>
            <a:srgbClr val="FF0000"/>
          </a:solidFill>
          <a:ln w="28575">
            <a:solidFill>
              <a:srgbClr val="FF0000"/>
            </a:solidFill>
            <a:round/>
            <a:headEnd/>
            <a:tailEnd/>
          </a:ln>
        </p:spPr>
        <p:txBody>
          <a:bodyPr lIns="96762" tIns="48381" rIns="96762" bIns="48381"/>
          <a:lstStyle/>
          <a:p>
            <a:endParaRPr lang="zh-CN" altLang="en-US">
              <a:latin typeface="微软雅黑" pitchFamily="34" charset="-122"/>
              <a:ea typeface="微软雅黑" pitchFamily="34" charset="-122"/>
            </a:endParaRPr>
          </a:p>
        </p:txBody>
      </p:sp>
      <p:sp>
        <p:nvSpPr>
          <p:cNvPr id="28691" name="Oval 20"/>
          <p:cNvSpPr>
            <a:spLocks noChangeArrowheads="1"/>
          </p:cNvSpPr>
          <p:nvPr/>
        </p:nvSpPr>
        <p:spPr bwMode="auto">
          <a:xfrm>
            <a:off x="3082524" y="1462088"/>
            <a:ext cx="574600" cy="360362"/>
          </a:xfrm>
          <a:prstGeom prst="ellipse">
            <a:avLst/>
          </a:prstGeom>
          <a:solidFill>
            <a:srgbClr val="FF0000"/>
          </a:solidFill>
          <a:ln w="28575">
            <a:solidFill>
              <a:srgbClr val="FF0000"/>
            </a:solidFill>
            <a:round/>
            <a:headEnd/>
            <a:tailEnd/>
          </a:ln>
        </p:spPr>
        <p:txBody>
          <a:bodyPr lIns="96762" tIns="48381" rIns="96762" bIns="48381"/>
          <a:lstStyle/>
          <a:p>
            <a:endParaRPr lang="zh-CN" altLang="en-US">
              <a:latin typeface="微软雅黑" pitchFamily="34" charset="-122"/>
              <a:ea typeface="微软雅黑" pitchFamily="34" charset="-122"/>
            </a:endParaRPr>
          </a:p>
        </p:txBody>
      </p:sp>
      <p:sp>
        <p:nvSpPr>
          <p:cNvPr id="28692" name="Rectangle 21"/>
          <p:cNvSpPr>
            <a:spLocks noChangeArrowheads="1"/>
          </p:cNvSpPr>
          <p:nvPr/>
        </p:nvSpPr>
        <p:spPr bwMode="auto">
          <a:xfrm>
            <a:off x="526981" y="3989388"/>
            <a:ext cx="11231688" cy="2868612"/>
          </a:xfrm>
          <a:prstGeom prst="rect">
            <a:avLst/>
          </a:prstGeom>
          <a:noFill/>
          <a:ln w="9525">
            <a:noFill/>
            <a:miter lim="800000"/>
            <a:headEnd/>
            <a:tailEnd/>
          </a:ln>
        </p:spPr>
        <p:txBody>
          <a:bodyPr lIns="96762" tIns="48381" rIns="96762" bIns="48381" anchor="ctr">
            <a:spAutoFit/>
          </a:bodyPr>
          <a:lstStyle/>
          <a:p>
            <a:pPr>
              <a:tabLst>
                <a:tab pos="523875" algn="l"/>
              </a:tabLst>
            </a:pPr>
            <a:r>
              <a:rPr lang="es-EC" altLang="en-US" sz="3000">
                <a:solidFill>
                  <a:srgbClr val="0000CC"/>
                </a:solidFill>
                <a:latin typeface="微软雅黑" pitchFamily="34" charset="-122"/>
                <a:ea typeface="微软雅黑" pitchFamily="34" charset="-122"/>
                <a:cs typeface="Times New Roman" pitchFamily="18" charset="0"/>
              </a:rPr>
              <a:t>17.</a:t>
            </a:r>
            <a:r>
              <a:rPr lang="zh-CN" altLang="en-US" sz="3000">
                <a:solidFill>
                  <a:srgbClr val="0000CC"/>
                </a:solidFill>
                <a:latin typeface="微软雅黑" pitchFamily="34" charset="-122"/>
                <a:ea typeface="微软雅黑" pitchFamily="34" charset="-122"/>
                <a:cs typeface="Times New Roman" pitchFamily="18" charset="0"/>
              </a:rPr>
              <a:t>上图中</a:t>
            </a:r>
            <a:r>
              <a:rPr lang="es-EC" altLang="en-US" sz="3000">
                <a:solidFill>
                  <a:srgbClr val="0000CC"/>
                </a:solidFill>
                <a:latin typeface="微软雅黑" pitchFamily="34" charset="-122"/>
                <a:ea typeface="微软雅黑" pitchFamily="34" charset="-122"/>
                <a:cs typeface="Times New Roman" pitchFamily="18" charset="0"/>
              </a:rPr>
              <a:t>A</a:t>
            </a:r>
            <a:r>
              <a:rPr lang="zh-CN" altLang="en-US" sz="3000">
                <a:solidFill>
                  <a:srgbClr val="0000CC"/>
                </a:solidFill>
                <a:latin typeface="微软雅黑" pitchFamily="34" charset="-122"/>
                <a:ea typeface="微软雅黑" pitchFamily="34" charset="-122"/>
                <a:cs typeface="Times New Roman" pitchFamily="18" charset="0"/>
              </a:rPr>
              <a:t>点的经度是</a:t>
            </a:r>
            <a:r>
              <a:rPr lang="es-EC" altLang="en-US" sz="3000">
                <a:solidFill>
                  <a:srgbClr val="0000CC"/>
                </a:solidFill>
                <a:latin typeface="微软雅黑" pitchFamily="34" charset="-122"/>
                <a:ea typeface="微软雅黑" pitchFamily="34" charset="-122"/>
                <a:cs typeface="Times New Roman" pitchFamily="18" charset="0"/>
              </a:rPr>
              <a:t>_______</a:t>
            </a:r>
            <a:r>
              <a:rPr lang="zh-CN" altLang="en-US" sz="3000">
                <a:solidFill>
                  <a:srgbClr val="0000CC"/>
                </a:solidFill>
                <a:latin typeface="微软雅黑" pitchFamily="34" charset="-122"/>
                <a:ea typeface="微软雅黑" pitchFamily="34" charset="-122"/>
                <a:cs typeface="Times New Roman" pitchFamily="18" charset="0"/>
              </a:rPr>
              <a:t>。</a:t>
            </a:r>
          </a:p>
          <a:p>
            <a:pPr>
              <a:tabLst>
                <a:tab pos="523875" algn="l"/>
              </a:tabLst>
            </a:pPr>
            <a:r>
              <a:rPr lang="es-EC" altLang="en-US" sz="3000">
                <a:solidFill>
                  <a:srgbClr val="0000CC"/>
                </a:solidFill>
                <a:latin typeface="微软雅黑" pitchFamily="34" charset="-122"/>
                <a:ea typeface="微软雅黑" pitchFamily="34" charset="-122"/>
                <a:cs typeface="Times New Roman" pitchFamily="18" charset="0"/>
              </a:rPr>
              <a:t>18.</a:t>
            </a:r>
            <a:r>
              <a:rPr lang="zh-CN" altLang="en-US" sz="3000">
                <a:solidFill>
                  <a:srgbClr val="0000CC"/>
                </a:solidFill>
                <a:latin typeface="微软雅黑" pitchFamily="34" charset="-122"/>
                <a:ea typeface="微软雅黑" pitchFamily="34" charset="-122"/>
                <a:cs typeface="Times New Roman" pitchFamily="18" charset="0"/>
              </a:rPr>
              <a:t>上图中</a:t>
            </a:r>
            <a:r>
              <a:rPr lang="es-EC" altLang="en-US" sz="3000">
                <a:solidFill>
                  <a:srgbClr val="0000CC"/>
                </a:solidFill>
                <a:latin typeface="微软雅黑" pitchFamily="34" charset="-122"/>
                <a:ea typeface="微软雅黑" pitchFamily="34" charset="-122"/>
                <a:cs typeface="Times New Roman" pitchFamily="18" charset="0"/>
              </a:rPr>
              <a:t>B</a:t>
            </a:r>
            <a:r>
              <a:rPr lang="zh-CN" altLang="en-US" sz="3000">
                <a:solidFill>
                  <a:srgbClr val="0000CC"/>
                </a:solidFill>
                <a:latin typeface="微软雅黑" pitchFamily="34" charset="-122"/>
                <a:ea typeface="微软雅黑" pitchFamily="34" charset="-122"/>
                <a:cs typeface="Times New Roman" pitchFamily="18" charset="0"/>
              </a:rPr>
              <a:t>点的纬度是</a:t>
            </a:r>
            <a:r>
              <a:rPr lang="es-EC" altLang="en-US" sz="3000">
                <a:solidFill>
                  <a:srgbClr val="0000CC"/>
                </a:solidFill>
                <a:latin typeface="微软雅黑" pitchFamily="34" charset="-122"/>
                <a:ea typeface="微软雅黑" pitchFamily="34" charset="-122"/>
                <a:cs typeface="Times New Roman" pitchFamily="18" charset="0"/>
              </a:rPr>
              <a:t>_______</a:t>
            </a:r>
            <a:r>
              <a:rPr lang="zh-CN" altLang="en-US" sz="3000">
                <a:solidFill>
                  <a:srgbClr val="0000CC"/>
                </a:solidFill>
                <a:latin typeface="微软雅黑" pitchFamily="34" charset="-122"/>
                <a:ea typeface="微软雅黑" pitchFamily="34" charset="-122"/>
                <a:cs typeface="Times New Roman" pitchFamily="18" charset="0"/>
              </a:rPr>
              <a:t>。</a:t>
            </a:r>
          </a:p>
          <a:p>
            <a:pPr>
              <a:tabLst>
                <a:tab pos="523875" algn="l"/>
              </a:tabLst>
            </a:pPr>
            <a:r>
              <a:rPr lang="es-EC" altLang="en-US" sz="3000">
                <a:solidFill>
                  <a:srgbClr val="0000CC"/>
                </a:solidFill>
                <a:latin typeface="微软雅黑" pitchFamily="34" charset="-122"/>
                <a:ea typeface="微软雅黑" pitchFamily="34" charset="-122"/>
                <a:cs typeface="Times New Roman" pitchFamily="18" charset="0"/>
              </a:rPr>
              <a:t>19.</a:t>
            </a:r>
            <a:r>
              <a:rPr lang="zh-CN" altLang="en-US" sz="3000">
                <a:solidFill>
                  <a:srgbClr val="0000CC"/>
                </a:solidFill>
                <a:latin typeface="微软雅黑" pitchFamily="34" charset="-122"/>
                <a:ea typeface="微软雅黑" pitchFamily="34" charset="-122"/>
                <a:cs typeface="Times New Roman" pitchFamily="18" charset="0"/>
              </a:rPr>
              <a:t>按东西半球划分</a:t>
            </a:r>
            <a:r>
              <a:rPr lang="es-EC" altLang="en-US" sz="3000">
                <a:solidFill>
                  <a:srgbClr val="0000CC"/>
                </a:solidFill>
                <a:latin typeface="微软雅黑" pitchFamily="34" charset="-122"/>
                <a:ea typeface="微软雅黑" pitchFamily="34" charset="-122"/>
                <a:cs typeface="Times New Roman" pitchFamily="18" charset="0"/>
              </a:rPr>
              <a:t>A</a:t>
            </a:r>
            <a:r>
              <a:rPr lang="zh-CN" altLang="en-US" sz="3000">
                <a:solidFill>
                  <a:srgbClr val="0000CC"/>
                </a:solidFill>
                <a:latin typeface="微软雅黑" pitchFamily="34" charset="-122"/>
                <a:ea typeface="微软雅黑" pitchFamily="34" charset="-122"/>
                <a:cs typeface="Times New Roman" pitchFamily="18" charset="0"/>
              </a:rPr>
              <a:t>点位于</a:t>
            </a:r>
            <a:r>
              <a:rPr lang="es-EC" altLang="en-US" sz="3000">
                <a:solidFill>
                  <a:srgbClr val="0000CC"/>
                </a:solidFill>
                <a:latin typeface="微软雅黑" pitchFamily="34" charset="-122"/>
                <a:ea typeface="微软雅黑" pitchFamily="34" charset="-122"/>
                <a:cs typeface="Times New Roman" pitchFamily="18" charset="0"/>
              </a:rPr>
              <a:t>______</a:t>
            </a:r>
            <a:r>
              <a:rPr lang="zh-CN" altLang="en-US" sz="3000">
                <a:solidFill>
                  <a:srgbClr val="0000CC"/>
                </a:solidFill>
                <a:latin typeface="微软雅黑" pitchFamily="34" charset="-122"/>
                <a:ea typeface="微软雅黑" pitchFamily="34" charset="-122"/>
                <a:cs typeface="Times New Roman" pitchFamily="18" charset="0"/>
              </a:rPr>
              <a:t>半球。</a:t>
            </a:r>
          </a:p>
          <a:p>
            <a:pPr>
              <a:tabLst>
                <a:tab pos="523875" algn="l"/>
              </a:tabLst>
            </a:pPr>
            <a:r>
              <a:rPr lang="es-EC" altLang="en-US" sz="3000">
                <a:solidFill>
                  <a:srgbClr val="0000CC"/>
                </a:solidFill>
                <a:latin typeface="微软雅黑" pitchFamily="34" charset="-122"/>
                <a:ea typeface="微软雅黑" pitchFamily="34" charset="-122"/>
                <a:cs typeface="Times New Roman" pitchFamily="18" charset="0"/>
              </a:rPr>
              <a:t>20.</a:t>
            </a:r>
            <a:r>
              <a:rPr lang="zh-CN" altLang="en-US" sz="3000">
                <a:solidFill>
                  <a:srgbClr val="0000CC"/>
                </a:solidFill>
                <a:latin typeface="微软雅黑" pitchFamily="34" charset="-122"/>
                <a:ea typeface="微软雅黑" pitchFamily="34" charset="-122"/>
                <a:cs typeface="Times New Roman" pitchFamily="18" charset="0"/>
              </a:rPr>
              <a:t>按高中低纬度划分，</a:t>
            </a:r>
            <a:r>
              <a:rPr lang="es-EC" altLang="en-US" sz="3000">
                <a:solidFill>
                  <a:srgbClr val="0000CC"/>
                </a:solidFill>
                <a:latin typeface="微软雅黑" pitchFamily="34" charset="-122"/>
                <a:ea typeface="微软雅黑" pitchFamily="34" charset="-122"/>
                <a:cs typeface="Times New Roman" pitchFamily="18" charset="0"/>
              </a:rPr>
              <a:t>B</a:t>
            </a:r>
            <a:r>
              <a:rPr lang="zh-CN" altLang="en-US" sz="3000">
                <a:solidFill>
                  <a:srgbClr val="0000CC"/>
                </a:solidFill>
                <a:latin typeface="微软雅黑" pitchFamily="34" charset="-122"/>
                <a:ea typeface="微软雅黑" pitchFamily="34" charset="-122"/>
                <a:cs typeface="Times New Roman" pitchFamily="18" charset="0"/>
              </a:rPr>
              <a:t>点位于</a:t>
            </a:r>
            <a:r>
              <a:rPr lang="es-EC" altLang="en-US" sz="3000">
                <a:solidFill>
                  <a:srgbClr val="0000CC"/>
                </a:solidFill>
                <a:latin typeface="微软雅黑" pitchFamily="34" charset="-122"/>
                <a:ea typeface="微软雅黑" pitchFamily="34" charset="-122"/>
                <a:cs typeface="Times New Roman" pitchFamily="18" charset="0"/>
              </a:rPr>
              <a:t>______</a:t>
            </a:r>
            <a:r>
              <a:rPr lang="zh-CN" altLang="en-US" sz="3000">
                <a:solidFill>
                  <a:srgbClr val="0000CC"/>
                </a:solidFill>
                <a:latin typeface="微软雅黑" pitchFamily="34" charset="-122"/>
                <a:ea typeface="微软雅黑" pitchFamily="34" charset="-122"/>
                <a:cs typeface="Times New Roman" pitchFamily="18" charset="0"/>
              </a:rPr>
              <a:t>纬度地区。</a:t>
            </a:r>
          </a:p>
          <a:p>
            <a:pPr>
              <a:tabLst>
                <a:tab pos="523875" algn="l"/>
              </a:tabLst>
            </a:pPr>
            <a:r>
              <a:rPr lang="zh-CN" altLang="en-US" sz="3000">
                <a:solidFill>
                  <a:srgbClr val="0000CC"/>
                </a:solidFill>
                <a:latin typeface="微软雅黑" pitchFamily="34" charset="-122"/>
                <a:ea typeface="微软雅黑" pitchFamily="34" charset="-122"/>
                <a:cs typeface="Times New Roman" pitchFamily="18" charset="0"/>
              </a:rPr>
              <a:t>附加题</a:t>
            </a:r>
            <a:r>
              <a:rPr lang="es-EC" altLang="en-US" sz="3000">
                <a:solidFill>
                  <a:srgbClr val="0000CC"/>
                </a:solidFill>
                <a:latin typeface="微软雅黑" pitchFamily="34" charset="-122"/>
                <a:ea typeface="微软雅黑" pitchFamily="34" charset="-122"/>
                <a:cs typeface="Times New Roman" pitchFamily="18" charset="0"/>
              </a:rPr>
              <a:t>:</a:t>
            </a:r>
            <a:r>
              <a:rPr lang="zh-CN" altLang="en-US" sz="3000">
                <a:solidFill>
                  <a:srgbClr val="0000CC"/>
                </a:solidFill>
                <a:latin typeface="微软雅黑" pitchFamily="34" charset="-122"/>
                <a:ea typeface="微软雅黑" pitchFamily="34" charset="-122"/>
                <a:cs typeface="Times New Roman" pitchFamily="18" charset="0"/>
              </a:rPr>
              <a:t>在图中标注点</a:t>
            </a:r>
            <a:r>
              <a:rPr lang="es-EC" altLang="en-US" sz="3000">
                <a:solidFill>
                  <a:srgbClr val="0000CC"/>
                </a:solidFill>
                <a:latin typeface="微软雅黑" pitchFamily="34" charset="-122"/>
                <a:ea typeface="微软雅黑" pitchFamily="34" charset="-122"/>
                <a:cs typeface="Times New Roman" pitchFamily="18" charset="0"/>
              </a:rPr>
              <a:t>C</a:t>
            </a:r>
            <a:r>
              <a:rPr lang="zh-CN" altLang="en-US" sz="3000">
                <a:solidFill>
                  <a:srgbClr val="0000CC"/>
                </a:solidFill>
                <a:latin typeface="微软雅黑" pitchFamily="34" charset="-122"/>
                <a:ea typeface="微软雅黑" pitchFamily="34" charset="-122"/>
                <a:cs typeface="Times New Roman" pitchFamily="18" charset="0"/>
              </a:rPr>
              <a:t>（位于东西半球分界线上，且位于</a:t>
            </a:r>
            <a:r>
              <a:rPr lang="es-EC" altLang="en-US" sz="3000">
                <a:solidFill>
                  <a:srgbClr val="0000CC"/>
                </a:solidFill>
                <a:latin typeface="微软雅黑" pitchFamily="34" charset="-122"/>
                <a:ea typeface="微软雅黑" pitchFamily="34" charset="-122"/>
                <a:cs typeface="Times New Roman" pitchFamily="18" charset="0"/>
              </a:rPr>
              <a:t>B</a:t>
            </a:r>
            <a:r>
              <a:rPr lang="zh-CN" altLang="en-US" sz="3000">
                <a:solidFill>
                  <a:srgbClr val="0000CC"/>
                </a:solidFill>
                <a:latin typeface="微软雅黑" pitchFamily="34" charset="-122"/>
                <a:ea typeface="微软雅黑" pitchFamily="34" charset="-122"/>
                <a:cs typeface="Times New Roman" pitchFamily="18" charset="0"/>
              </a:rPr>
              <a:t>点的正西方向）</a:t>
            </a:r>
          </a:p>
        </p:txBody>
      </p:sp>
      <p:sp>
        <p:nvSpPr>
          <p:cNvPr id="22" name="矩形 21"/>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720631" y="1497013"/>
            <a:ext cx="3360301" cy="3421062"/>
          </a:xfrm>
          <a:prstGeom prst="rect">
            <a:avLst/>
          </a:prstGeom>
          <a:noFill/>
          <a:ln w="38100">
            <a:solidFill>
              <a:srgbClr val="FF0000"/>
            </a:solidFill>
            <a:miter lim="800000"/>
            <a:headEnd/>
            <a:tailEnd/>
          </a:ln>
        </p:spPr>
        <p:txBody>
          <a:bodyPr lIns="96762" tIns="48381" rIns="96762" bIns="48381">
            <a:spAutoFit/>
          </a:bodyPr>
          <a:lstStyle/>
          <a:p>
            <a:pPr>
              <a:spcBef>
                <a:spcPct val="10000"/>
              </a:spcBef>
            </a:pPr>
            <a:r>
              <a:rPr lang="zh-CN" altLang="en-US">
                <a:solidFill>
                  <a:srgbClr val="0000CC"/>
                </a:solidFill>
                <a:latin typeface="微软雅黑" pitchFamily="34" charset="-122"/>
                <a:ea typeface="微软雅黑" pitchFamily="34" charset="-122"/>
              </a:rPr>
              <a:t>单号题答案：</a:t>
            </a:r>
          </a:p>
          <a:p>
            <a:pPr>
              <a:spcBef>
                <a:spcPct val="10000"/>
              </a:spcBef>
            </a:pPr>
            <a:r>
              <a:rPr lang="en-US" altLang="zh-CN">
                <a:solidFill>
                  <a:srgbClr val="008000"/>
                </a:solidFill>
                <a:latin typeface="微软雅黑" pitchFamily="34" charset="-122"/>
                <a:ea typeface="微软雅黑" pitchFamily="34" charset="-122"/>
              </a:rPr>
              <a:t>1.</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两极</a:t>
            </a:r>
          </a:p>
          <a:p>
            <a:pPr>
              <a:spcBef>
                <a:spcPct val="10000"/>
              </a:spcBef>
            </a:pPr>
            <a:r>
              <a:rPr lang="en-US" altLang="zh-CN">
                <a:solidFill>
                  <a:srgbClr val="008000"/>
                </a:solidFill>
                <a:latin typeface="微软雅黑" pitchFamily="34" charset="-122"/>
                <a:ea typeface="微软雅黑" pitchFamily="34" charset="-122"/>
              </a:rPr>
              <a:t>3.</a:t>
            </a:r>
            <a:r>
              <a:rPr lang="en-US" altLang="zh-CN">
                <a:solidFill>
                  <a:srgbClr val="0000CC"/>
                </a:solidFill>
                <a:latin typeface="微软雅黑" pitchFamily="34" charset="-122"/>
                <a:ea typeface="微软雅黑" pitchFamily="34" charset="-122"/>
              </a:rPr>
              <a:t>  6371</a:t>
            </a:r>
            <a:r>
              <a:rPr lang="zh-CN" altLang="en-US">
                <a:solidFill>
                  <a:srgbClr val="0000CC"/>
                </a:solidFill>
                <a:latin typeface="微软雅黑" pitchFamily="34" charset="-122"/>
                <a:ea typeface="微软雅黑" pitchFamily="34" charset="-122"/>
              </a:rPr>
              <a:t>千米</a:t>
            </a:r>
          </a:p>
          <a:p>
            <a:pPr>
              <a:spcBef>
                <a:spcPct val="10000"/>
              </a:spcBef>
            </a:pPr>
            <a:r>
              <a:rPr lang="en-US" altLang="zh-CN">
                <a:solidFill>
                  <a:srgbClr val="008000"/>
                </a:solidFill>
                <a:latin typeface="微软雅黑" pitchFamily="34" charset="-122"/>
                <a:ea typeface="微软雅黑" pitchFamily="34" charset="-122"/>
              </a:rPr>
              <a:t>5.</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半圆</a:t>
            </a:r>
          </a:p>
          <a:p>
            <a:pPr>
              <a:spcBef>
                <a:spcPct val="10000"/>
              </a:spcBef>
            </a:pPr>
            <a:r>
              <a:rPr lang="en-US" altLang="zh-CN">
                <a:solidFill>
                  <a:srgbClr val="008000"/>
                </a:solidFill>
                <a:latin typeface="微软雅黑" pitchFamily="34" charset="-122"/>
                <a:ea typeface="微软雅黑" pitchFamily="34" charset="-122"/>
              </a:rPr>
              <a:t>7.</a:t>
            </a:r>
            <a:r>
              <a:rPr lang="en-US" altLang="zh-CN">
                <a:solidFill>
                  <a:srgbClr val="0000CC"/>
                </a:solidFill>
                <a:latin typeface="微软雅黑" pitchFamily="34" charset="-122"/>
                <a:ea typeface="微软雅黑" pitchFamily="34" charset="-122"/>
              </a:rPr>
              <a:t>  W</a:t>
            </a:r>
          </a:p>
          <a:p>
            <a:pPr>
              <a:spcBef>
                <a:spcPct val="10000"/>
              </a:spcBef>
            </a:pPr>
            <a:r>
              <a:rPr lang="en-US" altLang="zh-CN">
                <a:solidFill>
                  <a:srgbClr val="008000"/>
                </a:solidFill>
                <a:latin typeface="微软雅黑" pitchFamily="34" charset="-122"/>
                <a:ea typeface="微软雅黑" pitchFamily="34" charset="-122"/>
              </a:rPr>
              <a:t>9.</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逆</a:t>
            </a:r>
          </a:p>
          <a:p>
            <a:pPr>
              <a:spcBef>
                <a:spcPct val="10000"/>
              </a:spcBef>
            </a:pPr>
            <a:r>
              <a:rPr lang="en-US" altLang="zh-CN">
                <a:solidFill>
                  <a:srgbClr val="008000"/>
                </a:solidFill>
                <a:latin typeface="微软雅黑" pitchFamily="34" charset="-122"/>
                <a:ea typeface="微软雅黑" pitchFamily="34" charset="-122"/>
              </a:rPr>
              <a:t>11.   </a:t>
            </a:r>
            <a:r>
              <a:rPr lang="en-US" altLang="zh-CN">
                <a:solidFill>
                  <a:srgbClr val="0000CC"/>
                </a:solidFill>
                <a:latin typeface="微软雅黑" pitchFamily="34" charset="-122"/>
                <a:ea typeface="微软雅黑" pitchFamily="34" charset="-122"/>
              </a:rPr>
              <a:t>20°W</a:t>
            </a:r>
          </a:p>
          <a:p>
            <a:pPr>
              <a:spcBef>
                <a:spcPct val="10000"/>
              </a:spcBef>
            </a:pPr>
            <a:r>
              <a:rPr lang="en-US" altLang="zh-CN">
                <a:solidFill>
                  <a:srgbClr val="008000"/>
                </a:solidFill>
                <a:latin typeface="微软雅黑" pitchFamily="34" charset="-122"/>
                <a:ea typeface="微软雅黑" pitchFamily="34" charset="-122"/>
              </a:rPr>
              <a:t>13.</a:t>
            </a:r>
            <a:r>
              <a:rPr lang="en-US" altLang="zh-CN">
                <a:solidFill>
                  <a:srgbClr val="0000CC"/>
                </a:solidFill>
                <a:latin typeface="微软雅黑" pitchFamily="34" charset="-122"/>
                <a:ea typeface="微软雅黑" pitchFamily="34" charset="-122"/>
              </a:rPr>
              <a:t>  4</a:t>
            </a:r>
          </a:p>
          <a:p>
            <a:pPr>
              <a:spcBef>
                <a:spcPct val="10000"/>
              </a:spcBef>
            </a:pPr>
            <a:r>
              <a:rPr lang="en-US" altLang="zh-CN">
                <a:solidFill>
                  <a:srgbClr val="008000"/>
                </a:solidFill>
                <a:latin typeface="微软雅黑" pitchFamily="34" charset="-122"/>
                <a:ea typeface="微软雅黑" pitchFamily="34" charset="-122"/>
              </a:rPr>
              <a:t>15.</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不能</a:t>
            </a:r>
          </a:p>
          <a:p>
            <a:pPr>
              <a:spcBef>
                <a:spcPct val="10000"/>
              </a:spcBef>
            </a:pPr>
            <a:r>
              <a:rPr lang="en-US" altLang="zh-CN">
                <a:solidFill>
                  <a:srgbClr val="008000"/>
                </a:solidFill>
                <a:latin typeface="微软雅黑" pitchFamily="34" charset="-122"/>
                <a:ea typeface="微软雅黑" pitchFamily="34" charset="-122"/>
              </a:rPr>
              <a:t>17.</a:t>
            </a:r>
            <a:r>
              <a:rPr lang="en-US" altLang="zh-CN">
                <a:solidFill>
                  <a:srgbClr val="0000CC"/>
                </a:solidFill>
                <a:latin typeface="微软雅黑" pitchFamily="34" charset="-122"/>
                <a:ea typeface="微软雅黑" pitchFamily="34" charset="-122"/>
              </a:rPr>
              <a:t>  155°E</a:t>
            </a:r>
          </a:p>
          <a:p>
            <a:pPr>
              <a:spcBef>
                <a:spcPct val="10000"/>
              </a:spcBef>
            </a:pPr>
            <a:r>
              <a:rPr lang="en-US" altLang="zh-CN">
                <a:solidFill>
                  <a:srgbClr val="008000"/>
                </a:solidFill>
                <a:latin typeface="微软雅黑" pitchFamily="34" charset="-122"/>
                <a:ea typeface="微软雅黑" pitchFamily="34" charset="-122"/>
              </a:rPr>
              <a:t>19.</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东</a:t>
            </a:r>
          </a:p>
        </p:txBody>
      </p:sp>
      <p:sp>
        <p:nvSpPr>
          <p:cNvPr id="29699" name="Text Box 3"/>
          <p:cNvSpPr txBox="1">
            <a:spLocks noChangeArrowheads="1"/>
          </p:cNvSpPr>
          <p:nvPr/>
        </p:nvSpPr>
        <p:spPr bwMode="auto">
          <a:xfrm>
            <a:off x="6290444" y="1425576"/>
            <a:ext cx="3744425" cy="3421063"/>
          </a:xfrm>
          <a:prstGeom prst="rect">
            <a:avLst/>
          </a:prstGeom>
          <a:noFill/>
          <a:ln w="38100">
            <a:solidFill>
              <a:srgbClr val="FF0000"/>
            </a:solidFill>
            <a:miter lim="800000"/>
            <a:headEnd/>
            <a:tailEnd/>
          </a:ln>
        </p:spPr>
        <p:txBody>
          <a:bodyPr lIns="96762" tIns="48381" rIns="96762" bIns="48381">
            <a:spAutoFit/>
          </a:bodyPr>
          <a:lstStyle/>
          <a:p>
            <a:pPr>
              <a:spcBef>
                <a:spcPct val="10000"/>
              </a:spcBef>
            </a:pPr>
            <a:r>
              <a:rPr lang="zh-CN" altLang="en-US">
                <a:solidFill>
                  <a:srgbClr val="0000CC"/>
                </a:solidFill>
                <a:latin typeface="微软雅黑" pitchFamily="34" charset="-122"/>
                <a:ea typeface="微软雅黑" pitchFamily="34" charset="-122"/>
              </a:rPr>
              <a:t>双号题答案：</a:t>
            </a:r>
          </a:p>
          <a:p>
            <a:pPr>
              <a:spcBef>
                <a:spcPct val="10000"/>
              </a:spcBef>
            </a:pPr>
            <a:r>
              <a:rPr lang="en-US" altLang="zh-CN">
                <a:solidFill>
                  <a:srgbClr val="FF3399"/>
                </a:solidFill>
                <a:latin typeface="微软雅黑" pitchFamily="34" charset="-122"/>
                <a:ea typeface="微软雅黑" pitchFamily="34" charset="-122"/>
              </a:rPr>
              <a:t>2.</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赤道</a:t>
            </a:r>
          </a:p>
          <a:p>
            <a:pPr>
              <a:spcBef>
                <a:spcPct val="10000"/>
              </a:spcBef>
            </a:pPr>
            <a:r>
              <a:rPr lang="en-US" altLang="zh-CN">
                <a:solidFill>
                  <a:srgbClr val="FF3399"/>
                </a:solidFill>
                <a:latin typeface="微软雅黑" pitchFamily="34" charset="-122"/>
                <a:ea typeface="微软雅黑" pitchFamily="34" charset="-122"/>
              </a:rPr>
              <a:t>4.</a:t>
            </a:r>
            <a:r>
              <a:rPr lang="en-US" altLang="zh-CN">
                <a:solidFill>
                  <a:srgbClr val="0000CC"/>
                </a:solidFill>
                <a:latin typeface="微软雅黑" pitchFamily="34" charset="-122"/>
                <a:ea typeface="微软雅黑" pitchFamily="34" charset="-122"/>
              </a:rPr>
              <a:t>  4</a:t>
            </a:r>
            <a:r>
              <a:rPr lang="zh-CN" altLang="en-US">
                <a:solidFill>
                  <a:srgbClr val="0000CC"/>
                </a:solidFill>
                <a:latin typeface="微软雅黑" pitchFamily="34" charset="-122"/>
                <a:ea typeface="微软雅黑" pitchFamily="34" charset="-122"/>
              </a:rPr>
              <a:t>万千米</a:t>
            </a:r>
          </a:p>
          <a:p>
            <a:pPr>
              <a:spcBef>
                <a:spcPct val="10000"/>
              </a:spcBef>
            </a:pPr>
            <a:r>
              <a:rPr lang="en-US" altLang="zh-CN">
                <a:solidFill>
                  <a:srgbClr val="FF3399"/>
                </a:solidFill>
                <a:latin typeface="微软雅黑" pitchFamily="34" charset="-122"/>
                <a:ea typeface="微软雅黑" pitchFamily="34" charset="-122"/>
              </a:rPr>
              <a:t>6.</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圆</a:t>
            </a:r>
          </a:p>
          <a:p>
            <a:pPr>
              <a:spcBef>
                <a:spcPct val="10000"/>
              </a:spcBef>
            </a:pPr>
            <a:r>
              <a:rPr lang="en-US" altLang="zh-CN">
                <a:solidFill>
                  <a:srgbClr val="FF3399"/>
                </a:solidFill>
                <a:latin typeface="微软雅黑" pitchFamily="34" charset="-122"/>
                <a:ea typeface="微软雅黑" pitchFamily="34" charset="-122"/>
              </a:rPr>
              <a:t>8.</a:t>
            </a:r>
            <a:r>
              <a:rPr lang="en-US" altLang="zh-CN">
                <a:solidFill>
                  <a:srgbClr val="0000CC"/>
                </a:solidFill>
                <a:latin typeface="微软雅黑" pitchFamily="34" charset="-122"/>
                <a:ea typeface="微软雅黑" pitchFamily="34" charset="-122"/>
              </a:rPr>
              <a:t>   S</a:t>
            </a:r>
          </a:p>
          <a:p>
            <a:pPr>
              <a:spcBef>
                <a:spcPct val="10000"/>
              </a:spcBef>
            </a:pPr>
            <a:r>
              <a:rPr lang="en-US" altLang="zh-CN">
                <a:solidFill>
                  <a:srgbClr val="FF3399"/>
                </a:solidFill>
                <a:latin typeface="微软雅黑" pitchFamily="34" charset="-122"/>
                <a:ea typeface="微软雅黑" pitchFamily="34" charset="-122"/>
              </a:rPr>
              <a:t>10.</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顺</a:t>
            </a:r>
          </a:p>
          <a:p>
            <a:pPr>
              <a:spcBef>
                <a:spcPct val="10000"/>
              </a:spcBef>
            </a:pPr>
            <a:r>
              <a:rPr lang="en-US" altLang="zh-CN">
                <a:solidFill>
                  <a:srgbClr val="FF3399"/>
                </a:solidFill>
                <a:latin typeface="微软雅黑" pitchFamily="34" charset="-122"/>
                <a:ea typeface="微软雅黑" pitchFamily="34" charset="-122"/>
              </a:rPr>
              <a:t>12.</a:t>
            </a:r>
            <a:r>
              <a:rPr lang="en-US" altLang="zh-CN">
                <a:solidFill>
                  <a:srgbClr val="0000CC"/>
                </a:solidFill>
                <a:latin typeface="微软雅黑" pitchFamily="34" charset="-122"/>
                <a:ea typeface="微软雅黑" pitchFamily="34" charset="-122"/>
              </a:rPr>
              <a:t>  30°N</a:t>
            </a:r>
          </a:p>
          <a:p>
            <a:pPr>
              <a:spcBef>
                <a:spcPct val="10000"/>
              </a:spcBef>
            </a:pPr>
            <a:r>
              <a:rPr lang="en-US" altLang="zh-CN">
                <a:solidFill>
                  <a:srgbClr val="FF3399"/>
                </a:solidFill>
                <a:latin typeface="微软雅黑" pitchFamily="34" charset="-122"/>
                <a:ea typeface="微软雅黑" pitchFamily="34" charset="-122"/>
              </a:rPr>
              <a:t>14.</a:t>
            </a:r>
            <a:r>
              <a:rPr lang="en-US" altLang="zh-CN">
                <a:solidFill>
                  <a:srgbClr val="0000CC"/>
                </a:solidFill>
                <a:latin typeface="微软雅黑" pitchFamily="34" charset="-122"/>
                <a:ea typeface="微软雅黑" pitchFamily="34" charset="-122"/>
              </a:rPr>
              <a:t>  1</a:t>
            </a:r>
          </a:p>
          <a:p>
            <a:pPr>
              <a:spcBef>
                <a:spcPct val="10000"/>
              </a:spcBef>
            </a:pPr>
            <a:r>
              <a:rPr lang="en-US" altLang="zh-CN">
                <a:solidFill>
                  <a:srgbClr val="FF3399"/>
                </a:solidFill>
                <a:latin typeface="微软雅黑" pitchFamily="34" charset="-122"/>
                <a:ea typeface="微软雅黑" pitchFamily="34" charset="-122"/>
              </a:rPr>
              <a:t>16.</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能</a:t>
            </a:r>
          </a:p>
          <a:p>
            <a:pPr>
              <a:spcBef>
                <a:spcPct val="10000"/>
              </a:spcBef>
            </a:pPr>
            <a:r>
              <a:rPr lang="en-US" altLang="zh-CN">
                <a:solidFill>
                  <a:srgbClr val="FF3399"/>
                </a:solidFill>
                <a:latin typeface="微软雅黑" pitchFamily="34" charset="-122"/>
                <a:ea typeface="微软雅黑" pitchFamily="34" charset="-122"/>
              </a:rPr>
              <a:t>18.</a:t>
            </a:r>
            <a:r>
              <a:rPr lang="en-US" altLang="zh-CN">
                <a:solidFill>
                  <a:srgbClr val="0000CC"/>
                </a:solidFill>
                <a:latin typeface="微软雅黑" pitchFamily="34" charset="-122"/>
                <a:ea typeface="微软雅黑" pitchFamily="34" charset="-122"/>
              </a:rPr>
              <a:t>  35°S</a:t>
            </a:r>
          </a:p>
          <a:p>
            <a:pPr>
              <a:spcBef>
                <a:spcPct val="10000"/>
              </a:spcBef>
            </a:pPr>
            <a:r>
              <a:rPr lang="en-US" altLang="zh-CN">
                <a:solidFill>
                  <a:srgbClr val="FF3399"/>
                </a:solidFill>
                <a:latin typeface="微软雅黑" pitchFamily="34" charset="-122"/>
                <a:ea typeface="微软雅黑" pitchFamily="34" charset="-122"/>
              </a:rPr>
              <a:t>20.</a:t>
            </a:r>
            <a:r>
              <a:rPr lang="en-US" altLang="zh-CN">
                <a:solidFill>
                  <a:srgbClr val="0000CC"/>
                </a:solidFill>
                <a:latin typeface="微软雅黑" pitchFamily="34" charset="-122"/>
                <a:ea typeface="微软雅黑" pitchFamily="34" charset="-122"/>
              </a:rPr>
              <a:t>  </a:t>
            </a:r>
            <a:r>
              <a:rPr lang="zh-CN" altLang="en-US">
                <a:solidFill>
                  <a:srgbClr val="0000CC"/>
                </a:solidFill>
                <a:latin typeface="微软雅黑" pitchFamily="34" charset="-122"/>
                <a:ea typeface="微软雅黑" pitchFamily="34" charset="-122"/>
              </a:rPr>
              <a:t>中</a:t>
            </a:r>
          </a:p>
        </p:txBody>
      </p:sp>
      <p:sp>
        <p:nvSpPr>
          <p:cNvPr id="4" name="矩形 3"/>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WordArt 4"/>
          <p:cNvSpPr>
            <a:spLocks noChangeArrowheads="1" noChangeShapeType="1"/>
          </p:cNvSpPr>
          <p:nvPr/>
        </p:nvSpPr>
        <p:spPr bwMode="auto">
          <a:xfrm>
            <a:off x="1" y="785814"/>
            <a:ext cx="3363475" cy="503237"/>
          </a:xfrm>
          <a:prstGeom prst="rect">
            <a:avLst/>
          </a:prstGeom>
        </p:spPr>
        <p:txBody>
          <a:bodyPr wrap="none" fromWordArt="1">
            <a:prstTxWarp prst="textPlain">
              <a:avLst>
                <a:gd name="adj" fmla="val 50000"/>
              </a:avLst>
            </a:prstTxWarp>
          </a:bodyPr>
          <a:lstStyle/>
          <a:p>
            <a:pPr algn="ctr"/>
            <a:r>
              <a:rPr lang="zh-CN" altLang="en-US" sz="4200" kern="10">
                <a:ln w="19050">
                  <a:solidFill>
                    <a:srgbClr val="0000FF"/>
                  </a:solidFill>
                  <a:round/>
                  <a:headEnd/>
                  <a:tailEnd/>
                </a:ln>
                <a:solidFill>
                  <a:srgbClr val="00FFFF"/>
                </a:solidFill>
                <a:effectLst>
                  <a:outerShdw dist="35921" dir="2700000" algn="ctr" rotWithShape="0">
                    <a:srgbClr val="990000"/>
                  </a:outerShdw>
                </a:effectLst>
                <a:latin typeface="微软雅黑"/>
                <a:ea typeface="微软雅黑"/>
              </a:rPr>
              <a:t>地球的运动</a:t>
            </a:r>
          </a:p>
        </p:txBody>
      </p:sp>
      <p:sp>
        <p:nvSpPr>
          <p:cNvPr id="297989" name="Text Box 5"/>
          <p:cNvSpPr txBox="1">
            <a:spLocks noChangeArrowheads="1"/>
          </p:cNvSpPr>
          <p:nvPr/>
        </p:nvSpPr>
        <p:spPr bwMode="auto">
          <a:xfrm>
            <a:off x="1163487" y="1573213"/>
            <a:ext cx="6620600" cy="590550"/>
          </a:xfrm>
          <a:prstGeom prst="rect">
            <a:avLst/>
          </a:prstGeom>
          <a:noFill/>
          <a:ln w="9525">
            <a:noFill/>
            <a:miter lim="800000"/>
            <a:headEnd/>
            <a:tailEnd/>
          </a:ln>
        </p:spPr>
        <p:txBody>
          <a:bodyPr lIns="96762" tIns="48381" rIns="96762" bIns="48381">
            <a:spAutoFit/>
          </a:bodyPr>
          <a:lstStyle/>
          <a:p>
            <a:pPr>
              <a:spcBef>
                <a:spcPct val="50000"/>
              </a:spcBef>
            </a:pPr>
            <a:r>
              <a:rPr lang="zh-CN" altLang="en-US" sz="3200">
                <a:latin typeface="微软雅黑" pitchFamily="34" charset="-122"/>
                <a:ea typeface="微软雅黑" pitchFamily="34" charset="-122"/>
              </a:rPr>
              <a:t>一、“地心说”与“日心说”</a:t>
            </a:r>
          </a:p>
        </p:txBody>
      </p:sp>
      <p:pic>
        <p:nvPicPr>
          <p:cNvPr id="297990" name="Picture 6" descr="2-22"/>
          <p:cNvPicPr>
            <a:picLocks noChangeAspect="1" noChangeArrowheads="1"/>
          </p:cNvPicPr>
          <p:nvPr/>
        </p:nvPicPr>
        <p:blipFill>
          <a:blip r:embed="rId2" cstate="print"/>
          <a:srcRect/>
          <a:stretch>
            <a:fillRect/>
          </a:stretch>
        </p:blipFill>
        <p:spPr bwMode="auto">
          <a:xfrm>
            <a:off x="299999" y="2222501"/>
            <a:ext cx="11279307" cy="4183063"/>
          </a:xfrm>
          <a:prstGeom prst="rect">
            <a:avLst/>
          </a:prstGeom>
          <a:noFill/>
          <a:ln w="9525">
            <a:noFill/>
            <a:miter lim="800000"/>
            <a:headEnd/>
            <a:tailEnd/>
          </a:ln>
        </p:spPr>
      </p:pic>
      <p:sp>
        <p:nvSpPr>
          <p:cNvPr id="6" name="矩形 5"/>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989"/>
                                        </p:tgtEl>
                                        <p:attrNameLst>
                                          <p:attrName>style.visibility</p:attrName>
                                        </p:attrNameLst>
                                      </p:cBhvr>
                                      <p:to>
                                        <p:strVal val="visible"/>
                                      </p:to>
                                    </p:set>
                                    <p:anim calcmode="lin" valueType="num">
                                      <p:cBhvr additive="base">
                                        <p:cTn id="7" dur="500" fill="hold"/>
                                        <p:tgtEl>
                                          <p:spTgt spid="297989"/>
                                        </p:tgtEl>
                                        <p:attrNameLst>
                                          <p:attrName>ppt_x</p:attrName>
                                        </p:attrNameLst>
                                      </p:cBhvr>
                                      <p:tavLst>
                                        <p:tav tm="0">
                                          <p:val>
                                            <p:strVal val="#ppt_x"/>
                                          </p:val>
                                        </p:tav>
                                        <p:tav tm="100000">
                                          <p:val>
                                            <p:strVal val="#ppt_x"/>
                                          </p:val>
                                        </p:tav>
                                      </p:tavLst>
                                    </p:anim>
                                    <p:anim calcmode="lin" valueType="num">
                                      <p:cBhvr additive="base">
                                        <p:cTn id="8" dur="500" fill="hold"/>
                                        <p:tgtEl>
                                          <p:spTgt spid="29798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97990"/>
                                        </p:tgtEl>
                                        <p:attrNameLst>
                                          <p:attrName>style.visibility</p:attrName>
                                        </p:attrNameLst>
                                      </p:cBhvr>
                                      <p:to>
                                        <p:strVal val="visible"/>
                                      </p:to>
                                    </p:set>
                                    <p:animEffect transition="in" filter="blinds(horizontal)">
                                      <p:cBhvr>
                                        <p:cTn id="13" dur="500"/>
                                        <p:tgtEl>
                                          <p:spTgt spid="297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srcRect r="73" b="48"/>
          <a:stretch>
            <a:fillRect/>
          </a:stretch>
        </p:blipFill>
        <p:spPr>
          <a:xfrm>
            <a:off x="2738082" y="1214438"/>
            <a:ext cx="6642823" cy="5000625"/>
          </a:xfrm>
          <a:prstGeom prst="rect">
            <a:avLst/>
          </a:prstGeom>
          <a:effectLst>
            <a:outerShdw blurRad="50800" dist="38100" dir="5400000" algn="t" rotWithShape="0">
              <a:prstClr val="black">
                <a:alpha val="40000"/>
              </a:prstClr>
            </a:outerShdw>
          </a:effectLst>
        </p:spPr>
      </p:pic>
      <p:sp>
        <p:nvSpPr>
          <p:cNvPr id="4" name="TextBox 3"/>
          <p:cNvSpPr txBox="1"/>
          <p:nvPr/>
        </p:nvSpPr>
        <p:spPr>
          <a:xfrm>
            <a:off x="3597442" y="2703195"/>
            <a:ext cx="5499972" cy="3415030"/>
          </a:xfrm>
          <a:prstGeom prst="rect">
            <a:avLst/>
          </a:prstGeom>
          <a:noFill/>
          <a:ln w="9525">
            <a:noFill/>
          </a:ln>
        </p:spPr>
        <p:txBody>
          <a:bodyPr>
            <a:spAutoFit/>
          </a:bodyPr>
          <a:lstStyle/>
          <a:p>
            <a:pPr>
              <a:lnSpc>
                <a:spcPct val="150000"/>
              </a:lnSpc>
            </a:pPr>
            <a:r>
              <a:rPr lang="zh-CN" altLang="en-US" sz="2400" b="1" dirty="0">
                <a:latin typeface="Arial" panose="020B0604020202020204" pitchFamily="34" charset="0"/>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地理</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一词最早出现于公元前</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世纪成文的</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易</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系辞</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里；</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  东汉思想家王充解释：</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天有日月星辰谓之文，地有山川陵谷谓之理</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  古希腊学者埃拉托色尼写出了西方第一本以</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地理</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命名的专著</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地理学</a:t>
            </a:r>
            <a:r>
              <a:rPr lang="en-US" altLang="zh-CN" sz="2400" b="1" dirty="0">
                <a:latin typeface="微软雅黑" panose="020B0503020204020204" pitchFamily="34" charset="-122"/>
                <a:ea typeface="微软雅黑" panose="020B0503020204020204" pitchFamily="34" charset="-122"/>
              </a:rPr>
              <a:t>》</a:t>
            </a:r>
          </a:p>
        </p:txBody>
      </p:sp>
      <p:sp>
        <p:nvSpPr>
          <p:cNvPr id="17412" name="TextBox 4"/>
          <p:cNvSpPr txBox="1"/>
          <p:nvPr/>
        </p:nvSpPr>
        <p:spPr>
          <a:xfrm flipH="1">
            <a:off x="4419343" y="1762125"/>
            <a:ext cx="3499981" cy="521970"/>
          </a:xfrm>
          <a:prstGeom prst="rect">
            <a:avLst/>
          </a:prstGeom>
          <a:noFill/>
          <a:ln w="9525">
            <a:noFill/>
          </a:ln>
        </p:spPr>
        <p:txBody>
          <a:bodyPr>
            <a:spAutoFit/>
          </a:bodyPr>
          <a:lstStyle/>
          <a:p>
            <a:pPr algn="ctr" defTabSz="0"/>
            <a:r>
              <a:rPr lang="en-US" altLang="zh-CN" sz="2800" b="1" dirty="0">
                <a:latin typeface="Arial Rounded MT Bold" pitchFamily="34" charset="0"/>
                <a:ea typeface="微软雅黑" panose="020B0503020204020204" pitchFamily="34" charset="-122"/>
              </a:rPr>
              <a:t>“</a:t>
            </a:r>
            <a:r>
              <a:rPr lang="zh-CN" altLang="en-US" sz="2800" b="1" dirty="0">
                <a:latin typeface="Arial Rounded MT Bold" pitchFamily="34" charset="0"/>
                <a:ea typeface="微软雅黑" panose="020B0503020204020204" pitchFamily="34" charset="-122"/>
              </a:rPr>
              <a:t>地  理</a:t>
            </a:r>
            <a:r>
              <a:rPr lang="en-US" altLang="zh-CN" sz="2800" b="1" dirty="0">
                <a:latin typeface="Arial Rounded MT Bold" pitchFamily="34" charset="0"/>
                <a:ea typeface="微软雅黑" panose="020B0503020204020204" pitchFamily="34" charset="-122"/>
              </a:rPr>
              <a:t>”</a:t>
            </a:r>
            <a:r>
              <a:rPr lang="zh-CN" altLang="en-US" sz="2800" b="1" dirty="0">
                <a:latin typeface="Arial Rounded MT Bold" pitchFamily="34" charset="0"/>
                <a:ea typeface="微软雅黑" panose="020B0503020204020204" pitchFamily="34" charset="-122"/>
              </a:rPr>
              <a:t>一词的来源</a:t>
            </a:r>
          </a:p>
        </p:txBody>
      </p:sp>
      <p:sp>
        <p:nvSpPr>
          <p:cNvPr id="6" name="流程图: 联系 5"/>
          <p:cNvSpPr/>
          <p:nvPr/>
        </p:nvSpPr>
        <p:spPr>
          <a:xfrm>
            <a:off x="3380936" y="3000376"/>
            <a:ext cx="142856" cy="142875"/>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流程图: 联系 6"/>
          <p:cNvSpPr/>
          <p:nvPr/>
        </p:nvSpPr>
        <p:spPr>
          <a:xfrm>
            <a:off x="3309508" y="4071938"/>
            <a:ext cx="142856" cy="142875"/>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流程图: 联系 7"/>
          <p:cNvSpPr/>
          <p:nvPr/>
        </p:nvSpPr>
        <p:spPr>
          <a:xfrm>
            <a:off x="3309508" y="5214939"/>
            <a:ext cx="142856" cy="142875"/>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9" dur="1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slide(fromLeft)">
                                      <p:cBhvr>
                                        <p:cTn id="14" dur="20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2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2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3695219" y="2925764"/>
            <a:ext cx="5469813" cy="682625"/>
          </a:xfrm>
          <a:prstGeom prst="rect">
            <a:avLst/>
          </a:prstGeom>
          <a:noFill/>
          <a:ln w="9525">
            <a:noFill/>
            <a:miter lim="800000"/>
            <a:headEnd/>
            <a:tailEnd/>
          </a:ln>
        </p:spPr>
        <p:txBody>
          <a:bodyPr lIns="96762" tIns="48381" rIns="96762" bIns="48381">
            <a:spAutoFit/>
          </a:bodyPr>
          <a:lstStyle/>
          <a:p>
            <a:pPr>
              <a:spcBef>
                <a:spcPct val="50000"/>
              </a:spcBef>
            </a:pPr>
            <a:r>
              <a:rPr lang="zh-CN" altLang="en-US" sz="3800">
                <a:latin typeface="微软雅黑" pitchFamily="34" charset="-122"/>
                <a:ea typeface="微软雅黑" pitchFamily="34" charset="-122"/>
              </a:rPr>
              <a:t>地球自转运动</a:t>
            </a:r>
          </a:p>
        </p:txBody>
      </p:sp>
      <p:sp>
        <p:nvSpPr>
          <p:cNvPr id="3" name="矩形 2"/>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3" name="Text Box 7"/>
          <p:cNvSpPr txBox="1">
            <a:spLocks noChangeArrowheads="1"/>
          </p:cNvSpPr>
          <p:nvPr/>
        </p:nvSpPr>
        <p:spPr bwMode="auto">
          <a:xfrm>
            <a:off x="593648" y="1938338"/>
            <a:ext cx="4515850" cy="4097337"/>
          </a:xfrm>
          <a:prstGeom prst="rect">
            <a:avLst/>
          </a:prstGeom>
          <a:noFill/>
          <a:ln w="28575" cap="sq" algn="ctr">
            <a:noFill/>
            <a:miter lim="800000"/>
            <a:headEnd type="none" w="lg" len="med"/>
            <a:tailEnd type="none" w="lg" len="med"/>
          </a:ln>
        </p:spPr>
        <p:txBody>
          <a:bodyPr lIns="96762" tIns="48381" rIns="96762" bIns="48381">
            <a:spAutoFit/>
          </a:bodyPr>
          <a:lstStyle/>
          <a:p>
            <a:pPr>
              <a:lnSpc>
                <a:spcPct val="125000"/>
              </a:lnSpc>
            </a:pPr>
            <a:r>
              <a:rPr kumimoji="1" lang="en-US" altLang="zh-CN" sz="3000">
                <a:latin typeface="微软雅黑" pitchFamily="34" charset="-122"/>
                <a:ea typeface="微软雅黑" pitchFamily="34" charset="-122"/>
              </a:rPr>
              <a:t>1.</a:t>
            </a:r>
            <a:r>
              <a:rPr kumimoji="1" lang="zh-CN" altLang="en-US" sz="3000">
                <a:latin typeface="微软雅黑" pitchFamily="34" charset="-122"/>
                <a:ea typeface="微软雅黑" pitchFamily="34" charset="-122"/>
              </a:rPr>
              <a:t>自转方向</a:t>
            </a:r>
          </a:p>
          <a:p>
            <a:pPr>
              <a:lnSpc>
                <a:spcPct val="125000"/>
              </a:lnSpc>
            </a:pPr>
            <a:r>
              <a:rPr kumimoji="1" lang="zh-CN" altLang="en-US" sz="3000">
                <a:solidFill>
                  <a:srgbClr val="FF0000"/>
                </a:solidFill>
                <a:latin typeface="微软雅黑" pitchFamily="34" charset="-122"/>
                <a:ea typeface="微软雅黑" pitchFamily="34" charset="-122"/>
              </a:rPr>
              <a:t>自西向东</a:t>
            </a:r>
          </a:p>
          <a:p>
            <a:pPr>
              <a:lnSpc>
                <a:spcPct val="125000"/>
              </a:lnSpc>
            </a:pPr>
            <a:r>
              <a:rPr kumimoji="1" lang="en-US" altLang="zh-CN" sz="3000">
                <a:latin typeface="微软雅黑" pitchFamily="34" charset="-122"/>
                <a:ea typeface="微软雅黑" pitchFamily="34" charset="-122"/>
              </a:rPr>
              <a:t>2.</a:t>
            </a:r>
            <a:r>
              <a:rPr kumimoji="1" lang="zh-CN" altLang="en-US" sz="3000">
                <a:latin typeface="微软雅黑" pitchFamily="34" charset="-122"/>
                <a:ea typeface="微软雅黑" pitchFamily="34" charset="-122"/>
              </a:rPr>
              <a:t>自转周期</a:t>
            </a:r>
          </a:p>
          <a:p>
            <a:pPr>
              <a:lnSpc>
                <a:spcPct val="125000"/>
              </a:lnSpc>
            </a:pPr>
            <a:r>
              <a:rPr kumimoji="1" lang="zh-CN" altLang="en-US" sz="3000">
                <a:solidFill>
                  <a:srgbClr val="FF0000"/>
                </a:solidFill>
                <a:latin typeface="微软雅黑" pitchFamily="34" charset="-122"/>
                <a:ea typeface="微软雅黑" pitchFamily="34" charset="-122"/>
              </a:rPr>
              <a:t>一天</a:t>
            </a:r>
          </a:p>
          <a:p>
            <a:pPr>
              <a:lnSpc>
                <a:spcPct val="125000"/>
              </a:lnSpc>
            </a:pPr>
            <a:r>
              <a:rPr kumimoji="1" lang="en-US" altLang="zh-CN" sz="3000">
                <a:latin typeface="微软雅黑" pitchFamily="34" charset="-122"/>
                <a:ea typeface="微软雅黑" pitchFamily="34" charset="-122"/>
              </a:rPr>
              <a:t>3.</a:t>
            </a:r>
            <a:r>
              <a:rPr kumimoji="1" lang="zh-CN" altLang="en-US" sz="3000">
                <a:latin typeface="微软雅黑" pitchFamily="34" charset="-122"/>
                <a:ea typeface="微软雅黑" pitchFamily="34" charset="-122"/>
              </a:rPr>
              <a:t>产生的现象</a:t>
            </a:r>
          </a:p>
          <a:p>
            <a:pPr>
              <a:lnSpc>
                <a:spcPct val="125000"/>
              </a:lnSpc>
            </a:pPr>
            <a:r>
              <a:rPr kumimoji="1" lang="zh-CN" altLang="en-US" sz="3000">
                <a:solidFill>
                  <a:srgbClr val="FF0000"/>
                </a:solidFill>
                <a:latin typeface="微软雅黑" pitchFamily="34" charset="-122"/>
                <a:ea typeface="微软雅黑" pitchFamily="34" charset="-122"/>
              </a:rPr>
              <a:t>昼夜更替</a:t>
            </a:r>
          </a:p>
          <a:p>
            <a:pPr>
              <a:lnSpc>
                <a:spcPct val="125000"/>
              </a:lnSpc>
            </a:pPr>
            <a:r>
              <a:rPr kumimoji="1" lang="zh-CN" altLang="en-US" sz="3000">
                <a:solidFill>
                  <a:srgbClr val="FF0000"/>
                </a:solidFill>
                <a:latin typeface="微软雅黑" pitchFamily="34" charset="-122"/>
                <a:ea typeface="微软雅黑" pitchFamily="34" charset="-122"/>
              </a:rPr>
              <a:t>日月星辰东升西落</a:t>
            </a:r>
          </a:p>
        </p:txBody>
      </p:sp>
      <p:sp>
        <p:nvSpPr>
          <p:cNvPr id="4" name="Text Box 4"/>
          <p:cNvSpPr txBox="1">
            <a:spLocks noChangeArrowheads="1"/>
          </p:cNvSpPr>
          <p:nvPr/>
        </p:nvSpPr>
        <p:spPr bwMode="auto">
          <a:xfrm>
            <a:off x="112173" y="917290"/>
            <a:ext cx="1970357" cy="559372"/>
          </a:xfrm>
          <a:prstGeom prst="rect">
            <a:avLst/>
          </a:prstGeom>
          <a:gradFill rotWithShape="1">
            <a:gsLst>
              <a:gs pos="0">
                <a:srgbClr val="3333FF"/>
              </a:gs>
              <a:gs pos="50000">
                <a:srgbClr val="FFFF00">
                  <a:alpha val="45000"/>
                </a:srgbClr>
              </a:gs>
              <a:gs pos="100000">
                <a:srgbClr val="3333FF"/>
              </a:gs>
            </a:gsLst>
            <a:lin ang="5400000" scaled="1"/>
          </a:gradFill>
          <a:ln w="9525">
            <a:noFill/>
            <a:miter lim="800000"/>
            <a:headEnd/>
            <a:tailEnd/>
          </a:ln>
          <a:effectLst/>
        </p:spPr>
        <p:txBody>
          <a:bodyPr lIns="96762" tIns="48381" rIns="96762" bIns="48381">
            <a:spAutoFit/>
          </a:bodyPr>
          <a:lstStyle/>
          <a:p>
            <a:pPr>
              <a:spcBef>
                <a:spcPct val="50000"/>
              </a:spcBef>
              <a:defRPr/>
            </a:pPr>
            <a:r>
              <a:rPr lang="zh-CN" altLang="en-US" sz="3000" dirty="0">
                <a:latin typeface="微软雅黑" pitchFamily="34" charset="-122"/>
                <a:ea typeface="微软雅黑" pitchFamily="34" charset="-122"/>
              </a:rPr>
              <a:t> 地球自转</a:t>
            </a:r>
          </a:p>
        </p:txBody>
      </p:sp>
    </p:spTree>
    <p:controls>
      <mc:AlternateContent xmlns:mc="http://schemas.openxmlformats.org/markup-compatibility/2006">
        <mc:Choice xmlns:v="urn:schemas-microsoft-com:vml" Requires="v">
          <p:control spid="4099" r:id="rId2" imgW="4732081" imgH="4342857"/>
        </mc:Choice>
        <mc:Fallback>
          <p:control r:id="rId2" imgW="4732081" imgH="4342857">
            <p:pic>
              <p:nvPicPr>
                <p:cNvPr id="2" name="ShockwaveFlash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5060950" y="1430338"/>
                  <a:ext cx="4729163" cy="43434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6183">
                                            <p:txEl>
                                              <p:pRg st="0" end="0"/>
                                            </p:txEl>
                                          </p:spTgt>
                                        </p:tgtEl>
                                        <p:attrNameLst>
                                          <p:attrName>style.visibility</p:attrName>
                                        </p:attrNameLst>
                                      </p:cBhvr>
                                      <p:to>
                                        <p:strVal val="visible"/>
                                      </p:to>
                                    </p:set>
                                    <p:anim calcmode="lin" valueType="num">
                                      <p:cBhvr additive="base">
                                        <p:cTn id="7" dur="500" fill="hold"/>
                                        <p:tgtEl>
                                          <p:spTgt spid="3061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61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6183">
                                            <p:txEl>
                                              <p:pRg st="1" end="1"/>
                                            </p:txEl>
                                          </p:spTgt>
                                        </p:tgtEl>
                                        <p:attrNameLst>
                                          <p:attrName>style.visibility</p:attrName>
                                        </p:attrNameLst>
                                      </p:cBhvr>
                                      <p:to>
                                        <p:strVal val="visible"/>
                                      </p:to>
                                    </p:set>
                                    <p:anim calcmode="lin" valueType="num">
                                      <p:cBhvr additive="base">
                                        <p:cTn id="13" dur="500" fill="hold"/>
                                        <p:tgtEl>
                                          <p:spTgt spid="3061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61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6183">
                                            <p:txEl>
                                              <p:pRg st="2" end="2"/>
                                            </p:txEl>
                                          </p:spTgt>
                                        </p:tgtEl>
                                        <p:attrNameLst>
                                          <p:attrName>style.visibility</p:attrName>
                                        </p:attrNameLst>
                                      </p:cBhvr>
                                      <p:to>
                                        <p:strVal val="visible"/>
                                      </p:to>
                                    </p:set>
                                    <p:anim calcmode="lin" valueType="num">
                                      <p:cBhvr additive="base">
                                        <p:cTn id="19" dur="500" fill="hold"/>
                                        <p:tgtEl>
                                          <p:spTgt spid="3061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61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6183">
                                            <p:txEl>
                                              <p:pRg st="3" end="3"/>
                                            </p:txEl>
                                          </p:spTgt>
                                        </p:tgtEl>
                                        <p:attrNameLst>
                                          <p:attrName>style.visibility</p:attrName>
                                        </p:attrNameLst>
                                      </p:cBhvr>
                                      <p:to>
                                        <p:strVal val="visible"/>
                                      </p:to>
                                    </p:set>
                                    <p:anim calcmode="lin" valueType="num">
                                      <p:cBhvr additive="base">
                                        <p:cTn id="25" dur="500" fill="hold"/>
                                        <p:tgtEl>
                                          <p:spTgt spid="30618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61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06183">
                                            <p:txEl>
                                              <p:pRg st="4" end="4"/>
                                            </p:txEl>
                                          </p:spTgt>
                                        </p:tgtEl>
                                        <p:attrNameLst>
                                          <p:attrName>style.visibility</p:attrName>
                                        </p:attrNameLst>
                                      </p:cBhvr>
                                      <p:to>
                                        <p:strVal val="visible"/>
                                      </p:to>
                                    </p:set>
                                    <p:anim calcmode="lin" valueType="num">
                                      <p:cBhvr additive="base">
                                        <p:cTn id="31" dur="500" fill="hold"/>
                                        <p:tgtEl>
                                          <p:spTgt spid="30618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61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06183">
                                            <p:txEl>
                                              <p:pRg st="5" end="5"/>
                                            </p:txEl>
                                          </p:spTgt>
                                        </p:tgtEl>
                                        <p:attrNameLst>
                                          <p:attrName>style.visibility</p:attrName>
                                        </p:attrNameLst>
                                      </p:cBhvr>
                                      <p:to>
                                        <p:strVal val="visible"/>
                                      </p:to>
                                    </p:set>
                                    <p:anim calcmode="lin" valueType="num">
                                      <p:cBhvr additive="base">
                                        <p:cTn id="37" dur="500" fill="hold"/>
                                        <p:tgtEl>
                                          <p:spTgt spid="30618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61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06183">
                                            <p:txEl>
                                              <p:pRg st="6" end="6"/>
                                            </p:txEl>
                                          </p:spTgt>
                                        </p:tgtEl>
                                        <p:attrNameLst>
                                          <p:attrName>style.visibility</p:attrName>
                                        </p:attrNameLst>
                                      </p:cBhvr>
                                      <p:to>
                                        <p:strVal val="visible"/>
                                      </p:to>
                                    </p:set>
                                    <p:anim calcmode="lin" valueType="num">
                                      <p:cBhvr additive="base">
                                        <p:cTn id="43" dur="500" fill="hold"/>
                                        <p:tgtEl>
                                          <p:spTgt spid="30618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0618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p:cNvSpPr txBox="1">
            <a:spLocks noChangeArrowheads="1"/>
          </p:cNvSpPr>
          <p:nvPr/>
        </p:nvSpPr>
        <p:spPr bwMode="auto">
          <a:xfrm>
            <a:off x="3695219" y="2925764"/>
            <a:ext cx="5469813" cy="682625"/>
          </a:xfrm>
          <a:prstGeom prst="rect">
            <a:avLst/>
          </a:prstGeom>
          <a:noFill/>
          <a:ln w="9525">
            <a:noFill/>
            <a:miter lim="800000"/>
            <a:headEnd/>
            <a:tailEnd/>
          </a:ln>
        </p:spPr>
        <p:txBody>
          <a:bodyPr lIns="96762" tIns="48381" rIns="96762" bIns="48381">
            <a:spAutoFit/>
          </a:bodyPr>
          <a:lstStyle/>
          <a:p>
            <a:pPr>
              <a:spcBef>
                <a:spcPct val="50000"/>
              </a:spcBef>
            </a:pPr>
            <a:r>
              <a:rPr lang="zh-CN" altLang="en-US" sz="3800">
                <a:latin typeface="微软雅黑" pitchFamily="34" charset="-122"/>
                <a:ea typeface="微软雅黑" pitchFamily="34" charset="-122"/>
              </a:rPr>
              <a:t>地球公转运动</a:t>
            </a:r>
          </a:p>
        </p:txBody>
      </p:sp>
      <p:sp>
        <p:nvSpPr>
          <p:cNvPr id="3" name="矩形 2"/>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4" name="Text Box 4"/>
          <p:cNvSpPr txBox="1">
            <a:spLocks noChangeArrowheads="1"/>
          </p:cNvSpPr>
          <p:nvPr/>
        </p:nvSpPr>
        <p:spPr bwMode="auto">
          <a:xfrm>
            <a:off x="34921" y="917290"/>
            <a:ext cx="3839133" cy="559372"/>
          </a:xfrm>
          <a:prstGeom prst="rect">
            <a:avLst/>
          </a:prstGeom>
          <a:gradFill rotWithShape="1">
            <a:gsLst>
              <a:gs pos="0">
                <a:srgbClr val="3333FF"/>
              </a:gs>
              <a:gs pos="50000">
                <a:srgbClr val="FFFF00">
                  <a:alpha val="45000"/>
                </a:srgbClr>
              </a:gs>
              <a:gs pos="100000">
                <a:srgbClr val="3333FF"/>
              </a:gs>
            </a:gsLst>
            <a:lin ang="5400000" scaled="1"/>
          </a:gradFill>
          <a:ln w="9525">
            <a:noFill/>
            <a:miter lim="800000"/>
            <a:headEnd/>
            <a:tailEnd/>
          </a:ln>
          <a:effectLst/>
        </p:spPr>
        <p:txBody>
          <a:bodyPr lIns="96762" tIns="48381" rIns="96762" bIns="48381">
            <a:spAutoFit/>
          </a:bodyPr>
          <a:lstStyle/>
          <a:p>
            <a:pPr>
              <a:spcBef>
                <a:spcPct val="50000"/>
              </a:spcBef>
              <a:defRPr/>
            </a:pPr>
            <a:r>
              <a:rPr lang="zh-CN" altLang="en-US" sz="3000" dirty="0">
                <a:latin typeface="微软雅黑" pitchFamily="34" charset="-122"/>
                <a:ea typeface="微软雅黑" pitchFamily="34" charset="-122"/>
              </a:rPr>
              <a:t> 地球公转</a:t>
            </a:r>
          </a:p>
        </p:txBody>
      </p:sp>
      <p:pic>
        <p:nvPicPr>
          <p:cNvPr id="33797" name="Picture 5" descr="地球公转示意图"/>
          <p:cNvPicPr>
            <a:picLocks noChangeAspect="1" noChangeArrowheads="1"/>
          </p:cNvPicPr>
          <p:nvPr/>
        </p:nvPicPr>
        <p:blipFill>
          <a:blip r:embed="rId2" cstate="print"/>
          <a:srcRect/>
          <a:stretch>
            <a:fillRect/>
          </a:stretch>
        </p:blipFill>
        <p:spPr bwMode="auto">
          <a:xfrm>
            <a:off x="4655532" y="1958976"/>
            <a:ext cx="7199963" cy="4022725"/>
          </a:xfrm>
          <a:prstGeom prst="rect">
            <a:avLst/>
          </a:prstGeom>
          <a:noFill/>
          <a:ln w="9525">
            <a:noFill/>
            <a:miter lim="800000"/>
            <a:headEnd/>
            <a:tailEnd/>
          </a:ln>
        </p:spPr>
      </p:pic>
      <p:sp>
        <p:nvSpPr>
          <p:cNvPr id="307206" name="Text Box 6"/>
          <p:cNvSpPr txBox="1">
            <a:spLocks noChangeArrowheads="1"/>
          </p:cNvSpPr>
          <p:nvPr/>
        </p:nvSpPr>
        <p:spPr bwMode="auto">
          <a:xfrm>
            <a:off x="171428" y="1771651"/>
            <a:ext cx="3841250" cy="3559175"/>
          </a:xfrm>
          <a:prstGeom prst="rect">
            <a:avLst/>
          </a:prstGeom>
          <a:noFill/>
          <a:ln w="28575" cap="sq" algn="ctr">
            <a:noFill/>
            <a:miter lim="800000"/>
            <a:headEnd type="none" w="lg" len="med"/>
            <a:tailEnd type="none" w="lg" len="med"/>
          </a:ln>
        </p:spPr>
        <p:txBody>
          <a:bodyPr lIns="96762" tIns="48381" rIns="96762" bIns="48381">
            <a:spAutoFit/>
          </a:bodyPr>
          <a:lstStyle/>
          <a:p>
            <a:pPr>
              <a:lnSpc>
                <a:spcPct val="125000"/>
              </a:lnSpc>
            </a:pPr>
            <a:r>
              <a:rPr kumimoji="1" lang="en-US" altLang="zh-CN">
                <a:latin typeface="微软雅黑" pitchFamily="34" charset="-122"/>
                <a:ea typeface="微软雅黑" pitchFamily="34" charset="-122"/>
              </a:rPr>
              <a:t>1</a:t>
            </a:r>
            <a:r>
              <a:rPr kumimoji="1" lang="zh-CN" altLang="en-US" sz="3000">
                <a:latin typeface="微软雅黑" pitchFamily="34" charset="-122"/>
                <a:ea typeface="微软雅黑" pitchFamily="34" charset="-122"/>
              </a:rPr>
              <a:t>．公转方向</a:t>
            </a:r>
          </a:p>
          <a:p>
            <a:pPr>
              <a:lnSpc>
                <a:spcPct val="125000"/>
              </a:lnSpc>
            </a:pPr>
            <a:endParaRPr kumimoji="1" lang="zh-CN" altLang="en-US" sz="3000">
              <a:solidFill>
                <a:schemeClr val="accent2"/>
              </a:solidFill>
              <a:latin typeface="微软雅黑" pitchFamily="34" charset="-122"/>
              <a:ea typeface="微软雅黑" pitchFamily="34" charset="-122"/>
            </a:endParaRPr>
          </a:p>
          <a:p>
            <a:pPr>
              <a:lnSpc>
                <a:spcPct val="125000"/>
              </a:lnSpc>
            </a:pPr>
            <a:r>
              <a:rPr kumimoji="1" lang="en-US" altLang="zh-CN" sz="3000">
                <a:latin typeface="微软雅黑" pitchFamily="34" charset="-122"/>
                <a:ea typeface="微软雅黑" pitchFamily="34" charset="-122"/>
              </a:rPr>
              <a:t>2</a:t>
            </a:r>
            <a:r>
              <a:rPr kumimoji="1" lang="zh-CN" altLang="en-US" sz="3000">
                <a:latin typeface="微软雅黑" pitchFamily="34" charset="-122"/>
                <a:ea typeface="微软雅黑" pitchFamily="34" charset="-122"/>
              </a:rPr>
              <a:t>．公转周期</a:t>
            </a:r>
          </a:p>
          <a:p>
            <a:pPr>
              <a:lnSpc>
                <a:spcPct val="125000"/>
              </a:lnSpc>
            </a:pPr>
            <a:endParaRPr kumimoji="1" lang="zh-CN" altLang="en-US" sz="3000">
              <a:solidFill>
                <a:schemeClr val="accent2"/>
              </a:solidFill>
              <a:latin typeface="微软雅黑" pitchFamily="34" charset="-122"/>
              <a:ea typeface="微软雅黑" pitchFamily="34" charset="-122"/>
            </a:endParaRPr>
          </a:p>
          <a:p>
            <a:pPr>
              <a:lnSpc>
                <a:spcPct val="125000"/>
              </a:lnSpc>
            </a:pPr>
            <a:r>
              <a:rPr kumimoji="1" lang="en-US" altLang="zh-CN" sz="3000">
                <a:latin typeface="微软雅黑" pitchFamily="34" charset="-122"/>
                <a:ea typeface="微软雅黑" pitchFamily="34" charset="-122"/>
              </a:rPr>
              <a:t>3</a:t>
            </a:r>
            <a:r>
              <a:rPr kumimoji="1" lang="zh-CN" altLang="en-US" sz="3000">
                <a:latin typeface="微软雅黑" pitchFamily="34" charset="-122"/>
                <a:ea typeface="微软雅黑" pitchFamily="34" charset="-122"/>
              </a:rPr>
              <a:t>．产生的现象</a:t>
            </a:r>
          </a:p>
          <a:p>
            <a:pPr>
              <a:lnSpc>
                <a:spcPct val="125000"/>
              </a:lnSpc>
            </a:pPr>
            <a:endParaRPr kumimoji="1" lang="zh-CN" altLang="en-US" sz="3000">
              <a:solidFill>
                <a:schemeClr val="accent2"/>
              </a:solidFill>
              <a:latin typeface="微软雅黑" pitchFamily="34" charset="-122"/>
              <a:ea typeface="微软雅黑" pitchFamily="34" charset="-122"/>
            </a:endParaRPr>
          </a:p>
        </p:txBody>
      </p:sp>
      <p:sp>
        <p:nvSpPr>
          <p:cNvPr id="35849" name="Text Box 9"/>
          <p:cNvSpPr txBox="1">
            <a:spLocks noChangeArrowheads="1"/>
          </p:cNvSpPr>
          <p:nvPr/>
        </p:nvSpPr>
        <p:spPr bwMode="auto">
          <a:xfrm>
            <a:off x="706346" y="2443164"/>
            <a:ext cx="2495225" cy="554037"/>
          </a:xfrm>
          <a:prstGeom prst="rect">
            <a:avLst/>
          </a:prstGeom>
          <a:noFill/>
          <a:ln w="9525">
            <a:noFill/>
            <a:miter lim="800000"/>
            <a:headEnd/>
            <a:tailEnd/>
          </a:ln>
        </p:spPr>
        <p:txBody>
          <a:bodyPr lIns="96762" tIns="48381" rIns="96762" bIns="48381">
            <a:spAutoFit/>
          </a:bodyPr>
          <a:lstStyle/>
          <a:p>
            <a:pPr>
              <a:spcBef>
                <a:spcPct val="50000"/>
              </a:spcBef>
            </a:pPr>
            <a:r>
              <a:rPr kumimoji="1" lang="zh-CN" altLang="en-US" sz="3000">
                <a:solidFill>
                  <a:srgbClr val="FF0000"/>
                </a:solidFill>
                <a:latin typeface="微软雅黑" pitchFamily="34" charset="-122"/>
                <a:ea typeface="微软雅黑" pitchFamily="34" charset="-122"/>
              </a:rPr>
              <a:t>自西向东</a:t>
            </a:r>
          </a:p>
        </p:txBody>
      </p:sp>
      <p:sp>
        <p:nvSpPr>
          <p:cNvPr id="35850" name="Text Box 10"/>
          <p:cNvSpPr txBox="1">
            <a:spLocks noChangeArrowheads="1"/>
          </p:cNvSpPr>
          <p:nvPr/>
        </p:nvSpPr>
        <p:spPr bwMode="auto">
          <a:xfrm>
            <a:off x="912695" y="3551239"/>
            <a:ext cx="1342850" cy="554037"/>
          </a:xfrm>
          <a:prstGeom prst="rect">
            <a:avLst/>
          </a:prstGeom>
          <a:noFill/>
          <a:ln w="9525">
            <a:noFill/>
            <a:miter lim="800000"/>
            <a:headEnd/>
            <a:tailEnd/>
          </a:ln>
        </p:spPr>
        <p:txBody>
          <a:bodyPr lIns="96762" tIns="48381" rIns="96762" bIns="48381">
            <a:spAutoFit/>
          </a:bodyPr>
          <a:lstStyle/>
          <a:p>
            <a:pPr>
              <a:spcBef>
                <a:spcPct val="50000"/>
              </a:spcBef>
            </a:pPr>
            <a:r>
              <a:rPr kumimoji="1" lang="zh-CN" altLang="en-US" sz="3000">
                <a:solidFill>
                  <a:srgbClr val="FF0000"/>
                </a:solidFill>
                <a:latin typeface="微软雅黑" pitchFamily="34" charset="-122"/>
                <a:ea typeface="微软雅黑" pitchFamily="34" charset="-122"/>
              </a:rPr>
              <a:t>一年</a:t>
            </a:r>
          </a:p>
        </p:txBody>
      </p:sp>
      <p:sp>
        <p:nvSpPr>
          <p:cNvPr id="35851" name="Text Box 11"/>
          <p:cNvSpPr txBox="1">
            <a:spLocks noChangeArrowheads="1"/>
          </p:cNvSpPr>
          <p:nvPr/>
        </p:nvSpPr>
        <p:spPr bwMode="auto">
          <a:xfrm>
            <a:off x="801584" y="4821239"/>
            <a:ext cx="3073000" cy="1019175"/>
          </a:xfrm>
          <a:prstGeom prst="rect">
            <a:avLst/>
          </a:prstGeom>
          <a:noFill/>
          <a:ln w="9525">
            <a:noFill/>
            <a:miter lim="800000"/>
            <a:headEnd/>
            <a:tailEnd/>
          </a:ln>
        </p:spPr>
        <p:txBody>
          <a:bodyPr lIns="96762" tIns="48381" rIns="96762" bIns="48381">
            <a:spAutoFit/>
          </a:bodyPr>
          <a:lstStyle/>
          <a:p>
            <a:r>
              <a:rPr kumimoji="1" lang="zh-CN" altLang="en-US" sz="3000">
                <a:solidFill>
                  <a:srgbClr val="FF0000"/>
                </a:solidFill>
                <a:latin typeface="微软雅黑" pitchFamily="34" charset="-122"/>
                <a:ea typeface="微软雅黑" pitchFamily="34" charset="-122"/>
              </a:rPr>
              <a:t>四季变化</a:t>
            </a:r>
          </a:p>
          <a:p>
            <a:r>
              <a:rPr kumimoji="1" lang="zh-CN" altLang="en-US" sz="3000">
                <a:solidFill>
                  <a:srgbClr val="FF0000"/>
                </a:solidFill>
                <a:latin typeface="微软雅黑" pitchFamily="34" charset="-122"/>
                <a:ea typeface="微软雅黑" pitchFamily="34" charset="-122"/>
              </a:rPr>
              <a:t>昼夜长短变化</a:t>
            </a:r>
          </a:p>
        </p:txBody>
      </p:sp>
      <p:sp>
        <p:nvSpPr>
          <p:cNvPr id="8" name="矩形 7"/>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206">
                                            <p:txEl>
                                              <p:pRg st="0" end="0"/>
                                            </p:txEl>
                                          </p:spTgt>
                                        </p:tgtEl>
                                        <p:attrNameLst>
                                          <p:attrName>style.visibility</p:attrName>
                                        </p:attrNameLst>
                                      </p:cBhvr>
                                      <p:to>
                                        <p:strVal val="visible"/>
                                      </p:to>
                                    </p:set>
                                    <p:anim calcmode="lin" valueType="num">
                                      <p:cBhvr additive="base">
                                        <p:cTn id="7" dur="500" fill="hold"/>
                                        <p:tgtEl>
                                          <p:spTgt spid="3072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206">
                                            <p:txEl>
                                              <p:pRg st="2" end="2"/>
                                            </p:txEl>
                                          </p:spTgt>
                                        </p:tgtEl>
                                        <p:attrNameLst>
                                          <p:attrName>style.visibility</p:attrName>
                                        </p:attrNameLst>
                                      </p:cBhvr>
                                      <p:to>
                                        <p:strVal val="visible"/>
                                      </p:to>
                                    </p:set>
                                    <p:anim calcmode="lin" valueType="num">
                                      <p:cBhvr additive="base">
                                        <p:cTn id="13" dur="500" fill="hold"/>
                                        <p:tgtEl>
                                          <p:spTgt spid="30720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206">
                                            <p:txEl>
                                              <p:pRg st="4" end="4"/>
                                            </p:txEl>
                                          </p:spTgt>
                                        </p:tgtEl>
                                        <p:attrNameLst>
                                          <p:attrName>style.visibility</p:attrName>
                                        </p:attrNameLst>
                                      </p:cBhvr>
                                      <p:to>
                                        <p:strVal val="visible"/>
                                      </p:to>
                                    </p:set>
                                    <p:anim calcmode="lin" valueType="num">
                                      <p:cBhvr additive="base">
                                        <p:cTn id="19" dur="500" fill="hold"/>
                                        <p:tgtEl>
                                          <p:spTgt spid="30720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20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849"/>
                                        </p:tgtEl>
                                        <p:attrNameLst>
                                          <p:attrName>style.visibility</p:attrName>
                                        </p:attrNameLst>
                                      </p:cBhvr>
                                      <p:to>
                                        <p:strVal val="visible"/>
                                      </p:to>
                                    </p:set>
                                    <p:animEffect transition="in" filter="wipe(left)">
                                      <p:cBhvr>
                                        <p:cTn id="25" dur="500"/>
                                        <p:tgtEl>
                                          <p:spTgt spid="3584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5850"/>
                                        </p:tgtEl>
                                        <p:attrNameLst>
                                          <p:attrName>style.visibility</p:attrName>
                                        </p:attrNameLst>
                                      </p:cBhvr>
                                      <p:to>
                                        <p:strVal val="visible"/>
                                      </p:to>
                                    </p:set>
                                    <p:animEffect transition="in" filter="wipe(left)">
                                      <p:cBhvr>
                                        <p:cTn id="30" dur="500"/>
                                        <p:tgtEl>
                                          <p:spTgt spid="3585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35851"/>
                                        </p:tgtEl>
                                        <p:attrNameLst>
                                          <p:attrName>style.visibility</p:attrName>
                                        </p:attrNameLst>
                                      </p:cBhvr>
                                      <p:to>
                                        <p:strVal val="visible"/>
                                      </p:to>
                                    </p:set>
                                    <p:anim calcmode="discrete" valueType="clr">
                                      <p:cBhvr override="childStyle">
                                        <p:cTn id="35" dur="80"/>
                                        <p:tgtEl>
                                          <p:spTgt spid="35851"/>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35851"/>
                                        </p:tgtEl>
                                        <p:attrNameLst>
                                          <p:attrName>fillcolor</p:attrName>
                                        </p:attrNameLst>
                                      </p:cBhvr>
                                      <p:tavLst>
                                        <p:tav tm="0">
                                          <p:val>
                                            <p:clrVal>
                                              <a:schemeClr val="accent2"/>
                                            </p:clrVal>
                                          </p:val>
                                        </p:tav>
                                        <p:tav tm="50000">
                                          <p:val>
                                            <p:clrVal>
                                              <a:schemeClr val="hlink"/>
                                            </p:clrVal>
                                          </p:val>
                                        </p:tav>
                                      </p:tavLst>
                                    </p:anim>
                                    <p:set>
                                      <p:cBhvr>
                                        <p:cTn id="37" dur="80"/>
                                        <p:tgtEl>
                                          <p:spTgt spid="3585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P spid="35850" grpId="0"/>
      <p:bldP spid="3585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466654" y="177800"/>
            <a:ext cx="3657124" cy="554038"/>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latin typeface="微软雅黑" pitchFamily="34" charset="-122"/>
                <a:ea typeface="微软雅黑" pitchFamily="34" charset="-122"/>
              </a:rPr>
              <a:t>思考：</a:t>
            </a:r>
          </a:p>
        </p:txBody>
      </p:sp>
      <p:sp>
        <p:nvSpPr>
          <p:cNvPr id="9221" name="Text Box 5"/>
          <p:cNvSpPr txBox="1">
            <a:spLocks noChangeArrowheads="1"/>
          </p:cNvSpPr>
          <p:nvPr/>
        </p:nvSpPr>
        <p:spPr bwMode="auto">
          <a:xfrm>
            <a:off x="501585" y="782639"/>
            <a:ext cx="11488829" cy="554037"/>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latin typeface="微软雅黑" pitchFamily="34" charset="-122"/>
                <a:ea typeface="微软雅黑" pitchFamily="34" charset="-122"/>
              </a:rPr>
              <a:t>（</a:t>
            </a:r>
            <a:r>
              <a:rPr lang="en-US" altLang="zh-CN" sz="3000">
                <a:latin typeface="微软雅黑" pitchFamily="34" charset="-122"/>
                <a:ea typeface="微软雅黑" pitchFamily="34" charset="-122"/>
              </a:rPr>
              <a:t>3</a:t>
            </a:r>
            <a:r>
              <a:rPr lang="zh-CN" altLang="en-US" sz="3000">
                <a:latin typeface="微软雅黑" pitchFamily="34" charset="-122"/>
                <a:ea typeface="微软雅黑" pitchFamily="34" charset="-122"/>
              </a:rPr>
              <a:t>）当地球倾斜着自转的同时又公转，太阳直射点会有变化吗？</a:t>
            </a:r>
          </a:p>
        </p:txBody>
      </p:sp>
      <p:pic>
        <p:nvPicPr>
          <p:cNvPr id="34820" name="Picture 5" descr="地球公转2">
            <a:hlinkClick r:id="rId4" action="ppaction://hlinksldjump"/>
          </p:cNvPr>
          <p:cNvPicPr>
            <a:picLocks noChangeAspect="1" noChangeArrowheads="1"/>
          </p:cNvPicPr>
          <p:nvPr/>
        </p:nvPicPr>
        <p:blipFill>
          <a:blip r:embed="rId5" cstate="print"/>
          <a:srcRect/>
          <a:stretch>
            <a:fillRect/>
          </a:stretch>
        </p:blipFill>
        <p:spPr bwMode="auto">
          <a:xfrm>
            <a:off x="276189" y="1211264"/>
            <a:ext cx="10969785" cy="5646737"/>
          </a:xfrm>
          <a:prstGeom prst="rect">
            <a:avLst/>
          </a:prstGeom>
          <a:noFill/>
          <a:ln w="9525">
            <a:noFill/>
            <a:miter lim="800000"/>
            <a:headEnd/>
            <a:tailEnd/>
          </a:ln>
        </p:spPr>
      </p:pic>
      <p:sp>
        <p:nvSpPr>
          <p:cNvPr id="5" name="矩形 4"/>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additive="base">
                                        <p:cTn id="7" dur="500" fill="hold"/>
                                        <p:tgtEl>
                                          <p:spTgt spid="9221"/>
                                        </p:tgtEl>
                                        <p:attrNameLst>
                                          <p:attrName>ppt_x</p:attrName>
                                        </p:attrNameLst>
                                      </p:cBhvr>
                                      <p:tavLst>
                                        <p:tav tm="0">
                                          <p:val>
                                            <p:strVal val="#ppt_x"/>
                                          </p:val>
                                        </p:tav>
                                        <p:tav tm="100000">
                                          <p:val>
                                            <p:strVal val="#ppt_x"/>
                                          </p:val>
                                        </p:tav>
                                      </p:tavLst>
                                    </p:anim>
                                    <p:anim calcmode="lin" valueType="num">
                                      <p:cBhvr additive="base">
                                        <p:cTn id="8" dur="500" fill="hold"/>
                                        <p:tgtEl>
                                          <p:spTgt spid="922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idx="4294967295"/>
          </p:nvPr>
        </p:nvSpPr>
        <p:spPr bwMode="auto">
          <a:xfrm>
            <a:off x="1841260" y="1900238"/>
            <a:ext cx="10349153" cy="3294062"/>
          </a:xfrm>
          <a:prstGeom prst="rect">
            <a:avLst/>
          </a:prstGeom>
          <a:noFill/>
          <a:ln>
            <a:miter lim="800000"/>
            <a:headEnd/>
            <a:tailEnd/>
          </a:ln>
        </p:spPr>
        <p:txBody>
          <a:bodyPr lIns="96762" tIns="48381" rIns="96762" bIns="48381"/>
          <a:lstStyle/>
          <a:p>
            <a:r>
              <a:rPr lang="zh-CN" altLang="en-US" sz="3000">
                <a:latin typeface="微软雅黑" pitchFamily="34" charset="-122"/>
                <a:ea typeface="微软雅黑" pitchFamily="34" charset="-122"/>
              </a:rPr>
              <a:t>地球公转时，地轴是直着身子还是斜着身子？倾斜方向有无变化？地轴沿北极方向指向哪颗星？</a:t>
            </a:r>
          </a:p>
          <a:p>
            <a:r>
              <a:rPr lang="zh-CN" altLang="en-US" sz="3000">
                <a:latin typeface="微软雅黑" pitchFamily="34" charset="-122"/>
                <a:ea typeface="微软雅黑" pitchFamily="34" charset="-122"/>
              </a:rPr>
              <a:t>地球公转是绕着什么转动的？</a:t>
            </a:r>
          </a:p>
          <a:p>
            <a:r>
              <a:rPr lang="zh-CN" altLang="en-US" sz="3000">
                <a:latin typeface="微软雅黑" pitchFamily="34" charset="-122"/>
                <a:ea typeface="微软雅黑" pitchFamily="34" charset="-122"/>
              </a:rPr>
              <a:t>地球公转的方向怎样？</a:t>
            </a:r>
          </a:p>
          <a:p>
            <a:r>
              <a:rPr lang="zh-CN" altLang="en-US" sz="3000">
                <a:latin typeface="微软雅黑" pitchFamily="34" charset="-122"/>
                <a:ea typeface="微软雅黑" pitchFamily="34" charset="-122"/>
              </a:rPr>
              <a:t>地球公转一周的时间多长？</a:t>
            </a:r>
          </a:p>
          <a:p>
            <a:r>
              <a:rPr lang="zh-CN" altLang="en-US" sz="3000">
                <a:latin typeface="微软雅黑" pitchFamily="34" charset="-122"/>
                <a:ea typeface="微软雅黑" pitchFamily="34" charset="-122"/>
              </a:rPr>
              <a:t>随着地球的公转，地球上会产生那些现象？</a:t>
            </a:r>
          </a:p>
        </p:txBody>
      </p:sp>
      <p:sp>
        <p:nvSpPr>
          <p:cNvPr id="35843" name="Text Box 3"/>
          <p:cNvSpPr txBox="1">
            <a:spLocks noChangeArrowheads="1"/>
          </p:cNvSpPr>
          <p:nvPr/>
        </p:nvSpPr>
        <p:spPr bwMode="auto">
          <a:xfrm>
            <a:off x="0" y="866775"/>
            <a:ext cx="2782526" cy="554038"/>
          </a:xfrm>
          <a:prstGeom prst="rect">
            <a:avLst/>
          </a:prstGeom>
          <a:noFill/>
          <a:ln w="9525">
            <a:noFill/>
            <a:miter lim="800000"/>
            <a:headEnd/>
            <a:tailEnd/>
          </a:ln>
        </p:spPr>
        <p:txBody>
          <a:bodyPr lIns="96762" tIns="48381" rIns="96762" bIns="48381">
            <a:spAutoFit/>
          </a:bodyPr>
          <a:lstStyle/>
          <a:p>
            <a:pPr>
              <a:spcBef>
                <a:spcPct val="50000"/>
              </a:spcBef>
            </a:pPr>
            <a:r>
              <a:rPr lang="zh-CN" altLang="en-US" sz="3000">
                <a:latin typeface="微软雅黑" pitchFamily="34" charset="-122"/>
                <a:ea typeface="微软雅黑" pitchFamily="34" charset="-122"/>
              </a:rPr>
              <a:t>注意观察：</a:t>
            </a:r>
            <a:endParaRPr lang="en-US" altLang="zh-CN" sz="3000">
              <a:latin typeface="微软雅黑" pitchFamily="34" charset="-122"/>
              <a:ea typeface="微软雅黑" pitchFamily="34" charset="-122"/>
            </a:endParaRPr>
          </a:p>
        </p:txBody>
      </p:sp>
      <p:sp>
        <p:nvSpPr>
          <p:cNvPr id="4" name="矩形 3"/>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23" name="Text Box 11">
            <a:hlinkClick r:id="rId2" action="ppaction://hlinksldjump"/>
          </p:cNvPr>
          <p:cNvSpPr txBox="1">
            <a:spLocks noChangeArrowheads="1"/>
          </p:cNvSpPr>
          <p:nvPr/>
        </p:nvSpPr>
        <p:spPr bwMode="auto">
          <a:xfrm>
            <a:off x="1949196" y="993775"/>
            <a:ext cx="2844430" cy="617538"/>
          </a:xfrm>
          <a:prstGeom prst="rect">
            <a:avLst/>
          </a:prstGeom>
          <a:noFill/>
          <a:ln w="9525">
            <a:noFill/>
            <a:miter lim="800000"/>
            <a:headEnd/>
            <a:tailEnd/>
          </a:ln>
          <a:effectLst/>
        </p:spPr>
        <p:txBody>
          <a:bodyPr lIns="96762" tIns="48381" rIns="96762" bIns="48381">
            <a:spAutoFit/>
          </a:bodyPr>
          <a:lstStyle/>
          <a:p>
            <a:pPr>
              <a:defRPr/>
            </a:pPr>
            <a:r>
              <a:rPr lang="zh-CN" altLang="en-US" sz="3400" dirty="0">
                <a:solidFill>
                  <a:srgbClr val="FF3300"/>
                </a:solidFill>
                <a:effectLst>
                  <a:outerShdw blurRad="38100" dist="38100" dir="2700000" algn="tl">
                    <a:srgbClr val="C0C0C0"/>
                  </a:outerShdw>
                </a:effectLst>
                <a:latin typeface="微软雅黑" pitchFamily="34" charset="-122"/>
                <a:ea typeface="微软雅黑" pitchFamily="34" charset="-122"/>
              </a:rPr>
              <a:t>小结：</a:t>
            </a:r>
          </a:p>
        </p:txBody>
      </p:sp>
      <p:sp>
        <p:nvSpPr>
          <p:cNvPr id="243724" name="Text Box 12">
            <a:hlinkClick r:id="rId3" action="ppaction://hlinksldjump"/>
          </p:cNvPr>
          <p:cNvSpPr txBox="1">
            <a:spLocks noChangeArrowheads="1"/>
          </p:cNvSpPr>
          <p:nvPr/>
        </p:nvSpPr>
        <p:spPr bwMode="auto">
          <a:xfrm>
            <a:off x="2926969" y="2179639"/>
            <a:ext cx="3552363" cy="617537"/>
          </a:xfrm>
          <a:prstGeom prst="rect">
            <a:avLst/>
          </a:prstGeom>
          <a:noFill/>
          <a:ln w="9525">
            <a:noFill/>
            <a:miter lim="800000"/>
            <a:headEnd/>
            <a:tailEnd/>
          </a:ln>
          <a:effectLst/>
        </p:spPr>
        <p:txBody>
          <a:bodyPr lIns="96762" tIns="48381" rIns="96762" bIns="48381">
            <a:spAutoFit/>
          </a:bodyPr>
          <a:lstStyle/>
          <a:p>
            <a:pPr>
              <a:defRPr/>
            </a:pPr>
            <a:r>
              <a:rPr lang="zh-CN" altLang="en-US" sz="3400" dirty="0">
                <a:solidFill>
                  <a:srgbClr val="FF3300"/>
                </a:solidFill>
                <a:effectLst>
                  <a:outerShdw blurRad="38100" dist="38100" dir="2700000" algn="tl">
                    <a:srgbClr val="C0C0C0"/>
                  </a:outerShdw>
                </a:effectLst>
                <a:latin typeface="微软雅黑" pitchFamily="34" charset="-122"/>
                <a:ea typeface="微软雅黑" pitchFamily="34" charset="-122"/>
              </a:rPr>
              <a:t>地球的形状</a:t>
            </a:r>
          </a:p>
        </p:txBody>
      </p:sp>
      <p:sp>
        <p:nvSpPr>
          <p:cNvPr id="243725" name="Text Box 13">
            <a:hlinkClick r:id="rId4" action="ppaction://hlinksldjump"/>
          </p:cNvPr>
          <p:cNvSpPr txBox="1">
            <a:spLocks noChangeArrowheads="1"/>
          </p:cNvSpPr>
          <p:nvPr/>
        </p:nvSpPr>
        <p:spPr bwMode="auto">
          <a:xfrm>
            <a:off x="2926969" y="3760789"/>
            <a:ext cx="2126973" cy="617537"/>
          </a:xfrm>
          <a:prstGeom prst="rect">
            <a:avLst/>
          </a:prstGeom>
          <a:noFill/>
          <a:ln w="9525">
            <a:noFill/>
            <a:miter lim="800000"/>
            <a:headEnd/>
            <a:tailEnd/>
          </a:ln>
          <a:effectLst/>
        </p:spPr>
        <p:txBody>
          <a:bodyPr lIns="96762" tIns="48381" rIns="96762" bIns="48381">
            <a:spAutoFit/>
          </a:bodyPr>
          <a:lstStyle/>
          <a:p>
            <a:pPr>
              <a:defRPr/>
            </a:pPr>
            <a:r>
              <a:rPr lang="zh-CN" altLang="en-US" sz="3400" dirty="0">
                <a:solidFill>
                  <a:srgbClr val="FF3300"/>
                </a:solidFill>
                <a:effectLst>
                  <a:outerShdw blurRad="38100" dist="38100" dir="2700000" algn="tl">
                    <a:srgbClr val="C0C0C0"/>
                  </a:outerShdw>
                </a:effectLst>
                <a:latin typeface="微软雅黑" pitchFamily="34" charset="-122"/>
                <a:ea typeface="微软雅黑" pitchFamily="34" charset="-122"/>
              </a:rPr>
              <a:t>地球仪</a:t>
            </a:r>
          </a:p>
        </p:txBody>
      </p:sp>
      <p:sp>
        <p:nvSpPr>
          <p:cNvPr id="243726" name="Text Box 14">
            <a:hlinkClick r:id="rId5" action="ppaction://hlinksldjump"/>
          </p:cNvPr>
          <p:cNvSpPr txBox="1">
            <a:spLocks noChangeArrowheads="1"/>
          </p:cNvSpPr>
          <p:nvPr/>
        </p:nvSpPr>
        <p:spPr bwMode="auto">
          <a:xfrm>
            <a:off x="2926969" y="4695826"/>
            <a:ext cx="2877763" cy="619125"/>
          </a:xfrm>
          <a:prstGeom prst="rect">
            <a:avLst/>
          </a:prstGeom>
          <a:noFill/>
          <a:ln w="9525">
            <a:noFill/>
            <a:miter lim="800000"/>
            <a:headEnd/>
            <a:tailEnd/>
          </a:ln>
          <a:effectLst/>
        </p:spPr>
        <p:txBody>
          <a:bodyPr lIns="96762" tIns="48381" rIns="96762" bIns="48381">
            <a:spAutoFit/>
          </a:bodyPr>
          <a:lstStyle/>
          <a:p>
            <a:pPr>
              <a:defRPr/>
            </a:pPr>
            <a:r>
              <a:rPr lang="zh-CN" altLang="en-US" sz="3400" dirty="0">
                <a:solidFill>
                  <a:srgbClr val="FF3300"/>
                </a:solidFill>
                <a:effectLst>
                  <a:outerShdw blurRad="38100" dist="38100" dir="2700000" algn="tl">
                    <a:srgbClr val="C0C0C0"/>
                  </a:outerShdw>
                </a:effectLst>
                <a:latin typeface="微软雅黑" pitchFamily="34" charset="-122"/>
                <a:ea typeface="微软雅黑" pitchFamily="34" charset="-122"/>
              </a:rPr>
              <a:t>地球运动</a:t>
            </a:r>
          </a:p>
        </p:txBody>
      </p:sp>
      <p:sp>
        <p:nvSpPr>
          <p:cNvPr id="243728" name="Text Box 16">
            <a:hlinkClick r:id="" action="ppaction://noaction"/>
          </p:cNvPr>
          <p:cNvSpPr txBox="1">
            <a:spLocks noChangeArrowheads="1"/>
          </p:cNvSpPr>
          <p:nvPr/>
        </p:nvSpPr>
        <p:spPr bwMode="auto">
          <a:xfrm>
            <a:off x="2926969" y="5275264"/>
            <a:ext cx="2877763" cy="619125"/>
          </a:xfrm>
          <a:prstGeom prst="rect">
            <a:avLst/>
          </a:prstGeom>
          <a:noFill/>
          <a:ln w="9525">
            <a:noFill/>
            <a:miter lim="800000"/>
            <a:headEnd/>
            <a:tailEnd/>
          </a:ln>
          <a:effectLst/>
        </p:spPr>
        <p:txBody>
          <a:bodyPr lIns="96762" tIns="48381" rIns="96762" bIns="48381">
            <a:spAutoFit/>
          </a:bodyPr>
          <a:lstStyle/>
          <a:p>
            <a:pPr>
              <a:defRPr/>
            </a:pPr>
            <a:r>
              <a:rPr lang="zh-CN" altLang="en-US" sz="3400" dirty="0">
                <a:solidFill>
                  <a:srgbClr val="FF3300"/>
                </a:solidFill>
                <a:effectLst>
                  <a:outerShdw blurRad="38100" dist="38100" dir="2700000" algn="tl">
                    <a:srgbClr val="C0C0C0"/>
                  </a:outerShdw>
                </a:effectLst>
                <a:latin typeface="微软雅黑" pitchFamily="34" charset="-122"/>
                <a:ea typeface="微软雅黑" pitchFamily="34" charset="-122"/>
              </a:rPr>
              <a:t>课堂练习</a:t>
            </a:r>
          </a:p>
        </p:txBody>
      </p:sp>
      <p:sp>
        <p:nvSpPr>
          <p:cNvPr id="36871" name="Text Box 18">
            <a:hlinkClick r:id="rId6" action="ppaction://hlinksldjump"/>
          </p:cNvPr>
          <p:cNvSpPr txBox="1">
            <a:spLocks noChangeArrowheads="1"/>
          </p:cNvSpPr>
          <p:nvPr/>
        </p:nvSpPr>
        <p:spPr bwMode="auto">
          <a:xfrm>
            <a:off x="6201556" y="3119438"/>
            <a:ext cx="2782525" cy="374650"/>
          </a:xfrm>
          <a:prstGeom prst="rect">
            <a:avLst/>
          </a:prstGeom>
          <a:noFill/>
          <a:ln w="9525">
            <a:noFill/>
            <a:miter lim="800000"/>
            <a:headEnd/>
            <a:tailEnd/>
          </a:ln>
        </p:spPr>
        <p:txBody>
          <a:bodyPr lIns="96762" tIns="48381" rIns="96762" bIns="48381">
            <a:spAutoFit/>
          </a:bodyPr>
          <a:lstStyle/>
          <a:p>
            <a:pPr>
              <a:spcBef>
                <a:spcPct val="50000"/>
              </a:spcBef>
            </a:pPr>
            <a:r>
              <a:rPr lang="zh-CN" altLang="en-US">
                <a:solidFill>
                  <a:srgbClr val="3333FF"/>
                </a:solidFill>
                <a:latin typeface="微软雅黑" pitchFamily="34" charset="-122"/>
                <a:ea typeface="微软雅黑" pitchFamily="34" charset="-122"/>
              </a:rPr>
              <a:t>地轴和两极</a:t>
            </a:r>
          </a:p>
        </p:txBody>
      </p:sp>
      <p:sp>
        <p:nvSpPr>
          <p:cNvPr id="36872" name="Text Box 19">
            <a:hlinkClick r:id="rId7" action="ppaction://hlinksldjump"/>
          </p:cNvPr>
          <p:cNvSpPr txBox="1">
            <a:spLocks noChangeArrowheads="1"/>
          </p:cNvSpPr>
          <p:nvPr/>
        </p:nvSpPr>
        <p:spPr bwMode="auto">
          <a:xfrm>
            <a:off x="6201556" y="3551238"/>
            <a:ext cx="2782525" cy="374650"/>
          </a:xfrm>
          <a:prstGeom prst="rect">
            <a:avLst/>
          </a:prstGeom>
          <a:noFill/>
          <a:ln w="9525">
            <a:noFill/>
            <a:miter lim="800000"/>
            <a:headEnd/>
            <a:tailEnd/>
          </a:ln>
        </p:spPr>
        <p:txBody>
          <a:bodyPr lIns="96762" tIns="48381" rIns="96762" bIns="48381">
            <a:spAutoFit/>
          </a:bodyPr>
          <a:lstStyle/>
          <a:p>
            <a:pPr>
              <a:spcBef>
                <a:spcPct val="50000"/>
              </a:spcBef>
            </a:pPr>
            <a:r>
              <a:rPr lang="zh-CN" altLang="en-US">
                <a:solidFill>
                  <a:srgbClr val="3333FF"/>
                </a:solidFill>
                <a:latin typeface="微软雅黑" pitchFamily="34" charset="-122"/>
                <a:ea typeface="微软雅黑" pitchFamily="34" charset="-122"/>
              </a:rPr>
              <a:t>纬线与纬度</a:t>
            </a:r>
          </a:p>
        </p:txBody>
      </p:sp>
      <p:sp>
        <p:nvSpPr>
          <p:cNvPr id="36873" name="Text Box 20">
            <a:hlinkClick r:id="rId8" action="ppaction://hlinksldjump"/>
          </p:cNvPr>
          <p:cNvSpPr txBox="1">
            <a:spLocks noChangeArrowheads="1"/>
          </p:cNvSpPr>
          <p:nvPr/>
        </p:nvSpPr>
        <p:spPr bwMode="auto">
          <a:xfrm>
            <a:off x="6201556" y="4030663"/>
            <a:ext cx="2782525" cy="374650"/>
          </a:xfrm>
          <a:prstGeom prst="rect">
            <a:avLst/>
          </a:prstGeom>
          <a:noFill/>
          <a:ln w="9525">
            <a:noFill/>
            <a:miter lim="800000"/>
            <a:headEnd/>
            <a:tailEnd/>
          </a:ln>
        </p:spPr>
        <p:txBody>
          <a:bodyPr lIns="96762" tIns="48381" rIns="96762" bIns="48381">
            <a:spAutoFit/>
          </a:bodyPr>
          <a:lstStyle/>
          <a:p>
            <a:pPr>
              <a:spcBef>
                <a:spcPct val="50000"/>
              </a:spcBef>
            </a:pPr>
            <a:r>
              <a:rPr lang="zh-CN" altLang="en-US">
                <a:solidFill>
                  <a:srgbClr val="3333FF"/>
                </a:solidFill>
                <a:latin typeface="微软雅黑" pitchFamily="34" charset="-122"/>
                <a:ea typeface="微软雅黑" pitchFamily="34" charset="-122"/>
              </a:rPr>
              <a:t>经线与经度</a:t>
            </a:r>
          </a:p>
        </p:txBody>
      </p:sp>
      <p:sp>
        <p:nvSpPr>
          <p:cNvPr id="36874" name="Text Box 21">
            <a:hlinkClick r:id="rId9" action="ppaction://hlinksldjump"/>
          </p:cNvPr>
          <p:cNvSpPr txBox="1">
            <a:spLocks noChangeArrowheads="1"/>
          </p:cNvSpPr>
          <p:nvPr/>
        </p:nvSpPr>
        <p:spPr bwMode="auto">
          <a:xfrm>
            <a:off x="6201556" y="4462463"/>
            <a:ext cx="2782525" cy="374650"/>
          </a:xfrm>
          <a:prstGeom prst="rect">
            <a:avLst/>
          </a:prstGeom>
          <a:noFill/>
          <a:ln w="9525">
            <a:noFill/>
            <a:miter lim="800000"/>
            <a:headEnd/>
            <a:tailEnd/>
          </a:ln>
        </p:spPr>
        <p:txBody>
          <a:bodyPr lIns="96762" tIns="48381" rIns="96762" bIns="48381">
            <a:spAutoFit/>
          </a:bodyPr>
          <a:lstStyle/>
          <a:p>
            <a:pPr>
              <a:spcBef>
                <a:spcPct val="50000"/>
              </a:spcBef>
            </a:pPr>
            <a:r>
              <a:rPr lang="zh-CN" altLang="en-US">
                <a:solidFill>
                  <a:srgbClr val="3333FF"/>
                </a:solidFill>
                <a:latin typeface="微软雅黑" pitchFamily="34" charset="-122"/>
                <a:ea typeface="微软雅黑" pitchFamily="34" charset="-122"/>
              </a:rPr>
              <a:t>经纬网</a:t>
            </a:r>
          </a:p>
        </p:txBody>
      </p:sp>
      <p:sp>
        <p:nvSpPr>
          <p:cNvPr id="36875" name="AutoShape 22"/>
          <p:cNvSpPr>
            <a:spLocks/>
          </p:cNvSpPr>
          <p:nvPr/>
        </p:nvSpPr>
        <p:spPr bwMode="auto">
          <a:xfrm>
            <a:off x="6007906" y="3335339"/>
            <a:ext cx="98412" cy="1512887"/>
          </a:xfrm>
          <a:prstGeom prst="leftBrace">
            <a:avLst>
              <a:gd name="adj1" fmla="val 170788"/>
              <a:gd name="adj2" fmla="val 50000"/>
            </a:avLst>
          </a:prstGeom>
          <a:noFill/>
          <a:ln w="28575">
            <a:solidFill>
              <a:schemeClr val="tx1"/>
            </a:solidFill>
            <a:round/>
            <a:headEnd/>
            <a:tailEnd/>
          </a:ln>
        </p:spPr>
        <p:txBody>
          <a:bodyPr wrap="none" lIns="96762" tIns="48381" rIns="96762" bIns="48381" anchor="ctr"/>
          <a:lstStyle/>
          <a:p>
            <a:endParaRPr lang="zh-CN" altLang="en-US">
              <a:latin typeface="微软雅黑" pitchFamily="34" charset="-122"/>
              <a:ea typeface="微软雅黑" pitchFamily="34" charset="-122"/>
            </a:endParaRPr>
          </a:p>
        </p:txBody>
      </p:sp>
      <p:sp>
        <p:nvSpPr>
          <p:cNvPr id="243735" name="Text Box 23">
            <a:hlinkClick r:id="rId10" action="ppaction://hlinksldjump"/>
          </p:cNvPr>
          <p:cNvSpPr txBox="1">
            <a:spLocks noChangeArrowheads="1"/>
          </p:cNvSpPr>
          <p:nvPr/>
        </p:nvSpPr>
        <p:spPr bwMode="auto">
          <a:xfrm>
            <a:off x="2926969" y="2752725"/>
            <a:ext cx="3552363" cy="617538"/>
          </a:xfrm>
          <a:prstGeom prst="rect">
            <a:avLst/>
          </a:prstGeom>
          <a:noFill/>
          <a:ln w="9525">
            <a:noFill/>
            <a:miter lim="800000"/>
            <a:headEnd/>
            <a:tailEnd/>
          </a:ln>
          <a:effectLst/>
        </p:spPr>
        <p:txBody>
          <a:bodyPr lIns="96762" tIns="48381" rIns="96762" bIns="48381">
            <a:spAutoFit/>
          </a:bodyPr>
          <a:lstStyle/>
          <a:p>
            <a:pPr>
              <a:defRPr/>
            </a:pPr>
            <a:r>
              <a:rPr lang="zh-CN" altLang="en-US" sz="3400" dirty="0">
                <a:solidFill>
                  <a:srgbClr val="FF3300"/>
                </a:solidFill>
                <a:effectLst>
                  <a:outerShdw blurRad="38100" dist="38100" dir="2700000" algn="tl">
                    <a:srgbClr val="C0C0C0"/>
                  </a:outerShdw>
                </a:effectLst>
                <a:latin typeface="微软雅黑" pitchFamily="34" charset="-122"/>
                <a:ea typeface="微软雅黑" pitchFamily="34" charset="-122"/>
              </a:rPr>
              <a:t>地球有多大</a:t>
            </a:r>
          </a:p>
        </p:txBody>
      </p:sp>
      <p:sp>
        <p:nvSpPr>
          <p:cNvPr id="14" name="矩形 13"/>
          <p:cNvSpPr/>
          <p:nvPr/>
        </p:nvSpPr>
        <p:spPr>
          <a:xfrm>
            <a:off x="11080315" y="228600"/>
            <a:ext cx="184707" cy="369332"/>
          </a:xfrm>
          <a:prstGeom prst="rect">
            <a:avLst/>
          </a:prstGeom>
        </p:spPr>
        <p:txBody>
          <a:bodyPr wrap="none">
            <a:spAutoFit/>
          </a:bodyPr>
          <a:lstStyle/>
          <a:p>
            <a:pPr algn="r" eaLnBrk="1" hangingPunct="1">
              <a:buFont typeface="Arial" panose="020B0604020202020204" pitchFamily="34" charset="0"/>
              <a:buNone/>
              <a:defRPr/>
            </a:pPr>
            <a:endParaRPr lang="zh-CN" altLang="en-US" b="1" dirty="0">
              <a:solidFill>
                <a:schemeClr val="tx1">
                  <a:lumMod val="85000"/>
                  <a:lumOff val="15000"/>
                </a:schemeClr>
              </a:solidFill>
              <a:latin typeface="微软雅黑" pitchFamily="34" charset="-122"/>
              <a:ea typeface="微软雅黑"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4"/>
          <p:cNvSpPr>
            <a:spLocks noChangeArrowheads="1"/>
          </p:cNvSpPr>
          <p:nvPr/>
        </p:nvSpPr>
        <p:spPr bwMode="auto">
          <a:xfrm>
            <a:off x="6530" y="840302"/>
            <a:ext cx="12190413" cy="6017698"/>
          </a:xfrm>
          <a:prstGeom prst="rect">
            <a:avLst/>
          </a:prstGeom>
          <a:noFill/>
          <a:ln>
            <a:noFill/>
          </a:ln>
          <a:effectLst>
            <a:reflection blurRad="6350" stA="50000" endA="300" endPos="55000" dir="5400000" sy="-100000" algn="bl" rotWithShape="0"/>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组合 8"/>
          <p:cNvGrpSpPr/>
          <p:nvPr/>
        </p:nvGrpSpPr>
        <p:grpSpPr>
          <a:xfrm>
            <a:off x="3525057" y="327766"/>
            <a:ext cx="8266118" cy="2866955"/>
            <a:chOff x="3018015" y="415640"/>
            <a:chExt cx="7607103" cy="2866570"/>
          </a:xfrm>
        </p:grpSpPr>
        <p:sp>
          <p:nvSpPr>
            <p:cNvPr id="25" name="矩形 24"/>
            <p:cNvSpPr>
              <a:spLocks noChangeArrowheads="1"/>
            </p:cNvSpPr>
            <p:nvPr/>
          </p:nvSpPr>
          <p:spPr bwMode="auto">
            <a:xfrm>
              <a:off x="7808893" y="415640"/>
              <a:ext cx="2816225" cy="55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第二单元  </a:t>
              </a:r>
              <a:r>
                <a:rPr kumimoji="0" lang="en-US"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zh-CN"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地球的面貌</a:t>
              </a:r>
            </a:p>
          </p:txBody>
        </p:sp>
        <p:sp>
          <p:nvSpPr>
            <p:cNvPr id="26" name="TextBox 2"/>
            <p:cNvSpPr txBox="1">
              <a:spLocks noChangeArrowheads="1"/>
            </p:cNvSpPr>
            <p:nvPr/>
          </p:nvSpPr>
          <p:spPr bwMode="auto">
            <a:xfrm>
              <a:off x="3018015" y="2451325"/>
              <a:ext cx="4566398" cy="8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4800" b="1" spc="300" noProof="0" dirty="0">
                  <a:solidFill>
                    <a:schemeClr val="tx1">
                      <a:lumMod val="85000"/>
                      <a:lumOff val="15000"/>
                    </a:schemeClr>
                  </a:solidFill>
                  <a:latin typeface="微软雅黑" panose="020B0503020204020204" pitchFamily="34" charset="-122"/>
                  <a:ea typeface="微软雅黑" panose="020B0503020204020204" pitchFamily="34" charset="-122"/>
                </a:rPr>
                <a:t>世界的海陆分布</a:t>
              </a:r>
              <a:endParaRPr kumimoji="0" lang="zh-CN" altLang="en-US" sz="4800" b="1" i="0" u="none" strike="noStrike" kern="1200" cap="none" spc="30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12" name="标题 11"/>
          <p:cNvSpPr>
            <a:spLocks noGrp="1"/>
          </p:cNvSpPr>
          <p:nvPr>
            <p:ph type="ctrTitle" idx="4294967295"/>
          </p:nvPr>
        </p:nvSpPr>
        <p:spPr>
          <a:xfrm>
            <a:off x="0" y="1"/>
            <a:ext cx="961572" cy="817727"/>
          </a:xfrm>
          <a:prstGeom prst="rect">
            <a:avLst/>
          </a:prstGeom>
        </p:spPr>
        <p:txBody>
          <a:bodyPr/>
          <a:lstStyle/>
          <a:p>
            <a:r>
              <a:rPr lang="zh-CN" altLang="en-US" dirty="0"/>
              <a:t>2</a:t>
            </a:r>
            <a:r>
              <a:rPr lang="en-US" altLang="zh-CN" dirty="0"/>
              <a:t>.2</a:t>
            </a:r>
            <a:endParaRPr lang="zh-CN" altLang="en-US" dirty="0"/>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地球影像"/>
          <p:cNvPicPr>
            <a:picLocks noChangeAspect="1" noChangeArrowheads="1"/>
          </p:cNvPicPr>
          <p:nvPr/>
        </p:nvPicPr>
        <p:blipFill>
          <a:blip r:embed="rId2" cstate="print"/>
          <a:srcRect/>
          <a:stretch>
            <a:fillRect/>
          </a:stretch>
        </p:blipFill>
        <p:spPr bwMode="auto">
          <a:xfrm>
            <a:off x="6320602" y="876300"/>
            <a:ext cx="5790446" cy="4343400"/>
          </a:xfrm>
          <a:prstGeom prst="rect">
            <a:avLst/>
          </a:prstGeom>
          <a:noFill/>
          <a:ln w="9525">
            <a:noFill/>
            <a:miter lim="800000"/>
            <a:headEnd/>
            <a:tailEnd/>
          </a:ln>
        </p:spPr>
      </p:pic>
      <p:sp>
        <p:nvSpPr>
          <p:cNvPr id="11267" name="Text Box 3"/>
          <p:cNvSpPr txBox="1">
            <a:spLocks noChangeArrowheads="1"/>
          </p:cNvSpPr>
          <p:nvPr/>
        </p:nvSpPr>
        <p:spPr bwMode="auto">
          <a:xfrm>
            <a:off x="6888431" y="5219384"/>
            <a:ext cx="4656061" cy="1322070"/>
          </a:xfrm>
          <a:prstGeom prst="rect">
            <a:avLst/>
          </a:prstGeom>
          <a:noFill/>
          <a:ln w="9525">
            <a:noFill/>
            <a:miter lim="800000"/>
          </a:ln>
        </p:spPr>
        <p:txBody>
          <a:bodyPr>
            <a:spAutoFit/>
          </a:bodyPr>
          <a:lstStyle/>
          <a:p>
            <a:pPr>
              <a:spcBef>
                <a:spcPct val="50000"/>
              </a:spcBef>
            </a:pPr>
            <a:r>
              <a:rPr lang="zh-CN" altLang="en-US" sz="3200" dirty="0">
                <a:latin typeface="微软雅黑" panose="020B0503020204020204" pitchFamily="34" charset="-122"/>
                <a:ea typeface="微软雅黑" panose="020B0503020204020204" pitchFamily="34" charset="-122"/>
              </a:rPr>
              <a:t>从人造地球卫星上</a:t>
            </a:r>
          </a:p>
          <a:p>
            <a:pPr>
              <a:spcBef>
                <a:spcPct val="50000"/>
              </a:spcBef>
            </a:pPr>
            <a:r>
              <a:rPr lang="zh-CN" altLang="en-US" sz="3200" dirty="0">
                <a:latin typeface="微软雅黑" panose="020B0503020204020204" pitchFamily="34" charset="-122"/>
                <a:ea typeface="微软雅黑" panose="020B0503020204020204" pitchFamily="34" charset="-122"/>
              </a:rPr>
              <a:t>拍摄的地球照片</a:t>
            </a:r>
          </a:p>
        </p:txBody>
      </p:sp>
      <p:sp>
        <p:nvSpPr>
          <p:cNvPr id="11268" name="Text Box 4"/>
          <p:cNvSpPr txBox="1">
            <a:spLocks noChangeArrowheads="1"/>
          </p:cNvSpPr>
          <p:nvPr/>
        </p:nvSpPr>
        <p:spPr bwMode="auto">
          <a:xfrm>
            <a:off x="466030" y="2878773"/>
            <a:ext cx="5663463" cy="1569660"/>
          </a:xfrm>
          <a:prstGeom prst="rect">
            <a:avLst/>
          </a:prstGeom>
          <a:noFill/>
          <a:ln w="9525">
            <a:noFill/>
            <a:miter lim="800000"/>
          </a:ln>
        </p:spPr>
        <p:txBody>
          <a:bodyPr>
            <a:spAutoFit/>
          </a:bodyPr>
          <a:lstStyle/>
          <a:p>
            <a:pPr>
              <a:spcBef>
                <a:spcPct val="50000"/>
              </a:spcBef>
            </a:pPr>
            <a:r>
              <a:rPr lang="zh-CN" altLang="en-US" sz="3200" b="1" dirty="0">
                <a:solidFill>
                  <a:srgbClr val="FF0000"/>
                </a:solidFill>
                <a:latin typeface="微软雅黑" panose="020B0503020204020204" pitchFamily="34" charset="-122"/>
                <a:ea typeface="微软雅黑" panose="020B0503020204020204" pitchFamily="34" charset="-122"/>
              </a:rPr>
              <a:t>加加林说人类居住的星球应该叫“水球”，你觉得为什么他会这么说呢？</a:t>
            </a:r>
          </a:p>
        </p:txBody>
      </p:sp>
      <p:sp>
        <p:nvSpPr>
          <p:cNvPr id="5" name="矩形 4"/>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noProof="0" dirty="0">
                <a:solidFill>
                  <a:schemeClr val="tx1">
                    <a:lumMod val="75000"/>
                    <a:lumOff val="25000"/>
                  </a:schemeClr>
                </a:solidFill>
                <a:latin typeface="微软雅黑" panose="020B0503020204020204" pitchFamily="34" charset="-122"/>
                <a:ea typeface="微软雅黑" panose="020B0503020204020204" pitchFamily="34" charset="-122"/>
              </a:rPr>
              <a:t>课堂导入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
          <p:cNvSpPr txBox="1"/>
          <p:nvPr/>
        </p:nvSpPr>
        <p:spPr>
          <a:xfrm>
            <a:off x="4095217" y="714375"/>
            <a:ext cx="4571405" cy="521970"/>
          </a:xfrm>
          <a:prstGeom prst="rect">
            <a:avLst/>
          </a:prstGeom>
          <a:no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（二）地理与日常生活</a:t>
            </a:r>
          </a:p>
        </p:txBody>
      </p:sp>
      <p:grpSp>
        <p:nvGrpSpPr>
          <p:cNvPr id="2" name="组合 13"/>
          <p:cNvGrpSpPr/>
          <p:nvPr/>
        </p:nvGrpSpPr>
        <p:grpSpPr>
          <a:xfrm>
            <a:off x="2523797" y="3786188"/>
            <a:ext cx="1223804" cy="1921660"/>
            <a:chOff x="1214414" y="3286124"/>
            <a:chExt cx="1581150" cy="2451963"/>
          </a:xfrm>
        </p:grpSpPr>
        <p:pic>
          <p:nvPicPr>
            <p:cNvPr id="18450" name="Picture 2"/>
            <p:cNvPicPr>
              <a:picLocks noChangeAspect="1"/>
            </p:cNvPicPr>
            <p:nvPr/>
          </p:nvPicPr>
          <p:blipFill>
            <a:blip r:embed="rId2" cstate="print"/>
            <a:stretch>
              <a:fillRect/>
            </a:stretch>
          </p:blipFill>
          <p:spPr>
            <a:xfrm>
              <a:off x="1214414" y="3286124"/>
              <a:ext cx="1581150" cy="1828800"/>
            </a:xfrm>
            <a:prstGeom prst="rect">
              <a:avLst/>
            </a:prstGeom>
            <a:noFill/>
            <a:ln w="9525">
              <a:noFill/>
            </a:ln>
          </p:spPr>
        </p:pic>
        <p:sp>
          <p:nvSpPr>
            <p:cNvPr id="18451" name="TextBox 9"/>
            <p:cNvSpPr txBox="1"/>
            <p:nvPr/>
          </p:nvSpPr>
          <p:spPr>
            <a:xfrm>
              <a:off x="1643042" y="5072074"/>
              <a:ext cx="785818" cy="666013"/>
            </a:xfrm>
            <a:prstGeom prst="rect">
              <a:avLst/>
            </a:prstGeom>
            <a:no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衣</a:t>
              </a:r>
            </a:p>
          </p:txBody>
        </p:sp>
      </p:grpSp>
      <p:grpSp>
        <p:nvGrpSpPr>
          <p:cNvPr id="3" name="组合 14"/>
          <p:cNvGrpSpPr/>
          <p:nvPr/>
        </p:nvGrpSpPr>
        <p:grpSpPr>
          <a:xfrm>
            <a:off x="4238074" y="4214814"/>
            <a:ext cx="1647611" cy="1501867"/>
            <a:chOff x="2643174" y="1588619"/>
            <a:chExt cx="2147876" cy="2382747"/>
          </a:xfrm>
        </p:grpSpPr>
        <p:pic>
          <p:nvPicPr>
            <p:cNvPr id="18448" name="Picture 8" descr="http://img5.imgtn.bdimg.com/it/u=3175644780,1771209525&amp;fm=206&amp;gp=0.jpg"/>
            <p:cNvPicPr>
              <a:picLocks noChangeAspect="1"/>
            </p:cNvPicPr>
            <p:nvPr/>
          </p:nvPicPr>
          <p:blipFill>
            <a:blip r:embed="rId3" cstate="print"/>
            <a:stretch>
              <a:fillRect/>
            </a:stretch>
          </p:blipFill>
          <p:spPr>
            <a:xfrm>
              <a:off x="2643174" y="1588619"/>
              <a:ext cx="2147876" cy="1187270"/>
            </a:xfrm>
            <a:prstGeom prst="rect">
              <a:avLst/>
            </a:prstGeom>
            <a:noFill/>
            <a:ln w="9525">
              <a:noFill/>
            </a:ln>
          </p:spPr>
        </p:pic>
        <p:sp>
          <p:nvSpPr>
            <p:cNvPr id="18449" name="TextBox 10"/>
            <p:cNvSpPr txBox="1"/>
            <p:nvPr/>
          </p:nvSpPr>
          <p:spPr>
            <a:xfrm>
              <a:off x="3286116" y="3143248"/>
              <a:ext cx="785818" cy="828118"/>
            </a:xfrm>
            <a:prstGeom prst="rect">
              <a:avLst/>
            </a:prstGeom>
            <a:no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食</a:t>
              </a:r>
            </a:p>
          </p:txBody>
        </p:sp>
      </p:grpSp>
      <p:grpSp>
        <p:nvGrpSpPr>
          <p:cNvPr id="4" name="组合 15"/>
          <p:cNvGrpSpPr/>
          <p:nvPr/>
        </p:nvGrpSpPr>
        <p:grpSpPr>
          <a:xfrm>
            <a:off x="6523776" y="3857625"/>
            <a:ext cx="1357136" cy="1874954"/>
            <a:chOff x="4786314" y="3592113"/>
            <a:chExt cx="1785949" cy="2545909"/>
          </a:xfrm>
        </p:grpSpPr>
        <p:pic>
          <p:nvPicPr>
            <p:cNvPr id="18446" name="Picture 10" descr="http://img1.imgtn.bdimg.com/it/u=3412719436,4198809133&amp;fm=206&amp;gp=0.jpg"/>
            <p:cNvPicPr>
              <a:picLocks noChangeAspect="1"/>
            </p:cNvPicPr>
            <p:nvPr/>
          </p:nvPicPr>
          <p:blipFill>
            <a:blip r:embed="rId4" cstate="print"/>
            <a:stretch>
              <a:fillRect/>
            </a:stretch>
          </p:blipFill>
          <p:spPr>
            <a:xfrm>
              <a:off x="4786314" y="3592113"/>
              <a:ext cx="1785949" cy="1785950"/>
            </a:xfrm>
            <a:prstGeom prst="rect">
              <a:avLst/>
            </a:prstGeom>
            <a:noFill/>
            <a:ln w="9525">
              <a:noFill/>
            </a:ln>
          </p:spPr>
        </p:pic>
        <p:sp>
          <p:nvSpPr>
            <p:cNvPr id="18447" name="TextBox 11"/>
            <p:cNvSpPr txBox="1"/>
            <p:nvPr/>
          </p:nvSpPr>
          <p:spPr>
            <a:xfrm>
              <a:off x="5222461" y="5429264"/>
              <a:ext cx="785819" cy="708758"/>
            </a:xfrm>
            <a:prstGeom prst="rect">
              <a:avLst/>
            </a:prstGeom>
            <a:noFill/>
            <a:ln w="9525">
              <a:noFill/>
            </a:ln>
          </p:spPr>
          <p:txBody>
            <a:bodyPr>
              <a:spAutoFit/>
            </a:bodyPr>
            <a:lstStyle/>
            <a:p>
              <a:r>
                <a:rPr lang="zh-CN" altLang="en-US" sz="2800" b="1" dirty="0">
                  <a:latin typeface="微软雅黑" panose="020B0503020204020204" pitchFamily="34" charset="-122"/>
                  <a:ea typeface="微软雅黑" panose="020B0503020204020204" pitchFamily="34" charset="-122"/>
                </a:rPr>
                <a:t>住</a:t>
              </a:r>
            </a:p>
          </p:txBody>
        </p:sp>
      </p:grpSp>
      <p:pic>
        <p:nvPicPr>
          <p:cNvPr id="18438" name="Picture 3" descr="C:\Users\Administrator\AppData\Roaming\Tencent\Users\971573233\QQ\WinTemp\RichOle\21J@~K_3`H9LI[_H0LGCW0J.png"/>
          <p:cNvPicPr>
            <a:picLocks noChangeAspect="1"/>
          </p:cNvPicPr>
          <p:nvPr/>
        </p:nvPicPr>
        <p:blipFill>
          <a:blip r:embed="rId5" cstate="print"/>
          <a:stretch>
            <a:fillRect/>
          </a:stretch>
        </p:blipFill>
        <p:spPr>
          <a:xfrm>
            <a:off x="3452363" y="1857375"/>
            <a:ext cx="1623801" cy="1619250"/>
          </a:xfrm>
          <a:prstGeom prst="rect">
            <a:avLst/>
          </a:prstGeom>
          <a:noFill/>
          <a:ln w="9525">
            <a:noFill/>
          </a:ln>
        </p:spPr>
      </p:pic>
      <p:grpSp>
        <p:nvGrpSpPr>
          <p:cNvPr id="5" name="组合 19"/>
          <p:cNvGrpSpPr/>
          <p:nvPr/>
        </p:nvGrpSpPr>
        <p:grpSpPr>
          <a:xfrm>
            <a:off x="4952356" y="1714500"/>
            <a:ext cx="3285697" cy="1291590"/>
            <a:chOff x="3357554" y="1714488"/>
            <a:chExt cx="3286148" cy="1292027"/>
          </a:xfrm>
        </p:grpSpPr>
        <p:sp>
          <p:nvSpPr>
            <p:cNvPr id="19" name="矩形 1"/>
            <p:cNvSpPr/>
            <p:nvPr/>
          </p:nvSpPr>
          <p:spPr>
            <a:xfrm>
              <a:off x="3357554" y="1714488"/>
              <a:ext cx="3286148" cy="1286310"/>
            </a:xfrm>
            <a:custGeom>
              <a:avLst/>
              <a:gdLst/>
              <a:ahLst/>
              <a:cxnLst/>
              <a:rect l="l" t="t" r="r" b="b"/>
              <a:pathLst>
                <a:path w="6254300" h="1008112">
                  <a:moveTo>
                    <a:pt x="0" y="0"/>
                  </a:moveTo>
                  <a:lnTo>
                    <a:pt x="5979023" y="0"/>
                  </a:lnTo>
                  <a:lnTo>
                    <a:pt x="6254300" y="1008112"/>
                  </a:lnTo>
                  <a:lnTo>
                    <a:pt x="275276" y="1008112"/>
                  </a:lnTo>
                  <a:close/>
                </a:path>
              </a:pathLst>
            </a:custGeom>
            <a:gradFill flip="none" rotWithShape="1">
              <a:gsLst>
                <a:gs pos="0">
                  <a:srgbClr val="CCC462">
                    <a:shade val="67500"/>
                    <a:satMod val="115000"/>
                  </a:srgbClr>
                </a:gs>
                <a:gs pos="7000">
                  <a:srgbClr val="CCC462">
                    <a:shade val="100000"/>
                    <a:satMod val="115000"/>
                  </a:srgbClr>
                </a:gs>
              </a:gsLst>
              <a:lin ang="16200000" scaled="1"/>
              <a:tileRect/>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8445" name="TextBox 17"/>
            <p:cNvSpPr txBox="1"/>
            <p:nvPr/>
          </p:nvSpPr>
          <p:spPr>
            <a:xfrm>
              <a:off x="3714744" y="1714488"/>
              <a:ext cx="2643206" cy="1292027"/>
            </a:xfrm>
            <a:prstGeom prst="rect">
              <a:avLst/>
            </a:prstGeom>
            <a:noFill/>
            <a:ln w="9525">
              <a:noFill/>
            </a:ln>
          </p:spPr>
          <p:txBody>
            <a:bodyPr>
              <a:spAutoFit/>
            </a:bodyPr>
            <a:lstStyle/>
            <a:p>
              <a:pPr>
                <a:lnSpc>
                  <a:spcPct val="150000"/>
                </a:lnSpc>
              </a:pPr>
              <a:r>
                <a:rPr lang="zh-CN" altLang="en-US" sz="2600" b="1" dirty="0">
                  <a:latin typeface="微软雅黑" panose="020B0503020204020204" pitchFamily="34" charset="-122"/>
                  <a:ea typeface="微软雅黑" panose="020B0503020204020204" pitchFamily="34" charset="-122"/>
                </a:rPr>
                <a:t>我们的生活与地</a:t>
              </a:r>
              <a:endParaRPr lang="en-US" altLang="zh-CN" sz="2600" b="1" dirty="0">
                <a:latin typeface="微软雅黑" panose="020B0503020204020204" pitchFamily="34" charset="-122"/>
                <a:ea typeface="微软雅黑" panose="020B0503020204020204" pitchFamily="34" charset="-122"/>
              </a:endParaRPr>
            </a:p>
            <a:p>
              <a:pPr>
                <a:lnSpc>
                  <a:spcPct val="150000"/>
                </a:lnSpc>
              </a:pPr>
              <a:r>
                <a:rPr lang="zh-CN" altLang="en-US" sz="2600" b="1" dirty="0">
                  <a:latin typeface="微软雅黑" panose="020B0503020204020204" pitchFamily="34" charset="-122"/>
                  <a:ea typeface="微软雅黑" panose="020B0503020204020204" pitchFamily="34" charset="-122"/>
                </a:rPr>
                <a:t>理知识息息相关</a:t>
              </a:r>
            </a:p>
          </p:txBody>
        </p:sp>
      </p:grpSp>
      <p:pic>
        <p:nvPicPr>
          <p:cNvPr id="1026" name="Picture 2"/>
          <p:cNvPicPr>
            <a:picLocks noChangeAspect="1"/>
          </p:cNvPicPr>
          <p:nvPr/>
        </p:nvPicPr>
        <p:blipFill>
          <a:blip r:embed="rId6" cstate="print"/>
          <a:stretch>
            <a:fillRect/>
          </a:stretch>
        </p:blipFill>
        <p:spPr>
          <a:xfrm>
            <a:off x="8309482" y="3929064"/>
            <a:ext cx="1342850" cy="1857375"/>
          </a:xfrm>
          <a:prstGeom prst="rect">
            <a:avLst/>
          </a:prstGeom>
          <a:noFill/>
          <a:ln w="9525">
            <a:noFill/>
          </a:ln>
        </p:spPr>
      </p:pic>
      <p:sp>
        <p:nvSpPr>
          <p:cNvPr id="13" name="矩形 12"/>
          <p:cNvSpPr/>
          <p:nvPr/>
        </p:nvSpPr>
        <p:spPr>
          <a:xfrm>
            <a:off x="275237" y="110045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heckerboard(across)">
                                      <p:cBhvr>
                                        <p:cTn id="20" dur="1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p:cTn id="25" dur="500" fill="hold"/>
                                        <p:tgtEl>
                                          <p:spTgt spid="1026"/>
                                        </p:tgtEl>
                                        <p:attrNameLst>
                                          <p:attrName>ppt_w</p:attrName>
                                        </p:attrNameLst>
                                      </p:cBhvr>
                                      <p:tavLst>
                                        <p:tav tm="0">
                                          <p:val>
                                            <p:fltVal val="0"/>
                                          </p:val>
                                        </p:tav>
                                        <p:tav tm="100000">
                                          <p:val>
                                            <p:strVal val="#ppt_w"/>
                                          </p:val>
                                        </p:tav>
                                      </p:tavLst>
                                    </p:anim>
                                    <p:anim calcmode="lin" valueType="num">
                                      <p:cBhvr>
                                        <p:cTn id="26" dur="500" fill="hold"/>
                                        <p:tgtEl>
                                          <p:spTgt spid="1026"/>
                                        </p:tgtEl>
                                        <p:attrNameLst>
                                          <p:attrName>ppt_h</p:attrName>
                                        </p:attrNameLst>
                                      </p:cBhvr>
                                      <p:tavLst>
                                        <p:tav tm="0">
                                          <p:val>
                                            <p:fltVal val="0"/>
                                          </p:val>
                                        </p:tav>
                                        <p:tav tm="100000">
                                          <p:val>
                                            <p:strVal val="#ppt_h"/>
                                          </p:val>
                                        </p:tav>
                                      </p:tavLst>
                                    </p:anim>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Text Box 7"/>
          <p:cNvSpPr txBox="1">
            <a:spLocks noChangeArrowheads="1"/>
          </p:cNvSpPr>
          <p:nvPr/>
        </p:nvSpPr>
        <p:spPr bwMode="auto">
          <a:xfrm>
            <a:off x="2033990" y="2106614"/>
            <a:ext cx="677108" cy="4751387"/>
          </a:xfrm>
          <a:prstGeom prst="rect">
            <a:avLst/>
          </a:prstGeom>
          <a:noFill/>
          <a:ln w="9525">
            <a:noFill/>
            <a:miter lim="800000"/>
          </a:ln>
        </p:spPr>
        <p:txBody>
          <a:bodyPr vert="eaVert">
            <a:spAutoFit/>
          </a:bodyPr>
          <a:lstStyle/>
          <a:p>
            <a:r>
              <a:rPr lang="en-US" altLang="en-US"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七分海洋三分陆地</a:t>
            </a:r>
          </a:p>
        </p:txBody>
      </p:sp>
      <p:grpSp>
        <p:nvGrpSpPr>
          <p:cNvPr id="2" name="Group 11"/>
          <p:cNvGrpSpPr/>
          <p:nvPr/>
        </p:nvGrpSpPr>
        <p:grpSpPr bwMode="auto">
          <a:xfrm>
            <a:off x="3329388" y="1004754"/>
            <a:ext cx="8861025" cy="5851914"/>
            <a:chOff x="-36" y="0"/>
            <a:chExt cx="4644" cy="4393"/>
          </a:xfrm>
        </p:grpSpPr>
        <p:grpSp>
          <p:nvGrpSpPr>
            <p:cNvPr id="3" name="Group 10"/>
            <p:cNvGrpSpPr>
              <a:grpSpLocks noChangeAspect="1"/>
            </p:cNvGrpSpPr>
            <p:nvPr/>
          </p:nvGrpSpPr>
          <p:grpSpPr bwMode="auto">
            <a:xfrm>
              <a:off x="0" y="0"/>
              <a:ext cx="4608" cy="4292"/>
              <a:chOff x="0" y="0"/>
              <a:chExt cx="4608" cy="4292"/>
            </a:xfrm>
          </p:grpSpPr>
          <p:pic>
            <p:nvPicPr>
              <p:cNvPr id="12294" name="Picture 5" descr="南半球和北半球"/>
              <p:cNvPicPr>
                <a:picLocks noChangeAspect="1" noChangeArrowheads="1"/>
              </p:cNvPicPr>
              <p:nvPr/>
            </p:nvPicPr>
            <p:blipFill>
              <a:blip r:embed="rId2" cstate="print"/>
              <a:srcRect/>
              <a:stretch>
                <a:fillRect/>
              </a:stretch>
            </p:blipFill>
            <p:spPr bwMode="auto">
              <a:xfrm>
                <a:off x="4" y="0"/>
                <a:ext cx="4604" cy="2642"/>
              </a:xfrm>
              <a:prstGeom prst="rect">
                <a:avLst/>
              </a:prstGeom>
              <a:noFill/>
              <a:ln w="9525">
                <a:noFill/>
                <a:miter lim="800000"/>
                <a:headEnd/>
                <a:tailEnd/>
              </a:ln>
            </p:spPr>
          </p:pic>
          <p:pic>
            <p:nvPicPr>
              <p:cNvPr id="12295" name="Picture 6" descr="世界海陆面积比较"/>
              <p:cNvPicPr>
                <a:picLocks noChangeAspect="1" noChangeArrowheads="1"/>
              </p:cNvPicPr>
              <p:nvPr/>
            </p:nvPicPr>
            <p:blipFill>
              <a:blip r:embed="rId3" cstate="print"/>
              <a:srcRect/>
              <a:stretch>
                <a:fillRect/>
              </a:stretch>
            </p:blipFill>
            <p:spPr bwMode="auto">
              <a:xfrm>
                <a:off x="0" y="2631"/>
                <a:ext cx="4608" cy="1661"/>
              </a:xfrm>
              <a:prstGeom prst="rect">
                <a:avLst/>
              </a:prstGeom>
              <a:noFill/>
              <a:ln w="9525">
                <a:noFill/>
                <a:miter lim="800000"/>
                <a:headEnd/>
                <a:tailEnd/>
              </a:ln>
            </p:spPr>
          </p:pic>
        </p:grpSp>
        <p:sp>
          <p:nvSpPr>
            <p:cNvPr id="12296" name="Text Box 9"/>
            <p:cNvSpPr txBox="1">
              <a:spLocks noChangeArrowheads="1"/>
            </p:cNvSpPr>
            <p:nvPr/>
          </p:nvSpPr>
          <p:spPr bwMode="auto">
            <a:xfrm>
              <a:off x="-36" y="3909"/>
              <a:ext cx="4604" cy="484"/>
            </a:xfrm>
            <a:prstGeom prst="rect">
              <a:avLst/>
            </a:prstGeom>
            <a:solidFill>
              <a:schemeClr val="tx1"/>
            </a:solidFill>
            <a:ln w="9525">
              <a:noFill/>
              <a:miter lim="800000"/>
            </a:ln>
          </p:spPr>
          <p:txBody>
            <a:bodyPr wrap="square">
              <a:spAutoFit/>
            </a:bodyPr>
            <a:lstStyle/>
            <a:p>
              <a:pPr>
                <a:spcBef>
                  <a:spcPct val="50000"/>
                </a:spcBef>
              </a:pPr>
              <a:r>
                <a:rPr lang="en-US" sz="3600" b="1" dirty="0">
                  <a:solidFill>
                    <a:srgbClr val="0000FF"/>
                  </a:solidFill>
                </a:rPr>
                <a:t> </a:t>
              </a:r>
              <a:r>
                <a:rPr lang="zh-CN" altLang="en-US" sz="3200" b="1" dirty="0">
                  <a:solidFill>
                    <a:srgbClr val="0000FF"/>
                  </a:solidFill>
                  <a:latin typeface="微软雅黑" panose="020B0503020204020204" pitchFamily="34" charset="-122"/>
                  <a:ea typeface="微软雅黑" panose="020B0503020204020204" pitchFamily="34" charset="-122"/>
                </a:rPr>
                <a:t>说说陆地占多少，海洋占多少？</a:t>
              </a:r>
              <a:endParaRPr lang="en-US" sz="3200" b="1" dirty="0">
                <a:solidFill>
                  <a:srgbClr val="0000FF"/>
                </a:solidFill>
                <a:latin typeface="微软雅黑" panose="020B0503020204020204" pitchFamily="34" charset="-122"/>
                <a:ea typeface="微软雅黑" panose="020B0503020204020204" pitchFamily="34" charset="-122"/>
              </a:endParaRPr>
            </a:p>
          </p:txBody>
        </p:sp>
      </p:grpSp>
      <p:sp>
        <p:nvSpPr>
          <p:cNvPr id="9" name="矩形 8"/>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0" name="TextBox 9"/>
          <p:cNvSpPr txBox="1"/>
          <p:nvPr/>
        </p:nvSpPr>
        <p:spPr>
          <a:xfrm>
            <a:off x="1889514" y="1036321"/>
            <a:ext cx="2636177"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海洋与陆地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iterate type="lt">
                                    <p:tmPct val="10000"/>
                                  </p:iterate>
                                  <p:childTnLst>
                                    <p:set>
                                      <p:cBhvr>
                                        <p:cTn id="11" dur="1" fill="hold">
                                          <p:stCondLst>
                                            <p:cond delay="0"/>
                                          </p:stCondLst>
                                        </p:cTn>
                                        <p:tgtEl>
                                          <p:spTgt spid="12291"/>
                                        </p:tgtEl>
                                        <p:attrNameLst>
                                          <p:attrName>style.visibility</p:attrName>
                                        </p:attrNameLst>
                                      </p:cBhvr>
                                      <p:to>
                                        <p:strVal val="visible"/>
                                      </p:to>
                                    </p:set>
                                    <p:animEffect transition="in" filter="fade">
                                      <p:cBhvr>
                                        <p:cTn id="12" dur="2000"/>
                                        <p:tgtEl>
                                          <p:spTgt spid="12291"/>
                                        </p:tgtEl>
                                      </p:cBhvr>
                                    </p:animEffect>
                                    <p:anim calcmode="lin" valueType="num">
                                      <p:cBhvr>
                                        <p:cTn id="13" dur="2000" fill="hold"/>
                                        <p:tgtEl>
                                          <p:spTgt spid="12291"/>
                                        </p:tgtEl>
                                        <p:attrNameLst>
                                          <p:attrName>ppt_w</p:attrName>
                                        </p:attrNameLst>
                                      </p:cBhvr>
                                      <p:tavLst>
                                        <p:tav tm="0" fmla="#ppt_w*sin(2.5*pi*$)">
                                          <p:val>
                                            <p:fltVal val="0"/>
                                          </p:val>
                                        </p:tav>
                                        <p:tav tm="100000">
                                          <p:val>
                                            <p:fltVal val="1"/>
                                          </p:val>
                                        </p:tav>
                                      </p:tavLst>
                                    </p:anim>
                                    <p:anim calcmode="lin" valueType="num">
                                      <p:cBhvr>
                                        <p:cTn id="14" dur="2000" fill="hold"/>
                                        <p:tgtEl>
                                          <p:spTgt spid="122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314" name="Picture 4" descr="南半球和北半球"/>
          <p:cNvPicPr>
            <a:picLocks noChangeAspect="1" noChangeArrowheads="1"/>
          </p:cNvPicPr>
          <p:nvPr/>
        </p:nvPicPr>
        <p:blipFill>
          <a:blip r:embed="rId2" cstate="print"/>
          <a:srcRect/>
          <a:stretch>
            <a:fillRect/>
          </a:stretch>
        </p:blipFill>
        <p:spPr bwMode="auto">
          <a:xfrm>
            <a:off x="1295231" y="730936"/>
            <a:ext cx="10438041" cy="4353828"/>
          </a:xfrm>
          <a:prstGeom prst="rect">
            <a:avLst/>
          </a:prstGeom>
          <a:noFill/>
          <a:ln w="9525">
            <a:noFill/>
            <a:miter lim="800000"/>
            <a:headEnd/>
            <a:tailEnd/>
          </a:ln>
        </p:spPr>
      </p:pic>
      <p:sp>
        <p:nvSpPr>
          <p:cNvPr id="13315" name="Text Box 5"/>
          <p:cNvSpPr txBox="1">
            <a:spLocks noChangeArrowheads="1"/>
          </p:cNvSpPr>
          <p:nvPr/>
        </p:nvSpPr>
        <p:spPr bwMode="auto">
          <a:xfrm>
            <a:off x="719574" y="5013327"/>
            <a:ext cx="10846505" cy="1569660"/>
          </a:xfrm>
          <a:prstGeom prst="rect">
            <a:avLst/>
          </a:prstGeom>
          <a:noFill/>
          <a:ln w="9525">
            <a:noFill/>
            <a:miter lim="800000"/>
          </a:ln>
        </p:spPr>
        <p:txBody>
          <a:bodyPr>
            <a:spAutoFit/>
          </a:bodyPr>
          <a:lstStyle/>
          <a:p>
            <a:pPr>
              <a:spcBef>
                <a:spcPct val="50000"/>
              </a:spcBef>
            </a:pPr>
            <a:r>
              <a:rPr lang="zh-CN" altLang="en-US" sz="3200" dirty="0">
                <a:latin typeface="微软雅黑" panose="020B0503020204020204" pitchFamily="34" charset="-122"/>
                <a:ea typeface="微软雅黑" panose="020B0503020204020204" pitchFamily="34" charset="-122"/>
              </a:rPr>
              <a:t>从南北半球看：</a:t>
            </a:r>
            <a:r>
              <a:rPr lang="zh-CN" altLang="en-US" sz="3200" dirty="0">
                <a:solidFill>
                  <a:srgbClr val="FF0000"/>
                </a:solidFill>
                <a:latin typeface="微软雅黑" panose="020B0503020204020204" pitchFamily="34" charset="-122"/>
                <a:ea typeface="微软雅黑" panose="020B0503020204020204" pitchFamily="34" charset="-122"/>
              </a:rPr>
              <a:t>陆地主要分布在</a:t>
            </a:r>
            <a:r>
              <a:rPr lang="zh-CN" altLang="en-US" sz="3200" u="sng"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，海洋主要分布在</a:t>
            </a:r>
            <a:r>
              <a:rPr lang="zh-CN" altLang="en-US" sz="3200" u="sng"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。但无论哪个半球，都是</a:t>
            </a:r>
            <a:r>
              <a:rPr lang="zh-CN" altLang="en-US" sz="3200" u="sng"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面积大于</a:t>
            </a:r>
            <a:r>
              <a:rPr lang="zh-CN" altLang="en-US" sz="3200" u="sng"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面积。</a:t>
            </a:r>
          </a:p>
        </p:txBody>
      </p:sp>
      <p:sp>
        <p:nvSpPr>
          <p:cNvPr id="13316" name="Text Box 6"/>
          <p:cNvSpPr txBox="1">
            <a:spLocks noChangeArrowheads="1"/>
          </p:cNvSpPr>
          <p:nvPr/>
        </p:nvSpPr>
        <p:spPr bwMode="auto">
          <a:xfrm>
            <a:off x="6352139" y="5059046"/>
            <a:ext cx="2112158" cy="583565"/>
          </a:xfrm>
          <a:prstGeom prst="rect">
            <a:avLst/>
          </a:prstGeom>
          <a:noFill/>
          <a:ln w="9525">
            <a:noFill/>
            <a:miter lim="800000"/>
          </a:ln>
        </p:spPr>
        <p:txBody>
          <a:bodyPr>
            <a:spAutoFit/>
          </a:bodyPr>
          <a:lstStyle/>
          <a:p>
            <a:pPr>
              <a:spcBef>
                <a:spcPct val="50000"/>
              </a:spcBef>
            </a:pPr>
            <a:r>
              <a:rPr lang="zh-CN" altLang="en-US" sz="3200" dirty="0">
                <a:latin typeface="微软雅黑" panose="020B0503020204020204" pitchFamily="34" charset="-122"/>
                <a:ea typeface="微软雅黑" panose="020B0503020204020204" pitchFamily="34" charset="-122"/>
              </a:rPr>
              <a:t>北半球</a:t>
            </a:r>
            <a:endParaRPr lang="zh-CN" altLang="en-US" sz="3200" b="1" dirty="0"/>
          </a:p>
        </p:txBody>
      </p:sp>
      <p:sp>
        <p:nvSpPr>
          <p:cNvPr id="13317" name="Text Box 7"/>
          <p:cNvSpPr txBox="1">
            <a:spLocks noChangeArrowheads="1"/>
          </p:cNvSpPr>
          <p:nvPr/>
        </p:nvSpPr>
        <p:spPr bwMode="auto">
          <a:xfrm>
            <a:off x="10543437" y="5059046"/>
            <a:ext cx="1558087" cy="583565"/>
          </a:xfrm>
          <a:prstGeom prst="rect">
            <a:avLst/>
          </a:prstGeom>
          <a:noFill/>
          <a:ln w="9525">
            <a:noFill/>
            <a:miter lim="800000"/>
          </a:ln>
        </p:spPr>
        <p:txBody>
          <a:bodyPr wrap="square">
            <a:spAutoFit/>
          </a:bodyPr>
          <a:lstStyle/>
          <a:p>
            <a:pPr>
              <a:spcBef>
                <a:spcPct val="50000"/>
              </a:spcBef>
            </a:pPr>
            <a:r>
              <a:rPr lang="zh-CN" altLang="en-US" sz="3200" dirty="0">
                <a:latin typeface="微软雅黑" panose="020B0503020204020204" pitchFamily="34" charset="-122"/>
                <a:ea typeface="微软雅黑" panose="020B0503020204020204" pitchFamily="34" charset="-122"/>
              </a:rPr>
              <a:t>南半球</a:t>
            </a:r>
            <a:endParaRPr lang="zh-CN" altLang="en-US" sz="3200" b="1" dirty="0"/>
          </a:p>
        </p:txBody>
      </p:sp>
      <p:sp>
        <p:nvSpPr>
          <p:cNvPr id="13318" name="Text Box 8"/>
          <p:cNvSpPr txBox="1">
            <a:spLocks noChangeArrowheads="1"/>
          </p:cNvSpPr>
          <p:nvPr/>
        </p:nvSpPr>
        <p:spPr bwMode="auto">
          <a:xfrm>
            <a:off x="5196165" y="5507991"/>
            <a:ext cx="1401896" cy="583565"/>
          </a:xfrm>
          <a:prstGeom prst="rect">
            <a:avLst/>
          </a:prstGeom>
          <a:noFill/>
          <a:ln w="9525">
            <a:noFill/>
            <a:miter lim="800000"/>
          </a:ln>
        </p:spPr>
        <p:txBody>
          <a:bodyPr wrap="square">
            <a:spAutoFit/>
          </a:bodyPr>
          <a:lstStyle/>
          <a:p>
            <a:pPr algn="l">
              <a:spcBef>
                <a:spcPct val="50000"/>
              </a:spcBef>
            </a:pPr>
            <a:r>
              <a:rPr lang="zh-CN" altLang="en-US" sz="3200" dirty="0">
                <a:latin typeface="微软雅黑" panose="020B0503020204020204" pitchFamily="34" charset="-122"/>
                <a:ea typeface="微软雅黑" panose="020B0503020204020204" pitchFamily="34" charset="-122"/>
              </a:rPr>
              <a:t>海洋</a:t>
            </a:r>
          </a:p>
        </p:txBody>
      </p:sp>
      <p:sp>
        <p:nvSpPr>
          <p:cNvPr id="13319" name="Text Box 9"/>
          <p:cNvSpPr txBox="1">
            <a:spLocks noChangeArrowheads="1"/>
          </p:cNvSpPr>
          <p:nvPr/>
        </p:nvSpPr>
        <p:spPr bwMode="auto">
          <a:xfrm>
            <a:off x="8079535" y="5638483"/>
            <a:ext cx="1063275" cy="583565"/>
          </a:xfrm>
          <a:prstGeom prst="rect">
            <a:avLst/>
          </a:prstGeom>
          <a:noFill/>
          <a:ln w="9525">
            <a:noFill/>
            <a:miter lim="800000"/>
          </a:ln>
        </p:spPr>
        <p:txBody>
          <a:bodyPr wrap="square">
            <a:spAutoFit/>
          </a:bodyPr>
          <a:lstStyle/>
          <a:p>
            <a:pPr>
              <a:spcBef>
                <a:spcPct val="50000"/>
              </a:spcBef>
            </a:pPr>
            <a:r>
              <a:rPr lang="zh-CN" altLang="en-US" sz="3200" dirty="0">
                <a:latin typeface="微软雅黑" panose="020B0503020204020204" pitchFamily="34" charset="-122"/>
                <a:ea typeface="微软雅黑" panose="020B0503020204020204" pitchFamily="34" charset="-122"/>
              </a:rPr>
              <a:t>陆地</a:t>
            </a:r>
          </a:p>
        </p:txBody>
      </p:sp>
      <p:sp>
        <p:nvSpPr>
          <p:cNvPr id="8" name="矩形 7"/>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13316"/>
                                        </p:tgtEl>
                                        <p:attrNameLst>
                                          <p:attrName>style.visibility</p:attrName>
                                        </p:attrNameLst>
                                      </p:cBhvr>
                                      <p:to>
                                        <p:strVal val="visible"/>
                                      </p:to>
                                    </p:set>
                                    <p:animEffect transition="in" filter="diamond(in)">
                                      <p:cBhvr>
                                        <p:cTn id="13" dur="2000"/>
                                        <p:tgtEl>
                                          <p:spTgt spid="13316"/>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3317"/>
                                        </p:tgtEl>
                                        <p:attrNameLst>
                                          <p:attrName>style.visibility</p:attrName>
                                        </p:attrNameLst>
                                      </p:cBhvr>
                                      <p:to>
                                        <p:strVal val="visible"/>
                                      </p:to>
                                    </p:set>
                                    <p:animEffect transition="in" filter="diamond(in)">
                                      <p:cBhvr>
                                        <p:cTn id="18" dur="2000"/>
                                        <p:tgtEl>
                                          <p:spTgt spid="1331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3318"/>
                                        </p:tgtEl>
                                        <p:attrNameLst>
                                          <p:attrName>style.visibility</p:attrName>
                                        </p:attrNameLst>
                                      </p:cBhvr>
                                      <p:to>
                                        <p:strVal val="visible"/>
                                      </p:to>
                                    </p:set>
                                    <p:animEffect transition="in" filter="slide(fromBottom)">
                                      <p:cBhvr>
                                        <p:cTn id="23" dur="500"/>
                                        <p:tgtEl>
                                          <p:spTgt spid="1331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3319"/>
                                        </p:tgtEl>
                                        <p:attrNameLst>
                                          <p:attrName>style.visibility</p:attrName>
                                        </p:attrNameLst>
                                      </p:cBhvr>
                                      <p:to>
                                        <p:strVal val="visible"/>
                                      </p:to>
                                    </p:set>
                                    <p:animEffect transition="in" filter="slide(fromBottom)">
                                      <p:cBhvr>
                                        <p:cTn id="28"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autoUpdateAnimBg="0"/>
      <p:bldP spid="13317" grpId="0" autoUpdateAnimBg="0"/>
      <p:bldP spid="13318" grpId="0" autoUpdateAnimBg="0"/>
      <p:bldP spid="13319"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3351942" y="842964"/>
            <a:ext cx="2550250" cy="584775"/>
          </a:xfrm>
          <a:prstGeom prst="rect">
            <a:avLst/>
          </a:prstGeom>
          <a:noFill/>
          <a:ln w="9525">
            <a:noFill/>
            <a:miter lim="800000"/>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七大洲</a:t>
            </a:r>
          </a:p>
        </p:txBody>
      </p:sp>
      <p:sp>
        <p:nvSpPr>
          <p:cNvPr id="14339" name="Text Box 5"/>
          <p:cNvSpPr txBox="1">
            <a:spLocks noChangeArrowheads="1"/>
          </p:cNvSpPr>
          <p:nvPr/>
        </p:nvSpPr>
        <p:spPr bwMode="auto">
          <a:xfrm>
            <a:off x="1678299" y="2349502"/>
            <a:ext cx="4224317" cy="366713"/>
          </a:xfrm>
          <a:prstGeom prst="rect">
            <a:avLst/>
          </a:prstGeom>
          <a:noFill/>
          <a:ln w="9525">
            <a:noFill/>
            <a:miter lim="800000"/>
          </a:ln>
        </p:spPr>
        <p:txBody>
          <a:bodyPr>
            <a:spAutoFit/>
          </a:bodyPr>
          <a:lstStyle/>
          <a:p>
            <a:pPr>
              <a:spcBef>
                <a:spcPct val="50000"/>
              </a:spcBef>
            </a:pPr>
            <a:endParaRPr lang="zh-CN" altLang="en-US">
              <a:solidFill>
                <a:srgbClr val="0000FF"/>
              </a:solidFill>
              <a:cs typeface="Times New Roman" panose="02020603050405020304" pitchFamily="18" charset="0"/>
            </a:endParaRPr>
          </a:p>
        </p:txBody>
      </p:sp>
      <p:sp>
        <p:nvSpPr>
          <p:cNvPr id="14340" name="Text Box 6"/>
          <p:cNvSpPr txBox="1">
            <a:spLocks noChangeArrowheads="1"/>
          </p:cNvSpPr>
          <p:nvPr/>
        </p:nvSpPr>
        <p:spPr bwMode="auto">
          <a:xfrm>
            <a:off x="2806759" y="1748791"/>
            <a:ext cx="7339221" cy="1168400"/>
          </a:xfrm>
          <a:prstGeom prst="rect">
            <a:avLst/>
          </a:prstGeom>
          <a:noFill/>
          <a:ln w="9525">
            <a:noFill/>
            <a:miter lim="800000"/>
          </a:ln>
        </p:spPr>
        <p:txBody>
          <a:bodyPr wrap="square">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阅读教材，了解以下概念：</a:t>
            </a:r>
          </a:p>
          <a:p>
            <a:pPr>
              <a:spcBef>
                <a:spcPct val="50000"/>
              </a:spcBef>
            </a:pPr>
            <a:endParaRPr lang="zh-CN" altLang="en-US" sz="2800" dirty="0">
              <a:latin typeface="微软雅黑" panose="020B0503020204020204" pitchFamily="34" charset="-122"/>
              <a:ea typeface="微软雅黑" panose="020B0503020204020204" pitchFamily="34" charset="-122"/>
            </a:endParaRPr>
          </a:p>
        </p:txBody>
      </p:sp>
      <p:sp>
        <p:nvSpPr>
          <p:cNvPr id="14341" name="Text Box 7"/>
          <p:cNvSpPr txBox="1">
            <a:spLocks noChangeArrowheads="1"/>
          </p:cNvSpPr>
          <p:nvPr/>
        </p:nvSpPr>
        <p:spPr bwMode="auto">
          <a:xfrm>
            <a:off x="1199995" y="4005264"/>
            <a:ext cx="3841249" cy="583565"/>
          </a:xfrm>
          <a:prstGeom prst="rect">
            <a:avLst/>
          </a:prstGeom>
          <a:noFill/>
          <a:ln w="9525">
            <a:noFill/>
            <a:miter lim="800000"/>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大洲</a:t>
            </a:r>
            <a:r>
              <a:rPr lang="zh-CN" altLang="en-US" sz="3200" b="1" dirty="0">
                <a:latin typeface="微软雅黑" panose="020B0503020204020204" pitchFamily="34" charset="-122"/>
                <a:ea typeface="微软雅黑" panose="020B0503020204020204" pitchFamily="34" charset="-122"/>
              </a:rPr>
              <a:t>：</a:t>
            </a:r>
          </a:p>
        </p:txBody>
      </p:sp>
      <p:sp>
        <p:nvSpPr>
          <p:cNvPr id="14342" name="Text Box 8"/>
          <p:cNvSpPr txBox="1">
            <a:spLocks noChangeArrowheads="1"/>
          </p:cNvSpPr>
          <p:nvPr/>
        </p:nvSpPr>
        <p:spPr bwMode="auto">
          <a:xfrm>
            <a:off x="1199995" y="3284540"/>
            <a:ext cx="2014805" cy="583565"/>
          </a:xfrm>
          <a:prstGeom prst="rect">
            <a:avLst/>
          </a:prstGeom>
          <a:noFill/>
          <a:ln w="9525">
            <a:noFill/>
            <a:miter lim="800000"/>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岛屿</a:t>
            </a:r>
            <a:r>
              <a:rPr lang="zh-CN" altLang="en-US" sz="3200" b="1" dirty="0">
                <a:latin typeface="微软雅黑" panose="020B0503020204020204" pitchFamily="34" charset="-122"/>
                <a:ea typeface="微软雅黑" panose="020B0503020204020204" pitchFamily="34" charset="-122"/>
              </a:rPr>
              <a:t>：</a:t>
            </a:r>
          </a:p>
        </p:txBody>
      </p:sp>
      <p:sp>
        <p:nvSpPr>
          <p:cNvPr id="14343" name="Text Box 9"/>
          <p:cNvSpPr txBox="1">
            <a:spLocks noChangeArrowheads="1"/>
          </p:cNvSpPr>
          <p:nvPr/>
        </p:nvSpPr>
        <p:spPr bwMode="auto">
          <a:xfrm>
            <a:off x="1199996" y="4797426"/>
            <a:ext cx="2112158" cy="583565"/>
          </a:xfrm>
          <a:prstGeom prst="rect">
            <a:avLst/>
          </a:prstGeom>
          <a:noFill/>
          <a:ln w="9525">
            <a:noFill/>
            <a:miter lim="800000"/>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半岛</a:t>
            </a:r>
            <a:r>
              <a:rPr lang="zh-CN" altLang="en-US" sz="3200" b="1" dirty="0">
                <a:latin typeface="微软雅黑" panose="020B0503020204020204" pitchFamily="34" charset="-122"/>
                <a:ea typeface="微软雅黑" panose="020B0503020204020204" pitchFamily="34" charset="-122"/>
              </a:rPr>
              <a:t>：</a:t>
            </a:r>
          </a:p>
        </p:txBody>
      </p:sp>
      <p:sp>
        <p:nvSpPr>
          <p:cNvPr id="14344" name="Text Box 10"/>
          <p:cNvSpPr txBox="1">
            <a:spLocks noChangeArrowheads="1"/>
          </p:cNvSpPr>
          <p:nvPr/>
        </p:nvSpPr>
        <p:spPr bwMode="auto">
          <a:xfrm>
            <a:off x="1199996" y="2492376"/>
            <a:ext cx="2112158" cy="583565"/>
          </a:xfrm>
          <a:prstGeom prst="rect">
            <a:avLst/>
          </a:prstGeom>
          <a:noFill/>
          <a:ln w="9525">
            <a:noFill/>
            <a:miter lim="800000"/>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大陆</a:t>
            </a:r>
            <a:r>
              <a:rPr lang="zh-CN" altLang="en-US" sz="3200" b="1" dirty="0">
                <a:latin typeface="微软雅黑" panose="020B0503020204020204" pitchFamily="34" charset="-122"/>
                <a:ea typeface="微软雅黑" panose="020B0503020204020204" pitchFamily="34" charset="-122"/>
              </a:rPr>
              <a:t>：</a:t>
            </a:r>
          </a:p>
        </p:txBody>
      </p:sp>
      <p:sp>
        <p:nvSpPr>
          <p:cNvPr id="14345" name="Text Box 11"/>
          <p:cNvSpPr txBox="1">
            <a:spLocks noChangeArrowheads="1"/>
          </p:cNvSpPr>
          <p:nvPr/>
        </p:nvSpPr>
        <p:spPr bwMode="auto">
          <a:xfrm>
            <a:off x="3024323" y="2492375"/>
            <a:ext cx="4992566" cy="521970"/>
          </a:xfrm>
          <a:prstGeom prst="rect">
            <a:avLst/>
          </a:prstGeom>
          <a:noFill/>
          <a:ln w="9525">
            <a:noFill/>
            <a:miter lim="800000"/>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面积广大的陆地</a:t>
            </a:r>
          </a:p>
        </p:txBody>
      </p:sp>
      <p:sp>
        <p:nvSpPr>
          <p:cNvPr id="14346" name="Text Box 12"/>
          <p:cNvSpPr txBox="1">
            <a:spLocks noChangeArrowheads="1"/>
          </p:cNvSpPr>
          <p:nvPr/>
        </p:nvSpPr>
        <p:spPr bwMode="auto">
          <a:xfrm>
            <a:off x="3024323" y="3284539"/>
            <a:ext cx="4992566" cy="521970"/>
          </a:xfrm>
          <a:prstGeom prst="rect">
            <a:avLst/>
          </a:prstGeom>
          <a:noFill/>
          <a:ln w="9525">
            <a:noFill/>
            <a:miter lim="800000"/>
          </a:ln>
        </p:spPr>
        <p:txBody>
          <a:bodyPr>
            <a:spAutoFit/>
          </a:bodyPr>
          <a:lstStyle/>
          <a:p>
            <a:pPr algn="l">
              <a:spcBef>
                <a:spcPct val="50000"/>
              </a:spcBef>
            </a:pPr>
            <a:r>
              <a:rPr lang="zh-CN" altLang="en-US" sz="2800" dirty="0">
                <a:latin typeface="微软雅黑" panose="020B0503020204020204" pitchFamily="34" charset="-122"/>
                <a:ea typeface="微软雅黑" panose="020B0503020204020204" pitchFamily="34" charset="-122"/>
              </a:rPr>
              <a:t>面积较小的陆地</a:t>
            </a:r>
          </a:p>
        </p:txBody>
      </p:sp>
      <p:sp>
        <p:nvSpPr>
          <p:cNvPr id="14347" name="Text Box 13"/>
          <p:cNvSpPr txBox="1">
            <a:spLocks noChangeArrowheads="1"/>
          </p:cNvSpPr>
          <p:nvPr/>
        </p:nvSpPr>
        <p:spPr bwMode="auto">
          <a:xfrm>
            <a:off x="3024323" y="4005263"/>
            <a:ext cx="5663463" cy="521970"/>
          </a:xfrm>
          <a:prstGeom prst="rect">
            <a:avLst/>
          </a:prstGeom>
          <a:noFill/>
          <a:ln w="9525">
            <a:noFill/>
            <a:miter lim="800000"/>
          </a:ln>
        </p:spPr>
        <p:txBody>
          <a:bodyPr>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大陆和它附近的岛屿</a:t>
            </a:r>
            <a:endParaRPr lang="zh-CN" altLang="en-US" sz="3200" b="1" dirty="0">
              <a:latin typeface="微软雅黑" panose="020B0503020204020204" pitchFamily="34" charset="-122"/>
              <a:ea typeface="微软雅黑" panose="020B0503020204020204" pitchFamily="34" charset="-122"/>
            </a:endParaRPr>
          </a:p>
        </p:txBody>
      </p:sp>
      <p:sp>
        <p:nvSpPr>
          <p:cNvPr id="14348" name="Text Box 14"/>
          <p:cNvSpPr txBox="1">
            <a:spLocks noChangeArrowheads="1"/>
          </p:cNvSpPr>
          <p:nvPr/>
        </p:nvSpPr>
        <p:spPr bwMode="auto">
          <a:xfrm>
            <a:off x="3024323" y="4797425"/>
            <a:ext cx="3775393" cy="523220"/>
          </a:xfrm>
          <a:prstGeom prst="rect">
            <a:avLst/>
          </a:prstGeom>
          <a:noFill/>
          <a:ln w="9525">
            <a:noFill/>
            <a:miter lim="800000"/>
          </a:ln>
        </p:spPr>
        <p:txBody>
          <a:bodyPr wrap="none">
            <a:spAutoFit/>
          </a:bodyPr>
          <a:lstStyle/>
          <a:p>
            <a:pPr>
              <a:spcBef>
                <a:spcPct val="50000"/>
              </a:spcBef>
            </a:pPr>
            <a:r>
              <a:rPr lang="zh-CN" altLang="en-US" sz="2800" dirty="0">
                <a:latin typeface="微软雅黑" panose="020B0503020204020204" pitchFamily="34" charset="-122"/>
                <a:ea typeface="微软雅黑" panose="020B0503020204020204" pitchFamily="34" charset="-122"/>
              </a:rPr>
              <a:t>大陆向海洋延伸的部分</a:t>
            </a:r>
            <a:endParaRPr lang="zh-CN" altLang="en-US" sz="3200" b="1" dirty="0">
              <a:latin typeface="微软雅黑" panose="020B0503020204020204" pitchFamily="34" charset="-122"/>
              <a:ea typeface="微软雅黑" panose="020B0503020204020204" pitchFamily="34" charset="-122"/>
            </a:endParaRPr>
          </a:p>
        </p:txBody>
      </p:sp>
      <p:sp>
        <p:nvSpPr>
          <p:cNvPr id="13" name="矩形 12"/>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slide(fromBottom)">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340"/>
                                        </p:tgtEl>
                                        <p:attrNameLst>
                                          <p:attrName>style.visibility</p:attrName>
                                        </p:attrNameLst>
                                      </p:cBhvr>
                                      <p:to>
                                        <p:strVal val="visible"/>
                                      </p:to>
                                    </p:set>
                                    <p:anim calcmode="lin" valueType="num">
                                      <p:cBhvr additive="base">
                                        <p:cTn id="12" dur="500" fill="hold"/>
                                        <p:tgtEl>
                                          <p:spTgt spid="14340"/>
                                        </p:tgtEl>
                                        <p:attrNameLst>
                                          <p:attrName>ppt_x</p:attrName>
                                        </p:attrNameLst>
                                      </p:cBhvr>
                                      <p:tavLst>
                                        <p:tav tm="0">
                                          <p:val>
                                            <p:strVal val="#ppt_x"/>
                                          </p:val>
                                        </p:tav>
                                        <p:tav tm="100000">
                                          <p:val>
                                            <p:strVal val="#ppt_x"/>
                                          </p:val>
                                        </p:tav>
                                      </p:tavLst>
                                    </p:anim>
                                    <p:anim calcmode="lin" valueType="num">
                                      <p:cBhvr additive="base">
                                        <p:cTn id="13"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4344"/>
                                        </p:tgtEl>
                                        <p:attrNameLst>
                                          <p:attrName>style.visibility</p:attrName>
                                        </p:attrNameLst>
                                      </p:cBhvr>
                                      <p:to>
                                        <p:strVal val="visible"/>
                                      </p:to>
                                    </p:set>
                                    <p:animEffect transition="in" filter="slide(fromBottom)">
                                      <p:cBhvr>
                                        <p:cTn id="18" dur="500"/>
                                        <p:tgtEl>
                                          <p:spTgt spid="1434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4342"/>
                                        </p:tgtEl>
                                        <p:attrNameLst>
                                          <p:attrName>style.visibility</p:attrName>
                                        </p:attrNameLst>
                                      </p:cBhvr>
                                      <p:to>
                                        <p:strVal val="visible"/>
                                      </p:to>
                                    </p:set>
                                    <p:animEffect transition="in" filter="slide(fromBottom)">
                                      <p:cBhvr>
                                        <p:cTn id="21" dur="500"/>
                                        <p:tgtEl>
                                          <p:spTgt spid="14342"/>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14341"/>
                                        </p:tgtEl>
                                        <p:attrNameLst>
                                          <p:attrName>style.visibility</p:attrName>
                                        </p:attrNameLst>
                                      </p:cBhvr>
                                      <p:to>
                                        <p:strVal val="visible"/>
                                      </p:to>
                                    </p:set>
                                    <p:animEffect transition="in" filter="slide(fromBottom)">
                                      <p:cBhvr>
                                        <p:cTn id="24" dur="500"/>
                                        <p:tgtEl>
                                          <p:spTgt spid="14341"/>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4343"/>
                                        </p:tgtEl>
                                        <p:attrNameLst>
                                          <p:attrName>style.visibility</p:attrName>
                                        </p:attrNameLst>
                                      </p:cBhvr>
                                      <p:to>
                                        <p:strVal val="visible"/>
                                      </p:to>
                                    </p:set>
                                    <p:animEffect transition="in" filter="slide(fromBottom)">
                                      <p:cBhvr>
                                        <p:cTn id="27" dur="500"/>
                                        <p:tgtEl>
                                          <p:spTgt spid="1434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345"/>
                                        </p:tgtEl>
                                        <p:attrNameLst>
                                          <p:attrName>style.visibility</p:attrName>
                                        </p:attrNameLst>
                                      </p:cBhvr>
                                      <p:to>
                                        <p:strVal val="visible"/>
                                      </p:to>
                                    </p:set>
                                    <p:animEffect transition="in" filter="box(in)">
                                      <p:cBhvr>
                                        <p:cTn id="32" dur="500"/>
                                        <p:tgtEl>
                                          <p:spTgt spid="1434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4346"/>
                                        </p:tgtEl>
                                        <p:attrNameLst>
                                          <p:attrName>style.visibility</p:attrName>
                                        </p:attrNameLst>
                                      </p:cBhvr>
                                      <p:to>
                                        <p:strVal val="visible"/>
                                      </p:to>
                                    </p:set>
                                    <p:animEffect transition="in" filter="box(in)">
                                      <p:cBhvr>
                                        <p:cTn id="37" dur="500"/>
                                        <p:tgtEl>
                                          <p:spTgt spid="1434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4347"/>
                                        </p:tgtEl>
                                        <p:attrNameLst>
                                          <p:attrName>style.visibility</p:attrName>
                                        </p:attrNameLst>
                                      </p:cBhvr>
                                      <p:to>
                                        <p:strVal val="visible"/>
                                      </p:to>
                                    </p:set>
                                    <p:animEffect transition="in" filter="box(in)">
                                      <p:cBhvr>
                                        <p:cTn id="42" dur="500"/>
                                        <p:tgtEl>
                                          <p:spTgt spid="1434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4348"/>
                                        </p:tgtEl>
                                        <p:attrNameLst>
                                          <p:attrName>style.visibility</p:attrName>
                                        </p:attrNameLst>
                                      </p:cBhvr>
                                      <p:to>
                                        <p:strVal val="visible"/>
                                      </p:to>
                                    </p:set>
                                    <p:animEffect transition="in" filter="box(in)">
                                      <p:cBhvr>
                                        <p:cTn id="47" dur="500"/>
                                        <p:tgtEl>
                                          <p:spTgt spid="14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40" grpId="0" autoUpdateAnimBg="0"/>
      <p:bldP spid="14341" grpId="0" autoUpdateAnimBg="0"/>
      <p:bldP spid="14342" grpId="0" autoUpdateAnimBg="0"/>
      <p:bldP spid="14343" grpId="0" autoUpdateAnimBg="0"/>
      <p:bldP spid="14344" grpId="0" autoUpdateAnimBg="0"/>
      <p:bldP spid="14345" grpId="0" autoUpdateAnimBg="0"/>
      <p:bldP spid="14346" grpId="0" autoUpdateAnimBg="0"/>
      <p:bldP spid="14347" grpId="0" autoUpdateAnimBg="0"/>
      <p:bldP spid="14348"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4156594" y="802006"/>
            <a:ext cx="4981137" cy="584775"/>
          </a:xfrm>
          <a:prstGeom prst="rect">
            <a:avLst/>
          </a:prstGeom>
          <a:noFill/>
          <a:ln w="9525">
            <a:noFill/>
            <a:miter lim="800000"/>
          </a:ln>
        </p:spPr>
        <p:txBody>
          <a:bodyPr wrap="square">
            <a:spAutoFit/>
          </a:bodyPr>
          <a:lstStyle/>
          <a:p>
            <a:pPr>
              <a:spcBef>
                <a:spcPct val="50000"/>
              </a:spcBef>
            </a:pPr>
            <a:r>
              <a:rPr lang="zh-CN" altLang="en-US" sz="3200" dirty="0">
                <a:solidFill>
                  <a:srgbClr val="FF0000"/>
                </a:solidFill>
                <a:latin typeface="微软雅黑" panose="020B0503020204020204" pitchFamily="34" charset="-122"/>
                <a:ea typeface="微软雅黑" panose="020B0503020204020204" pitchFamily="34" charset="-122"/>
              </a:rPr>
              <a:t>七大洲的名称及分布</a:t>
            </a:r>
          </a:p>
        </p:txBody>
      </p:sp>
      <p:pic>
        <p:nvPicPr>
          <p:cNvPr id="15363" name="Picture 8" descr="东半球和西半球"/>
          <p:cNvPicPr>
            <a:picLocks noChangeAspect="1" noChangeArrowheads="1"/>
          </p:cNvPicPr>
          <p:nvPr/>
        </p:nvPicPr>
        <p:blipFill>
          <a:blip r:embed="rId2" cstate="print"/>
          <a:srcRect/>
          <a:stretch>
            <a:fillRect/>
          </a:stretch>
        </p:blipFill>
        <p:spPr bwMode="auto">
          <a:xfrm>
            <a:off x="700949" y="1386840"/>
            <a:ext cx="11245834" cy="5288280"/>
          </a:xfrm>
          <a:prstGeom prst="rect">
            <a:avLst/>
          </a:prstGeom>
          <a:noFill/>
          <a:ln w="9525">
            <a:noFill/>
            <a:miter lim="800000"/>
            <a:headEnd/>
            <a:tailEnd/>
          </a:ln>
        </p:spPr>
      </p:pic>
      <p:sp>
        <p:nvSpPr>
          <p:cNvPr id="4" name="矩形 3"/>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大洲面积比较"/>
          <p:cNvPicPr>
            <a:picLocks noChangeAspect="1" noChangeArrowheads="1"/>
          </p:cNvPicPr>
          <p:nvPr/>
        </p:nvPicPr>
        <p:blipFill>
          <a:blip r:embed="rId2" cstate="print"/>
          <a:srcRect/>
          <a:stretch>
            <a:fillRect/>
          </a:stretch>
        </p:blipFill>
        <p:spPr bwMode="auto">
          <a:xfrm>
            <a:off x="2300941" y="1302034"/>
            <a:ext cx="9645664" cy="4935254"/>
          </a:xfrm>
          <a:prstGeom prst="rect">
            <a:avLst/>
          </a:prstGeom>
          <a:noFill/>
          <a:ln w="9525">
            <a:noFill/>
            <a:miter lim="800000"/>
            <a:headEnd/>
            <a:tailEnd/>
          </a:ln>
        </p:spPr>
      </p:pic>
      <p:sp>
        <p:nvSpPr>
          <p:cNvPr id="17411" name="Text Box 5"/>
          <p:cNvSpPr txBox="1">
            <a:spLocks noChangeArrowheads="1"/>
          </p:cNvSpPr>
          <p:nvPr/>
        </p:nvSpPr>
        <p:spPr bwMode="auto">
          <a:xfrm>
            <a:off x="1721896" y="6211670"/>
            <a:ext cx="10468517" cy="583565"/>
          </a:xfrm>
          <a:prstGeom prst="rect">
            <a:avLst/>
          </a:prstGeom>
          <a:noFill/>
          <a:ln w="9525">
            <a:noFill/>
            <a:miter lim="800000"/>
          </a:ln>
        </p:spPr>
        <p:txBody>
          <a:bodyPr wrap="square">
            <a:spAutoFit/>
          </a:bodyPr>
          <a:lstStyle/>
          <a:p>
            <a:pPr>
              <a:spcBef>
                <a:spcPct val="50000"/>
              </a:spcBef>
            </a:pPr>
            <a:r>
              <a:rPr lang="zh-CN" altLang="en-US" sz="3200" b="1" dirty="0">
                <a:solidFill>
                  <a:srgbClr val="FFFF00"/>
                </a:solidFill>
                <a:latin typeface="微软雅黑" panose="020B0503020204020204" pitchFamily="34" charset="-122"/>
                <a:ea typeface="微软雅黑" panose="020B0503020204020204" pitchFamily="34" charset="-122"/>
              </a:rPr>
              <a:t>面积大小、：</a:t>
            </a:r>
            <a:r>
              <a:rPr lang="zh-CN" altLang="en-US" sz="3200" b="1" dirty="0">
                <a:solidFill>
                  <a:srgbClr val="FF0000"/>
                </a:solidFill>
                <a:latin typeface="微软雅黑" panose="020B0503020204020204" pitchFamily="34" charset="-122"/>
                <a:ea typeface="微软雅黑" panose="020B0503020204020204" pitchFamily="34" charset="-122"/>
              </a:rPr>
              <a:t>亚非北南美，南极欧大洋</a:t>
            </a:r>
          </a:p>
        </p:txBody>
      </p:sp>
      <p:sp>
        <p:nvSpPr>
          <p:cNvPr id="17412" name="Text Box 6"/>
          <p:cNvSpPr txBox="1">
            <a:spLocks noChangeArrowheads="1"/>
          </p:cNvSpPr>
          <p:nvPr/>
        </p:nvSpPr>
        <p:spPr bwMode="auto">
          <a:xfrm>
            <a:off x="7113615" y="1754188"/>
            <a:ext cx="1729091" cy="521970"/>
          </a:xfrm>
          <a:prstGeom prst="rect">
            <a:avLst/>
          </a:prstGeom>
          <a:noFill/>
          <a:ln w="9525">
            <a:noFill/>
            <a:miter lim="800000"/>
          </a:ln>
        </p:spPr>
        <p:txBody>
          <a:bodyPr>
            <a:spAutoFit/>
          </a:bodyPr>
          <a:lstStyle/>
          <a:p>
            <a:pPr>
              <a:spcBef>
                <a:spcPct val="50000"/>
              </a:spcBef>
            </a:pPr>
            <a:r>
              <a:rPr lang="en-US" sz="2800" b="1">
                <a:latin typeface="微软雅黑" panose="020B0503020204020204" pitchFamily="34" charset="-122"/>
                <a:ea typeface="微软雅黑" panose="020B0503020204020204" pitchFamily="34" charset="-122"/>
              </a:rPr>
              <a:t>71</a:t>
            </a:r>
            <a:r>
              <a:rPr lang="zh-CN" altLang="en-US" sz="2800" b="1">
                <a:latin typeface="微软雅黑" panose="020B0503020204020204" pitchFamily="34" charset="-122"/>
                <a:ea typeface="微软雅黑" panose="020B0503020204020204" pitchFamily="34" charset="-122"/>
              </a:rPr>
              <a:t>％</a:t>
            </a:r>
          </a:p>
        </p:txBody>
      </p:sp>
      <p:sp>
        <p:nvSpPr>
          <p:cNvPr id="17413" name="Text Box 7"/>
          <p:cNvSpPr txBox="1">
            <a:spLocks noChangeArrowheads="1"/>
          </p:cNvSpPr>
          <p:nvPr/>
        </p:nvSpPr>
        <p:spPr bwMode="auto">
          <a:xfrm>
            <a:off x="7113615" y="3200400"/>
            <a:ext cx="1536500" cy="457200"/>
          </a:xfrm>
          <a:prstGeom prst="rect">
            <a:avLst/>
          </a:prstGeom>
          <a:noFill/>
          <a:ln w="9525">
            <a:noFill/>
            <a:miter lim="800000"/>
          </a:ln>
        </p:spPr>
        <p:txBody>
          <a:bodyPr>
            <a:spAutoFit/>
          </a:bodyPr>
          <a:lstStyle/>
          <a:p>
            <a:pPr>
              <a:spcBef>
                <a:spcPct val="50000"/>
              </a:spcBef>
            </a:pPr>
            <a:r>
              <a:rPr lang="en-US" sz="2400" b="1"/>
              <a:t>29</a:t>
            </a:r>
            <a:r>
              <a:rPr lang="zh-CN" altLang="en-US" sz="2400" b="1"/>
              <a:t>％</a:t>
            </a:r>
          </a:p>
        </p:txBody>
      </p:sp>
      <p:sp>
        <p:nvSpPr>
          <p:cNvPr id="6" name="矩形 5"/>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slide(fromBottom)">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world6"/>
          <p:cNvPicPr>
            <a:picLocks noChangeAspect="1" noChangeArrowheads="1"/>
          </p:cNvPicPr>
          <p:nvPr/>
        </p:nvPicPr>
        <p:blipFill>
          <a:blip r:embed="rId2" cstate="print"/>
          <a:srcRect/>
          <a:stretch>
            <a:fillRect/>
          </a:stretch>
        </p:blipFill>
        <p:spPr bwMode="auto">
          <a:xfrm>
            <a:off x="1918929" y="1264920"/>
            <a:ext cx="10271484" cy="5377180"/>
          </a:xfrm>
          <a:prstGeom prst="rect">
            <a:avLst/>
          </a:prstGeom>
          <a:noFill/>
          <a:ln w="9525">
            <a:noFill/>
            <a:miter lim="800000"/>
            <a:headEnd/>
            <a:tailEnd/>
          </a:ln>
        </p:spPr>
      </p:pic>
      <p:sp>
        <p:nvSpPr>
          <p:cNvPr id="5" name="矩形 4"/>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458" name="Picture 2" descr="东半球和西半球"/>
          <p:cNvPicPr>
            <a:picLocks noChangeAspect="1" noChangeArrowheads="1"/>
          </p:cNvPicPr>
          <p:nvPr/>
        </p:nvPicPr>
        <p:blipFill>
          <a:blip r:embed="rId2" cstate="print"/>
          <a:srcRect/>
          <a:stretch>
            <a:fillRect/>
          </a:stretch>
        </p:blipFill>
        <p:spPr bwMode="auto">
          <a:xfrm>
            <a:off x="2940937" y="738811"/>
            <a:ext cx="8700907" cy="4354524"/>
          </a:xfrm>
          <a:prstGeom prst="rect">
            <a:avLst/>
          </a:prstGeom>
          <a:noFill/>
          <a:ln w="9525">
            <a:noFill/>
            <a:miter lim="800000"/>
            <a:headEnd/>
            <a:tailEnd/>
          </a:ln>
        </p:spPr>
      </p:pic>
      <p:sp>
        <p:nvSpPr>
          <p:cNvPr id="19459" name="Text Box 4"/>
          <p:cNvSpPr txBox="1">
            <a:spLocks noChangeArrowheads="1"/>
          </p:cNvSpPr>
          <p:nvPr/>
        </p:nvSpPr>
        <p:spPr bwMode="auto">
          <a:xfrm>
            <a:off x="1912994" y="2096454"/>
            <a:ext cx="800219" cy="2447925"/>
          </a:xfrm>
          <a:prstGeom prst="rect">
            <a:avLst/>
          </a:prstGeom>
          <a:noFill/>
          <a:ln w="9525">
            <a:noFill/>
            <a:miter lim="800000"/>
          </a:ln>
        </p:spPr>
        <p:txBody>
          <a:bodyPr vert="eaVert">
            <a:spAutoFit/>
          </a:bodyPr>
          <a:lstStyle/>
          <a:p>
            <a:pPr>
              <a:spcBef>
                <a:spcPct val="50000"/>
              </a:spcBef>
            </a:pPr>
            <a:r>
              <a:rPr lang="zh-CN" altLang="en-US" sz="4000" dirty="0">
                <a:latin typeface="微软雅黑" panose="020B0503020204020204" pitchFamily="34" charset="-122"/>
                <a:ea typeface="微软雅黑" panose="020B0503020204020204" pitchFamily="34" charset="-122"/>
              </a:rPr>
              <a:t>读图活动</a:t>
            </a:r>
          </a:p>
        </p:txBody>
      </p:sp>
      <p:sp>
        <p:nvSpPr>
          <p:cNvPr id="19460" name="Text Box 5"/>
          <p:cNvSpPr txBox="1">
            <a:spLocks noChangeArrowheads="1"/>
          </p:cNvSpPr>
          <p:nvPr/>
        </p:nvSpPr>
        <p:spPr bwMode="auto">
          <a:xfrm>
            <a:off x="1056503" y="5282248"/>
            <a:ext cx="10829150" cy="1568450"/>
          </a:xfrm>
          <a:prstGeom prst="rect">
            <a:avLst/>
          </a:prstGeom>
          <a:noFill/>
          <a:ln w="9525">
            <a:noFill/>
            <a:miter lim="800000"/>
          </a:ln>
        </p:spPr>
        <p:txBody>
          <a:bodyPr wrap="square">
            <a:spAutoFit/>
          </a:bodyPr>
          <a:lstStyle/>
          <a:p>
            <a:pPr>
              <a:spcBef>
                <a:spcPct val="50000"/>
              </a:spcBef>
            </a:pPr>
            <a:r>
              <a:rPr lang="en-US"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、读图说出太平洋、印度洋沿岸各有哪几个大洲？      </a:t>
            </a:r>
            <a:endParaRPr lang="en-US" altLang="zh-CN" sz="2400" dirty="0">
              <a:latin typeface="微软雅黑" panose="020B0503020204020204" pitchFamily="34" charset="-122"/>
              <a:ea typeface="微软雅黑" panose="020B0503020204020204" pitchFamily="34" charset="-122"/>
            </a:endParaRPr>
          </a:p>
          <a:p>
            <a:pPr>
              <a:spcBef>
                <a:spcPct val="50000"/>
              </a:spcBef>
            </a:pPr>
            <a:r>
              <a:rPr lang="en-US"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、赤道穿过哪几个大洲？</a:t>
            </a:r>
          </a:p>
          <a:p>
            <a:pPr>
              <a:spcBef>
                <a:spcPct val="50000"/>
              </a:spcBef>
            </a:pPr>
            <a:r>
              <a:rPr lang="en-US"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、亚洲、欧洲、非洲位于哪个半球？而北美、南美洲呢？</a:t>
            </a:r>
          </a:p>
        </p:txBody>
      </p:sp>
      <p:sp>
        <p:nvSpPr>
          <p:cNvPr id="19461" name="Text Box 6"/>
          <p:cNvSpPr txBox="1">
            <a:spLocks noChangeArrowheads="1"/>
          </p:cNvSpPr>
          <p:nvPr/>
        </p:nvSpPr>
        <p:spPr bwMode="auto">
          <a:xfrm>
            <a:off x="3875325" y="944563"/>
            <a:ext cx="1343909" cy="366712"/>
          </a:xfrm>
          <a:prstGeom prst="rect">
            <a:avLst/>
          </a:prstGeom>
          <a:noFill/>
          <a:ln w="9525">
            <a:noFill/>
            <a:miter lim="800000"/>
          </a:ln>
        </p:spPr>
        <p:txBody>
          <a:bodyPr>
            <a:spAutoFit/>
          </a:bodyPr>
          <a:lstStyle/>
          <a:p>
            <a:pPr>
              <a:spcBef>
                <a:spcPct val="50000"/>
              </a:spcBef>
            </a:pPr>
            <a:r>
              <a:rPr lang="zh-CN" altLang="en-US" b="1"/>
              <a:t>北冰洋</a:t>
            </a:r>
          </a:p>
        </p:txBody>
      </p:sp>
      <p:sp>
        <p:nvSpPr>
          <p:cNvPr id="19462" name="Text Box 7"/>
          <p:cNvSpPr txBox="1">
            <a:spLocks noChangeArrowheads="1"/>
          </p:cNvSpPr>
          <p:nvPr/>
        </p:nvSpPr>
        <p:spPr bwMode="auto">
          <a:xfrm>
            <a:off x="8302604" y="1045847"/>
            <a:ext cx="2497342" cy="366713"/>
          </a:xfrm>
          <a:prstGeom prst="rect">
            <a:avLst/>
          </a:prstGeom>
          <a:noFill/>
          <a:ln w="9525">
            <a:noFill/>
            <a:miter lim="800000"/>
          </a:ln>
        </p:spPr>
        <p:txBody>
          <a:bodyPr>
            <a:spAutoFit/>
          </a:bodyPr>
          <a:lstStyle/>
          <a:p>
            <a:pPr>
              <a:spcBef>
                <a:spcPct val="50000"/>
              </a:spcBef>
            </a:pPr>
            <a:r>
              <a:rPr lang="en-US" b="1"/>
              <a:t>  </a:t>
            </a:r>
            <a:r>
              <a:rPr lang="zh-CN" altLang="en-US" b="1"/>
              <a:t>北    冰    洋</a:t>
            </a:r>
          </a:p>
        </p:txBody>
      </p:sp>
      <p:sp>
        <p:nvSpPr>
          <p:cNvPr id="19463" name="Text Box 8"/>
          <p:cNvSpPr txBox="1">
            <a:spLocks noChangeArrowheads="1"/>
          </p:cNvSpPr>
          <p:nvPr/>
        </p:nvSpPr>
        <p:spPr bwMode="auto">
          <a:xfrm>
            <a:off x="2911309" y="2148840"/>
            <a:ext cx="2975646" cy="457200"/>
          </a:xfrm>
          <a:prstGeom prst="rect">
            <a:avLst/>
          </a:prstGeom>
          <a:noFill/>
          <a:ln w="9525">
            <a:noFill/>
            <a:miter lim="800000"/>
          </a:ln>
        </p:spPr>
        <p:txBody>
          <a:bodyPr>
            <a:spAutoFit/>
          </a:bodyPr>
          <a:lstStyle/>
          <a:p>
            <a:pPr>
              <a:spcBef>
                <a:spcPct val="50000"/>
              </a:spcBef>
            </a:pPr>
            <a:r>
              <a:rPr lang="en-US" sz="2400" b="1" dirty="0"/>
              <a:t>    </a:t>
            </a:r>
            <a:r>
              <a:rPr lang="zh-CN" altLang="en-US" sz="2400" b="1" dirty="0"/>
              <a:t>太  平  洋</a:t>
            </a:r>
          </a:p>
        </p:txBody>
      </p:sp>
      <p:sp>
        <p:nvSpPr>
          <p:cNvPr id="19464" name="Text Box 9"/>
          <p:cNvSpPr txBox="1">
            <a:spLocks noChangeArrowheads="1"/>
          </p:cNvSpPr>
          <p:nvPr/>
        </p:nvSpPr>
        <p:spPr bwMode="auto">
          <a:xfrm>
            <a:off x="6406993" y="1484315"/>
            <a:ext cx="492443" cy="1944687"/>
          </a:xfrm>
          <a:prstGeom prst="rect">
            <a:avLst/>
          </a:prstGeom>
          <a:noFill/>
          <a:ln w="9525">
            <a:noFill/>
            <a:miter lim="800000"/>
          </a:ln>
        </p:spPr>
        <p:txBody>
          <a:bodyPr vert="eaVert">
            <a:spAutoFit/>
          </a:bodyPr>
          <a:lstStyle/>
          <a:p>
            <a:pPr>
              <a:spcBef>
                <a:spcPct val="50000"/>
              </a:spcBef>
            </a:pPr>
            <a:r>
              <a:rPr lang="en-US" sz="2000" b="1"/>
              <a:t>        </a:t>
            </a:r>
            <a:r>
              <a:rPr lang="zh-CN" altLang="en-US" sz="2000" b="1"/>
              <a:t>西     洋</a:t>
            </a:r>
          </a:p>
        </p:txBody>
      </p:sp>
      <p:sp>
        <p:nvSpPr>
          <p:cNvPr id="19465" name="Text Box 10"/>
          <p:cNvSpPr txBox="1">
            <a:spLocks noChangeArrowheads="1"/>
          </p:cNvSpPr>
          <p:nvPr/>
        </p:nvSpPr>
        <p:spPr bwMode="auto">
          <a:xfrm>
            <a:off x="5902616" y="1412877"/>
            <a:ext cx="575658" cy="396875"/>
          </a:xfrm>
          <a:prstGeom prst="rect">
            <a:avLst/>
          </a:prstGeom>
          <a:noFill/>
          <a:ln w="9525">
            <a:noFill/>
            <a:miter lim="800000"/>
          </a:ln>
        </p:spPr>
        <p:txBody>
          <a:bodyPr>
            <a:spAutoFit/>
          </a:bodyPr>
          <a:lstStyle/>
          <a:p>
            <a:pPr>
              <a:spcBef>
                <a:spcPct val="50000"/>
              </a:spcBef>
            </a:pPr>
            <a:r>
              <a:rPr lang="zh-CN" altLang="en-US" sz="2000" b="1"/>
              <a:t>大</a:t>
            </a:r>
          </a:p>
        </p:txBody>
      </p:sp>
      <p:sp>
        <p:nvSpPr>
          <p:cNvPr id="19466" name="Text Box 12"/>
          <p:cNvSpPr txBox="1">
            <a:spLocks noChangeArrowheads="1"/>
          </p:cNvSpPr>
          <p:nvPr/>
        </p:nvSpPr>
        <p:spPr bwMode="auto">
          <a:xfrm>
            <a:off x="9070853" y="2349502"/>
            <a:ext cx="1822214" cy="396875"/>
          </a:xfrm>
          <a:prstGeom prst="rect">
            <a:avLst/>
          </a:prstGeom>
          <a:noFill/>
          <a:ln w="9525">
            <a:noFill/>
            <a:miter lim="800000"/>
          </a:ln>
        </p:spPr>
        <p:txBody>
          <a:bodyPr>
            <a:spAutoFit/>
          </a:bodyPr>
          <a:lstStyle/>
          <a:p>
            <a:pPr>
              <a:spcBef>
                <a:spcPct val="50000"/>
              </a:spcBef>
            </a:pPr>
            <a:r>
              <a:rPr lang="zh-CN" altLang="en-US" sz="2000" b="1"/>
              <a:t>印 度  洋</a:t>
            </a:r>
          </a:p>
        </p:txBody>
      </p:sp>
      <p:sp>
        <p:nvSpPr>
          <p:cNvPr id="19467" name="Text Box 13"/>
          <p:cNvSpPr txBox="1">
            <a:spLocks noChangeArrowheads="1"/>
          </p:cNvSpPr>
          <p:nvPr/>
        </p:nvSpPr>
        <p:spPr bwMode="auto">
          <a:xfrm>
            <a:off x="11428222" y="1412875"/>
            <a:ext cx="461665" cy="865188"/>
          </a:xfrm>
          <a:prstGeom prst="rect">
            <a:avLst/>
          </a:prstGeom>
          <a:noFill/>
          <a:ln w="9525">
            <a:noFill/>
            <a:miter lim="800000"/>
          </a:ln>
        </p:spPr>
        <p:txBody>
          <a:bodyPr vert="eaVert">
            <a:spAutoFit/>
          </a:bodyPr>
          <a:lstStyle/>
          <a:p>
            <a:pPr>
              <a:spcBef>
                <a:spcPct val="50000"/>
              </a:spcBef>
            </a:pPr>
            <a:r>
              <a:rPr lang="zh-CN" altLang="en-US" b="1"/>
              <a:t>太平洋</a:t>
            </a:r>
          </a:p>
        </p:txBody>
      </p:sp>
      <p:sp>
        <p:nvSpPr>
          <p:cNvPr id="19468" name="Text Box 14"/>
          <p:cNvSpPr txBox="1">
            <a:spLocks noChangeArrowheads="1"/>
          </p:cNvSpPr>
          <p:nvPr/>
        </p:nvSpPr>
        <p:spPr bwMode="auto">
          <a:xfrm>
            <a:off x="7310694" y="2349500"/>
            <a:ext cx="492443" cy="1512888"/>
          </a:xfrm>
          <a:prstGeom prst="rect">
            <a:avLst/>
          </a:prstGeom>
          <a:noFill/>
          <a:ln w="9525">
            <a:noFill/>
            <a:miter lim="800000"/>
          </a:ln>
        </p:spPr>
        <p:txBody>
          <a:bodyPr vert="eaVert">
            <a:spAutoFit/>
          </a:bodyPr>
          <a:lstStyle/>
          <a:p>
            <a:pPr>
              <a:spcBef>
                <a:spcPct val="50000"/>
              </a:spcBef>
            </a:pPr>
            <a:r>
              <a:rPr lang="zh-CN" altLang="en-US" sz="2000" b="1"/>
              <a:t>大    西</a:t>
            </a:r>
          </a:p>
        </p:txBody>
      </p:sp>
      <p:sp>
        <p:nvSpPr>
          <p:cNvPr id="19469" name="Text Box 15"/>
          <p:cNvSpPr txBox="1">
            <a:spLocks noChangeArrowheads="1"/>
          </p:cNvSpPr>
          <p:nvPr/>
        </p:nvSpPr>
        <p:spPr bwMode="auto">
          <a:xfrm>
            <a:off x="7726946" y="3357565"/>
            <a:ext cx="575658" cy="809625"/>
          </a:xfrm>
          <a:prstGeom prst="rect">
            <a:avLst/>
          </a:prstGeom>
          <a:noFill/>
          <a:ln w="9525">
            <a:noFill/>
            <a:miter lim="800000"/>
          </a:ln>
        </p:spPr>
        <p:txBody>
          <a:bodyPr>
            <a:spAutoFit/>
          </a:bodyPr>
          <a:lstStyle/>
          <a:p>
            <a:pPr>
              <a:spcBef>
                <a:spcPct val="50000"/>
              </a:spcBef>
            </a:pPr>
            <a:r>
              <a:rPr lang="zh-CN" altLang="en-US" sz="2000" b="1"/>
              <a:t>洋</a:t>
            </a:r>
          </a:p>
          <a:p>
            <a:pPr>
              <a:spcBef>
                <a:spcPct val="50000"/>
              </a:spcBef>
            </a:pPr>
            <a:endParaRPr lang="en-US"/>
          </a:p>
        </p:txBody>
      </p:sp>
      <p:sp>
        <p:nvSpPr>
          <p:cNvPr id="19470" name="Text Box 16"/>
          <p:cNvSpPr txBox="1">
            <a:spLocks noChangeArrowheads="1"/>
          </p:cNvSpPr>
          <p:nvPr/>
        </p:nvSpPr>
        <p:spPr bwMode="auto">
          <a:xfrm>
            <a:off x="2714485" y="2578737"/>
            <a:ext cx="1248670" cy="396875"/>
          </a:xfrm>
          <a:prstGeom prst="rect">
            <a:avLst/>
          </a:prstGeom>
          <a:noFill/>
          <a:ln w="9525">
            <a:noFill/>
            <a:miter lim="800000"/>
          </a:ln>
        </p:spPr>
        <p:txBody>
          <a:bodyPr>
            <a:spAutoFit/>
          </a:bodyPr>
          <a:lstStyle/>
          <a:p>
            <a:pPr>
              <a:spcBef>
                <a:spcPct val="50000"/>
              </a:spcBef>
            </a:pPr>
            <a:r>
              <a:rPr lang="zh-CN" altLang="en-US" sz="2000" b="1" dirty="0">
                <a:solidFill>
                  <a:srgbClr val="FF0000"/>
                </a:solidFill>
              </a:rPr>
              <a:t>赤道</a:t>
            </a:r>
          </a:p>
        </p:txBody>
      </p:sp>
      <p:sp>
        <p:nvSpPr>
          <p:cNvPr id="15" name="矩形 14"/>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noChangeAspect="1"/>
          </p:cNvGrpSpPr>
          <p:nvPr/>
        </p:nvGrpSpPr>
        <p:grpSpPr bwMode="auto">
          <a:xfrm>
            <a:off x="792259" y="2270760"/>
            <a:ext cx="11154346" cy="4587241"/>
            <a:chOff x="0" y="0"/>
            <a:chExt cx="5760" cy="2980"/>
          </a:xfrm>
        </p:grpSpPr>
        <p:pic>
          <p:nvPicPr>
            <p:cNvPr id="20483" name="Picture 7" descr="东半球"/>
            <p:cNvPicPr>
              <a:picLocks noChangeAspect="1" noChangeArrowheads="1"/>
            </p:cNvPicPr>
            <p:nvPr/>
          </p:nvPicPr>
          <p:blipFill>
            <a:blip r:embed="rId2" cstate="print"/>
            <a:srcRect/>
            <a:stretch>
              <a:fillRect/>
            </a:stretch>
          </p:blipFill>
          <p:spPr bwMode="auto">
            <a:xfrm>
              <a:off x="0" y="0"/>
              <a:ext cx="2925" cy="2980"/>
            </a:xfrm>
            <a:prstGeom prst="rect">
              <a:avLst/>
            </a:prstGeom>
            <a:noFill/>
            <a:ln w="9525">
              <a:noFill/>
              <a:miter lim="800000"/>
              <a:headEnd/>
              <a:tailEnd/>
            </a:ln>
          </p:spPr>
        </p:pic>
        <p:pic>
          <p:nvPicPr>
            <p:cNvPr id="20484" name="Picture 8" descr="西半球"/>
            <p:cNvPicPr>
              <a:picLocks noChangeAspect="1" noChangeArrowheads="1"/>
            </p:cNvPicPr>
            <p:nvPr/>
          </p:nvPicPr>
          <p:blipFill>
            <a:blip r:embed="rId3" cstate="print"/>
            <a:srcRect/>
            <a:stretch>
              <a:fillRect/>
            </a:stretch>
          </p:blipFill>
          <p:spPr bwMode="auto">
            <a:xfrm>
              <a:off x="2925" y="4"/>
              <a:ext cx="2835" cy="2976"/>
            </a:xfrm>
            <a:prstGeom prst="rect">
              <a:avLst/>
            </a:prstGeom>
            <a:noFill/>
            <a:ln w="9525">
              <a:noFill/>
              <a:miter lim="800000"/>
              <a:headEnd/>
              <a:tailEnd/>
            </a:ln>
          </p:spPr>
        </p:pic>
      </p:grpSp>
      <p:sp>
        <p:nvSpPr>
          <p:cNvPr id="20485" name="Text Box 9"/>
          <p:cNvSpPr txBox="1">
            <a:spLocks noChangeArrowheads="1"/>
          </p:cNvSpPr>
          <p:nvPr/>
        </p:nvSpPr>
        <p:spPr bwMode="auto">
          <a:xfrm>
            <a:off x="3262841" y="1126490"/>
            <a:ext cx="9792541" cy="1525588"/>
          </a:xfrm>
          <a:prstGeom prst="rect">
            <a:avLst/>
          </a:prstGeom>
          <a:noFill/>
          <a:ln w="9525">
            <a:noFill/>
            <a:miter lim="800000"/>
          </a:ln>
        </p:spPr>
        <p:txBody>
          <a:bodyPr>
            <a:spAutoFit/>
          </a:bodyPr>
          <a:lstStyle/>
          <a:p>
            <a:pPr>
              <a:spcBef>
                <a:spcPct val="50000"/>
              </a:spcBef>
            </a:pPr>
            <a:r>
              <a:rPr lang="en-US" sz="4000" b="1" dirty="0">
                <a:latin typeface="微软雅黑" panose="020B0503020204020204" pitchFamily="34" charset="-122"/>
                <a:ea typeface="微软雅黑" panose="020B0503020204020204" pitchFamily="34" charset="-122"/>
              </a:rPr>
              <a:t> </a:t>
            </a:r>
            <a:r>
              <a:rPr lang="zh-CN" altLang="en-US" sz="4000" b="1" dirty="0">
                <a:latin typeface="微软雅黑" panose="020B0503020204020204" pitchFamily="34" charset="-122"/>
                <a:ea typeface="微软雅黑" panose="020B0503020204020204" pitchFamily="34" charset="-122"/>
              </a:rPr>
              <a:t>寻找洲际分界线</a:t>
            </a:r>
          </a:p>
          <a:p>
            <a:pPr>
              <a:spcBef>
                <a:spcPct val="50000"/>
              </a:spcBef>
            </a:pPr>
            <a:r>
              <a:rPr lang="zh-CN" altLang="en-US" sz="3600" b="1" dirty="0">
                <a:solidFill>
                  <a:srgbClr val="FFFF00"/>
                </a:solidFill>
              </a:rPr>
              <a:t>          </a:t>
            </a:r>
          </a:p>
        </p:txBody>
      </p:sp>
      <p:sp>
        <p:nvSpPr>
          <p:cNvPr id="20486" name="Text Box 11">
            <a:hlinkClick r:id="rId4" action="ppaction://hlinksldjump"/>
          </p:cNvPr>
          <p:cNvSpPr txBox="1">
            <a:spLocks noChangeArrowheads="1"/>
          </p:cNvSpPr>
          <p:nvPr/>
        </p:nvSpPr>
        <p:spPr bwMode="auto">
          <a:xfrm>
            <a:off x="2501284" y="2492377"/>
            <a:ext cx="461665" cy="504825"/>
          </a:xfrm>
          <a:prstGeom prst="rect">
            <a:avLst/>
          </a:prstGeom>
          <a:noFill/>
          <a:ln w="9525">
            <a:noFill/>
            <a:miter lim="800000"/>
          </a:ln>
        </p:spPr>
        <p:txBody>
          <a:bodyPr vert="eaVert">
            <a:spAutoFit/>
          </a:bodyPr>
          <a:lstStyle/>
          <a:p>
            <a:pPr>
              <a:spcBef>
                <a:spcPct val="50000"/>
              </a:spcBef>
            </a:pPr>
            <a:endParaRPr lang="zh-CN" altLang="en-US"/>
          </a:p>
        </p:txBody>
      </p:sp>
      <p:sp>
        <p:nvSpPr>
          <p:cNvPr id="20487" name="Text Box 13"/>
          <p:cNvSpPr txBox="1">
            <a:spLocks noChangeArrowheads="1"/>
          </p:cNvSpPr>
          <p:nvPr/>
        </p:nvSpPr>
        <p:spPr bwMode="auto">
          <a:xfrm>
            <a:off x="1583061" y="3357563"/>
            <a:ext cx="673012" cy="366712"/>
          </a:xfrm>
          <a:prstGeom prst="rect">
            <a:avLst/>
          </a:prstGeom>
          <a:noFill/>
          <a:ln w="9525">
            <a:noFill/>
            <a:miter lim="800000"/>
          </a:ln>
        </p:spPr>
        <p:txBody>
          <a:bodyPr>
            <a:spAutoFit/>
          </a:bodyPr>
          <a:lstStyle/>
          <a:p>
            <a:pPr>
              <a:spcBef>
                <a:spcPct val="50000"/>
              </a:spcBef>
            </a:pPr>
            <a:endParaRPr lang="zh-CN" altLang="en-US"/>
          </a:p>
        </p:txBody>
      </p:sp>
      <p:sp>
        <p:nvSpPr>
          <p:cNvPr id="20488" name="Text Box 14">
            <a:hlinkClick r:id="rId5" action="ppaction://hlinksldjump"/>
          </p:cNvPr>
          <p:cNvSpPr txBox="1">
            <a:spLocks noChangeArrowheads="1"/>
          </p:cNvSpPr>
          <p:nvPr/>
        </p:nvSpPr>
        <p:spPr bwMode="auto">
          <a:xfrm>
            <a:off x="1295233" y="3357563"/>
            <a:ext cx="960842" cy="366712"/>
          </a:xfrm>
          <a:prstGeom prst="rect">
            <a:avLst/>
          </a:prstGeom>
          <a:noFill/>
          <a:ln w="9525">
            <a:noFill/>
            <a:miter lim="800000"/>
          </a:ln>
        </p:spPr>
        <p:txBody>
          <a:bodyPr>
            <a:spAutoFit/>
          </a:bodyPr>
          <a:lstStyle/>
          <a:p>
            <a:pPr>
              <a:spcBef>
                <a:spcPct val="50000"/>
              </a:spcBef>
            </a:pPr>
            <a:endParaRPr lang="zh-CN" altLang="en-US"/>
          </a:p>
        </p:txBody>
      </p:sp>
      <p:sp>
        <p:nvSpPr>
          <p:cNvPr id="20489" name="Text Box 15">
            <a:hlinkClick r:id="rId6" action="ppaction://hlinksldjump"/>
          </p:cNvPr>
          <p:cNvSpPr txBox="1">
            <a:spLocks noChangeArrowheads="1"/>
          </p:cNvSpPr>
          <p:nvPr/>
        </p:nvSpPr>
        <p:spPr bwMode="auto">
          <a:xfrm>
            <a:off x="9743865" y="3860802"/>
            <a:ext cx="958726" cy="366713"/>
          </a:xfrm>
          <a:prstGeom prst="rect">
            <a:avLst/>
          </a:prstGeom>
          <a:noFill/>
          <a:ln w="9525">
            <a:noFill/>
            <a:miter lim="800000"/>
          </a:ln>
        </p:spPr>
        <p:txBody>
          <a:bodyPr>
            <a:spAutoFit/>
          </a:bodyPr>
          <a:lstStyle/>
          <a:p>
            <a:pPr>
              <a:spcBef>
                <a:spcPct val="50000"/>
              </a:spcBef>
            </a:pPr>
            <a:endParaRPr lang="zh-CN" altLang="en-US"/>
          </a:p>
        </p:txBody>
      </p:sp>
      <p:sp>
        <p:nvSpPr>
          <p:cNvPr id="20490" name="Text Box 16"/>
          <p:cNvSpPr txBox="1">
            <a:spLocks noChangeArrowheads="1"/>
          </p:cNvSpPr>
          <p:nvPr/>
        </p:nvSpPr>
        <p:spPr bwMode="auto">
          <a:xfrm>
            <a:off x="7822183" y="2060576"/>
            <a:ext cx="673012" cy="366713"/>
          </a:xfrm>
          <a:prstGeom prst="rect">
            <a:avLst/>
          </a:prstGeom>
          <a:noFill/>
          <a:ln w="9525">
            <a:noFill/>
            <a:miter lim="800000"/>
          </a:ln>
        </p:spPr>
        <p:txBody>
          <a:bodyPr>
            <a:spAutoFit/>
          </a:bodyPr>
          <a:lstStyle/>
          <a:p>
            <a:pPr>
              <a:spcBef>
                <a:spcPct val="50000"/>
              </a:spcBef>
            </a:pPr>
            <a:endParaRPr lang="zh-CN" altLang="en-US"/>
          </a:p>
        </p:txBody>
      </p:sp>
      <p:sp>
        <p:nvSpPr>
          <p:cNvPr id="20491" name="Text Box 17">
            <a:hlinkClick r:id="rId7" action="ppaction://hlinksldjump"/>
          </p:cNvPr>
          <p:cNvSpPr txBox="1">
            <a:spLocks noChangeArrowheads="1"/>
          </p:cNvSpPr>
          <p:nvPr/>
        </p:nvSpPr>
        <p:spPr bwMode="auto">
          <a:xfrm>
            <a:off x="7726946" y="2133602"/>
            <a:ext cx="1151317" cy="366713"/>
          </a:xfrm>
          <a:prstGeom prst="rect">
            <a:avLst/>
          </a:prstGeom>
          <a:noFill/>
          <a:ln w="9525">
            <a:noFill/>
            <a:miter lim="800000"/>
          </a:ln>
        </p:spPr>
        <p:txBody>
          <a:bodyPr>
            <a:spAutoFit/>
          </a:bodyPr>
          <a:lstStyle/>
          <a:p>
            <a:pPr>
              <a:spcBef>
                <a:spcPct val="50000"/>
              </a:spcBef>
            </a:pPr>
            <a:endParaRPr lang="zh-CN" altLang="en-US"/>
          </a:p>
        </p:txBody>
      </p:sp>
      <p:sp>
        <p:nvSpPr>
          <p:cNvPr id="7" name="矩形 6"/>
          <p:cNvSpPr/>
          <p:nvPr/>
        </p:nvSpPr>
        <p:spPr>
          <a:xfrm>
            <a:off x="198412" y="851535"/>
            <a:ext cx="121058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学习新知</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descr="57">
            <a:hlinkClick r:id="rId2" action="ppaction://hlinksldjump"/>
          </p:cNvPr>
          <p:cNvPicPr>
            <a:picLocks noChangeAspect="1" noChangeArrowheads="1"/>
          </p:cNvPicPr>
          <p:nvPr/>
        </p:nvPicPr>
        <p:blipFill>
          <a:blip r:embed="rId3" cstate="print"/>
          <a:srcRect/>
          <a:stretch>
            <a:fillRect/>
          </a:stretch>
        </p:blipFill>
        <p:spPr bwMode="auto">
          <a:xfrm>
            <a:off x="1081899" y="1413510"/>
            <a:ext cx="10864706" cy="5444490"/>
          </a:xfrm>
          <a:prstGeom prst="rect">
            <a:avLst/>
          </a:prstGeom>
          <a:noFill/>
          <a:ln w="9525">
            <a:noFill/>
            <a:miter lim="800000"/>
            <a:headEnd/>
            <a:tailEnd/>
          </a:ln>
        </p:spPr>
      </p:pic>
      <p:sp>
        <p:nvSpPr>
          <p:cNvPr id="21507" name="Text Box 5"/>
          <p:cNvSpPr txBox="1">
            <a:spLocks noChangeArrowheads="1"/>
          </p:cNvSpPr>
          <p:nvPr/>
        </p:nvSpPr>
        <p:spPr bwMode="auto">
          <a:xfrm>
            <a:off x="5057884" y="333375"/>
            <a:ext cx="461665" cy="4535488"/>
          </a:xfrm>
          <a:prstGeom prst="rect">
            <a:avLst/>
          </a:prstGeom>
          <a:noFill/>
          <a:ln w="9525">
            <a:noFill/>
            <a:miter lim="800000"/>
          </a:ln>
        </p:spPr>
        <p:txBody>
          <a:bodyPr vert="eaVert">
            <a:spAutoFit/>
          </a:bodyPr>
          <a:lstStyle/>
          <a:p>
            <a:pPr>
              <a:spcBef>
                <a:spcPct val="50000"/>
              </a:spcBef>
            </a:pPr>
            <a:endParaRPr lang="zh-CN" altLang="en-US">
              <a:cs typeface="Times New Roman" panose="02020603050405020304" pitchFamily="18" charset="0"/>
            </a:endParaRPr>
          </a:p>
        </p:txBody>
      </p:sp>
      <p:sp>
        <p:nvSpPr>
          <p:cNvPr id="5" name="矩形 4"/>
          <p:cNvSpPr/>
          <p:nvPr/>
        </p:nvSpPr>
        <p:spPr>
          <a:xfrm>
            <a:off x="198412" y="85153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学习新知</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56_1"/>
          <p:cNvPicPr>
            <a:picLocks noChangeAspect="1" noChangeArrowheads="1"/>
          </p:cNvPicPr>
          <p:nvPr/>
        </p:nvPicPr>
        <p:blipFill>
          <a:blip r:embed="rId2" cstate="print"/>
          <a:srcRect/>
          <a:stretch>
            <a:fillRect/>
          </a:stretch>
        </p:blipFill>
        <p:spPr bwMode="auto">
          <a:xfrm>
            <a:off x="670472" y="737236"/>
            <a:ext cx="9904711" cy="5572125"/>
          </a:xfrm>
          <a:prstGeom prst="rect">
            <a:avLst/>
          </a:prstGeom>
          <a:noFill/>
          <a:ln w="9525">
            <a:noFill/>
            <a:miter lim="800000"/>
            <a:headEnd/>
            <a:tailEnd/>
          </a:ln>
        </p:spPr>
      </p:pic>
      <p:sp>
        <p:nvSpPr>
          <p:cNvPr id="22531" name="AutoShape 3">
            <a:hlinkClick r:id="rId3" action="ppaction://hlinksldjump" highlightClick="1"/>
          </p:cNvPr>
          <p:cNvSpPr>
            <a:spLocks noChangeArrowheads="1"/>
          </p:cNvSpPr>
          <p:nvPr/>
        </p:nvSpPr>
        <p:spPr bwMode="auto">
          <a:xfrm>
            <a:off x="11470840" y="2"/>
            <a:ext cx="719573" cy="404813"/>
          </a:xfrm>
          <a:prstGeom prst="actionButtonHome">
            <a:avLst/>
          </a:prstGeom>
          <a:solidFill>
            <a:schemeClr val="accent1"/>
          </a:solidFill>
          <a:ln w="9525">
            <a:noFill/>
            <a:miter lim="800000"/>
          </a:ln>
        </p:spPr>
        <p:txBody>
          <a:bodyPr wrap="none" anchor="ctr"/>
          <a:lstStyle/>
          <a:p>
            <a:endParaRPr lang="zh-CN" altLang="en-US">
              <a:cs typeface="Times New Roman" panose="02020603050405020304" pitchFamily="18" charset="0"/>
            </a:endParaRPr>
          </a:p>
        </p:txBody>
      </p:sp>
      <p:sp>
        <p:nvSpPr>
          <p:cNvPr id="22532" name="Text Box 4"/>
          <p:cNvSpPr txBox="1">
            <a:spLocks noChangeArrowheads="1"/>
          </p:cNvSpPr>
          <p:nvPr/>
        </p:nvSpPr>
        <p:spPr bwMode="auto">
          <a:xfrm>
            <a:off x="3599983" y="2420938"/>
            <a:ext cx="5087805" cy="768350"/>
          </a:xfrm>
          <a:prstGeom prst="rect">
            <a:avLst/>
          </a:prstGeom>
          <a:noFill/>
          <a:ln w="9525">
            <a:noFill/>
            <a:miter lim="800000"/>
          </a:ln>
        </p:spPr>
        <p:txBody>
          <a:bodyPr>
            <a:spAutoFit/>
          </a:bodyPr>
          <a:lstStyle/>
          <a:p>
            <a:pPr>
              <a:spcBef>
                <a:spcPct val="50000"/>
              </a:spcBef>
            </a:pPr>
            <a:r>
              <a:rPr lang="zh-CN" altLang="en-US" sz="44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亚  欧  大  陆</a:t>
            </a:r>
          </a:p>
        </p:txBody>
      </p:sp>
      <p:sp>
        <p:nvSpPr>
          <p:cNvPr id="5" name="矩形 4"/>
          <p:cNvSpPr/>
          <p:nvPr/>
        </p:nvSpPr>
        <p:spPr>
          <a:xfrm>
            <a:off x="350793" y="1171575"/>
            <a:ext cx="121043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图片欣赏</a:t>
            </a: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16864</Words>
  <Application>Microsoft Office PowerPoint</Application>
  <PresentationFormat>自定义</PresentationFormat>
  <Paragraphs>3108</Paragraphs>
  <Slides>477</Slides>
  <Notes>58</Notes>
  <HiddenSlides>15</HiddenSlides>
  <MMClips>4</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0</vt:i4>
      </vt:variant>
      <vt:variant>
        <vt:lpstr>幻灯片标题</vt:lpstr>
      </vt:variant>
      <vt:variant>
        <vt:i4>477</vt:i4>
      </vt:variant>
    </vt:vector>
  </HeadingPairs>
  <TitlesOfParts>
    <vt:vector size="503" baseType="lpstr">
      <vt:lpstr>zhixue_mathFont</vt:lpstr>
      <vt:lpstr>等线</vt:lpstr>
      <vt:lpstr>方正正准黑简体</vt:lpstr>
      <vt:lpstr>华文彩云</vt:lpstr>
      <vt:lpstr>华文行楷</vt:lpstr>
      <vt:lpstr>华文琥珀</vt:lpstr>
      <vt:lpstr>华文楷体</vt:lpstr>
      <vt:lpstr>华文新魏</vt:lpstr>
      <vt:lpstr>华文中宋</vt:lpstr>
      <vt:lpstr>楷体</vt:lpstr>
      <vt:lpstr>楷体_GB2312</vt:lpstr>
      <vt:lpstr>隶书</vt:lpstr>
      <vt:lpstr>宋体</vt:lpstr>
      <vt:lpstr>微软雅黑</vt:lpstr>
      <vt:lpstr>Arial</vt:lpstr>
      <vt:lpstr>Arial Black</vt:lpstr>
      <vt:lpstr>Arial Rounded MT Bold</vt:lpstr>
      <vt:lpstr>Calibri</vt:lpstr>
      <vt:lpstr>Cambria</vt:lpstr>
      <vt:lpstr>Garamond</vt:lpstr>
      <vt:lpstr>Symbol</vt:lpstr>
      <vt:lpstr>Tahoma</vt:lpstr>
      <vt:lpstr>Times New Roman</vt:lpstr>
      <vt:lpstr>Verdana</vt:lpstr>
      <vt:lpstr>Wingdings 2</vt:lpstr>
      <vt:lpstr>Office 主题</vt:lpstr>
      <vt:lpstr>PowerPoint 演示文稿</vt:lpstr>
      <vt:lpstr>PowerPoint 演示文稿</vt:lpstr>
      <vt:lpstr>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vt:lpstr>
      <vt:lpstr>   第二章 地球的面貌</vt:lpstr>
      <vt:lpstr>PowerPoint 演示文稿</vt:lpstr>
      <vt:lpstr>PowerPoint 演示文稿</vt:lpstr>
      <vt:lpstr>地球的形状</vt:lpstr>
      <vt:lpstr>PowerPoint 演示文稿</vt:lpstr>
      <vt:lpstr>地球有多大</vt:lpstr>
      <vt:lpstr>PowerPoint 演示文稿</vt:lpstr>
      <vt:lpstr>地球仪</vt:lpstr>
      <vt:lpstr>地球仪 </vt:lpstr>
      <vt:lpstr>PowerPoint 演示文稿</vt:lpstr>
      <vt:lpstr>PowerPoint 演示文稿</vt:lpstr>
      <vt:lpstr>实践探索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世界最大的洋——太平洋</vt:lpstr>
      <vt:lpstr>正在裂开的洋——大西洋</vt:lpstr>
      <vt:lpstr>热带的洋——印度洋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vt:lpstr>
      <vt:lpstr>PowerPoint 演示文稿</vt:lpstr>
      <vt:lpstr>PowerPoint 演示文稿</vt:lpstr>
      <vt:lpstr>PowerPoint 演示文稿</vt:lpstr>
      <vt:lpstr>PowerPoint 演示文稿</vt:lpstr>
      <vt:lpstr>PowerPoint 演示文稿</vt:lpstr>
      <vt:lpstr>学习地形一定要找到“钥匙”</vt:lpstr>
      <vt:lpstr>陆地地形</vt:lpstr>
      <vt:lpstr>PowerPoint 演示文稿</vt:lpstr>
      <vt:lpstr>PowerPoint 演示文稿</vt:lpstr>
      <vt:lpstr>PowerPoint 演示文稿</vt:lpstr>
      <vt:lpstr>活动：绘图比赛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大陆漂移假说</vt:lpstr>
      <vt:lpstr>PowerPoint 演示文稿</vt:lpstr>
      <vt:lpstr>证据1——动物的相似性</vt:lpstr>
      <vt:lpstr>证据2——古老地层的相似性</vt:lpstr>
      <vt:lpstr>证据3——非洲、南美洲的化石相同</vt:lpstr>
      <vt:lpstr>PowerPoint 演示文稿</vt:lpstr>
      <vt:lpstr>PowerPoint 演示文稿</vt:lpstr>
      <vt:lpstr>PowerPoint 演示文稿</vt:lpstr>
      <vt:lpstr>PowerPoint 演示文稿</vt:lpstr>
      <vt:lpstr>PowerPoint 演示文稿</vt:lpstr>
      <vt:lpstr>利用板块运动学说解释下列现象</vt:lpstr>
      <vt:lpstr>红海的形成</vt:lpstr>
      <vt:lpstr>PowerPoint 演示文稿</vt:lpstr>
      <vt:lpstr>PowerPoint 演示文稿</vt:lpstr>
      <vt:lpstr>PowerPoint 演示文稿</vt:lpstr>
      <vt:lpstr>珠穆朗玛峰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2、生态破坏</vt:lpstr>
      <vt:lpstr>水土流失</vt:lpstr>
      <vt:lpstr>土地沙漠化</vt:lpstr>
      <vt:lpstr>3、环境污染</vt:lpstr>
      <vt:lpstr>（1）饥饿贫穷</vt:lpstr>
      <vt:lpstr>（2）住房拥挤</vt:lpstr>
      <vt:lpstr>（3）交通拥挤</vt:lpstr>
      <vt:lpstr>（4）就业困难</vt:lpstr>
      <vt:lpstr>（5）犯罪率提高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vt:lpstr>
      <vt:lpstr>PowerPoint 演示文稿</vt:lpstr>
      <vt:lpstr>PowerPoint 演示文稿</vt:lpstr>
      <vt:lpstr>一、白色人种</vt:lpstr>
      <vt:lpstr>PowerPoint 演示文稿</vt:lpstr>
      <vt:lpstr>PowerPoint 演示文稿</vt:lpstr>
      <vt:lpstr>PowerPoint 演示文稿</vt:lpstr>
      <vt:lpstr>二、黄色人种</vt:lpstr>
      <vt:lpstr>PowerPoint 演示文稿</vt:lpstr>
      <vt:lpstr>不要忘了我们~~~</vt:lpstr>
      <vt:lpstr>传说中世界上最耐寒、最勇敢和最坚韧不拔的民族……</vt:lpstr>
      <vt:lpstr>PowerPoint 演示文稿</vt:lpstr>
      <vt:lpstr>三、黑色人种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人种最初的形成</vt:lpstr>
      <vt:lpstr>他们属于哪个人种？</vt:lpstr>
      <vt:lpstr>PowerPoint 演示文稿</vt:lpstr>
      <vt:lpstr>PowerPoint 演示文稿</vt:lpstr>
      <vt:lpstr>PowerPoint 演示文稿</vt:lpstr>
      <vt:lpstr>3.3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vt:lpstr>
      <vt:lpstr>PowerPoint 演示文稿</vt:lpstr>
      <vt:lpstr>PowerPoint 演示文稿</vt:lpstr>
      <vt:lpstr>PowerPoint 演示文稿</vt:lpstr>
      <vt:lpstr>PowerPoint 演示文稿</vt:lpstr>
      <vt:lpstr>某地一天的四次测量如下：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(2)两极地区降水少。</vt:lpstr>
      <vt:lpstr>PowerPoint 演示文稿</vt:lpstr>
      <vt:lpstr>降水量的季节变化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dc:title>
  <cp:lastModifiedBy>xbany</cp:lastModifiedBy>
  <cp:revision>13</cp:revision>
  <dcterms:modified xsi:type="dcterms:W3CDTF">2019-11-06T00:26:10Z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22386813</vt:lpwstr>
  </property>
  <property fmtid="{D5CDD505-2E9C-101B-9397-08002B2CF9AE}" pid="3" name="NXPowerLiteSettings">
    <vt:lpwstr>F7000400038000</vt:lpwstr>
  </property>
  <property fmtid="{D5CDD505-2E9C-101B-9397-08002B2CF9AE}" pid="4" name="NXPowerLiteVersion">
    <vt:lpwstr>D6.1.0</vt:lpwstr>
  </property>
</Properties>
</file>